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Lst>
  <p:notesMasterIdLst>
    <p:notesMasterId r:id="rId50"/>
  </p:notesMasterIdLst>
  <p:sldIdLst>
    <p:sldId id="259" r:id="rId5"/>
    <p:sldId id="677" r:id="rId6"/>
    <p:sldId id="744" r:id="rId7"/>
    <p:sldId id="587" r:id="rId8"/>
    <p:sldId id="678" r:id="rId9"/>
    <p:sldId id="733" r:id="rId10"/>
    <p:sldId id="734" r:id="rId11"/>
    <p:sldId id="261" r:id="rId12"/>
    <p:sldId id="277" r:id="rId13"/>
    <p:sldId id="717" r:id="rId14"/>
    <p:sldId id="720" r:id="rId15"/>
    <p:sldId id="619" r:id="rId16"/>
    <p:sldId id="274" r:id="rId17"/>
    <p:sldId id="746" r:id="rId18"/>
    <p:sldId id="747" r:id="rId19"/>
    <p:sldId id="676" r:id="rId20"/>
    <p:sldId id="724" r:id="rId21"/>
    <p:sldId id="725" r:id="rId22"/>
    <p:sldId id="726" r:id="rId23"/>
    <p:sldId id="727" r:id="rId24"/>
    <p:sldId id="728" r:id="rId25"/>
    <p:sldId id="729" r:id="rId26"/>
    <p:sldId id="730" r:id="rId27"/>
    <p:sldId id="731" r:id="rId28"/>
    <p:sldId id="735" r:id="rId29"/>
    <p:sldId id="736" r:id="rId30"/>
    <p:sldId id="737" r:id="rId31"/>
    <p:sldId id="738" r:id="rId32"/>
    <p:sldId id="739" r:id="rId33"/>
    <p:sldId id="740" r:id="rId34"/>
    <p:sldId id="741" r:id="rId35"/>
    <p:sldId id="742" r:id="rId36"/>
    <p:sldId id="743" r:id="rId37"/>
    <p:sldId id="722" r:id="rId38"/>
    <p:sldId id="748" r:id="rId39"/>
    <p:sldId id="687" r:id="rId40"/>
    <p:sldId id="745" r:id="rId41"/>
    <p:sldId id="751" r:id="rId42"/>
    <p:sldId id="652" r:id="rId43"/>
    <p:sldId id="716" r:id="rId44"/>
    <p:sldId id="554" r:id="rId45"/>
    <p:sldId id="749" r:id="rId46"/>
    <p:sldId id="276" r:id="rId47"/>
    <p:sldId id="750" r:id="rId48"/>
    <p:sldId id="26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ke Krusemann" initials="HK" lastIdx="1" clrIdx="0">
    <p:extLst>
      <p:ext uri="{19B8F6BF-5375-455C-9EA6-DF929625EA0E}">
        <p15:presenceInfo xmlns:p15="http://schemas.microsoft.com/office/powerpoint/2012/main" userId="3205221db0caf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6400"/>
    <a:srgbClr val="DAA520"/>
    <a:srgbClr val="115076"/>
    <a:srgbClr val="FFF4E7"/>
    <a:srgbClr val="00FF00"/>
    <a:srgbClr val="EBEFF7"/>
    <a:srgbClr val="00B0F0"/>
    <a:srgbClr val="FFE8CB"/>
    <a:srgbClr val="D1DFEF"/>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65" autoAdjust="0"/>
    <p:restoredTop sz="52259" autoAdjust="0"/>
  </p:normalViewPr>
  <p:slideViewPr>
    <p:cSldViewPr snapToGrid="0">
      <p:cViewPr varScale="1">
        <p:scale>
          <a:sx n="54" d="100"/>
          <a:sy n="54" d="100"/>
        </p:scale>
        <p:origin x="3144" y="200"/>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7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28/04/2022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patterns of word stress</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past participle formation</a:t>
            </a:r>
            <a:br>
              <a:rPr lang="en-GB" sz="1200" b="0" dirty="0"/>
            </a:br>
            <a:r>
              <a:rPr lang="en-GB" sz="1200" b="0" dirty="0"/>
              <a:t>Revisit </a:t>
            </a:r>
            <a:r>
              <a:rPr lang="en-GB" sz="1200" b="0" dirty="0" err="1"/>
              <a:t>kein</a:t>
            </a:r>
            <a:r>
              <a:rPr lang="en-GB" sz="1200" b="0" dirty="0"/>
              <a:t>, </a:t>
            </a:r>
            <a:r>
              <a:rPr lang="en-GB" sz="1200" b="0" dirty="0" err="1"/>
              <a:t>keine</a:t>
            </a:r>
            <a:r>
              <a:rPr lang="en-GB" sz="1200" b="0" dirty="0"/>
              <a:t>, </a:t>
            </a:r>
            <a:r>
              <a:rPr lang="en-GB" sz="1200" b="0" dirty="0" err="1"/>
              <a:t>kein</a:t>
            </a:r>
            <a:r>
              <a:rPr lang="en-GB" sz="1200" b="0" dirty="0"/>
              <a:t> vs </a:t>
            </a:r>
            <a:r>
              <a:rPr lang="en-GB" sz="1200" b="0" dirty="0" err="1"/>
              <a:t>nicht</a:t>
            </a:r>
            <a:br>
              <a:rPr lang="en-GB" sz="1200" b="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Revisit</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bringen</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[163]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haben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ich habe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[9/7] </a:t>
            </a:r>
            <a:r>
              <a:rPr lang="de-DE" sz="1200" b="0" dirty="0">
                <a:solidFill>
                  <a:srgbClr val="FF0000"/>
                </a:solidFill>
                <a:effectLst/>
                <a:latin typeface="Century Gothic" panose="020B0502020202020204" pitchFamily="34" charset="0"/>
                <a:ea typeface="Calibri" panose="020F0502020204030204" pitchFamily="34" charset="0"/>
                <a:cs typeface="Times New Roman" panose="02020603050405020304" pitchFamily="18" charset="0"/>
              </a:rPr>
              <a:t>du hast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[52/7]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hat</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[7]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gebracht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[153]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gegeben</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[49]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gegessen</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[323]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geholfen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[338]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gesprochen</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[161]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gesungen</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[1063] </a:t>
            </a:r>
            <a:r>
              <a:rPr lang="de-DE" sz="1200" b="0" dirty="0">
                <a:solidFill>
                  <a:srgbClr val="FF0000"/>
                </a:solidFill>
                <a:effectLst/>
                <a:latin typeface="Century Gothic" panose="020B0502020202020204" pitchFamily="34" charset="0"/>
                <a:ea typeface="Calibri" panose="020F0502020204030204" pitchFamily="34" charset="0"/>
                <a:cs typeface="Times New Roman" panose="02020603050405020304" pitchFamily="18" charset="0"/>
              </a:rPr>
              <a:t>holen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[547] </a:t>
            </a:r>
            <a:r>
              <a:rPr lang="de-DE" sz="1200" b="0" dirty="0">
                <a:solidFill>
                  <a:srgbClr val="FF0000"/>
                </a:solidFill>
                <a:effectLst/>
                <a:latin typeface="Century Gothic" panose="020B0502020202020204" pitchFamily="34" charset="0"/>
                <a:ea typeface="Calibri" panose="020F0502020204030204" pitchFamily="34" charset="0"/>
                <a:cs typeface="Times New Roman" panose="02020603050405020304" pitchFamily="18" charset="0"/>
              </a:rPr>
              <a:t>rufen</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[531] kein,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keine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[50]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viele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[60]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Arm</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[527]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Band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[&gt;5009]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Butterbrot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3561/1757]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Chor</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[3714]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Eintritt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[4102]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Eis</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[2818]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Essen</a:t>
            </a:r>
            <a:r>
              <a:rPr lang="de-DE" sz="1200" b="0" baseline="300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2</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[323]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Film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[524]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Frau</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[93]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Geschichte</a:t>
            </a:r>
            <a:r>
              <a:rPr lang="de-DE" sz="1200" b="0" baseline="300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2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[262]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Hunger</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[2097]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Karte</a:t>
            </a:r>
            <a:r>
              <a:rPr lang="de-DE" sz="1200" b="0" baseline="300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2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[1191]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Klasse</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[619]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König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[1087]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Orchester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[2553]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Sachen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[318]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Sänger, Sängerin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[3916]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Teil</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[198]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anderer, andere, anderes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[59]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eng</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[59]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genau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[167]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interessant</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[810]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kurz</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[176]</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lustig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[1973]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mein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[53]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voll</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[388]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hinter</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[269]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nah</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[480]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vor</a:t>
            </a:r>
            <a:r>
              <a:rPr lang="de-DE" sz="1200" b="0" baseline="300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2</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[50]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bisher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[441]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einmal</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[124]</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gestern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a:t>
            </a:r>
            <a:r>
              <a:rPr lang="en-US" b="0" dirty="0" err="1"/>
              <a:t>practise</a:t>
            </a:r>
            <a:r>
              <a:rPr lang="en-US" b="0" dirty="0"/>
              <a:t> aural recognition, then oral recall of 14 items of previously taught vocabulary.</a:t>
            </a:r>
          </a:p>
          <a:p>
            <a:endParaRPr lang="en-US" b="1" dirty="0"/>
          </a:p>
          <a:p>
            <a:r>
              <a:rPr lang="en-US" b="1" dirty="0"/>
              <a:t>Procedure:</a:t>
            </a:r>
          </a:p>
          <a:p>
            <a:r>
              <a:rPr lang="en-US" b="0" dirty="0"/>
              <a:t>1. Click on each number in turn (1-14).</a:t>
            </a:r>
          </a:p>
          <a:p>
            <a:r>
              <a:rPr lang="en-US" b="0" dirty="0"/>
              <a:t>2. Students decide which image,</a:t>
            </a:r>
            <a:r>
              <a:rPr lang="en-US" b="0" baseline="0" dirty="0"/>
              <a:t> </a:t>
            </a:r>
            <a:r>
              <a:rPr lang="en-US" b="0" dirty="0"/>
              <a:t>word,</a:t>
            </a:r>
            <a:r>
              <a:rPr lang="en-US" b="0" baseline="0" dirty="0"/>
              <a:t> or </a:t>
            </a:r>
            <a:r>
              <a:rPr lang="en-US" b="0" dirty="0"/>
              <a:t>letter corresponds to what they hear.</a:t>
            </a:r>
          </a:p>
          <a:p>
            <a:r>
              <a:rPr lang="en-US" b="0" dirty="0"/>
              <a:t>3. The answer appears on the click (underneath the number and picture)</a:t>
            </a:r>
          </a:p>
          <a:p>
            <a:r>
              <a:rPr lang="en-US" b="0" dirty="0"/>
              <a:t>4. Teachers can then elicit the German from students chorally by asking </a:t>
            </a:r>
            <a:r>
              <a:rPr lang="en-US" b="0" i="1" dirty="0"/>
              <a:t>Wie </a:t>
            </a:r>
            <a:r>
              <a:rPr lang="en-US" b="0" i="1" dirty="0" err="1"/>
              <a:t>heißt</a:t>
            </a:r>
            <a:r>
              <a:rPr lang="en-US" b="0" i="1" dirty="0"/>
              <a:t> XXX auf Deutsch?</a:t>
            </a:r>
          </a:p>
          <a:p>
            <a:endParaRPr lang="en-US" b="0" dirty="0"/>
          </a:p>
          <a:p>
            <a:r>
              <a:rPr lang="en-US" b="1" dirty="0"/>
              <a:t>Transcript:</a:t>
            </a:r>
          </a:p>
          <a:p>
            <a:pPr marL="228600" indent="-228600">
              <a:buAutoNum type="arabicPeriod"/>
            </a:pPr>
            <a:r>
              <a:rPr lang="en-US" b="0" dirty="0" err="1"/>
              <a:t>rufen</a:t>
            </a:r>
            <a:endParaRPr lang="en-US" b="0" dirty="0"/>
          </a:p>
          <a:p>
            <a:pPr marL="228600" indent="-228600">
              <a:buAutoNum type="arabicPeriod"/>
            </a:pPr>
            <a:r>
              <a:rPr lang="en-US" b="0" dirty="0"/>
              <a:t>das </a:t>
            </a:r>
            <a:r>
              <a:rPr lang="en-US" b="0" dirty="0" err="1"/>
              <a:t>Eis</a:t>
            </a:r>
            <a:endParaRPr lang="en-US" b="0" dirty="0"/>
          </a:p>
          <a:p>
            <a:pPr marL="228600" indent="-228600">
              <a:buAutoNum type="arabicPeriod"/>
            </a:pPr>
            <a:r>
              <a:rPr lang="en-US" b="0" dirty="0"/>
              <a:t>der K</a:t>
            </a:r>
            <a:r>
              <a:rPr lang="de-DE" sz="18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önig</a:t>
            </a:r>
          </a:p>
          <a:p>
            <a:pPr marL="228600" indent="-228600">
              <a:buAutoNum type="arabicPeriod"/>
            </a:pPr>
            <a:r>
              <a:rPr lang="de-DE" sz="1800" b="0" dirty="0">
                <a:solidFill>
                  <a:srgbClr val="7030A0"/>
                </a:solidFill>
                <a:effectLst/>
                <a:latin typeface="Century Gothic" panose="020B0502020202020204" pitchFamily="34" charset="0"/>
                <a:cs typeface="Times New Roman" panose="02020603050405020304" pitchFamily="18" charset="0"/>
              </a:rPr>
              <a:t>gestern</a:t>
            </a:r>
          </a:p>
          <a:p>
            <a:pPr marL="228600" indent="-228600">
              <a:buAutoNum type="arabicPeriod"/>
            </a:pPr>
            <a:r>
              <a:rPr lang="de-DE" sz="1800" b="0" dirty="0">
                <a:solidFill>
                  <a:srgbClr val="7030A0"/>
                </a:solidFill>
                <a:effectLst/>
                <a:latin typeface="Century Gothic" panose="020B0502020202020204" pitchFamily="34" charset="0"/>
                <a:cs typeface="Times New Roman" panose="02020603050405020304" pitchFamily="18" charset="0"/>
              </a:rPr>
              <a:t>viele</a:t>
            </a:r>
          </a:p>
          <a:p>
            <a:pPr marL="228600" indent="-228600">
              <a:buAutoNum type="arabicPeriod"/>
            </a:pPr>
            <a:r>
              <a:rPr lang="de-DE" sz="1800" b="0" dirty="0">
                <a:solidFill>
                  <a:srgbClr val="7030A0"/>
                </a:solidFill>
                <a:effectLst/>
                <a:latin typeface="Century Gothic" panose="020B0502020202020204" pitchFamily="34" charset="0"/>
                <a:cs typeface="Times New Roman" panose="02020603050405020304" pitchFamily="18" charset="0"/>
              </a:rPr>
              <a:t>bringen</a:t>
            </a:r>
          </a:p>
          <a:p>
            <a:pPr marL="228600" indent="-228600">
              <a:buAutoNum type="arabicPeriod"/>
            </a:pPr>
            <a:r>
              <a:rPr lang="de-DE" sz="1800" b="0" dirty="0">
                <a:solidFill>
                  <a:srgbClr val="7030A0"/>
                </a:solidFill>
                <a:effectLst/>
                <a:latin typeface="Century Gothic" panose="020B0502020202020204" pitchFamily="34" charset="0"/>
                <a:cs typeface="Times New Roman" panose="02020603050405020304" pitchFamily="18" charset="0"/>
              </a:rPr>
              <a:t>der Chor</a:t>
            </a:r>
          </a:p>
          <a:p>
            <a:pPr marL="228600" indent="-228600">
              <a:buAutoNum type="arabicPeriod"/>
            </a:pPr>
            <a:r>
              <a:rPr lang="de-DE" sz="1800" b="0" dirty="0">
                <a:solidFill>
                  <a:srgbClr val="7030A0"/>
                </a:solidFill>
                <a:effectLst/>
                <a:latin typeface="Century Gothic" panose="020B0502020202020204" pitchFamily="34" charset="0"/>
                <a:cs typeface="Times New Roman" panose="02020603050405020304" pitchFamily="18" charset="0"/>
              </a:rPr>
              <a:t>voll</a:t>
            </a:r>
          </a:p>
          <a:p>
            <a:pPr marL="228600" indent="-228600">
              <a:buAutoNum type="arabicPeriod"/>
            </a:pPr>
            <a:r>
              <a:rPr lang="de-DE" sz="1800" b="0" dirty="0">
                <a:solidFill>
                  <a:srgbClr val="7030A0"/>
                </a:solidFill>
                <a:effectLst/>
                <a:latin typeface="Century Gothic" panose="020B0502020202020204" pitchFamily="34" charset="0"/>
                <a:cs typeface="Times New Roman" panose="02020603050405020304" pitchFamily="18" charset="0"/>
              </a:rPr>
              <a:t>du hast</a:t>
            </a:r>
          </a:p>
          <a:p>
            <a:pPr marL="228600" indent="-228600">
              <a:buAutoNum type="arabicPeriod"/>
            </a:pPr>
            <a:r>
              <a:rPr lang="de-DE" sz="1800" b="0" dirty="0">
                <a:solidFill>
                  <a:srgbClr val="7030A0"/>
                </a:solidFill>
                <a:effectLst/>
                <a:latin typeface="Century Gothic" panose="020B0502020202020204" pitchFamily="34" charset="0"/>
                <a:cs typeface="Times New Roman" panose="02020603050405020304" pitchFamily="18" charset="0"/>
              </a:rPr>
              <a:t>der Arm</a:t>
            </a:r>
          </a:p>
          <a:p>
            <a:pPr marL="228600" indent="-228600">
              <a:buAutoNum type="arabicPeriod"/>
            </a:pPr>
            <a:r>
              <a:rPr lang="de-DE" sz="1800" b="0" dirty="0">
                <a:solidFill>
                  <a:srgbClr val="7030A0"/>
                </a:solidFill>
                <a:effectLst/>
                <a:latin typeface="Century Gothic" panose="020B0502020202020204" pitchFamily="34" charset="0"/>
                <a:cs typeface="Times New Roman" panose="02020603050405020304" pitchFamily="18" charset="0"/>
              </a:rPr>
              <a:t>genau</a:t>
            </a:r>
          </a:p>
          <a:p>
            <a:pPr marL="228600" indent="-228600">
              <a:buAutoNum type="arabicPeriod"/>
            </a:pPr>
            <a:r>
              <a:rPr lang="de-DE" sz="1800" b="0" dirty="0">
                <a:solidFill>
                  <a:srgbClr val="7030A0"/>
                </a:solidFill>
                <a:effectLst/>
                <a:latin typeface="Century Gothic" panose="020B0502020202020204" pitchFamily="34" charset="0"/>
                <a:cs typeface="Times New Roman" panose="02020603050405020304" pitchFamily="18" charset="0"/>
              </a:rPr>
              <a:t>holen</a:t>
            </a:r>
          </a:p>
          <a:p>
            <a:pPr marL="228600" indent="-228600">
              <a:buAutoNum type="arabicPeriod"/>
            </a:pPr>
            <a:r>
              <a:rPr lang="de-DE" sz="1800" b="0" dirty="0">
                <a:solidFill>
                  <a:srgbClr val="7030A0"/>
                </a:solidFill>
                <a:effectLst/>
                <a:latin typeface="Century Gothic" panose="020B0502020202020204" pitchFamily="34" charset="0"/>
                <a:cs typeface="Times New Roman" panose="02020603050405020304" pitchFamily="18" charset="0"/>
              </a:rPr>
              <a:t>hinter</a:t>
            </a:r>
          </a:p>
          <a:p>
            <a:pPr marL="228600" indent="-228600">
              <a:buAutoNum type="arabicPeriod"/>
            </a:pPr>
            <a:r>
              <a:rPr lang="de-DE" sz="1800" b="0" dirty="0">
                <a:solidFill>
                  <a:srgbClr val="7030A0"/>
                </a:solidFill>
                <a:effectLst/>
                <a:latin typeface="Century Gothic" panose="020B0502020202020204" pitchFamily="34" charset="0"/>
                <a:cs typeface="Times New Roman" panose="02020603050405020304" pitchFamily="18" charset="0"/>
              </a:rPr>
              <a:t>das Orchester</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b="0" dirty="0"/>
            </a:br>
            <a:br>
              <a:rPr lang="en-GB" b="0" dirty="0"/>
            </a:br>
            <a:r>
              <a:rPr lang="en-GB" b="1" dirty="0"/>
              <a:t>Aim: </a:t>
            </a:r>
            <a:r>
              <a:rPr lang="en-GB" b="0" dirty="0"/>
              <a:t>to practise written production of some of this week’s revisited vocabulary, in response to aural cues.</a:t>
            </a:r>
            <a:br>
              <a:rPr lang="en-GB" b="0" dirty="0"/>
            </a:br>
            <a:br>
              <a:rPr lang="en-GB" b="0" dirty="0"/>
            </a:br>
            <a:r>
              <a:rPr lang="en-GB" b="1" dirty="0"/>
              <a:t>Procedure:</a:t>
            </a:r>
            <a:br>
              <a:rPr lang="en-GB" dirty="0"/>
            </a:br>
            <a:r>
              <a:rPr lang="en-GB" dirty="0"/>
              <a:t>1. Click to listen to each clue. There are supplementary written clues, too.</a:t>
            </a:r>
          </a:p>
          <a:p>
            <a:r>
              <a:rPr lang="en-GB" dirty="0"/>
              <a:t>2. Students write the answers.</a:t>
            </a:r>
            <a:br>
              <a:rPr lang="en-GB" dirty="0"/>
            </a:br>
            <a:r>
              <a:rPr lang="en-GB" dirty="0"/>
              <a:t>3. The letters top to bottom in the column indicated create a participle, </a:t>
            </a:r>
            <a:r>
              <a:rPr lang="en-GB" i="1" dirty="0" err="1"/>
              <a:t>mitgemacht</a:t>
            </a:r>
            <a:r>
              <a:rPr lang="en-GB" dirty="0"/>
              <a:t> (a reference to the overall theme of the week’s lessons – </a:t>
            </a:r>
            <a:r>
              <a:rPr lang="en-GB" i="1" dirty="0" err="1"/>
              <a:t>Wir</a:t>
            </a:r>
            <a:r>
              <a:rPr lang="en-GB" i="1" dirty="0"/>
              <a:t> </a:t>
            </a:r>
            <a:r>
              <a:rPr lang="en-GB" i="1" dirty="0" err="1"/>
              <a:t>machen</a:t>
            </a:r>
            <a:r>
              <a:rPr lang="en-GB" i="1" dirty="0"/>
              <a:t> </a:t>
            </a:r>
            <a:r>
              <a:rPr lang="en-GB" i="1" dirty="0" err="1"/>
              <a:t>mit</a:t>
            </a:r>
            <a:r>
              <a:rPr lang="en-GB" i="1" dirty="0"/>
              <a:t>!</a:t>
            </a:r>
            <a:r>
              <a:rPr lang="en-GB" dirty="0"/>
              <a:t>). The letters given for each word help students to anchor their answers a bit.</a:t>
            </a:r>
            <a:br>
              <a:rPr lang="en-GB" dirty="0"/>
            </a:br>
            <a:r>
              <a:rPr lang="en-GB" dirty="0"/>
              <a:t>4. Click for each word answer.</a:t>
            </a:r>
            <a:br>
              <a:rPr lang="en-GB" dirty="0"/>
            </a:br>
            <a:r>
              <a:rPr lang="en-GB" dirty="0"/>
              <a:t>5. Ensure all meanings all clear.</a:t>
            </a:r>
          </a:p>
          <a:p>
            <a:endParaRPr lang="en-GB" dirty="0"/>
          </a:p>
          <a:p>
            <a:r>
              <a:rPr lang="en-GB" b="1" dirty="0"/>
              <a:t>Transcript:</a:t>
            </a:r>
            <a:br>
              <a:rPr lang="en-GB" b="1" dirty="0"/>
            </a:br>
            <a:r>
              <a:rPr lang="en-GB" b="0" dirty="0"/>
              <a:t>1. Ich </a:t>
            </a:r>
            <a:r>
              <a:rPr lang="en-GB" b="0" dirty="0" err="1"/>
              <a:t>habe</a:t>
            </a:r>
            <a:r>
              <a:rPr lang="en-GB" b="0" dirty="0"/>
              <a:t> </a:t>
            </a:r>
            <a:r>
              <a:rPr lang="en-GB" b="0" dirty="0" err="1"/>
              <a:t>diese</a:t>
            </a:r>
            <a:r>
              <a:rPr lang="en-GB" b="0" dirty="0"/>
              <a:t> Band </a:t>
            </a:r>
            <a:r>
              <a:rPr lang="en-GB" b="0" dirty="0" err="1"/>
              <a:t>nur</a:t>
            </a:r>
            <a:r>
              <a:rPr lang="en-GB" b="0" dirty="0"/>
              <a:t> [</a:t>
            </a:r>
            <a:r>
              <a:rPr lang="en-GB" b="0" dirty="0" err="1"/>
              <a:t>einmal</a:t>
            </a:r>
            <a:r>
              <a:rPr lang="en-GB" b="0" dirty="0"/>
              <a:t>] live </a:t>
            </a:r>
            <a:r>
              <a:rPr lang="en-GB" b="0" dirty="0" err="1"/>
              <a:t>gesehen</a:t>
            </a:r>
            <a:r>
              <a:rPr lang="en-GB" b="0" dirty="0"/>
              <a:t>.</a:t>
            </a:r>
            <a:br>
              <a:rPr lang="en-GB" b="0" dirty="0"/>
            </a:br>
            <a:r>
              <a:rPr lang="en-GB" b="0" dirty="0"/>
              <a:t>2. Sie hat [</a:t>
            </a:r>
            <a:r>
              <a:rPr lang="en-GB" b="0" dirty="0" err="1"/>
              <a:t>bisher</a:t>
            </a:r>
            <a:r>
              <a:rPr lang="en-GB" b="0" dirty="0"/>
              <a:t>] </a:t>
            </a:r>
            <a:r>
              <a:rPr lang="en-GB" b="0" dirty="0" err="1"/>
              <a:t>nie</a:t>
            </a:r>
            <a:r>
              <a:rPr lang="en-GB" b="0" dirty="0"/>
              <a:t> </a:t>
            </a:r>
            <a:r>
              <a:rPr lang="en-GB" b="0" dirty="0" err="1"/>
              <a:t>Butterbrot</a:t>
            </a:r>
            <a:r>
              <a:rPr lang="en-GB" b="0" dirty="0"/>
              <a:t> </a:t>
            </a:r>
            <a:r>
              <a:rPr lang="en-GB" b="0" dirty="0" err="1"/>
              <a:t>gegessen</a:t>
            </a:r>
            <a:r>
              <a:rPr lang="en-GB" b="0" dirty="0"/>
              <a:t>.</a:t>
            </a:r>
            <a:br>
              <a:rPr lang="en-GB" b="0" dirty="0"/>
            </a:br>
            <a:r>
              <a:rPr lang="en-GB" b="0" dirty="0"/>
              <a:t>3. Der </a:t>
            </a:r>
            <a:r>
              <a:rPr lang="en-GB" b="0" dirty="0" err="1"/>
              <a:t>Chor</a:t>
            </a:r>
            <a:r>
              <a:rPr lang="en-GB" b="0" dirty="0"/>
              <a:t> hat </a:t>
            </a:r>
            <a:r>
              <a:rPr lang="en-GB" b="0" dirty="0" err="1"/>
              <a:t>nicht</a:t>
            </a:r>
            <a:r>
              <a:rPr lang="en-GB" b="0" dirty="0"/>
              <a:t> das </a:t>
            </a:r>
            <a:r>
              <a:rPr lang="en-GB" b="0" dirty="0" err="1"/>
              <a:t>ganze</a:t>
            </a:r>
            <a:r>
              <a:rPr lang="en-GB" b="0" dirty="0"/>
              <a:t> </a:t>
            </a:r>
            <a:r>
              <a:rPr lang="en-GB" b="0" dirty="0" err="1"/>
              <a:t>Stück</a:t>
            </a:r>
            <a:r>
              <a:rPr lang="en-GB" b="0" dirty="0"/>
              <a:t> </a:t>
            </a:r>
            <a:r>
              <a:rPr lang="en-GB" b="0" dirty="0" err="1"/>
              <a:t>gesungen</a:t>
            </a:r>
            <a:r>
              <a:rPr lang="en-GB" b="0" dirty="0"/>
              <a:t>, </a:t>
            </a:r>
            <a:r>
              <a:rPr lang="en-GB" b="0" dirty="0" err="1"/>
              <a:t>nur</a:t>
            </a:r>
            <a:r>
              <a:rPr lang="en-GB" b="0" dirty="0"/>
              <a:t> </a:t>
            </a:r>
            <a:r>
              <a:rPr lang="en-GB" b="0" dirty="0" err="1"/>
              <a:t>ein</a:t>
            </a:r>
            <a:r>
              <a:rPr lang="en-GB" b="0" dirty="0"/>
              <a:t> [Teil] </a:t>
            </a:r>
            <a:r>
              <a:rPr lang="en-GB" b="0" dirty="0" err="1"/>
              <a:t>davon</a:t>
            </a:r>
            <a:r>
              <a:rPr lang="en-GB" b="0" dirty="0"/>
              <a:t>.</a:t>
            </a:r>
          </a:p>
          <a:p>
            <a:r>
              <a:rPr lang="en-GB" b="0" dirty="0"/>
              <a:t>4. Das Essen war </a:t>
            </a:r>
            <a:r>
              <a:rPr lang="en-GB" b="0" dirty="0" err="1"/>
              <a:t>vor</a:t>
            </a:r>
            <a:r>
              <a:rPr lang="en-GB" b="0" dirty="0"/>
              <a:t> </a:t>
            </a:r>
            <a:r>
              <a:rPr lang="en-GB" b="0" dirty="0" err="1"/>
              <a:t>drei</a:t>
            </a:r>
            <a:r>
              <a:rPr lang="en-GB" b="0" dirty="0"/>
              <a:t> </a:t>
            </a:r>
            <a:r>
              <a:rPr lang="en-GB" b="0" dirty="0" err="1"/>
              <a:t>Stunden</a:t>
            </a:r>
            <a:r>
              <a:rPr lang="en-GB" b="0" dirty="0"/>
              <a:t> und ich </a:t>
            </a:r>
            <a:r>
              <a:rPr lang="en-GB" b="0" dirty="0" err="1"/>
              <a:t>habe</a:t>
            </a:r>
            <a:r>
              <a:rPr lang="en-GB" b="0" dirty="0"/>
              <a:t> </a:t>
            </a:r>
            <a:r>
              <a:rPr lang="en-GB" b="0" dirty="0" err="1"/>
              <a:t>wieder</a:t>
            </a:r>
            <a:r>
              <a:rPr lang="en-GB" b="0" dirty="0"/>
              <a:t> [Hunger].</a:t>
            </a:r>
            <a:br>
              <a:rPr lang="en-GB" b="0" dirty="0"/>
            </a:br>
            <a:r>
              <a:rPr lang="en-GB" b="0" dirty="0"/>
              <a:t>5. Der Bus </a:t>
            </a:r>
            <a:r>
              <a:rPr lang="en-GB" b="0" dirty="0" err="1"/>
              <a:t>kann</a:t>
            </a:r>
            <a:r>
              <a:rPr lang="en-GB" b="0" dirty="0"/>
              <a:t> </a:t>
            </a:r>
            <a:r>
              <a:rPr lang="en-GB" b="0" dirty="0" err="1"/>
              <a:t>nicht</a:t>
            </a:r>
            <a:r>
              <a:rPr lang="en-GB" b="0" dirty="0"/>
              <a:t> </a:t>
            </a:r>
            <a:r>
              <a:rPr lang="en-GB" b="0" dirty="0" err="1"/>
              <a:t>durch</a:t>
            </a:r>
            <a:r>
              <a:rPr lang="en-GB" b="0" dirty="0"/>
              <a:t> die Strasse </a:t>
            </a:r>
            <a:r>
              <a:rPr lang="en-GB" b="0" dirty="0" err="1"/>
              <a:t>fahren</a:t>
            </a:r>
            <a:r>
              <a:rPr lang="en-GB" b="0" dirty="0"/>
              <a:t>. Die Strasse </a:t>
            </a:r>
            <a:r>
              <a:rPr lang="en-GB" b="0" dirty="0" err="1"/>
              <a:t>ist</a:t>
            </a:r>
            <a:r>
              <a:rPr lang="en-GB" b="0" dirty="0"/>
              <a:t> </a:t>
            </a:r>
            <a:r>
              <a:rPr lang="en-GB" b="0" dirty="0" err="1"/>
              <a:t>zu</a:t>
            </a:r>
            <a:r>
              <a:rPr lang="en-GB" b="0" dirty="0"/>
              <a:t> [</a:t>
            </a:r>
            <a:r>
              <a:rPr lang="en-GB" b="0" dirty="0" err="1"/>
              <a:t>eng</a:t>
            </a:r>
            <a:r>
              <a:rPr lang="en-GB" b="0" dirty="0"/>
              <a:t>].</a:t>
            </a:r>
            <a:br>
              <a:rPr lang="en-GB" b="0" dirty="0"/>
            </a:br>
            <a:r>
              <a:rPr lang="en-GB" b="0" dirty="0"/>
              <a:t>6. Ich </a:t>
            </a:r>
            <a:r>
              <a:rPr lang="en-GB" b="0" dirty="0" err="1"/>
              <a:t>liebe</a:t>
            </a:r>
            <a:r>
              <a:rPr lang="en-GB" b="0" dirty="0"/>
              <a:t> James Bond! </a:t>
            </a:r>
            <a:r>
              <a:rPr lang="en-GB" b="0" dirty="0" err="1"/>
              <a:t>Meine</a:t>
            </a:r>
            <a:r>
              <a:rPr lang="en-GB" b="0" dirty="0"/>
              <a:t> Frau und ich </a:t>
            </a:r>
            <a:r>
              <a:rPr lang="en-GB" b="0" dirty="0" err="1"/>
              <a:t>haben</a:t>
            </a:r>
            <a:r>
              <a:rPr lang="en-GB" b="0" dirty="0"/>
              <a:t> </a:t>
            </a:r>
            <a:r>
              <a:rPr lang="en-GB" b="0" dirty="0" err="1"/>
              <a:t>gestern</a:t>
            </a:r>
            <a:r>
              <a:rPr lang="en-GB" b="0" dirty="0"/>
              <a:t> den </a:t>
            </a:r>
            <a:r>
              <a:rPr lang="en-GB" b="0" dirty="0" err="1"/>
              <a:t>neuen</a:t>
            </a:r>
            <a:r>
              <a:rPr lang="en-GB" b="0" dirty="0"/>
              <a:t> [Film] </a:t>
            </a:r>
            <a:r>
              <a:rPr lang="en-GB" b="0" dirty="0" err="1"/>
              <a:t>gesehen</a:t>
            </a:r>
            <a:r>
              <a:rPr lang="en-GB" b="0" dirty="0"/>
              <a:t>.</a:t>
            </a:r>
            <a:br>
              <a:rPr lang="en-GB" b="0" dirty="0"/>
            </a:br>
            <a:r>
              <a:rPr lang="en-GB" b="0" dirty="0"/>
              <a:t>7. Es </a:t>
            </a:r>
            <a:r>
              <a:rPr lang="en-GB" b="0" dirty="0" err="1"/>
              <a:t>gibt</a:t>
            </a:r>
            <a:r>
              <a:rPr lang="en-GB" b="0" dirty="0"/>
              <a:t> </a:t>
            </a:r>
            <a:r>
              <a:rPr lang="en-GB" b="0" dirty="0" err="1"/>
              <a:t>Eis</a:t>
            </a:r>
            <a:r>
              <a:rPr lang="en-GB" b="0" dirty="0"/>
              <a:t> </a:t>
            </a:r>
            <a:r>
              <a:rPr lang="en-GB" b="0" dirty="0" err="1"/>
              <a:t>zum</a:t>
            </a:r>
            <a:r>
              <a:rPr lang="en-GB" b="0" dirty="0"/>
              <a:t> </a:t>
            </a:r>
            <a:r>
              <a:rPr lang="en-GB" b="0" dirty="0" err="1"/>
              <a:t>Nachtisch</a:t>
            </a:r>
            <a:r>
              <a:rPr lang="en-GB" b="0" dirty="0"/>
              <a:t> auf der [</a:t>
            </a:r>
            <a:r>
              <a:rPr lang="en-GB" b="0" dirty="0" err="1"/>
              <a:t>Karte</a:t>
            </a:r>
            <a:r>
              <a:rPr lang="en-GB" b="0" dirty="0"/>
              <a:t>].</a:t>
            </a:r>
            <a:br>
              <a:rPr lang="en-GB" b="0" dirty="0"/>
            </a:br>
            <a:r>
              <a:rPr lang="en-GB" b="0" dirty="0"/>
              <a:t>8. Der K</a:t>
            </a:r>
            <a:r>
              <a:rPr lang="de-DE" sz="18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önig hat  im 18. Jahrhundert gelebt. Er ist eine Person aus der [Geschichte]. </a:t>
            </a:r>
            <a:br>
              <a:rPr lang="en-GB" b="0" dirty="0"/>
            </a:br>
            <a:r>
              <a:rPr lang="en-GB" b="0" dirty="0"/>
              <a:t>9. Er [hat] </a:t>
            </a:r>
            <a:r>
              <a:rPr lang="en-GB" b="0" dirty="0" err="1"/>
              <a:t>viele</a:t>
            </a:r>
            <a:r>
              <a:rPr lang="en-GB" b="0" dirty="0"/>
              <a:t> </a:t>
            </a:r>
            <a:r>
              <a:rPr lang="en-GB" b="0" dirty="0" err="1"/>
              <a:t>interessante</a:t>
            </a:r>
            <a:r>
              <a:rPr lang="en-GB" b="0" dirty="0"/>
              <a:t> </a:t>
            </a:r>
            <a:r>
              <a:rPr lang="en-GB" b="0" dirty="0" err="1"/>
              <a:t>Sachen</a:t>
            </a:r>
            <a:r>
              <a:rPr lang="en-GB" b="0" dirty="0"/>
              <a:t> </a:t>
            </a:r>
            <a:r>
              <a:rPr lang="en-GB" b="0" dirty="0" err="1"/>
              <a:t>gesammelt</a:t>
            </a:r>
            <a:r>
              <a:rPr lang="en-GB" b="0" dirty="0"/>
              <a:t>.</a:t>
            </a:r>
            <a:br>
              <a:rPr lang="en-GB" b="0" dirty="0"/>
            </a:br>
            <a:r>
              <a:rPr lang="en-GB" b="0" dirty="0"/>
              <a:t>10. Alle </a:t>
            </a:r>
            <a:r>
              <a:rPr lang="en-GB" b="0" dirty="0" err="1"/>
              <a:t>haben</a:t>
            </a:r>
            <a:r>
              <a:rPr lang="en-GB" b="0" dirty="0"/>
              <a:t> </a:t>
            </a:r>
            <a:r>
              <a:rPr lang="en-GB" b="0" dirty="0" err="1"/>
              <a:t>gelacht</a:t>
            </a:r>
            <a:r>
              <a:rPr lang="en-GB" b="0" dirty="0"/>
              <a:t>. </a:t>
            </a:r>
            <a:r>
              <a:rPr lang="en-GB" b="0" dirty="0" err="1"/>
              <a:t>weil</a:t>
            </a:r>
            <a:r>
              <a:rPr lang="en-GB" b="0" dirty="0"/>
              <a:t> die </a:t>
            </a:r>
            <a:r>
              <a:rPr lang="en-GB" b="0" dirty="0" err="1"/>
              <a:t>Geschichte</a:t>
            </a:r>
            <a:r>
              <a:rPr lang="en-GB" b="0" dirty="0"/>
              <a:t> [</a:t>
            </a:r>
            <a:r>
              <a:rPr lang="en-GB" b="0" dirty="0" err="1"/>
              <a:t>lustig</a:t>
            </a:r>
            <a:r>
              <a:rPr lang="en-GB" b="0" dirty="0"/>
              <a:t>] war. </a:t>
            </a:r>
            <a:r>
              <a:rPr lang="de-DE" sz="18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523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br>
              <a:rPr lang="en-GB" b="0" dirty="0"/>
            </a:br>
            <a:br>
              <a:rPr lang="en-GB" b="1" dirty="0"/>
            </a:br>
            <a:r>
              <a:rPr lang="en-GB" b="1" dirty="0"/>
              <a:t>Aim: </a:t>
            </a:r>
            <a:r>
              <a:rPr lang="en-GB" b="0" dirty="0"/>
              <a:t>to revisit the different uses of </a:t>
            </a:r>
            <a:r>
              <a:rPr lang="en-GB" b="1" i="1" dirty="0" err="1"/>
              <a:t>nicht</a:t>
            </a:r>
            <a:r>
              <a:rPr lang="en-GB" b="0" dirty="0"/>
              <a:t> and </a:t>
            </a:r>
            <a:r>
              <a:rPr lang="en-GB" b="1" i="1" dirty="0" err="1"/>
              <a:t>kein</a:t>
            </a:r>
            <a:r>
              <a:rPr lang="en-GB" b="1" i="1" dirty="0"/>
              <a:t> </a:t>
            </a:r>
            <a:r>
              <a:rPr lang="en-GB" b="0" dirty="0"/>
              <a:t>for negation with nouns.</a:t>
            </a:r>
            <a:br>
              <a:rPr lang="en-GB" b="0" dirty="0"/>
            </a:br>
            <a:br>
              <a:rPr lang="en-GB" dirty="0"/>
            </a:br>
            <a:r>
              <a:rPr lang="en-GB" b="1" dirty="0"/>
              <a:t>Procedure:</a:t>
            </a:r>
            <a:br>
              <a:rPr lang="en-GB" dirty="0"/>
            </a:br>
            <a:r>
              <a:rPr lang="en-GB" dirty="0"/>
              <a:t>1. Click through the animations.</a:t>
            </a:r>
          </a:p>
          <a:p>
            <a:r>
              <a:rPr lang="en-GB" dirty="0"/>
              <a:t>2. Elicit the English meanings of each example, as you work through the slide.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953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7 minutes (three slides)</a:t>
            </a:r>
            <a:br>
              <a:rPr lang="en-GB" b="0" dirty="0"/>
            </a:br>
            <a:br>
              <a:rPr lang="en-GB" b="1" dirty="0"/>
            </a:br>
            <a:r>
              <a:rPr lang="en-GB" b="1" dirty="0"/>
              <a:t>Aim: </a:t>
            </a:r>
            <a:r>
              <a:rPr lang="en-GB" b="0" dirty="0"/>
              <a:t>to differentiate between definite article and indefinite (</a:t>
            </a:r>
            <a:r>
              <a:rPr lang="en-GB" b="0" dirty="0" err="1"/>
              <a:t>kein</a:t>
            </a:r>
            <a:r>
              <a:rPr lang="en-GB" b="0" dirty="0"/>
              <a:t>).</a:t>
            </a:r>
            <a:br>
              <a:rPr lang="en-GB" dirty="0"/>
            </a:br>
            <a:br>
              <a:rPr lang="en-GB" dirty="0"/>
            </a:br>
            <a:r>
              <a:rPr lang="en-GB" b="1" dirty="0"/>
              <a:t>Procedure:</a:t>
            </a:r>
            <a:br>
              <a:rPr lang="en-GB" dirty="0"/>
            </a:br>
            <a:r>
              <a:rPr lang="en-GB" dirty="0"/>
              <a:t>1. Students read Andrea’s diary – she is writing it in German to improve her German! But Andrea is getting confused about her </a:t>
            </a:r>
            <a:r>
              <a:rPr lang="en-GB" dirty="0" err="1"/>
              <a:t>nichts</a:t>
            </a:r>
            <a:r>
              <a:rPr lang="en-GB" dirty="0"/>
              <a:t> and </a:t>
            </a:r>
            <a:r>
              <a:rPr lang="en-GB" dirty="0" err="1"/>
              <a:t>keins</a:t>
            </a:r>
            <a:r>
              <a:rPr lang="en-GB" dirty="0"/>
              <a:t> – she has asked Mia to help her. You are Mia – choose the correct word. </a:t>
            </a:r>
          </a:p>
          <a:p>
            <a:r>
              <a:rPr lang="en-GB" b="1" dirty="0"/>
              <a:t>Tip</a:t>
            </a:r>
            <a:r>
              <a:rPr lang="en-GB" dirty="0"/>
              <a:t>: All the sentences are negative. So, </a:t>
            </a:r>
            <a:r>
              <a:rPr lang="en-GB" dirty="0" err="1"/>
              <a:t>i</a:t>
            </a:r>
            <a:r>
              <a:rPr lang="en-US" dirty="0"/>
              <a:t>f there is </a:t>
            </a:r>
            <a:r>
              <a:rPr lang="en-US" b="1" dirty="0" err="1"/>
              <a:t>nicht</a:t>
            </a:r>
            <a:r>
              <a:rPr lang="en-US" b="1" dirty="0"/>
              <a:t> </a:t>
            </a:r>
            <a:r>
              <a:rPr lang="en-US" dirty="0"/>
              <a:t>in the sentence, then the article will be definite, if there is no </a:t>
            </a:r>
            <a:r>
              <a:rPr lang="en-US" i="1" dirty="0" err="1"/>
              <a:t>nicht</a:t>
            </a:r>
            <a:r>
              <a:rPr lang="en-US" dirty="0"/>
              <a:t> then there will be a </a:t>
            </a:r>
            <a:r>
              <a:rPr lang="en-US" b="1" dirty="0" err="1"/>
              <a:t>kein</a:t>
            </a:r>
            <a:r>
              <a:rPr lang="en-US" b="1" dirty="0"/>
              <a:t> </a:t>
            </a:r>
            <a:r>
              <a:rPr lang="en-US" dirty="0"/>
              <a:t>before the noun. Careful – the </a:t>
            </a:r>
            <a:r>
              <a:rPr lang="en-US" b="1" dirty="0" err="1"/>
              <a:t>nicht</a:t>
            </a:r>
            <a:r>
              <a:rPr lang="en-US" b="1" dirty="0"/>
              <a:t> </a:t>
            </a:r>
            <a:r>
              <a:rPr lang="en-US" dirty="0"/>
              <a:t>may not be before the noun.</a:t>
            </a:r>
          </a:p>
          <a:p>
            <a:r>
              <a:rPr lang="en-GB" dirty="0"/>
              <a:t>2. Click to bring up the answers.</a:t>
            </a:r>
          </a:p>
          <a:p>
            <a:r>
              <a:rPr lang="en-GB" dirty="0"/>
              <a:t>3. Put students quickly into groups of four.  They each translate one day’s entry, and the quickest can also do Freitag.</a:t>
            </a:r>
          </a:p>
          <a:p>
            <a:r>
              <a:rPr lang="en-GB" dirty="0"/>
              <a:t>4. Move to the next two slides to elicit suggested translations orally from students.</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practise written comprehension of previously taught vocabulary and structures; to consider English word choice when word-for-word translations do not sound natural.</a:t>
            </a:r>
          </a:p>
          <a:p>
            <a:br>
              <a:rPr lang="en-GB" dirty="0"/>
            </a:br>
            <a:r>
              <a:rPr lang="en-GB" b="1" dirty="0"/>
              <a:t>Procedure:</a:t>
            </a:r>
            <a:br>
              <a:rPr lang="en-GB" dirty="0"/>
            </a:br>
            <a:r>
              <a:rPr lang="en-GB" dirty="0"/>
              <a:t>1. Elicit translations orally from students.</a:t>
            </a:r>
          </a:p>
          <a:p>
            <a:r>
              <a:rPr lang="en-GB" dirty="0"/>
              <a:t>2. Click to display two versions of each translation, one literal, the other with small tweaks to improve the naturalness of the translation, without changing the meaning.</a:t>
            </a:r>
          </a:p>
          <a:p>
            <a:r>
              <a:rPr lang="en-GB" dirty="0"/>
              <a:t>3. Move to the next slide to complete the task.</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683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Once again, elicit translations orally from students.</a:t>
            </a:r>
          </a:p>
          <a:p>
            <a:r>
              <a:rPr lang="en-GB" dirty="0"/>
              <a:t>2. Click to display two versions of each translation, one literal, the other with small tweaks to improve the naturalness of the translation, without changing the meaning.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351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dirty="0"/>
              <a:t>Timing: </a:t>
            </a:r>
            <a:r>
              <a:rPr lang="en-GB" b="0" dirty="0"/>
              <a:t>6 minutes (for nine slides)</a:t>
            </a:r>
            <a:br>
              <a:rPr lang="en-GB" b="0" dirty="0"/>
            </a:br>
            <a:br>
              <a:rPr lang="en-GB" b="1" dirty="0"/>
            </a:br>
            <a:r>
              <a:rPr lang="en-GB" b="1" dirty="0"/>
              <a:t>Aim: </a:t>
            </a:r>
            <a:r>
              <a:rPr lang="en-GB" b="0" dirty="0"/>
              <a:t>to practise oral production of negative responses in the perfect tense, using either </a:t>
            </a:r>
            <a:r>
              <a:rPr lang="en-GB" b="1" dirty="0" err="1"/>
              <a:t>kein</a:t>
            </a:r>
            <a:r>
              <a:rPr lang="en-GB" b="0" dirty="0"/>
              <a:t> or </a:t>
            </a:r>
            <a:r>
              <a:rPr lang="en-GB" b="1" i="1" dirty="0" err="1"/>
              <a:t>nicht</a:t>
            </a:r>
            <a:r>
              <a:rPr lang="en-GB" b="1" i="1" dirty="0"/>
              <a:t> </a:t>
            </a:r>
            <a:r>
              <a:rPr lang="en-GB" b="0" dirty="0"/>
              <a:t>at the end, depending on the question asked. Series of 9 slides.</a:t>
            </a:r>
          </a:p>
          <a:p>
            <a:pPr algn="l"/>
            <a:endParaRPr lang="en-GB" b="0" dirty="0"/>
          </a:p>
          <a:p>
            <a:pPr algn="l"/>
            <a:r>
              <a:rPr lang="en-GB" b="1" dirty="0"/>
              <a:t>Note: </a:t>
            </a:r>
            <a:r>
              <a:rPr lang="en-GB" sz="1800" dirty="0">
                <a:effectLst/>
                <a:latin typeface="Calibri" panose="020F0502020204030204" pitchFamily="34" charset="0"/>
                <a:ea typeface="Calibri" panose="020F0502020204030204" pitchFamily="34" charset="0"/>
              </a:rPr>
              <a:t>There are two series of 9 slides for this exercise. The first series asks students to practise using </a:t>
            </a:r>
            <a:r>
              <a:rPr lang="en-GB" sz="1800" dirty="0" err="1">
                <a:effectLst/>
                <a:latin typeface="Calibri" panose="020F0502020204030204" pitchFamily="34" charset="0"/>
                <a:ea typeface="Calibri" panose="020F0502020204030204" pitchFamily="34" charset="0"/>
              </a:rPr>
              <a:t>kein</a:t>
            </a:r>
            <a:r>
              <a:rPr lang="en-GB" sz="1800" dirty="0">
                <a:effectLst/>
                <a:latin typeface="Calibri" panose="020F0502020204030204" pitchFamily="34" charset="0"/>
                <a:ea typeface="Calibri" panose="020F0502020204030204" pitchFamily="34" charset="0"/>
              </a:rPr>
              <a:t> or </a:t>
            </a:r>
            <a:r>
              <a:rPr lang="en-GB" sz="1800" dirty="0" err="1">
                <a:effectLst/>
                <a:latin typeface="Calibri" panose="020F0502020204030204" pitchFamily="34" charset="0"/>
                <a:ea typeface="Calibri" panose="020F0502020204030204" pitchFamily="34" charset="0"/>
              </a:rPr>
              <a:t>nicht</a:t>
            </a:r>
            <a:r>
              <a:rPr lang="en-GB" sz="1800" dirty="0">
                <a:effectLst/>
                <a:latin typeface="Calibri" panose="020F0502020204030204" pitchFamily="34" charset="0"/>
                <a:ea typeface="Calibri" panose="020F0502020204030204" pitchFamily="34" charset="0"/>
              </a:rPr>
              <a:t>.  The second series additionally asks student to replace some of the subject or object nouns in the answers with pronouns, as appropriate.  The nouns to be replaced are in </a:t>
            </a:r>
            <a:r>
              <a:rPr lang="en-GB" sz="1800" b="1" dirty="0">
                <a:effectLst/>
                <a:latin typeface="Calibri" panose="020F0502020204030204" pitchFamily="34" charset="0"/>
                <a:ea typeface="Calibri" panose="020F0502020204030204" pitchFamily="34" charset="0"/>
              </a:rPr>
              <a:t>bold</a:t>
            </a:r>
            <a:r>
              <a:rPr lang="en-GB" sz="1800" dirty="0">
                <a:effectLst/>
                <a:latin typeface="Calibri" panose="020F0502020204030204" pitchFamily="34" charset="0"/>
                <a:ea typeface="Calibri" panose="020F0502020204030204" pitchFamily="34" charset="0"/>
              </a:rPr>
              <a:t>.  </a:t>
            </a:r>
          </a:p>
          <a:p>
            <a:pPr marL="1371600">
              <a:lnSpc>
                <a:spcPct val="105000"/>
              </a:lnSpc>
              <a:spcAft>
                <a:spcPts val="800"/>
              </a:spcAft>
            </a:pPr>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You may choose to use series 1 only or you may like to do both series 1 and series 2, thus steadily developing students’ knowledge of how to answer yes/no questions.  </a:t>
            </a:r>
            <a:br>
              <a:rPr lang="en-GB" sz="1800" dirty="0">
                <a:effectLst/>
                <a:latin typeface="Calibri" panose="020F0502020204030204" pitchFamily="34" charset="0"/>
                <a:ea typeface="Calibri" panose="020F0502020204030204" pitchFamily="34" charset="0"/>
              </a:rPr>
            </a:br>
            <a:r>
              <a:rPr lang="en-GB" sz="1800" dirty="0">
                <a:effectLst/>
                <a:latin typeface="Calibri" panose="020F0502020204030204" pitchFamily="34" charset="0"/>
                <a:ea typeface="Calibri" panose="020F0502020204030204" pitchFamily="34" charset="0"/>
              </a:rPr>
              <a:t>For some classes, it might also be possible to use series 2 only, but this is less likely and in most cases we recommend starting with series 1.  </a:t>
            </a:r>
            <a:endParaRPr lang="en-GB" b="0" i="1" dirty="0"/>
          </a:p>
          <a:p>
            <a:pPr algn="l"/>
            <a:endParaRPr lang="en-GB" b="1" dirty="0"/>
          </a:p>
          <a:p>
            <a:pPr algn="l"/>
            <a:r>
              <a:rPr lang="en-GB" b="1" dirty="0"/>
              <a:t>Procedure:</a:t>
            </a:r>
            <a:br>
              <a:rPr lang="en-GB" dirty="0"/>
            </a:br>
            <a:r>
              <a:rPr lang="en-GB" dirty="0"/>
              <a:t>1. Click to bring up Mia’s question in the speech bubble, and read out the question. </a:t>
            </a:r>
            <a:endParaRPr lang="en-GB"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respond with a full negative sentence, using either </a:t>
            </a:r>
            <a:r>
              <a:rPr lang="en-GB" i="1" dirty="0" err="1"/>
              <a:t>kein</a:t>
            </a:r>
            <a:r>
              <a:rPr lang="en-GB" dirty="0"/>
              <a:t> (indefinite article) or </a:t>
            </a:r>
            <a:r>
              <a:rPr lang="en-GB" i="1" dirty="0" err="1"/>
              <a:t>nicht</a:t>
            </a:r>
            <a:r>
              <a:rPr lang="en-GB" i="1" dirty="0"/>
              <a:t> </a:t>
            </a:r>
            <a:r>
              <a:rPr lang="en-GB" dirty="0"/>
              <a:t>(definite article), depending on the question.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3. Click </a:t>
            </a:r>
            <a:r>
              <a:rPr lang="en-GB" dirty="0"/>
              <a:t>to reveal the correct sentence ending to reinforce learners’ understanding.</a:t>
            </a:r>
          </a:p>
          <a:p>
            <a:r>
              <a:rPr lang="en-GB" dirty="0"/>
              <a:t>4. After making sure students know when to use </a:t>
            </a:r>
            <a:r>
              <a:rPr lang="en-GB" i="1" dirty="0" err="1"/>
              <a:t>nicht</a:t>
            </a:r>
            <a:r>
              <a:rPr lang="en-GB" i="1" dirty="0"/>
              <a:t>/ </a:t>
            </a:r>
            <a:r>
              <a:rPr lang="en-GB" i="1" dirty="0" err="1"/>
              <a:t>kein</a:t>
            </a:r>
            <a:r>
              <a:rPr lang="en-GB" dirty="0"/>
              <a:t>, continue with slides 2-9. </a:t>
            </a:r>
          </a:p>
          <a:p>
            <a:r>
              <a:rPr lang="en-GB" dirty="0"/>
              <a:t>5. Each time, click to reveal the correct sentence ending to reinforce learners’ understanding.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670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dirty="0"/>
              <a:t>[2/9]</a:t>
            </a:r>
            <a:endParaRPr lang="en-GB" dirty="0"/>
          </a:p>
          <a:p>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996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dirty="0"/>
              <a:t>[3/9]</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92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dirty="0"/>
              <a:t>[4/9]</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89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 minutes</a:t>
            </a:r>
            <a:br>
              <a:rPr lang="en-GB" b="0" dirty="0"/>
            </a:br>
            <a:br>
              <a:rPr lang="en-GB" b="1" dirty="0"/>
            </a:br>
            <a:r>
              <a:rPr lang="en-GB" b="1" dirty="0"/>
              <a:t>Aim: </a:t>
            </a:r>
            <a:r>
              <a:rPr lang="en-GB" b="0" dirty="0"/>
              <a:t>to practise written productive recall of known past participles.</a:t>
            </a:r>
            <a:br>
              <a:rPr lang="en-GB" dirty="0"/>
            </a:br>
            <a:br>
              <a:rPr lang="en-GB" dirty="0"/>
            </a:br>
            <a:r>
              <a:rPr lang="en-GB" b="1" dirty="0"/>
              <a:t>Procedure:</a:t>
            </a:r>
            <a:br>
              <a:rPr lang="en-GB" dirty="0"/>
            </a:br>
            <a:r>
              <a:rPr lang="en-GB" dirty="0"/>
              <a:t>1. Ask students to work in pairs. </a:t>
            </a:r>
          </a:p>
          <a:p>
            <a:r>
              <a:rPr lang="en-GB" dirty="0"/>
              <a:t>2. Click the audio button to play background music for </a:t>
            </a:r>
            <a:r>
              <a:rPr lang="en-GB" b="1" dirty="0"/>
              <a:t>two minutes</a:t>
            </a:r>
            <a:r>
              <a:rPr lang="en-GB" dirty="0"/>
              <a:t>. Students have while the music is playing to think of as many past participles as possible.</a:t>
            </a:r>
          </a:p>
          <a:p>
            <a:r>
              <a:rPr lang="en-GB" dirty="0"/>
              <a:t>3. When the music stops, they join with another pair to try and extend their lists. Again, they have until the music stops.</a:t>
            </a:r>
          </a:p>
          <a:p>
            <a:r>
              <a:rPr lang="en-GB" dirty="0"/>
              <a:t>4. As a class discuss the answers students have found, and see which group was able to come up with the most participles.</a:t>
            </a:r>
          </a:p>
          <a:p>
            <a:endParaRPr lang="en-GB" dirty="0"/>
          </a:p>
          <a:p>
            <a:r>
              <a:rPr lang="en-GB" b="1" dirty="0"/>
              <a:t>Music: </a:t>
            </a:r>
            <a:r>
              <a:rPr lang="en-GB" b="1" dirty="0" err="1"/>
              <a:t>GoodBMusic</a:t>
            </a:r>
            <a:r>
              <a:rPr lang="en-GB" b="1" dirty="0"/>
              <a:t> via </a:t>
            </a:r>
            <a:r>
              <a:rPr lang="en-GB" b="1" dirty="0" err="1"/>
              <a:t>Pixabay</a:t>
            </a:r>
            <a:r>
              <a:rPr lang="en-GB" b="1"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423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dirty="0"/>
              <a:t>[5/9]</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726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dirty="0"/>
              <a:t>[6/9]</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226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dirty="0"/>
              <a:t>[7/9]</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504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dirty="0"/>
              <a:t>[8/9]</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382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dirty="0"/>
              <a:t>[9/9]</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842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dirty="0"/>
              <a:t>Timing: 8 minutes (for 9 slides)</a:t>
            </a:r>
            <a:br>
              <a:rPr lang="en-GB" dirty="0"/>
            </a:br>
            <a:br>
              <a:rPr lang="en-GB" b="1" dirty="0"/>
            </a:br>
            <a:r>
              <a:rPr lang="en-GB" b="1" dirty="0"/>
              <a:t>Aim: </a:t>
            </a:r>
            <a:r>
              <a:rPr lang="en-GB" b="0" dirty="0"/>
              <a:t>to practise oral production of negative responses in the perfect tense, using either </a:t>
            </a:r>
            <a:r>
              <a:rPr lang="en-GB" b="1" dirty="0" err="1"/>
              <a:t>kein</a:t>
            </a:r>
            <a:r>
              <a:rPr lang="en-GB" b="0" dirty="0"/>
              <a:t> or </a:t>
            </a:r>
            <a:r>
              <a:rPr lang="en-GB" b="1" i="1" dirty="0" err="1"/>
              <a:t>nicht</a:t>
            </a:r>
            <a:r>
              <a:rPr lang="en-GB" b="1" i="1" dirty="0"/>
              <a:t> </a:t>
            </a:r>
            <a:r>
              <a:rPr lang="en-GB" b="0" dirty="0"/>
              <a:t>at the end, depending on the question asked. Series of 9 slides.</a:t>
            </a:r>
          </a:p>
          <a:p>
            <a:pPr algn="l"/>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There are two series of 9 slides for this exercise. This series asks students to decide on an appropriate pronoun in addition to deciding </a:t>
            </a:r>
            <a:r>
              <a:rPr lang="en-GB" b="1" dirty="0" err="1"/>
              <a:t>kein</a:t>
            </a:r>
            <a:r>
              <a:rPr lang="en-GB" b="0" dirty="0"/>
              <a:t> or </a:t>
            </a:r>
            <a:r>
              <a:rPr lang="en-GB" b="1" dirty="0" err="1"/>
              <a:t>nicht</a:t>
            </a:r>
            <a:r>
              <a:rPr lang="en-GB" b="0" dirty="0"/>
              <a:t>.</a:t>
            </a:r>
            <a:endParaRPr lang="en-GB" b="1" dirty="0"/>
          </a:p>
          <a:p>
            <a:pPr algn="l"/>
            <a:endParaRPr lang="en-GB" b="1" dirty="0"/>
          </a:p>
          <a:p>
            <a:pPr algn="l"/>
            <a:endParaRPr lang="en-GB" b="0" i="1" dirty="0"/>
          </a:p>
          <a:p>
            <a:pPr algn="l"/>
            <a:br>
              <a:rPr lang="en-GB" dirty="0"/>
            </a:br>
            <a:r>
              <a:rPr lang="en-GB" b="1" dirty="0"/>
              <a:t>Procedure:</a:t>
            </a:r>
            <a:br>
              <a:rPr lang="en-GB" dirty="0"/>
            </a:br>
            <a:r>
              <a:rPr lang="en-GB" dirty="0"/>
              <a:t>1. Click to bring up Mia’s question in the speech bubble, read out the question. </a:t>
            </a:r>
            <a:endParaRPr lang="en-GB"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respond with a full negative sentence, using either </a:t>
            </a:r>
            <a:r>
              <a:rPr lang="en-GB" i="1" dirty="0" err="1"/>
              <a:t>kein</a:t>
            </a:r>
            <a:r>
              <a:rPr lang="en-GB" dirty="0"/>
              <a:t> (indefinite article) or </a:t>
            </a:r>
            <a:r>
              <a:rPr lang="en-GB" i="1" dirty="0" err="1"/>
              <a:t>nicht</a:t>
            </a:r>
            <a:r>
              <a:rPr lang="en-GB" i="1" dirty="0"/>
              <a:t> </a:t>
            </a:r>
            <a:r>
              <a:rPr lang="en-GB" dirty="0"/>
              <a:t>(definite article), depending on the question.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3. Click </a:t>
            </a:r>
            <a:r>
              <a:rPr lang="en-GB" dirty="0"/>
              <a:t>to reveal the correct sentence ending to reinforce learners’ understanding.</a:t>
            </a:r>
          </a:p>
          <a:p>
            <a:r>
              <a:rPr lang="en-GB" dirty="0"/>
              <a:t>4. Ask students to substitute the word in bold with a pronoun. Click to reveal the answer. </a:t>
            </a:r>
            <a:r>
              <a:rPr lang="en-GB" b="1" dirty="0"/>
              <a:t>Note</a:t>
            </a:r>
            <a:r>
              <a:rPr lang="en-GB" dirty="0"/>
              <a:t>, on slides 4 and 5 of this series they will also need to change </a:t>
            </a:r>
            <a:r>
              <a:rPr lang="en-GB" b="1" dirty="0" err="1"/>
              <a:t>kein</a:t>
            </a:r>
            <a:r>
              <a:rPr lang="en-GB" b="1" dirty="0"/>
              <a:t> </a:t>
            </a:r>
            <a:r>
              <a:rPr lang="en-GB" b="0" dirty="0"/>
              <a:t>to </a:t>
            </a:r>
            <a:r>
              <a:rPr lang="en-GB" b="1" dirty="0" err="1"/>
              <a:t>nicht</a:t>
            </a:r>
            <a:r>
              <a:rPr lang="en-GB" b="1" dirty="0"/>
              <a:t> </a:t>
            </a:r>
            <a:r>
              <a:rPr lang="en-GB" b="0" dirty="0"/>
              <a:t>when they change the pronoun. Elicit from students why this is.</a:t>
            </a:r>
            <a:endParaRPr lang="en-GB" dirty="0"/>
          </a:p>
          <a:p>
            <a:r>
              <a:rPr lang="en-GB" dirty="0"/>
              <a:t>5. Continue with slides 2-9. </a:t>
            </a:r>
          </a:p>
          <a:p>
            <a:r>
              <a:rPr lang="en-GB" dirty="0"/>
              <a:t>5. Each time, click to reveal the correct sentence ending to reinforce learners’ understanding.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664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dirty="0"/>
              <a:t>[2/9]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375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dirty="0"/>
              <a:t>[3/9]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049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dirty="0"/>
              <a:t>[4/9]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032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dirty="0"/>
              <a:t>[5/9]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08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br>
              <a:rPr lang="en-GB" dirty="0"/>
            </a:br>
            <a:br>
              <a:rPr lang="en-GB" b="1" dirty="0"/>
            </a:br>
            <a:r>
              <a:rPr lang="en-GB" b="1" dirty="0"/>
              <a:t>Aim: </a:t>
            </a:r>
            <a:r>
              <a:rPr lang="en-GB" b="0" dirty="0"/>
              <a:t>to learn how to add ‘</a:t>
            </a:r>
            <a:r>
              <a:rPr lang="en-GB" b="0" dirty="0" err="1"/>
              <a:t>mit</a:t>
            </a:r>
            <a:r>
              <a:rPr lang="en-GB" b="0" dirty="0"/>
              <a:t>’ to a verb to mean ‘to XXX with, along’</a:t>
            </a:r>
            <a:br>
              <a:rPr lang="en-GB" dirty="0"/>
            </a:br>
            <a:br>
              <a:rPr lang="en-GB" dirty="0"/>
            </a:br>
            <a:r>
              <a:rPr lang="en-GB" b="1" dirty="0"/>
              <a:t>Procedure:</a:t>
            </a:r>
            <a:br>
              <a:rPr lang="en-GB" dirty="0"/>
            </a:br>
            <a:r>
              <a:rPr lang="en-GB" dirty="0"/>
              <a:t>1. Students read the explanation then look at the verbs they have just written down to see whether they think they could add ‘</a:t>
            </a:r>
            <a:r>
              <a:rPr lang="en-GB" dirty="0" err="1"/>
              <a:t>mit</a:t>
            </a:r>
            <a:r>
              <a:rPr lang="en-GB" dirty="0"/>
              <a:t>’ to them.</a:t>
            </a:r>
          </a:p>
          <a:p>
            <a:r>
              <a:rPr lang="en-GB" dirty="0"/>
              <a:t>2. Click to reveal 6 verbs with ‘</a:t>
            </a:r>
            <a:r>
              <a:rPr lang="en-GB" dirty="0" err="1"/>
              <a:t>mit</a:t>
            </a:r>
            <a:r>
              <a:rPr lang="en-GB" dirty="0"/>
              <a:t>’.</a:t>
            </a:r>
          </a:p>
          <a:p>
            <a:r>
              <a:rPr lang="en-GB" dirty="0"/>
              <a:t>3. Ask students to chorally suggest English translations.</a:t>
            </a:r>
          </a:p>
          <a:p>
            <a:r>
              <a:rPr lang="en-GB" dirty="0"/>
              <a:t>4. Click to reveal possible answers.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10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dirty="0"/>
              <a:t>[6/9]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864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[7/9]</a:t>
            </a:r>
          </a:p>
          <a:p>
            <a:pPr algn="l"/>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5579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[8/9]</a:t>
            </a:r>
          </a:p>
          <a:p>
            <a:pPr algn="l"/>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3546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[9/9]</a:t>
            </a:r>
          </a:p>
          <a:p>
            <a:pPr algn="l"/>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902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9 minutes</a:t>
            </a:r>
            <a:br>
              <a:rPr lang="en-GB" dirty="0"/>
            </a:br>
            <a:br>
              <a:rPr lang="en-GB" b="1" dirty="0"/>
            </a:br>
            <a:r>
              <a:rPr lang="en-GB" b="1" dirty="0"/>
              <a:t>Aim: </a:t>
            </a:r>
            <a:r>
              <a:rPr lang="en-GB" b="0" dirty="0"/>
              <a:t>to read about current famous young Germans; to identify in the listening modality who the recorded statements relate to.</a:t>
            </a:r>
            <a:br>
              <a:rPr lang="en-GB" dirty="0"/>
            </a:br>
            <a:br>
              <a:rPr lang="en-GB" dirty="0"/>
            </a:br>
            <a:r>
              <a:rPr lang="en-GB" b="1" dirty="0"/>
              <a:t>Procedure:</a:t>
            </a:r>
            <a:br>
              <a:rPr lang="en-GB" dirty="0"/>
            </a:br>
            <a:r>
              <a:rPr lang="en-GB" dirty="0"/>
              <a:t>1. Students read the three texts.  Help them to understand the content if necessary. Click on each text to play the recordings.</a:t>
            </a:r>
          </a:p>
          <a:p>
            <a:r>
              <a:rPr lang="en-GB" dirty="0"/>
              <a:t>2. Explain that students now need to work out which of these personalities was the guest of honour at the charity event, and that they will do this by a process of elimination, listening to 6 x statements and deciding if they apply to all, just to two, or finally, just to one of the personalities.</a:t>
            </a:r>
          </a:p>
          <a:p>
            <a:r>
              <a:rPr lang="en-GB" dirty="0"/>
              <a:t>3. Students listen to statements 1-6 and eliminate one by one who the statements do not apply to. In the end they should work out that </a:t>
            </a:r>
            <a:r>
              <a:rPr lang="en-GB" i="1" dirty="0"/>
              <a:t>Rote </a:t>
            </a:r>
            <a:r>
              <a:rPr lang="en-GB" i="1" dirty="0" err="1"/>
              <a:t>Mütze</a:t>
            </a:r>
            <a:r>
              <a:rPr lang="en-GB" i="1" dirty="0"/>
              <a:t> </a:t>
            </a:r>
            <a:r>
              <a:rPr lang="en-GB" i="1" dirty="0" err="1"/>
              <a:t>Raphi</a:t>
            </a:r>
            <a:r>
              <a:rPr lang="en-GB" dirty="0"/>
              <a:t> is the one invited to the concert. </a:t>
            </a:r>
            <a:br>
              <a:rPr lang="en-GB" dirty="0"/>
            </a:br>
            <a:r>
              <a:rPr lang="en-GB" dirty="0"/>
              <a:t>4. If time allows, ask students to identify all the cognates – there are a lot of them! Click to highlight them.</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dirty="0"/>
              <a:t>1. Diese Person ist nicht alt. [all 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2. Diese Person hat keine Goldmedaille gewonnen. [R+Y]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3. Die Familie von dieser Person kommt nicht aus Deutschland. [R+Y]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4. Diese Person hat keine Angst vor sozialen Medien. [R+Y]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5. Diese Person hat keine Probleme mit </a:t>
            </a:r>
            <a:r>
              <a:rPr lang="de-DE" dirty="0" err="1"/>
              <a:t>Youtube</a:t>
            </a:r>
            <a:r>
              <a:rPr lang="de-DE" dirty="0"/>
              <a:t> </a:t>
            </a:r>
            <a:r>
              <a:rPr lang="de-DE" dirty="0" err="1"/>
              <a:t>videos</a:t>
            </a:r>
            <a:r>
              <a:rPr lang="de-DE" dirty="0"/>
              <a:t>. [R+Y]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6. Diese Person ist kein Mann. [Raphi]</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Image of Felicia </a:t>
            </a:r>
            <a:r>
              <a:rPr lang="en-GB" b="0" i="0" dirty="0" err="1">
                <a:solidFill>
                  <a:srgbClr val="222222"/>
                </a:solidFill>
                <a:effectLst/>
                <a:latin typeface="Arial" panose="020B0604020202020204" pitchFamily="34" charset="0"/>
              </a:rPr>
              <a:t>Laberer</a:t>
            </a:r>
            <a:r>
              <a:rPr lang="en-GB" b="0" i="0" dirty="0">
                <a:solidFill>
                  <a:srgbClr val="222222"/>
                </a:solidFill>
                <a:effectLst/>
                <a:latin typeface="Arial" panose="020B0604020202020204" pitchFamily="34" charset="0"/>
              </a:rPr>
              <a:t> </a:t>
            </a:r>
            <a:r>
              <a:rPr lang="en-GB" b="1" i="0" dirty="0">
                <a:solidFill>
                  <a:srgbClr val="222222"/>
                </a:solidFill>
                <a:effectLst/>
                <a:latin typeface="Arial" panose="020B0604020202020204" pitchFamily="34" charset="0"/>
              </a:rPr>
              <a:t>© HZB/Silvia Zerbe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bearbeiten</a:t>
            </a:r>
            <a:r>
              <a:rPr lang="en-GB" b="0" baseline="0" dirty="0"/>
              <a:t> [2898] </a:t>
            </a:r>
            <a:r>
              <a:rPr lang="en-GB" b="0" baseline="0" dirty="0" err="1"/>
              <a:t>brasilianisch</a:t>
            </a:r>
            <a:r>
              <a:rPr lang="en-GB" b="0" baseline="0" dirty="0"/>
              <a:t> [&gt;5009] Bronze [&gt;5009] Download [&gt;5009] </a:t>
            </a:r>
            <a:r>
              <a:rPr lang="en-GB" b="0" baseline="0" dirty="0" err="1"/>
              <a:t>Ehre</a:t>
            </a:r>
            <a:r>
              <a:rPr lang="en-GB" b="0" baseline="0" dirty="0"/>
              <a:t> [2454] Europa [294] Follower [&gt;5009] Gold [2413] </a:t>
            </a:r>
            <a:r>
              <a:rPr lang="en-GB" b="0" baseline="0" dirty="0" err="1"/>
              <a:t>hochladen</a:t>
            </a:r>
            <a:r>
              <a:rPr lang="en-GB" b="0" baseline="0" dirty="0"/>
              <a:t> [&gt;5009} </a:t>
            </a:r>
            <a:r>
              <a:rPr lang="en-GB" b="0" baseline="0" dirty="0" err="1"/>
              <a:t>Kanut</a:t>
            </a:r>
            <a:r>
              <a:rPr lang="en-GB" b="0" baseline="0" dirty="0"/>
              <a:t>(in) [&gt;5009] Medaille [&gt;5009] </a:t>
            </a:r>
            <a:r>
              <a:rPr lang="en-GB" b="0" baseline="0" dirty="0" err="1"/>
              <a:t>Meisterschaft</a:t>
            </a:r>
            <a:r>
              <a:rPr lang="en-GB" b="0" baseline="0" dirty="0"/>
              <a:t> [4343] </a:t>
            </a:r>
            <a:r>
              <a:rPr lang="en-GB" b="0" baseline="0" dirty="0" err="1"/>
              <a:t>posten</a:t>
            </a:r>
            <a:r>
              <a:rPr lang="en-GB" b="0" baseline="0" dirty="0"/>
              <a:t> [&gt;5009] </a:t>
            </a:r>
            <a:r>
              <a:rPr lang="en-GB" b="0" baseline="0" dirty="0" err="1"/>
              <a:t>Plattform</a:t>
            </a:r>
            <a:r>
              <a:rPr lang="en-GB" b="0" baseline="0" dirty="0"/>
              <a:t> [2816] </a:t>
            </a:r>
            <a:r>
              <a:rPr lang="en-GB" b="0" baseline="0" dirty="0" err="1"/>
              <a:t>paralympisch</a:t>
            </a:r>
            <a:r>
              <a:rPr lang="en-GB" b="0" baseline="0" dirty="0"/>
              <a:t> [&gt;5009] Rapper [&gt;5009] Song [&gt;5009] Star [2585] Trick [4230] Video [1963] </a:t>
            </a:r>
            <a:r>
              <a:rPr lang="en-GB" b="0" baseline="0" dirty="0" err="1"/>
              <a:t>Werk</a:t>
            </a:r>
            <a:r>
              <a:rPr lang="en-GB" b="0" baseline="0" dirty="0"/>
              <a:t> [681]</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1054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Introduce sentence intonation patterns</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past participle formation</a:t>
            </a:r>
            <a:br>
              <a:rPr lang="en-GB" sz="1200" b="0" dirty="0"/>
            </a:br>
            <a:r>
              <a:rPr lang="en-GB" sz="1200" b="0" dirty="0"/>
              <a:t>Revisit </a:t>
            </a:r>
            <a:r>
              <a:rPr lang="en-GB" sz="1200" b="0" dirty="0" err="1"/>
              <a:t>kein</a:t>
            </a:r>
            <a:r>
              <a:rPr lang="en-GB" sz="1200" b="0" dirty="0"/>
              <a:t>, </a:t>
            </a:r>
            <a:r>
              <a:rPr lang="en-GB" sz="1200" b="0" dirty="0" err="1"/>
              <a:t>keine</a:t>
            </a:r>
            <a:r>
              <a:rPr lang="en-GB" sz="1200" b="0" dirty="0"/>
              <a:t>, </a:t>
            </a:r>
            <a:r>
              <a:rPr lang="en-GB" sz="1200" b="0" dirty="0" err="1"/>
              <a:t>kein</a:t>
            </a:r>
            <a:r>
              <a:rPr lang="en-GB" sz="1200" b="0" dirty="0"/>
              <a:t> vs </a:t>
            </a:r>
            <a:r>
              <a:rPr lang="en-GB" sz="1200" b="0" dirty="0" err="1"/>
              <a:t>nicht</a:t>
            </a:r>
            <a:br>
              <a:rPr lang="en-GB" sz="1200" b="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Revisit</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bringen</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[163]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haben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ich habe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[9/7] </a:t>
            </a:r>
            <a:r>
              <a:rPr lang="de-DE" sz="1200" b="0" dirty="0">
                <a:solidFill>
                  <a:srgbClr val="FF0000"/>
                </a:solidFill>
                <a:effectLst/>
                <a:latin typeface="Century Gothic" panose="020B0502020202020204" pitchFamily="34" charset="0"/>
                <a:ea typeface="Calibri" panose="020F0502020204030204" pitchFamily="34" charset="0"/>
                <a:cs typeface="Times New Roman" panose="02020603050405020304" pitchFamily="18" charset="0"/>
              </a:rPr>
              <a:t>du hast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[52/7]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hat</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[7]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gebracht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[153]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gegeben</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[49]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gegessen</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[323]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geholfen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[338]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gesprochen</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[161]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gesungen</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[1063] </a:t>
            </a:r>
            <a:r>
              <a:rPr lang="de-DE" sz="1200" b="0" dirty="0">
                <a:solidFill>
                  <a:srgbClr val="FF0000"/>
                </a:solidFill>
                <a:effectLst/>
                <a:latin typeface="Century Gothic" panose="020B0502020202020204" pitchFamily="34" charset="0"/>
                <a:ea typeface="Calibri" panose="020F0502020204030204" pitchFamily="34" charset="0"/>
                <a:cs typeface="Times New Roman" panose="02020603050405020304" pitchFamily="18" charset="0"/>
              </a:rPr>
              <a:t>holen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[547] </a:t>
            </a:r>
            <a:r>
              <a:rPr lang="de-DE" sz="1200" b="0" dirty="0">
                <a:solidFill>
                  <a:srgbClr val="FF0000"/>
                </a:solidFill>
                <a:effectLst/>
                <a:latin typeface="Century Gothic" panose="020B0502020202020204" pitchFamily="34" charset="0"/>
                <a:ea typeface="Calibri" panose="020F0502020204030204" pitchFamily="34" charset="0"/>
                <a:cs typeface="Times New Roman" panose="02020603050405020304" pitchFamily="18" charset="0"/>
              </a:rPr>
              <a:t>rufen</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[531] kein,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keine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[50]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viele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[60]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Arm</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[527]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Band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[&gt;5009]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Butterbrot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3561/1757]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Chor</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[3714]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Eintritt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[4102]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Eis</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[2818]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Essen</a:t>
            </a:r>
            <a:r>
              <a:rPr lang="de-DE" sz="1200" b="0" baseline="300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2</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[323]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Film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[524]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Frau</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[93]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Geschichte</a:t>
            </a:r>
            <a:r>
              <a:rPr lang="de-DE" sz="1200" b="0" baseline="300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2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[262]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Hunger</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[2097]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Karte</a:t>
            </a:r>
            <a:r>
              <a:rPr lang="de-DE" sz="1200" b="0" baseline="300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2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[1191]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Klasse</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[619]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König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[1087]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Orchester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[2553]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Sachen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[318]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Sänger, Sängerin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[3916]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Teil</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[198]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anderer, andere, anderes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[59]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eng</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[59]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genau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[167]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interessant</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[810]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kurz</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[176]</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lustig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[1973]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mein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[53]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voll</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[388]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hinter</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[269]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nah</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[480]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vor</a:t>
            </a:r>
            <a:r>
              <a:rPr lang="de-DE" sz="1200" b="0" baseline="300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2</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[50]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bisher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[441] </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einmal</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[124]</a:t>
            </a:r>
            <a:r>
              <a:rPr lang="de-DE" sz="1200" b="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gestern </a:t>
            </a:r>
            <a:r>
              <a:rPr lang="de-DE"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1076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(2 slides)</a:t>
            </a:r>
            <a:br>
              <a:rPr lang="en-GB" dirty="0"/>
            </a:br>
            <a:br>
              <a:rPr lang="en-GB" b="1" dirty="0"/>
            </a:br>
            <a:r>
              <a:rPr lang="en-GB" b="1" dirty="0"/>
              <a:t>Aim: </a:t>
            </a:r>
            <a:br>
              <a:rPr lang="en-GB" b="1" dirty="0"/>
            </a:br>
            <a:r>
              <a:rPr lang="en-GB" b="0" dirty="0" err="1"/>
              <a:t>i</a:t>
            </a:r>
            <a:r>
              <a:rPr lang="en-GB" b="0" dirty="0"/>
              <a:t>) to review the homework task this week.</a:t>
            </a:r>
          </a:p>
          <a:p>
            <a:r>
              <a:rPr lang="en-GB" b="0" dirty="0"/>
              <a:t>ii) to develop fluency in decoding by reading aloud the student versions, adapted for homework.</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br>
              <a:rPr lang="en-GB" dirty="0"/>
            </a:br>
            <a:br>
              <a:rPr lang="en-GB" dirty="0"/>
            </a:br>
            <a:r>
              <a:rPr lang="en-GB" b="1" dirty="0"/>
              <a:t>Procedure:</a:t>
            </a:r>
            <a:br>
              <a:rPr lang="en-GB" dirty="0"/>
            </a:br>
            <a:r>
              <a:rPr lang="en-GB" dirty="0"/>
              <a:t>1. Student B reads his/her adapted HW text.  </a:t>
            </a:r>
            <a:br>
              <a:rPr lang="en-GB" dirty="0"/>
            </a:br>
            <a:r>
              <a:rPr lang="en-GB" dirty="0"/>
              <a:t>2. Student A follows along with the original and makes a note of any substituted words s/he hears (on his/her copy of the HW sheet)</a:t>
            </a:r>
          </a:p>
          <a:p>
            <a:r>
              <a:rPr lang="en-GB" dirty="0"/>
              <a:t>3. Swap roles.</a:t>
            </a:r>
          </a:p>
          <a:p>
            <a:r>
              <a:rPr lang="en-GB" dirty="0"/>
              <a:t>4. Compare and contrast the two versions. Scrutinise any differences and offer opinions about the correctness of the choices.</a:t>
            </a:r>
          </a:p>
          <a:p>
            <a:r>
              <a:rPr lang="en-GB" dirty="0"/>
              <a:t>5. Move to the next slide, which has a possible answer version, using all of the viable words. </a:t>
            </a:r>
            <a:br>
              <a:rPr lang="en-GB" dirty="0"/>
            </a:br>
            <a:r>
              <a:rPr lang="en-GB" b="1" i="1" dirty="0"/>
              <a:t>Note: </a:t>
            </a:r>
            <a:r>
              <a:rPr lang="en-GB" dirty="0"/>
              <a:t>the HW task set a time limit and asked students to try to replace at least ten of the words, so it’s to be expected that they might not have got them all.</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On successive clicks the bold words are covered with the appropriate substitute word.</a:t>
            </a:r>
            <a:br>
              <a:rPr lang="en-GB" dirty="0"/>
            </a:br>
            <a:r>
              <a:rPr lang="en-GB" dirty="0"/>
              <a:t>2. Note that sometimes changes are needed to other words in the sentence. All of these changes revisit previously taught grammar, which teachers can elicit and/or explain as needed. </a:t>
            </a:r>
          </a:p>
          <a:p>
            <a:endParaRPr lang="en-GB" dirty="0"/>
          </a:p>
          <a:p>
            <a:r>
              <a:rPr lang="en-GB" dirty="0"/>
              <a:t>Changes are:</a:t>
            </a:r>
            <a:br>
              <a:rPr lang="en-GB" dirty="0"/>
            </a:br>
            <a:r>
              <a:rPr lang="en-GB" dirty="0" err="1"/>
              <a:t>i</a:t>
            </a:r>
            <a:r>
              <a:rPr lang="en-GB" dirty="0"/>
              <a:t>. </a:t>
            </a:r>
            <a:r>
              <a:rPr lang="en-GB" i="1" dirty="0" err="1"/>
              <a:t>kaufen</a:t>
            </a:r>
            <a:r>
              <a:rPr lang="en-GB" i="1" dirty="0"/>
              <a:t> </a:t>
            </a:r>
            <a:r>
              <a:rPr lang="en-GB" i="1" dirty="0">
                <a:sym typeface="Wingdings" panose="05000000000000000000" pitchFamily="2" charset="2"/>
              </a:rPr>
              <a:t> </a:t>
            </a:r>
            <a:r>
              <a:rPr lang="en-GB" i="1" dirty="0" err="1">
                <a:sym typeface="Wingdings" panose="05000000000000000000" pitchFamily="2" charset="2"/>
              </a:rPr>
              <a:t>gekauft</a:t>
            </a:r>
            <a:endParaRPr lang="en-GB" i="1" dirty="0">
              <a:sym typeface="Wingdings" panose="05000000000000000000" pitchFamily="2" charset="2"/>
            </a:endParaRPr>
          </a:p>
          <a:p>
            <a:r>
              <a:rPr lang="en-GB" i="1" dirty="0">
                <a:sym typeface="Wingdings" panose="05000000000000000000" pitchFamily="2" charset="2"/>
              </a:rPr>
              <a:t>ii. </a:t>
            </a:r>
            <a:r>
              <a:rPr lang="en-GB" i="1" dirty="0" err="1">
                <a:sym typeface="Wingdings" panose="05000000000000000000" pitchFamily="2" charset="2"/>
              </a:rPr>
              <a:t>im</a:t>
            </a:r>
            <a:r>
              <a:rPr lang="en-GB" i="1" dirty="0">
                <a:sym typeface="Wingdings" panose="05000000000000000000" pitchFamily="2" charset="2"/>
              </a:rPr>
              <a:t>  in der </a:t>
            </a:r>
          </a:p>
          <a:p>
            <a:r>
              <a:rPr lang="en-GB" i="1" dirty="0">
                <a:sym typeface="Wingdings" panose="05000000000000000000" pitchFamily="2" charset="2"/>
              </a:rPr>
              <a:t>iii. war </a:t>
            </a:r>
            <a:r>
              <a:rPr lang="en-GB" i="1" dirty="0" err="1">
                <a:sym typeface="Wingdings" panose="05000000000000000000" pitchFamily="2" charset="2"/>
              </a:rPr>
              <a:t>waren</a:t>
            </a:r>
            <a:br>
              <a:rPr lang="en-GB" i="1" dirty="0">
                <a:sym typeface="Wingdings" panose="05000000000000000000" pitchFamily="2" charset="2"/>
              </a:rPr>
            </a:br>
            <a:r>
              <a:rPr lang="en-GB" i="1" dirty="0">
                <a:sym typeface="Wingdings" panose="05000000000000000000" pitchFamily="2" charset="2"/>
              </a:rPr>
              <a:t>iv. </a:t>
            </a:r>
            <a:r>
              <a:rPr lang="en-GB" i="1" dirty="0" err="1">
                <a:sym typeface="Wingdings" panose="05000000000000000000" pitchFamily="2" charset="2"/>
              </a:rPr>
              <a:t>eine</a:t>
            </a:r>
            <a:r>
              <a:rPr lang="en-GB" i="1" dirty="0">
                <a:sym typeface="Wingdings" panose="05000000000000000000" pitchFamily="2" charset="2"/>
              </a:rPr>
              <a:t> </a:t>
            </a:r>
            <a:r>
              <a:rPr lang="en-GB" i="1" dirty="0" err="1">
                <a:sym typeface="Wingdings" panose="05000000000000000000" pitchFamily="2" charset="2"/>
              </a:rPr>
              <a:t>lustige</a:t>
            </a:r>
            <a:r>
              <a:rPr lang="en-GB" i="1" dirty="0">
                <a:sym typeface="Wingdings" panose="05000000000000000000" pitchFamily="2" charset="2"/>
              </a:rPr>
              <a:t> Frau </a:t>
            </a:r>
            <a:r>
              <a:rPr lang="en-GB" i="1" dirty="0" err="1">
                <a:sym typeface="Wingdings" panose="05000000000000000000" pitchFamily="2" charset="2"/>
              </a:rPr>
              <a:t>ein</a:t>
            </a:r>
            <a:r>
              <a:rPr lang="en-GB" i="1" dirty="0">
                <a:sym typeface="Wingdings" panose="05000000000000000000" pitchFamily="2" charset="2"/>
              </a:rPr>
              <a:t> </a:t>
            </a:r>
            <a:r>
              <a:rPr lang="en-GB" i="1" dirty="0" err="1">
                <a:sym typeface="Wingdings" panose="05000000000000000000" pitchFamily="2" charset="2"/>
              </a:rPr>
              <a:t>lustiger</a:t>
            </a:r>
            <a:r>
              <a:rPr lang="en-GB" i="1" dirty="0">
                <a:sym typeface="Wingdings" panose="05000000000000000000" pitchFamily="2" charset="2"/>
              </a:rPr>
              <a:t> Mann</a:t>
            </a:r>
          </a:p>
          <a:p>
            <a:r>
              <a:rPr lang="en-GB" i="1" dirty="0">
                <a:sym typeface="Wingdings" panose="05000000000000000000" pitchFamily="2" charset="2"/>
              </a:rPr>
              <a:t>v. </a:t>
            </a:r>
            <a:r>
              <a:rPr lang="en-GB" i="1" dirty="0" err="1">
                <a:sym typeface="Wingdings" panose="05000000000000000000" pitchFamily="2" charset="2"/>
              </a:rPr>
              <a:t>sie</a:t>
            </a:r>
            <a:r>
              <a:rPr lang="en-GB" i="1" dirty="0">
                <a:sym typeface="Wingdings" panose="05000000000000000000" pitchFamily="2" charset="2"/>
              </a:rPr>
              <a:t>  </a:t>
            </a:r>
            <a:r>
              <a:rPr lang="en-GB" i="1" dirty="0" err="1">
                <a:sym typeface="Wingdings" panose="05000000000000000000" pitchFamily="2" charset="2"/>
              </a:rPr>
              <a:t>ihm</a:t>
            </a:r>
            <a:endParaRPr lang="en-GB" i="1" dirty="0">
              <a:sym typeface="Wingdings" panose="05000000000000000000" pitchFamily="2" charset="2"/>
            </a:endParaRPr>
          </a:p>
          <a:p>
            <a:r>
              <a:rPr lang="en-GB" i="1" dirty="0">
                <a:sym typeface="Wingdings" panose="05000000000000000000" pitchFamily="2" charset="2"/>
              </a:rPr>
              <a:t>vi. </a:t>
            </a:r>
            <a:r>
              <a:rPr lang="en-GB" i="1" dirty="0" err="1">
                <a:sym typeface="Wingdings" panose="05000000000000000000" pitchFamily="2" charset="2"/>
              </a:rPr>
              <a:t>mit</a:t>
            </a:r>
            <a:r>
              <a:rPr lang="en-GB" i="1" dirty="0">
                <a:sym typeface="Wingdings" panose="05000000000000000000" pitchFamily="2" charset="2"/>
              </a:rPr>
              <a:t> </a:t>
            </a:r>
            <a:r>
              <a:rPr lang="en-GB" i="1" dirty="0" err="1">
                <a:sym typeface="Wingdings" panose="05000000000000000000" pitchFamily="2" charset="2"/>
              </a:rPr>
              <a:t>meiner</a:t>
            </a:r>
            <a:r>
              <a:rPr lang="en-GB" i="1" dirty="0">
                <a:sym typeface="Wingdings" panose="05000000000000000000" pitchFamily="2" charset="2"/>
              </a:rPr>
              <a:t> Mutter </a:t>
            </a:r>
            <a:r>
              <a:rPr lang="en-GB" i="1" dirty="0" err="1">
                <a:sym typeface="Wingdings" panose="05000000000000000000" pitchFamily="2" charset="2"/>
              </a:rPr>
              <a:t>mit</a:t>
            </a:r>
            <a:r>
              <a:rPr lang="en-GB" i="1" dirty="0">
                <a:sym typeface="Wingdings" panose="05000000000000000000" pitchFamily="2" charset="2"/>
              </a:rPr>
              <a:t> </a:t>
            </a:r>
            <a:r>
              <a:rPr lang="en-GB" i="1" dirty="0" err="1">
                <a:sym typeface="Wingdings" panose="05000000000000000000" pitchFamily="2" charset="2"/>
              </a:rPr>
              <a:t>meinem</a:t>
            </a:r>
            <a:r>
              <a:rPr lang="en-GB" i="1" dirty="0">
                <a:sym typeface="Wingdings" panose="05000000000000000000" pitchFamily="2" charset="2"/>
              </a:rPr>
              <a:t> </a:t>
            </a:r>
            <a:r>
              <a:rPr lang="en-GB" i="1" dirty="0" err="1">
                <a:sym typeface="Wingdings" panose="05000000000000000000" pitchFamily="2" charset="2"/>
              </a:rPr>
              <a:t>Leher</a:t>
            </a:r>
            <a:endParaRPr lang="en-GB" i="1" dirty="0">
              <a:sym typeface="Wingdings" panose="05000000000000000000" pitchFamily="2" charset="2"/>
            </a:endParaRPr>
          </a:p>
          <a:p>
            <a:r>
              <a:rPr lang="en-GB" i="1" dirty="0">
                <a:sym typeface="Wingdings" panose="05000000000000000000" pitchFamily="2" charset="2"/>
              </a:rPr>
              <a:t>vii. </a:t>
            </a:r>
            <a:r>
              <a:rPr lang="en-GB" i="1" dirty="0" err="1">
                <a:sym typeface="Wingdings" panose="05000000000000000000" pitchFamily="2" charset="2"/>
              </a:rPr>
              <a:t>sie</a:t>
            </a:r>
            <a:r>
              <a:rPr lang="en-GB" i="1" dirty="0">
                <a:sym typeface="Wingdings" panose="05000000000000000000" pitchFamily="2" charset="2"/>
              </a:rPr>
              <a:t>  er</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5698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r>
              <a:rPr lang="en-GB" b="1" dirty="0"/>
              <a:t>Aim: </a:t>
            </a:r>
            <a:r>
              <a:rPr lang="en-GB" b="0" dirty="0"/>
              <a:t>to introduce sentence intonation.</a:t>
            </a:r>
            <a:br>
              <a:rPr lang="en-GB" dirty="0"/>
            </a:br>
            <a:br>
              <a:rPr lang="en-GB" dirty="0"/>
            </a:br>
            <a:r>
              <a:rPr lang="en-GB" b="1" dirty="0"/>
              <a:t>Procedure:</a:t>
            </a:r>
          </a:p>
          <a:p>
            <a:r>
              <a:rPr lang="en-GB" b="0" dirty="0"/>
              <a:t>1. Click to present the information.</a:t>
            </a:r>
            <a:br>
              <a:rPr lang="en-GB" b="0" dirty="0"/>
            </a:br>
            <a:r>
              <a:rPr lang="en-GB" b="0" dirty="0"/>
              <a:t>2. Click to hear the sentence audio. Students repeat to practise.</a:t>
            </a:r>
            <a:br>
              <a:rPr lang="en-GB" dirty="0"/>
            </a:br>
            <a:r>
              <a:rPr lang="en-GB" dirty="0"/>
              <a:t>3. To practise the gut/good difference teachers might elicit a simple sentence from students, e.g., The film is good. </a:t>
            </a:r>
            <a:r>
              <a:rPr lang="en-GB" dirty="0">
                <a:sym typeface="Wingdings" panose="05000000000000000000" pitchFamily="2" charset="2"/>
              </a:rPr>
              <a:t> Der Film </a:t>
            </a:r>
            <a:r>
              <a:rPr lang="en-GB" dirty="0" err="1">
                <a:sym typeface="Wingdings" panose="05000000000000000000" pitchFamily="2" charset="2"/>
              </a:rPr>
              <a:t>ist</a:t>
            </a:r>
            <a:r>
              <a:rPr lang="en-GB" dirty="0">
                <a:sym typeface="Wingdings" panose="05000000000000000000" pitchFamily="2" charset="2"/>
              </a:rPr>
              <a:t> gut, and ask them to notice the falling intonation on good, and a more exaggerated one on gut.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3449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sentence intonation.</a:t>
            </a:r>
            <a:br>
              <a:rPr lang="en-GB" dirty="0"/>
            </a:br>
            <a:br>
              <a:rPr lang="en-GB" dirty="0"/>
            </a:br>
            <a:r>
              <a:rPr lang="en-GB" b="1" dirty="0"/>
              <a:t>Procedure:</a:t>
            </a:r>
            <a:br>
              <a:rPr lang="en-GB" dirty="0"/>
            </a:br>
            <a:r>
              <a:rPr lang="en-GB" dirty="0"/>
              <a:t>1. Click on the audio button to hear a native speaker read out the sentences.</a:t>
            </a:r>
          </a:p>
          <a:p>
            <a:r>
              <a:rPr lang="en-GB" dirty="0"/>
              <a:t>2. Students mark where there they hear stress. </a:t>
            </a:r>
          </a:p>
          <a:p>
            <a:r>
              <a:rPr lang="en-GB" dirty="0"/>
              <a:t>3. Click to reveal answers</a:t>
            </a:r>
          </a:p>
          <a:p>
            <a:r>
              <a:rPr lang="en-GB" dirty="0"/>
              <a:t>4. Students then take it in turns to read the sentences to their partner, paying attention to their intonation.</a:t>
            </a:r>
          </a:p>
          <a:p>
            <a:endParaRPr lang="en-GB" dirty="0"/>
          </a:p>
          <a:p>
            <a:r>
              <a:rPr lang="en-GB" b="1" dirty="0"/>
              <a:t>Transcript:</a:t>
            </a:r>
            <a:br>
              <a:rPr lang="en-GB" dirty="0"/>
            </a:br>
            <a:r>
              <a:rPr lang="en-GB" sz="1200" dirty="0">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Ali Can </a:t>
            </a:r>
            <a:r>
              <a:rPr lang="en-GB" sz="1200" dirty="0" err="1">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ist</a:t>
            </a:r>
            <a:r>
              <a:rPr lang="en-GB" sz="1200" dirty="0">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 </a:t>
            </a:r>
            <a:r>
              <a:rPr lang="en-GB" sz="1200" dirty="0" err="1">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ein</a:t>
            </a:r>
            <a:r>
              <a:rPr lang="en-GB" sz="1200" dirty="0">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 </a:t>
            </a:r>
            <a:r>
              <a:rPr lang="en-GB" sz="1200" dirty="0" err="1">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deutscher</a:t>
            </a:r>
            <a:r>
              <a:rPr lang="en-GB" sz="1200" dirty="0">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 </a:t>
            </a:r>
            <a:r>
              <a:rPr lang="en-GB" sz="1200" dirty="0" err="1">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sozialer</a:t>
            </a:r>
            <a:r>
              <a:rPr lang="en-GB" sz="1200" dirty="0">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 </a:t>
            </a:r>
            <a:r>
              <a:rPr lang="en-GB" sz="1200" dirty="0" err="1">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Aktivist</a:t>
            </a:r>
            <a:r>
              <a:rPr lang="en-GB" sz="1200" dirty="0">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 </a:t>
            </a:r>
            <a:endParaRPr lang="en-GB" dirty="0"/>
          </a:p>
          <a:p>
            <a:r>
              <a:rPr lang="de-DE" sz="1200" dirty="0">
                <a:solidFill>
                  <a:srgbClr val="115076"/>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Er hat den Hashtag ‚Metwo‘ geschaffen.</a:t>
            </a:r>
            <a:endParaRPr lang="en-GB" dirty="0"/>
          </a:p>
          <a:p>
            <a:r>
              <a:rPr lang="de-DE" sz="1200" dirty="0">
                <a:solidFill>
                  <a:srgbClr val="115076"/>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Metwo sagt, man kann zwei Identitäten haben.</a:t>
            </a:r>
          </a:p>
          <a:p>
            <a:r>
              <a:rPr lang="de-DE" sz="1200" dirty="0">
                <a:solidFill>
                  <a:srgbClr val="115076"/>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Merle Menje ist eine junge deutsche Sportlerin.</a:t>
            </a:r>
            <a:endParaRPr lang="de-DE" sz="1200" dirty="0">
              <a:solidFill>
                <a:srgbClr val="115076"/>
              </a:solidFill>
              <a:highlight>
                <a:srgbClr val="FFFFFF"/>
              </a:highlight>
              <a:latin typeface="Century Gothic" panose="020B0502020202020204" pitchFamily="34" charset="0"/>
            </a:endParaRPr>
          </a:p>
          <a:p>
            <a:r>
              <a:rPr lang="de-DE" sz="1200" dirty="0">
                <a:solidFill>
                  <a:srgbClr val="115076"/>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Merles Spitzname* ist ‚Wunderkind‘.</a:t>
            </a:r>
          </a:p>
          <a:p>
            <a:r>
              <a:rPr lang="de-DE" sz="1200" dirty="0">
                <a:solidFill>
                  <a:srgbClr val="115076"/>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Sie ist eine talentierte Skifahrerin. </a:t>
            </a:r>
          </a:p>
          <a:p>
            <a:endParaRPr lang="de-DE" sz="1200" dirty="0">
              <a:solidFill>
                <a:srgbClr val="115076"/>
              </a:solidFill>
              <a:highlight>
                <a:srgbClr val="FFFFFF"/>
              </a:highligh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err="1"/>
              <a:t>sozial</a:t>
            </a:r>
            <a:r>
              <a:rPr lang="en-GB" baseline="0" dirty="0"/>
              <a:t> [430] Hashtag [&gt;5009] </a:t>
            </a:r>
            <a:r>
              <a:rPr lang="en-GB" baseline="0" dirty="0" err="1"/>
              <a:t>Identität</a:t>
            </a:r>
            <a:r>
              <a:rPr lang="en-GB" baseline="0" dirty="0"/>
              <a:t> [2272] </a:t>
            </a:r>
            <a:r>
              <a:rPr lang="en-GB" baseline="0" dirty="0" err="1"/>
              <a:t>Sportler</a:t>
            </a:r>
            <a:r>
              <a:rPr lang="en-GB" baseline="0" dirty="0"/>
              <a:t> [2565] </a:t>
            </a:r>
            <a:r>
              <a:rPr lang="en-GB" baseline="0" dirty="0" err="1"/>
              <a:t>Spitzname</a:t>
            </a:r>
            <a:r>
              <a:rPr lang="en-GB" baseline="0" dirty="0"/>
              <a:t> [&gt;5009] </a:t>
            </a:r>
            <a:r>
              <a:rPr lang="en-GB" baseline="0" dirty="0" err="1"/>
              <a:t>Wunder</a:t>
            </a:r>
            <a:r>
              <a:rPr lang="en-GB" baseline="0" dirty="0"/>
              <a:t> [1909] </a:t>
            </a:r>
            <a:r>
              <a:rPr lang="en-GB" baseline="0" dirty="0" err="1"/>
              <a:t>talentiert</a:t>
            </a:r>
            <a:r>
              <a:rPr lang="en-GB" baseline="0" dirty="0"/>
              <a:t> [&gt;5009] </a:t>
            </a:r>
            <a:r>
              <a:rPr lang="en-GB" baseline="0" dirty="0" err="1"/>
              <a:t>Skifahrer</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r>
              <a:rPr lang="en-GB" b="1" dirty="0"/>
              <a:t>Photo Merle </a:t>
            </a:r>
            <a:r>
              <a:rPr lang="en-GB" b="1" dirty="0" err="1"/>
              <a:t>Menje</a:t>
            </a:r>
            <a:r>
              <a:rPr lang="en-GB" b="1" dirty="0"/>
              <a:t> https://www.teamdeutschland-paralympics.de/athleten/details/merle-menje</a:t>
            </a:r>
          </a:p>
          <a:p>
            <a:r>
              <a:rPr lang="en-GB" b="1" dirty="0"/>
              <a:t>Photo Ali Can: Jan </a:t>
            </a:r>
            <a:r>
              <a:rPr lang="en-GB" b="1" dirty="0" err="1"/>
              <a:t>Zappner</a:t>
            </a:r>
            <a:r>
              <a:rPr lang="en-GB" b="1" dirty="0"/>
              <a:t> / </a:t>
            </a:r>
            <a:r>
              <a:rPr lang="en-GB" b="1" dirty="0" err="1"/>
              <a:t>re:publica</a:t>
            </a:r>
            <a:r>
              <a:rPr lang="en-GB" b="1" dirty="0"/>
              <a:t> from Germany, CC BY-SA 2.0 &lt;https://creativecommons.org/licenses/by-sa/2.0&gt;, via Wikimedia Commons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720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br>
              <a:rPr lang="en-GB" dirty="0"/>
            </a:br>
            <a:br>
              <a:rPr lang="en-GB" b="1" dirty="0"/>
            </a:br>
            <a:r>
              <a:rPr lang="en-GB" b="1" dirty="0"/>
              <a:t>Aim:</a:t>
            </a:r>
            <a:r>
              <a:rPr lang="en-GB" b="0" dirty="0"/>
              <a:t> to recap how to form past participles in German.</a:t>
            </a:r>
          </a:p>
          <a:p>
            <a:endParaRPr lang="en-GB" b="0" dirty="0"/>
          </a:p>
          <a:p>
            <a:r>
              <a:rPr lang="en-GB" b="1" dirty="0"/>
              <a:t>Procedure:</a:t>
            </a:r>
            <a:br>
              <a:rPr lang="en-GB" dirty="0"/>
            </a:br>
            <a:r>
              <a:rPr lang="en-GB" dirty="0"/>
              <a:t>1. Present and each piece of information.</a:t>
            </a:r>
          </a:p>
          <a:p>
            <a:r>
              <a:rPr lang="en-GB" dirty="0"/>
              <a:t>2. Elicit the English meanings of each past participle.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0493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oral production of some of this week’s vocabulary in short phrases and sentences.</a:t>
            </a:r>
            <a:br>
              <a:rPr lang="en-GB" b="0" dirty="0"/>
            </a:br>
            <a:br>
              <a:rPr lang="en-GB" dirty="0"/>
            </a:br>
            <a:r>
              <a:rPr lang="en-GB" b="1" dirty="0"/>
              <a:t>Procedure:</a:t>
            </a:r>
            <a:br>
              <a:rPr lang="en-GB" dirty="0"/>
            </a:br>
            <a:r>
              <a:rPr lang="en-GB" dirty="0"/>
              <a:t>1. Students produce the answers, chorally.</a:t>
            </a:r>
          </a:p>
          <a:p>
            <a:r>
              <a:rPr lang="en-GB" dirty="0"/>
              <a:t>2. Teacher clicks to give item-by-item feedback.</a:t>
            </a:r>
            <a:br>
              <a:rPr lang="en-GB" dirty="0"/>
            </a:br>
            <a:br>
              <a:rPr lang="en-GB" dirty="0"/>
            </a:br>
            <a:r>
              <a:rPr lang="en-GB" b="1" dirty="0"/>
              <a:t>Note</a:t>
            </a:r>
            <a:r>
              <a:rPr lang="en-GB" dirty="0"/>
              <a:t>: this task could also be completed as a written activity.</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introduce the order of two object nouns in a sentence, indirect before direct object, and the order of a sentence with two objects and one pronoun,</a:t>
            </a:r>
            <a:br>
              <a:rPr lang="en-GB" dirty="0"/>
            </a:br>
            <a:br>
              <a:rPr lang="en-GB" dirty="0"/>
            </a:br>
            <a:r>
              <a:rPr lang="en-GB" b="1" dirty="0"/>
              <a:t>Procedure:</a:t>
            </a:r>
            <a:br>
              <a:rPr lang="en-GB" dirty="0"/>
            </a:br>
            <a:r>
              <a:rPr lang="en-GB" dirty="0"/>
              <a:t>1. Click through the animations to present the information.</a:t>
            </a:r>
          </a:p>
          <a:p>
            <a:r>
              <a:rPr lang="en-GB" dirty="0"/>
              <a:t>2. Elicit the English translations, where appropriate.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6142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identify the relevant pronoun from the noun heard in the recording. </a:t>
            </a:r>
            <a:br>
              <a:rPr lang="en-GB" dirty="0"/>
            </a:br>
            <a:br>
              <a:rPr lang="en-GB" dirty="0"/>
            </a:br>
            <a:r>
              <a:rPr lang="en-GB" b="1" dirty="0"/>
              <a:t>Procedure:</a:t>
            </a:r>
            <a:br>
              <a:rPr lang="en-GB" dirty="0"/>
            </a:br>
            <a:r>
              <a:rPr lang="en-GB" dirty="0"/>
              <a:t>1. Mia is asking Wolfgang about the event preparations. Click audio button 1 for recording of first question and answer. The pronoun is bleeped out of Wolfgang’s answer. </a:t>
            </a:r>
          </a:p>
          <a:p>
            <a:r>
              <a:rPr lang="en-GB" dirty="0"/>
              <a:t>2. Students write down the pronoun based on the noun they hear in the question.</a:t>
            </a:r>
          </a:p>
          <a:p>
            <a:r>
              <a:rPr lang="en-GB" dirty="0"/>
              <a:t>3. Click to reveal answer (the correct pronoun.)</a:t>
            </a:r>
          </a:p>
          <a:p>
            <a:r>
              <a:rPr lang="en-GB" dirty="0"/>
              <a:t>4. Click again to reveal the written version of the question. Depending on the level of your class, you can elicit the question before revealing, or you can use the written version to explain the answer.</a:t>
            </a:r>
          </a:p>
          <a:p>
            <a:r>
              <a:rPr lang="en-GB" dirty="0"/>
              <a:t>5. Continue for items 2-8.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1.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 Hast du die Karten vorbereitet?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 Ja, ich habe [sie] vorbereitet.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 Hast du den Eintrittspreis beschlossen?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 Ja, ich habe [ihn] beschlossen.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3.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 Hast du der Band geschrieben?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 Ja, ich habe [ihr] geschrieben.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 Hast du mit der Sängerin gesprochen?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 Ja, ich habe mit [ihr] gesprochen.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5.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 Hast du das Essen eingekauft?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 Ja, ich habe [es] eingekauft.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6.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 Hast du die Stühle geholt?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 Ja, ich habe [sie] geholt.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7.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 Hast du dem Hausmeister*  geholfen?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 Ja, ich habe [ihm] geholfen.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8.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Hast du dem Chor die Noten* gebracht?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Ja, ich habe [sie] dem Chor gebracht.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Hausmeister</a:t>
            </a:r>
            <a:r>
              <a:rPr lang="en-GB" b="0" baseline="0" dirty="0"/>
              <a:t> [&gt;5009] Note [2952]</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a:t>
            </a:r>
            <a:r>
              <a:rPr lang="en-GB" b="0" dirty="0"/>
              <a:t>: to practise using direct and indirect pronouns in writing, using this week’s vocabulary set and theme. </a:t>
            </a:r>
            <a:br>
              <a:rPr lang="en-GB" dirty="0"/>
            </a:br>
            <a:br>
              <a:rPr lang="en-GB" dirty="0"/>
            </a:br>
            <a:r>
              <a:rPr lang="en-GB" b="1" dirty="0"/>
              <a:t>Procedure:</a:t>
            </a:r>
            <a:br>
              <a:rPr lang="en-GB" dirty="0"/>
            </a:br>
            <a:r>
              <a:rPr lang="en-GB" dirty="0"/>
              <a:t>1.Explain the scenario: </a:t>
            </a:r>
            <a:r>
              <a:rPr lang="en-US" dirty="0"/>
              <a:t>Students are Alastair, who is preparing a charity concert in school. They write a message to Mia, giving an update on what’s been done so far and asking her some questions about her event. </a:t>
            </a:r>
          </a:p>
          <a:p>
            <a:r>
              <a:rPr lang="en-US" dirty="0"/>
              <a:t>2. Students use the checklist to write the email. </a:t>
            </a:r>
          </a:p>
          <a:p>
            <a:r>
              <a:rPr lang="en-US" dirty="0"/>
              <a:t>3. The next slide provides one possible answer, which addresses all of the content points.  Students / teachers may find this helpful for checking or improving work, but students should know that there is no word-for-word correct answer.</a:t>
            </a:r>
          </a:p>
          <a:p>
            <a:r>
              <a:rPr lang="en-US" dirty="0"/>
              <a:t>4. Note that it might be helpful to display the first line of content, modelling how to use the ‘list’ style to structure the email, but that full sentences are then also required, and make clear to students that there is one pronoun (either direct or indirect) in every sentence.</a:t>
            </a:r>
            <a:endParaRPr lang="en-GB" dirty="0"/>
          </a:p>
          <a:p>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Click to reveal this potential answer to the task.</a:t>
            </a:r>
            <a:br>
              <a:rPr lang="en-GB" dirty="0"/>
            </a:br>
            <a:r>
              <a:rPr lang="en-GB" dirty="0"/>
              <a:t>2. Students compare their versions and ask any questions to clarify their understanding.</a:t>
            </a:r>
          </a:p>
        </p:txBody>
      </p:sp>
      <p:sp>
        <p:nvSpPr>
          <p:cNvPr id="4" name="Slide Number Placeholder 3"/>
          <p:cNvSpPr>
            <a:spLocks noGrp="1"/>
          </p:cNvSpPr>
          <p:nvPr>
            <p:ph type="sldNum" sz="quarter" idx="5"/>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5115269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Use this slide to set homework.</a:t>
            </a:r>
          </a:p>
          <a:p>
            <a:pPr marL="0" lvl="0" indent="0" algn="l" rtl="0">
              <a:spcBef>
                <a:spcPts val="0"/>
              </a:spcBef>
              <a:spcAft>
                <a:spcPts val="0"/>
              </a:spcAft>
              <a:buNone/>
            </a:pPr>
            <a:r>
              <a:rPr lang="en-GB" sz="1200" b="1" i="0" dirty="0">
                <a:latin typeface="+mn-lt"/>
                <a:ea typeface="Calibri"/>
                <a:cs typeface="Calibri"/>
                <a:sym typeface="Calibri"/>
              </a:rPr>
              <a:t>Student worksheet answers: </a:t>
            </a:r>
            <a:r>
              <a:rPr lang="en-GB" sz="1200" b="0" i="0" dirty="0">
                <a:latin typeface="+mn-lt"/>
                <a:ea typeface="Calibri"/>
                <a:cs typeface="Calibri"/>
                <a:sym typeface="Calibri"/>
              </a:rPr>
              <a:t>https://</a:t>
            </a:r>
            <a:r>
              <a:rPr lang="en-GB" sz="1200" b="0" i="0" dirty="0" err="1">
                <a:latin typeface="+mn-lt"/>
                <a:ea typeface="Calibri"/>
                <a:cs typeface="Calibri"/>
                <a:sym typeface="Calibri"/>
              </a:rPr>
              <a:t>resources.ncelp.org</a:t>
            </a:r>
            <a:r>
              <a:rPr lang="en-GB" sz="1200" b="0" i="0" dirty="0">
                <a:latin typeface="+mn-lt"/>
                <a:ea typeface="Calibri"/>
                <a:cs typeface="Calibri"/>
                <a:sym typeface="Calibri"/>
              </a:rPr>
              <a:t>/concern/resources/zg64tn19w?locale=</a:t>
            </a:r>
            <a:r>
              <a:rPr lang="en-GB" sz="1200" b="0" i="0" dirty="0" err="1">
                <a:latin typeface="+mn-lt"/>
                <a:ea typeface="Calibri"/>
                <a:cs typeface="Calibri"/>
                <a:sym typeface="Calibri"/>
              </a:rPr>
              <a:t>en</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written recall of irregular past participles.</a:t>
            </a:r>
            <a:br>
              <a:rPr lang="en-GB" dirty="0"/>
            </a:br>
            <a:br>
              <a:rPr lang="en-GB" dirty="0"/>
            </a:br>
            <a:r>
              <a:rPr lang="en-GB" b="1" dirty="0"/>
              <a:t>Procedure:</a:t>
            </a:r>
            <a:br>
              <a:rPr lang="en-GB" dirty="0"/>
            </a:br>
            <a:r>
              <a:rPr lang="en-GB" dirty="0"/>
              <a:t>1. At first click, a ticker tape with </a:t>
            </a:r>
            <a:r>
              <a:rPr lang="en-GB" b="1" dirty="0"/>
              <a:t>six infinitives </a:t>
            </a:r>
            <a:r>
              <a:rPr lang="en-GB" dirty="0"/>
              <a:t>starts rolling. </a:t>
            </a:r>
            <a:r>
              <a:rPr lang="en-GB" b="1" dirty="0"/>
              <a:t>Tell students that it is six infinitives and that the ticker tape repeats, so they can wait till they come round again, when they miss one.</a:t>
            </a:r>
          </a:p>
          <a:p>
            <a:r>
              <a:rPr lang="en-GB" dirty="0"/>
              <a:t>2. Students write the past participles of the verbs they see.</a:t>
            </a:r>
          </a:p>
          <a:p>
            <a:r>
              <a:rPr lang="en-GB" dirty="0"/>
              <a:t>3. At the next click the ticker tape stops.</a:t>
            </a:r>
          </a:p>
          <a:p>
            <a:r>
              <a:rPr lang="en-GB" dirty="0"/>
              <a:t>4. Answers will appear on click.</a:t>
            </a:r>
          </a:p>
          <a:p>
            <a:r>
              <a:rPr lang="en-GB" dirty="0"/>
              <a:t>5. The teacher can use this as an opportunity to elicit the English translation.</a:t>
            </a:r>
          </a:p>
          <a:p>
            <a:r>
              <a:rPr lang="en-GB" dirty="0"/>
              <a:t>6. The following slides follow the same procedure, but the speed of the ticker tape gets faster with each slide.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615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[2/3]</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77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280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 minute</a:t>
            </a:r>
            <a:br>
              <a:rPr lang="en-GB" dirty="0"/>
            </a:br>
            <a:br>
              <a:rPr lang="en-GB" b="1" dirty="0"/>
            </a:br>
            <a:r>
              <a:rPr lang="en-GB" b="1" dirty="0"/>
              <a:t>Aim: </a:t>
            </a:r>
            <a:r>
              <a:rPr lang="en-GB" b="0" dirty="0"/>
              <a:t>to recap word stress in German.</a:t>
            </a:r>
            <a:br>
              <a:rPr lang="en-GB" dirty="0"/>
            </a:br>
            <a:br>
              <a:rPr lang="en-GB" dirty="0"/>
            </a:br>
            <a:r>
              <a:rPr lang="en-GB" b="1" dirty="0"/>
              <a:t>Procedure:</a:t>
            </a:r>
            <a:br>
              <a:rPr lang="en-GB" dirty="0"/>
            </a:br>
            <a:r>
              <a:rPr lang="en-GB" dirty="0"/>
              <a:t>Click through the animated sequence. Students chorally say the words in the blue boxes paying attention to stress.</a:t>
            </a:r>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br>
              <a:rPr lang="en-GB" dirty="0"/>
            </a:br>
            <a:br>
              <a:rPr lang="en-GB" b="1" dirty="0"/>
            </a:br>
            <a:r>
              <a:rPr lang="en-GB" b="1" dirty="0"/>
              <a:t>Aim: </a:t>
            </a:r>
            <a:r>
              <a:rPr lang="en-GB" b="0" dirty="0"/>
              <a:t>to practise alternating between 1</a:t>
            </a:r>
            <a:r>
              <a:rPr lang="en-GB" b="0" baseline="30000" dirty="0"/>
              <a:t>st</a:t>
            </a:r>
            <a:r>
              <a:rPr lang="en-GB" b="0" dirty="0"/>
              <a:t> and 2</a:t>
            </a:r>
            <a:r>
              <a:rPr lang="en-GB" b="0" baseline="30000" dirty="0"/>
              <a:t>nd</a:t>
            </a:r>
            <a:r>
              <a:rPr lang="en-GB" b="0" dirty="0"/>
              <a:t> syllable stress and to practise stress with ‘</a:t>
            </a:r>
            <a:r>
              <a:rPr lang="en-GB" b="0" dirty="0" err="1"/>
              <a:t>ieren</a:t>
            </a:r>
            <a:r>
              <a:rPr lang="en-GB" b="0" dirty="0"/>
              <a:t>’ verbs.</a:t>
            </a:r>
            <a:br>
              <a:rPr lang="en-GB" dirty="0"/>
            </a:br>
            <a:br>
              <a:rPr lang="en-GB" dirty="0"/>
            </a:br>
            <a:r>
              <a:rPr lang="en-GB" b="1" dirty="0"/>
              <a:t>Procedure:</a:t>
            </a:r>
            <a:br>
              <a:rPr lang="en-GB" dirty="0"/>
            </a:br>
            <a:r>
              <a:rPr lang="en-GB" dirty="0"/>
              <a:t>1. Click on the timer.</a:t>
            </a:r>
          </a:p>
          <a:p>
            <a:r>
              <a:rPr lang="en-GB" dirty="0"/>
              <a:t>2. Partner A reads an infinitive (in yellow), Partner B says its past participle from memory.</a:t>
            </a:r>
          </a:p>
          <a:p>
            <a:r>
              <a:rPr lang="en-GB" dirty="0"/>
              <a:t>3. Partner B reads a past participle (in blue) Partner A says its infinitive from memory.</a:t>
            </a:r>
          </a:p>
          <a:p>
            <a:r>
              <a:rPr lang="en-GB" dirty="0"/>
              <a:t>4. Students try to say as many of the words on the slide as they can before time is up. </a:t>
            </a:r>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2799044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18" Type="http://schemas.openxmlformats.org/officeDocument/2006/relationships/audio" Target="../media/audio15.wav"/><Relationship Id="rId26" Type="http://schemas.openxmlformats.org/officeDocument/2006/relationships/image" Target="../media/image15.png"/><Relationship Id="rId3" Type="http://schemas.openxmlformats.org/officeDocument/2006/relationships/image" Target="../media/image4.png"/><Relationship Id="rId21" Type="http://schemas.openxmlformats.org/officeDocument/2006/relationships/image" Target="../media/image10.png"/><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audio" Target="../media/audio14.wav"/><Relationship Id="rId25" Type="http://schemas.openxmlformats.org/officeDocument/2006/relationships/image" Target="../media/image14.png"/><Relationship Id="rId2" Type="http://schemas.openxmlformats.org/officeDocument/2006/relationships/notesSlide" Target="../notesSlides/notesSlide10.xml"/><Relationship Id="rId16" Type="http://schemas.openxmlformats.org/officeDocument/2006/relationships/audio" Target="../media/audio13.wav"/><Relationship Id="rId20"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8.wav"/><Relationship Id="rId24" Type="http://schemas.openxmlformats.org/officeDocument/2006/relationships/image" Target="../media/image13.png"/><Relationship Id="rId5" Type="http://schemas.openxmlformats.org/officeDocument/2006/relationships/audio" Target="../media/audio2.wav"/><Relationship Id="rId15" Type="http://schemas.openxmlformats.org/officeDocument/2006/relationships/audio" Target="../media/audio12.wav"/><Relationship Id="rId23" Type="http://schemas.openxmlformats.org/officeDocument/2006/relationships/image" Target="../media/image12.png"/><Relationship Id="rId28" Type="http://schemas.openxmlformats.org/officeDocument/2006/relationships/image" Target="../media/image17.jpg"/><Relationship Id="rId10" Type="http://schemas.openxmlformats.org/officeDocument/2006/relationships/audio" Target="../media/audio7.wav"/><Relationship Id="rId19" Type="http://schemas.openxmlformats.org/officeDocument/2006/relationships/audio" Target="../media/audio16.wav"/><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audio" Target="../media/audio11.wav"/><Relationship Id="rId22" Type="http://schemas.openxmlformats.org/officeDocument/2006/relationships/image" Target="../media/image11.png"/><Relationship Id="rId27"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5.wav"/><Relationship Id="rId18" Type="http://schemas.openxmlformats.org/officeDocument/2006/relationships/image" Target="../media/image21.gif"/><Relationship Id="rId3" Type="http://schemas.openxmlformats.org/officeDocument/2006/relationships/image" Target="../media/image1.jpg"/><Relationship Id="rId7" Type="http://schemas.openxmlformats.org/officeDocument/2006/relationships/audio" Target="../media/audio19.wav"/><Relationship Id="rId12" Type="http://schemas.openxmlformats.org/officeDocument/2006/relationships/audio" Target="../media/audio24.wav"/><Relationship Id="rId17" Type="http://schemas.openxmlformats.org/officeDocument/2006/relationships/image" Target="../media/image20.png"/><Relationship Id="rId2" Type="http://schemas.openxmlformats.org/officeDocument/2006/relationships/notesSlide" Target="../notesSlides/notesSlide11.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5" Type="http://schemas.openxmlformats.org/officeDocument/2006/relationships/image" Target="../media/image18.png"/><Relationship Id="rId10" Type="http://schemas.openxmlformats.org/officeDocument/2006/relationships/audio" Target="../media/audio22.wav"/><Relationship Id="rId4" Type="http://schemas.openxmlformats.org/officeDocument/2006/relationships/image" Target="../media/image4.png"/><Relationship Id="rId9" Type="http://schemas.openxmlformats.org/officeDocument/2006/relationships/audio" Target="../media/audio21.wav"/><Relationship Id="rId14" Type="http://schemas.openxmlformats.org/officeDocument/2006/relationships/audio" Target="../media/audio26.wav"/></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22.gif"/></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5.gif"/><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5.gif"/><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4.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1.jp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5.gif"/><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5.gif"/><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5.gif"/><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3.gif"/><Relationship Id="rId5" Type="http://schemas.openxmlformats.org/officeDocument/2006/relationships/image" Target="../media/image25.gif"/><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25.gif"/><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gif"/></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5.gif"/></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5.gif"/></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5.gif"/><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5.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5.gif"/></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5.gif"/></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3.gif"/><Relationship Id="rId4" Type="http://schemas.openxmlformats.org/officeDocument/2006/relationships/image" Target="../media/image25.gif"/></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25.gif"/></Relationships>
</file>

<file path=ppt/slides/_rels/slide34.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37.png"/><Relationship Id="rId3" Type="http://schemas.openxmlformats.org/officeDocument/2006/relationships/image" Target="../media/image1.jpg"/><Relationship Id="rId7" Type="http://schemas.openxmlformats.org/officeDocument/2006/relationships/audio" Target="../media/audio29.wav"/><Relationship Id="rId12"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audio" Target="../media/audio28.wav"/><Relationship Id="rId11" Type="http://schemas.openxmlformats.org/officeDocument/2006/relationships/image" Target="../media/image35.jpeg"/><Relationship Id="rId5" Type="http://schemas.openxmlformats.org/officeDocument/2006/relationships/audio" Target="../media/audio27.wav"/><Relationship Id="rId10" Type="http://schemas.openxmlformats.org/officeDocument/2006/relationships/audio" Target="../media/audio32.wav"/><Relationship Id="rId4" Type="http://schemas.openxmlformats.org/officeDocument/2006/relationships/image" Target="../media/image4.png"/><Relationship Id="rId9" Type="http://schemas.openxmlformats.org/officeDocument/2006/relationships/audio" Target="../media/audio31.wav"/></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audio" Target="../media/audio33.wav"/><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image" Target="../media/image1.jpg"/><Relationship Id="rId7" Type="http://schemas.openxmlformats.org/officeDocument/2006/relationships/audio" Target="../media/audio34.wav"/><Relationship Id="rId12" Type="http://schemas.openxmlformats.org/officeDocument/2006/relationships/audio" Target="../media/audio39.wav"/><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audio" Target="../media/audio38.wav"/><Relationship Id="rId5" Type="http://schemas.openxmlformats.org/officeDocument/2006/relationships/image" Target="../media/image39.jpeg"/><Relationship Id="rId10" Type="http://schemas.openxmlformats.org/officeDocument/2006/relationships/audio" Target="../media/audio37.wav"/><Relationship Id="rId4" Type="http://schemas.openxmlformats.org/officeDocument/2006/relationships/image" Target="../media/image4.png"/><Relationship Id="rId9" Type="http://schemas.openxmlformats.org/officeDocument/2006/relationships/audio" Target="../media/audio36.wav"/></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41.gif"/><Relationship Id="rId3" Type="http://schemas.openxmlformats.org/officeDocument/2006/relationships/image" Target="../media/image4.png"/><Relationship Id="rId7" Type="http://schemas.openxmlformats.org/officeDocument/2006/relationships/audio" Target="../media/audio43.wav"/><Relationship Id="rId12" Type="http://schemas.openxmlformats.org/officeDocument/2006/relationships/image" Target="../media/image25.gi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audio" Target="../media/audio42.wav"/><Relationship Id="rId11" Type="http://schemas.openxmlformats.org/officeDocument/2006/relationships/audio" Target="../media/audio47.wav"/><Relationship Id="rId5" Type="http://schemas.openxmlformats.org/officeDocument/2006/relationships/audio" Target="../media/audio41.wav"/><Relationship Id="rId10" Type="http://schemas.openxmlformats.org/officeDocument/2006/relationships/audio" Target="../media/audio46.wav"/><Relationship Id="rId4" Type="http://schemas.openxmlformats.org/officeDocument/2006/relationships/audio" Target="../media/audio40.wav"/><Relationship Id="rId9" Type="http://schemas.openxmlformats.org/officeDocument/2006/relationships/audio" Target="../media/audio45.wav"/></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6.gif"/><Relationship Id="rId4" Type="http://schemas.openxmlformats.org/officeDocument/2006/relationships/image" Target="../media/image45.gif"/></Relationships>
</file>

<file path=ppt/slides/_rels/slide45.xml.rels><?xml version="1.0" encoding="UTF-8" standalone="yes"?>
<Relationships xmlns="http://schemas.openxmlformats.org/package/2006/relationships"><Relationship Id="rId8" Type="http://schemas.openxmlformats.org/officeDocument/2006/relationships/hyperlink" Target="https://quizlet.com/gb/610001127/year-9-german-term-32-week-5-flash-cards/" TargetMode="External"/><Relationship Id="rId3" Type="http://schemas.openxmlformats.org/officeDocument/2006/relationships/image" Target="../media/image4.png"/><Relationship Id="rId7" Type="http://schemas.openxmlformats.org/officeDocument/2006/relationships/hyperlink" Target="https://resources.ncelp.org/concern/resources/v692t767f?locale=en" TargetMode="External"/><Relationship Id="rId12"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49.png"/><Relationship Id="rId5" Type="http://schemas.openxmlformats.org/officeDocument/2006/relationships/hyperlink" Target="https://drive.google.com/file/d/1n54LySBPZI-sqiVHPF7TMffBJYCApLKU/view?usp=sharing" TargetMode="External"/><Relationship Id="rId10" Type="http://schemas.openxmlformats.org/officeDocument/2006/relationships/hyperlink" Target="https://quizlet.com/gb/601796617/year-9-german-term-21-week-5-flash-cards/" TargetMode="External"/><Relationship Id="rId4" Type="http://schemas.openxmlformats.org/officeDocument/2006/relationships/image" Target="../media/image47.png"/><Relationship Id="rId9" Type="http://schemas.openxmlformats.org/officeDocument/2006/relationships/hyperlink" Target="https://quizlet.com/gb/609990171/year-9-german-term-32-week-1-flash-card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800" b="1" dirty="0" err="1">
                <a:solidFill>
                  <a:prstClr val="white"/>
                </a:solidFill>
              </a:rPr>
              <a:t>Wir</a:t>
            </a:r>
            <a:r>
              <a:rPr lang="en-GB" sz="4800" b="1" dirty="0">
                <a:solidFill>
                  <a:prstClr val="white"/>
                </a:solidFill>
              </a:rPr>
              <a:t> </a:t>
            </a:r>
            <a:r>
              <a:rPr lang="en-GB" sz="4800" b="1" dirty="0" err="1">
                <a:solidFill>
                  <a:prstClr val="white"/>
                </a:solidFill>
              </a:rPr>
              <a:t>machen</a:t>
            </a:r>
            <a:r>
              <a:rPr lang="en-GB" sz="4800" b="1" dirty="0">
                <a:solidFill>
                  <a:prstClr val="white"/>
                </a:solidFill>
              </a:rPr>
              <a:t> </a:t>
            </a:r>
            <a:r>
              <a:rPr lang="en-GB" sz="4800" b="1" dirty="0" err="1">
                <a:solidFill>
                  <a:prstClr val="white"/>
                </a:solidFill>
              </a:rPr>
              <a:t>mit</a:t>
            </a:r>
            <a:r>
              <a:rPr lang="en-GB" sz="4800" b="1" dirty="0">
                <a:solidFill>
                  <a:prstClr val="white"/>
                </a:solidFill>
              </a:rPr>
              <a:t>!</a:t>
            </a:r>
            <a:br>
              <a:rPr lang="en-GB" sz="4800" b="1" dirty="0">
                <a:solidFill>
                  <a:prstClr val="white"/>
                </a:solidFill>
              </a:rPr>
            </a:br>
            <a:endParaRPr lang="en-US" sz="4800"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Revisit perfect tense; </a:t>
            </a:r>
            <a:r>
              <a:rPr lang="en-GB" sz="3000" i="1" dirty="0" err="1">
                <a:solidFill>
                  <a:prstClr val="white"/>
                </a:solidFill>
              </a:rPr>
              <a:t>kein</a:t>
            </a:r>
            <a:r>
              <a:rPr lang="en-GB" sz="3000" dirty="0">
                <a:solidFill>
                  <a:prstClr val="white"/>
                </a:solidFill>
              </a:rPr>
              <a:t> vs. </a:t>
            </a:r>
            <a:r>
              <a:rPr lang="en-GB" sz="3000" i="1" dirty="0" err="1">
                <a:solidFill>
                  <a:prstClr val="white"/>
                </a:solidFill>
              </a:rPr>
              <a:t>nicht</a:t>
            </a:r>
            <a:endParaRPr lang="en-GB" sz="3000" i="1" dirty="0">
              <a:solidFill>
                <a:prstClr val="white"/>
              </a:solidFill>
            </a:endParaRP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patterns of word stress</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4 - Lesson 65</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28 / 4 / 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11" name="Picture 10" descr="Icon&#10;&#10;Description automatically generated">
            <a:extLst>
              <a:ext uri="{FF2B5EF4-FFF2-40B4-BE49-F238E27FC236}">
                <a16:creationId xmlns:a16="http://schemas.microsoft.com/office/drawing/2014/main" id="{63A36B58-39D8-40B2-930C-6B297B5584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9615" y="4630579"/>
            <a:ext cx="1350818" cy="1350818"/>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119" descr="background rectangle">
            <a:extLst>
              <a:ext uri="{FF2B5EF4-FFF2-40B4-BE49-F238E27FC236}">
                <a16:creationId xmlns:a16="http://schemas.microsoft.com/office/drawing/2014/main" id="{EDFDA404-359F-4AF9-B382-8EE5B0AD36C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5214"/>
            <a:ext cx="4129438" cy="758111"/>
          </a:xfrm>
          <a:prstGeom prst="rect">
            <a:avLst/>
          </a:prstGeom>
        </p:spPr>
      </p:pic>
      <p:sp>
        <p:nvSpPr>
          <p:cNvPr id="4" name="Title 3"/>
          <p:cNvSpPr>
            <a:spLocks noGrp="1"/>
          </p:cNvSpPr>
          <p:nvPr>
            <p:ph type="title"/>
          </p:nvPr>
        </p:nvSpPr>
        <p:spPr>
          <a:xfrm>
            <a:off x="0" y="108694"/>
            <a:ext cx="5265384" cy="707849"/>
          </a:xfrm>
        </p:spPr>
        <p:txBody>
          <a:bodyPr>
            <a:normAutofit/>
          </a:bodyPr>
          <a:lstStyle/>
          <a:p>
            <a:r>
              <a:rPr lang="fr-FR" sz="3600" b="1" dirty="0" err="1">
                <a:solidFill>
                  <a:schemeClr val="bg1"/>
                </a:solidFill>
              </a:rPr>
              <a:t>Vokabeln</a:t>
            </a:r>
            <a:endParaRPr lang="fr-FR" sz="3600" b="1" dirty="0">
              <a:solidFill>
                <a:schemeClr val="bg1"/>
              </a:solidFill>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77529" y="977794"/>
            <a:ext cx="882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Hör</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zu</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Schreib</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den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richtigen</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Buchstaben</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aphicFrame>
        <p:nvGraphicFramePr>
          <p:cNvPr id="12" name="Table 12">
            <a:extLst>
              <a:ext uri="{FF2B5EF4-FFF2-40B4-BE49-F238E27FC236}">
                <a16:creationId xmlns:a16="http://schemas.microsoft.com/office/drawing/2014/main" id="{2C60BBF5-2ECC-4C50-936B-C70420F284F1}"/>
              </a:ext>
            </a:extLst>
          </p:cNvPr>
          <p:cNvGraphicFramePr>
            <a:graphicFrameLocks noGrp="1"/>
          </p:cNvGraphicFramePr>
          <p:nvPr>
            <p:extLst>
              <p:ext uri="{D42A27DB-BD31-4B8C-83A1-F6EECF244321}">
                <p14:modId xmlns:p14="http://schemas.microsoft.com/office/powerpoint/2010/main" val="457806606"/>
              </p:ext>
            </p:extLst>
          </p:nvPr>
        </p:nvGraphicFramePr>
        <p:xfrm>
          <a:off x="288758" y="2704700"/>
          <a:ext cx="11621162" cy="3547966"/>
        </p:xfrm>
        <a:graphic>
          <a:graphicData uri="http://schemas.openxmlformats.org/drawingml/2006/table">
            <a:tbl>
              <a:tblPr firstRow="1" bandRow="1">
                <a:tableStyleId>{5C22544A-7EE6-4342-B048-85BDC9FD1C3A}</a:tableStyleId>
              </a:tblPr>
              <a:tblGrid>
                <a:gridCol w="1660166">
                  <a:extLst>
                    <a:ext uri="{9D8B030D-6E8A-4147-A177-3AD203B41FA5}">
                      <a16:colId xmlns:a16="http://schemas.microsoft.com/office/drawing/2014/main" val="547376520"/>
                    </a:ext>
                  </a:extLst>
                </a:gridCol>
                <a:gridCol w="1660166">
                  <a:extLst>
                    <a:ext uri="{9D8B030D-6E8A-4147-A177-3AD203B41FA5}">
                      <a16:colId xmlns:a16="http://schemas.microsoft.com/office/drawing/2014/main" val="602543854"/>
                    </a:ext>
                  </a:extLst>
                </a:gridCol>
                <a:gridCol w="1660166">
                  <a:extLst>
                    <a:ext uri="{9D8B030D-6E8A-4147-A177-3AD203B41FA5}">
                      <a16:colId xmlns:a16="http://schemas.microsoft.com/office/drawing/2014/main" val="3452426701"/>
                    </a:ext>
                  </a:extLst>
                </a:gridCol>
                <a:gridCol w="1660166">
                  <a:extLst>
                    <a:ext uri="{9D8B030D-6E8A-4147-A177-3AD203B41FA5}">
                      <a16:colId xmlns:a16="http://schemas.microsoft.com/office/drawing/2014/main" val="3934876315"/>
                    </a:ext>
                  </a:extLst>
                </a:gridCol>
                <a:gridCol w="1660166">
                  <a:extLst>
                    <a:ext uri="{9D8B030D-6E8A-4147-A177-3AD203B41FA5}">
                      <a16:colId xmlns:a16="http://schemas.microsoft.com/office/drawing/2014/main" val="2583488908"/>
                    </a:ext>
                  </a:extLst>
                </a:gridCol>
                <a:gridCol w="1660166">
                  <a:extLst>
                    <a:ext uri="{9D8B030D-6E8A-4147-A177-3AD203B41FA5}">
                      <a16:colId xmlns:a16="http://schemas.microsoft.com/office/drawing/2014/main" val="2276732861"/>
                    </a:ext>
                  </a:extLst>
                </a:gridCol>
                <a:gridCol w="1660166">
                  <a:extLst>
                    <a:ext uri="{9D8B030D-6E8A-4147-A177-3AD203B41FA5}">
                      <a16:colId xmlns:a16="http://schemas.microsoft.com/office/drawing/2014/main" val="3872699709"/>
                    </a:ext>
                  </a:extLst>
                </a:gridCol>
              </a:tblGrid>
              <a:tr h="1773983">
                <a:tc>
                  <a:txBody>
                    <a:bodyPr/>
                    <a:lstStyle/>
                    <a:p>
                      <a:pPr algn="ctr"/>
                      <a:endParaRPr lang="en-GB" sz="2000" b="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0" dirty="0">
                          <a:solidFill>
                            <a:srgbClr val="115076"/>
                          </a:solidFill>
                        </a:rPr>
                        <a:t>[exact]</a:t>
                      </a:r>
                    </a:p>
                    <a:p>
                      <a:pPr algn="ctr"/>
                      <a:endParaRPr lang="en-GB" sz="2000" b="0" dirty="0">
                        <a:solidFill>
                          <a:srgbClr val="115076"/>
                        </a:solidFill>
                      </a:endParaRPr>
                    </a:p>
                    <a:p>
                      <a:pPr algn="ctr"/>
                      <a:endParaRPr lang="en-GB" sz="2000" b="0" dirty="0">
                        <a:solidFill>
                          <a:srgbClr val="115076"/>
                        </a:solidFill>
                      </a:endParaRPr>
                    </a:p>
                    <a:p>
                      <a:pPr algn="ctr"/>
                      <a:endParaRPr lang="en-GB" sz="2000" b="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3193984"/>
                  </a:ext>
                </a:extLst>
              </a:tr>
              <a:tr h="1773983">
                <a:tc>
                  <a:txBody>
                    <a:bodyPr/>
                    <a:lstStyle/>
                    <a:p>
                      <a:pPr algn="ctr"/>
                      <a:r>
                        <a:rPr lang="en-GB" sz="2000" b="0" dirty="0">
                          <a:solidFill>
                            <a:srgbClr val="115076"/>
                          </a:solidFill>
                        </a:rPr>
                        <a:t>[you have]</a:t>
                      </a:r>
                    </a:p>
                    <a:p>
                      <a:pPr algn="ctr"/>
                      <a:endParaRPr lang="en-GB" sz="2000" b="0" dirty="0">
                        <a:solidFill>
                          <a:srgbClr val="115076"/>
                        </a:solidFill>
                      </a:endParaRPr>
                    </a:p>
                    <a:p>
                      <a:pPr algn="ctr"/>
                      <a:endParaRPr lang="en-GB" sz="2000" b="0" dirty="0">
                        <a:solidFill>
                          <a:srgbClr val="115076"/>
                        </a:solidFill>
                      </a:endParaRPr>
                    </a:p>
                    <a:p>
                      <a:pPr algn="ctr"/>
                      <a:endParaRPr lang="en-GB" sz="2000" b="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0" dirty="0">
                          <a:solidFill>
                            <a:srgbClr val="115076"/>
                          </a:solidFill>
                        </a:rPr>
                        <a:t>[to bring, bringing]</a:t>
                      </a:r>
                    </a:p>
                    <a:p>
                      <a:pPr algn="ctr"/>
                      <a:endParaRPr lang="en-GB" sz="2000" b="0" dirty="0">
                        <a:solidFill>
                          <a:srgbClr val="115076"/>
                        </a:solidFill>
                      </a:endParaRPr>
                    </a:p>
                    <a:p>
                      <a:pPr algn="ctr"/>
                      <a:endParaRPr lang="en-GB" sz="2000" b="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0" dirty="0">
                          <a:solidFill>
                            <a:srgbClr val="115076"/>
                          </a:solidFill>
                        </a:rPr>
                        <a:t>[to get, fetch]</a:t>
                      </a:r>
                    </a:p>
                    <a:p>
                      <a:pPr algn="ctr"/>
                      <a:endParaRPr lang="en-GB" sz="2000" b="0" dirty="0">
                        <a:solidFill>
                          <a:srgbClr val="115076"/>
                        </a:solidFill>
                      </a:endParaRPr>
                    </a:p>
                    <a:p>
                      <a:pPr algn="ctr"/>
                      <a:endParaRPr lang="en-GB" sz="2000" b="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0" dirty="0">
                          <a:solidFill>
                            <a:srgbClr val="115076"/>
                          </a:solidFill>
                        </a:rPr>
                        <a:t>[yesterday]</a:t>
                      </a:r>
                    </a:p>
                    <a:p>
                      <a:pPr algn="ctr"/>
                      <a:endParaRPr lang="en-GB" sz="2000" b="0" dirty="0">
                        <a:solidFill>
                          <a:srgbClr val="115076"/>
                        </a:solidFill>
                      </a:endParaRPr>
                    </a:p>
                    <a:p>
                      <a:pPr algn="ctr"/>
                      <a:endParaRPr lang="en-GB" sz="2000" b="0" dirty="0">
                        <a:solidFill>
                          <a:srgbClr val="115076"/>
                        </a:solidFill>
                      </a:endParaRPr>
                    </a:p>
                    <a:p>
                      <a:pPr algn="ctr"/>
                      <a:endParaRPr lang="en-GB" sz="2000" b="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0218777"/>
                  </a:ext>
                </a:extLst>
              </a:tr>
            </a:tbl>
          </a:graphicData>
        </a:graphic>
      </p:graphicFrame>
      <p:sp>
        <p:nvSpPr>
          <p:cNvPr id="53" name="Action Button: Custom 16">
            <a:hlinkClick r:id="" action="ppaction://noaction" highlightClick="1">
              <a:snd r:embed="rId4" name="1.wav"/>
            </a:hlinkClick>
            <a:extLst>
              <a:ext uri="{FF2B5EF4-FFF2-40B4-BE49-F238E27FC236}">
                <a16:creationId xmlns:a16="http://schemas.microsoft.com/office/drawing/2014/main" id="{52116171-5DA4-4A6B-8640-246802892F6E}"/>
              </a:ext>
            </a:extLst>
          </p:cNvPr>
          <p:cNvSpPr/>
          <p:nvPr/>
        </p:nvSpPr>
        <p:spPr>
          <a:xfrm>
            <a:off x="288758" y="2706201"/>
            <a:ext cx="396000" cy="409427"/>
          </a:xfrm>
          <a:prstGeom prst="actionButtonBlank">
            <a:avLst/>
          </a:prstGeom>
          <a:solidFill>
            <a:schemeClr val="bg1"/>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54" name="Action Button: Custom 16">
            <a:hlinkClick r:id="" action="ppaction://noaction" highlightClick="1">
              <a:snd r:embed="rId5" name="3.wav"/>
            </a:hlinkClick>
            <a:extLst>
              <a:ext uri="{FF2B5EF4-FFF2-40B4-BE49-F238E27FC236}">
                <a16:creationId xmlns:a16="http://schemas.microsoft.com/office/drawing/2014/main" id="{C0E6E346-9A64-4B79-809A-811AF2D0FC91}"/>
              </a:ext>
            </a:extLst>
          </p:cNvPr>
          <p:cNvSpPr/>
          <p:nvPr/>
        </p:nvSpPr>
        <p:spPr>
          <a:xfrm>
            <a:off x="3619229" y="2709698"/>
            <a:ext cx="396000" cy="396000"/>
          </a:xfrm>
          <a:prstGeom prst="actionButtonBlank">
            <a:avLst/>
          </a:prstGeom>
          <a:solidFill>
            <a:schemeClr val="bg1"/>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55" name="Action Button: Custom 16">
            <a:hlinkClick r:id="" action="ppaction://noaction" highlightClick="1">
              <a:snd r:embed="rId5" name="3.wav"/>
            </a:hlinkClick>
            <a:extLst>
              <a:ext uri="{FF2B5EF4-FFF2-40B4-BE49-F238E27FC236}">
                <a16:creationId xmlns:a16="http://schemas.microsoft.com/office/drawing/2014/main" id="{0C07AE40-16F3-49D6-8A2D-826AF30F2C2C}"/>
              </a:ext>
            </a:extLst>
          </p:cNvPr>
          <p:cNvSpPr/>
          <p:nvPr/>
        </p:nvSpPr>
        <p:spPr>
          <a:xfrm>
            <a:off x="1959855" y="2704700"/>
            <a:ext cx="396000" cy="396000"/>
          </a:xfrm>
          <a:prstGeom prst="actionButtonBlank">
            <a:avLst/>
          </a:prstGeom>
          <a:solidFill>
            <a:schemeClr val="bg1"/>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56" name="Action Button: Custom 16">
            <a:hlinkClick r:id="" action="ppaction://noaction" highlightClick="1">
              <a:snd r:embed="rId5" name="3.wav"/>
            </a:hlinkClick>
            <a:extLst>
              <a:ext uri="{FF2B5EF4-FFF2-40B4-BE49-F238E27FC236}">
                <a16:creationId xmlns:a16="http://schemas.microsoft.com/office/drawing/2014/main" id="{0B77F74E-1899-4F8F-870B-1BF2BC110605}"/>
              </a:ext>
            </a:extLst>
          </p:cNvPr>
          <p:cNvSpPr/>
          <p:nvPr/>
        </p:nvSpPr>
        <p:spPr>
          <a:xfrm>
            <a:off x="5268283" y="2712914"/>
            <a:ext cx="396000" cy="396000"/>
          </a:xfrm>
          <a:prstGeom prst="actionButtonBlank">
            <a:avLst/>
          </a:prstGeom>
          <a:solidFill>
            <a:schemeClr val="bg1"/>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57" name="Action Button: Custom 16">
            <a:hlinkClick r:id="" action="ppaction://noaction" highlightClick="1">
              <a:snd r:embed="rId5" name="3.wav"/>
            </a:hlinkClick>
            <a:extLst>
              <a:ext uri="{FF2B5EF4-FFF2-40B4-BE49-F238E27FC236}">
                <a16:creationId xmlns:a16="http://schemas.microsoft.com/office/drawing/2014/main" id="{F7F45BBA-6490-4CAA-9438-68E6F59B4FB6}"/>
              </a:ext>
            </a:extLst>
          </p:cNvPr>
          <p:cNvSpPr/>
          <p:nvPr/>
        </p:nvSpPr>
        <p:spPr>
          <a:xfrm>
            <a:off x="6936985" y="2714293"/>
            <a:ext cx="396000" cy="396000"/>
          </a:xfrm>
          <a:prstGeom prst="actionButtonBlank">
            <a:avLst/>
          </a:prstGeom>
          <a:solidFill>
            <a:schemeClr val="bg1"/>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58" name="Action Button: Custom 16">
            <a:hlinkClick r:id="" action="ppaction://noaction" highlightClick="1">
              <a:snd r:embed="rId5" name="3.wav"/>
            </a:hlinkClick>
            <a:extLst>
              <a:ext uri="{FF2B5EF4-FFF2-40B4-BE49-F238E27FC236}">
                <a16:creationId xmlns:a16="http://schemas.microsoft.com/office/drawing/2014/main" id="{97645448-4B8A-456A-B146-9F30F650A1BB}"/>
              </a:ext>
            </a:extLst>
          </p:cNvPr>
          <p:cNvSpPr/>
          <p:nvPr/>
        </p:nvSpPr>
        <p:spPr>
          <a:xfrm>
            <a:off x="8590908" y="2712914"/>
            <a:ext cx="396000" cy="396000"/>
          </a:xfrm>
          <a:prstGeom prst="actionButtonBlank">
            <a:avLst/>
          </a:prstGeom>
          <a:solidFill>
            <a:schemeClr val="bg1"/>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59" name="Action Button: Custom 16">
            <a:hlinkClick r:id="" action="ppaction://noaction" highlightClick="1">
              <a:snd r:embed="rId5" name="3.wav"/>
            </a:hlinkClick>
            <a:extLst>
              <a:ext uri="{FF2B5EF4-FFF2-40B4-BE49-F238E27FC236}">
                <a16:creationId xmlns:a16="http://schemas.microsoft.com/office/drawing/2014/main" id="{6245BC21-D7E6-4FE0-88B4-23AB36548BE8}"/>
              </a:ext>
            </a:extLst>
          </p:cNvPr>
          <p:cNvSpPr/>
          <p:nvPr/>
        </p:nvSpPr>
        <p:spPr>
          <a:xfrm>
            <a:off x="10252923" y="2706993"/>
            <a:ext cx="396000" cy="396000"/>
          </a:xfrm>
          <a:prstGeom prst="actionButtonBlank">
            <a:avLst/>
          </a:prstGeom>
          <a:solidFill>
            <a:schemeClr val="bg1"/>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t>
            </a:r>
          </a:p>
        </p:txBody>
      </p:sp>
      <p:sp>
        <p:nvSpPr>
          <p:cNvPr id="60" name="Action Button: Custom 16">
            <a:hlinkClick r:id="" action="ppaction://noaction" highlightClick="1">
              <a:snd r:embed="rId5" name="3.wav"/>
            </a:hlinkClick>
            <a:extLst>
              <a:ext uri="{FF2B5EF4-FFF2-40B4-BE49-F238E27FC236}">
                <a16:creationId xmlns:a16="http://schemas.microsoft.com/office/drawing/2014/main" id="{CB0B98FA-C3F0-47BF-A444-AF093E540198}"/>
              </a:ext>
            </a:extLst>
          </p:cNvPr>
          <p:cNvSpPr/>
          <p:nvPr/>
        </p:nvSpPr>
        <p:spPr>
          <a:xfrm>
            <a:off x="288560" y="4484448"/>
            <a:ext cx="396000" cy="396000"/>
          </a:xfrm>
          <a:prstGeom prst="actionButtonBlank">
            <a:avLst/>
          </a:prstGeom>
          <a:solidFill>
            <a:schemeClr val="bg1"/>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t>
            </a:r>
          </a:p>
        </p:txBody>
      </p:sp>
      <p:sp>
        <p:nvSpPr>
          <p:cNvPr id="61" name="Action Button: Custom 16">
            <a:hlinkClick r:id="" action="ppaction://noaction" highlightClick="1">
              <a:snd r:embed="rId5" name="3.wav"/>
            </a:hlinkClick>
            <a:extLst>
              <a:ext uri="{FF2B5EF4-FFF2-40B4-BE49-F238E27FC236}">
                <a16:creationId xmlns:a16="http://schemas.microsoft.com/office/drawing/2014/main" id="{DBE2AC4C-D37D-4A54-BD88-7F0E7684F059}"/>
              </a:ext>
            </a:extLst>
          </p:cNvPr>
          <p:cNvSpPr/>
          <p:nvPr/>
        </p:nvSpPr>
        <p:spPr>
          <a:xfrm>
            <a:off x="1955653" y="4471001"/>
            <a:ext cx="396000" cy="396000"/>
          </a:xfrm>
          <a:prstGeom prst="actionButtonBlank">
            <a:avLst/>
          </a:prstGeom>
          <a:solidFill>
            <a:schemeClr val="bg1"/>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62" name="Action Button: Custom 16">
            <a:hlinkClick r:id="" action="ppaction://noaction" highlightClick="1">
              <a:snd r:embed="rId5" name="3.wav"/>
            </a:hlinkClick>
            <a:extLst>
              <a:ext uri="{FF2B5EF4-FFF2-40B4-BE49-F238E27FC236}">
                <a16:creationId xmlns:a16="http://schemas.microsoft.com/office/drawing/2014/main" id="{B863DA43-F8FA-4FF0-B2A0-96DF4E2A8291}"/>
              </a:ext>
            </a:extLst>
          </p:cNvPr>
          <p:cNvSpPr/>
          <p:nvPr/>
        </p:nvSpPr>
        <p:spPr>
          <a:xfrm>
            <a:off x="3607632" y="4480297"/>
            <a:ext cx="396000" cy="382164"/>
          </a:xfrm>
          <a:prstGeom prst="actionButtonBlank">
            <a:avLst/>
          </a:prstGeom>
          <a:solidFill>
            <a:schemeClr val="bg1"/>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p>
        </p:txBody>
      </p:sp>
      <p:sp>
        <p:nvSpPr>
          <p:cNvPr id="63" name="Action Button: Custom 16">
            <a:hlinkClick r:id="" action="ppaction://noaction" highlightClick="1">
              <a:snd r:embed="rId5" name="3.wav"/>
            </a:hlinkClick>
            <a:extLst>
              <a:ext uri="{FF2B5EF4-FFF2-40B4-BE49-F238E27FC236}">
                <a16:creationId xmlns:a16="http://schemas.microsoft.com/office/drawing/2014/main" id="{6E8ACAF5-A4FA-4080-84C2-A41445D5F863}"/>
              </a:ext>
            </a:extLst>
          </p:cNvPr>
          <p:cNvSpPr/>
          <p:nvPr/>
        </p:nvSpPr>
        <p:spPr>
          <a:xfrm>
            <a:off x="5279312" y="4484448"/>
            <a:ext cx="396000" cy="396000"/>
          </a:xfrm>
          <a:prstGeom prst="actionButtonBlank">
            <a:avLst/>
          </a:prstGeom>
          <a:solidFill>
            <a:schemeClr val="bg1"/>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p>
        </p:txBody>
      </p:sp>
      <p:sp>
        <p:nvSpPr>
          <p:cNvPr id="64" name="Action Button: Custom 16">
            <a:hlinkClick r:id="" action="ppaction://noaction" highlightClick="1">
              <a:snd r:embed="rId5" name="3.wav"/>
            </a:hlinkClick>
            <a:extLst>
              <a:ext uri="{FF2B5EF4-FFF2-40B4-BE49-F238E27FC236}">
                <a16:creationId xmlns:a16="http://schemas.microsoft.com/office/drawing/2014/main" id="{76C41BC0-7CE2-430A-B8AD-C70266BE27CD}"/>
              </a:ext>
            </a:extLst>
          </p:cNvPr>
          <p:cNvSpPr/>
          <p:nvPr/>
        </p:nvSpPr>
        <p:spPr>
          <a:xfrm>
            <a:off x="6937597" y="4480297"/>
            <a:ext cx="396000" cy="396000"/>
          </a:xfrm>
          <a:prstGeom prst="actionButtonBlank">
            <a:avLst/>
          </a:prstGeom>
          <a:solidFill>
            <a:schemeClr val="bg1"/>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p>
        </p:txBody>
      </p:sp>
      <p:sp>
        <p:nvSpPr>
          <p:cNvPr id="65" name="Action Button: Custom 16">
            <a:hlinkClick r:id="" action="ppaction://noaction" highlightClick="1">
              <a:snd r:embed="rId5" name="3.wav"/>
            </a:hlinkClick>
            <a:extLst>
              <a:ext uri="{FF2B5EF4-FFF2-40B4-BE49-F238E27FC236}">
                <a16:creationId xmlns:a16="http://schemas.microsoft.com/office/drawing/2014/main" id="{766A1637-5C0E-4990-A332-3B04E239BD6C}"/>
              </a:ext>
            </a:extLst>
          </p:cNvPr>
          <p:cNvSpPr/>
          <p:nvPr/>
        </p:nvSpPr>
        <p:spPr>
          <a:xfrm>
            <a:off x="8590908" y="4484448"/>
            <a:ext cx="396000" cy="396000"/>
          </a:xfrm>
          <a:prstGeom prst="actionButtonBlank">
            <a:avLst/>
          </a:prstGeom>
          <a:solidFill>
            <a:schemeClr val="bg1"/>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p:txBody>
      </p:sp>
      <p:sp>
        <p:nvSpPr>
          <p:cNvPr id="66" name="Action Button: Custom 16">
            <a:hlinkClick r:id="" action="ppaction://noaction" highlightClick="1">
              <a:snd r:embed="rId5" name="3.wav"/>
            </a:hlinkClick>
            <a:extLst>
              <a:ext uri="{FF2B5EF4-FFF2-40B4-BE49-F238E27FC236}">
                <a16:creationId xmlns:a16="http://schemas.microsoft.com/office/drawing/2014/main" id="{BB80E4EC-2711-491E-9F00-FA0353F83785}"/>
              </a:ext>
            </a:extLst>
          </p:cNvPr>
          <p:cNvSpPr/>
          <p:nvPr/>
        </p:nvSpPr>
        <p:spPr>
          <a:xfrm>
            <a:off x="10248711" y="4480297"/>
            <a:ext cx="396000" cy="396000"/>
          </a:xfrm>
          <a:prstGeom prst="actionButtonBlank">
            <a:avLst/>
          </a:prstGeom>
          <a:solidFill>
            <a:schemeClr val="bg1"/>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67" name="Action Button: Custom 16">
            <a:hlinkClick r:id="" action="ppaction://noaction" highlightClick="1">
              <a:snd r:embed="rId6" name="9.3.2.4 slide 10 1.wav"/>
            </a:hlinkClick>
            <a:extLst>
              <a:ext uri="{FF2B5EF4-FFF2-40B4-BE49-F238E27FC236}">
                <a16:creationId xmlns:a16="http://schemas.microsoft.com/office/drawing/2014/main" id="{71A1C3A6-46A7-4376-AB40-69B8D81D2E37}"/>
              </a:ext>
            </a:extLst>
          </p:cNvPr>
          <p:cNvSpPr/>
          <p:nvPr/>
        </p:nvSpPr>
        <p:spPr>
          <a:xfrm>
            <a:off x="288758" y="1694947"/>
            <a:ext cx="396000" cy="396000"/>
          </a:xfrm>
          <a:prstGeom prst="actionButtonBlank">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8" name="Action Button: Custom 16">
            <a:hlinkClick r:id="" action="ppaction://noaction" highlightClick="1">
              <a:snd r:embed="rId7" name="9.3.2.4 slide 10 6.wav"/>
            </a:hlinkClick>
            <a:extLst>
              <a:ext uri="{FF2B5EF4-FFF2-40B4-BE49-F238E27FC236}">
                <a16:creationId xmlns:a16="http://schemas.microsoft.com/office/drawing/2014/main" id="{96A499D0-F58D-4402-B4D9-DAAE58EB1D3E}"/>
              </a:ext>
            </a:extLst>
          </p:cNvPr>
          <p:cNvSpPr/>
          <p:nvPr/>
        </p:nvSpPr>
        <p:spPr>
          <a:xfrm>
            <a:off x="4594608" y="1694947"/>
            <a:ext cx="396000" cy="396000"/>
          </a:xfrm>
          <a:prstGeom prst="actionButtonBlank">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9" name="Action Button: Custom 16">
            <a:hlinkClick r:id="" action="ppaction://noaction" highlightClick="1">
              <a:snd r:embed="rId8" name="9.3.2.4 slide 10 7.wav"/>
            </a:hlinkClick>
            <a:extLst>
              <a:ext uri="{FF2B5EF4-FFF2-40B4-BE49-F238E27FC236}">
                <a16:creationId xmlns:a16="http://schemas.microsoft.com/office/drawing/2014/main" id="{3AAD026F-556D-41FB-B2FF-51C246BD04BD}"/>
              </a:ext>
            </a:extLst>
          </p:cNvPr>
          <p:cNvSpPr/>
          <p:nvPr/>
        </p:nvSpPr>
        <p:spPr>
          <a:xfrm>
            <a:off x="5455778" y="1694947"/>
            <a:ext cx="396000" cy="396000"/>
          </a:xfrm>
          <a:prstGeom prst="actionButtonBlank">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70" name="Action Button: Custom 16">
            <a:hlinkClick r:id="" action="ppaction://noaction" highlightClick="1">
              <a:snd r:embed="rId9" name="9.3.2.4 slide 10 11.wav"/>
            </a:hlinkClick>
            <a:extLst>
              <a:ext uri="{FF2B5EF4-FFF2-40B4-BE49-F238E27FC236}">
                <a16:creationId xmlns:a16="http://schemas.microsoft.com/office/drawing/2014/main" id="{BE88AC8C-233D-4631-9EFA-4B27414F8D8F}"/>
              </a:ext>
            </a:extLst>
          </p:cNvPr>
          <p:cNvSpPr/>
          <p:nvPr/>
        </p:nvSpPr>
        <p:spPr>
          <a:xfrm>
            <a:off x="8900458" y="1694947"/>
            <a:ext cx="396000" cy="396000"/>
          </a:xfrm>
          <a:prstGeom prst="actionButtonBlank">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71" name="Action Button: Custom 16">
            <a:hlinkClick r:id="" action="ppaction://noaction" highlightClick="1">
              <a:snd r:embed="rId10" name="9.3.2.4 slide 10 12.wav"/>
            </a:hlinkClick>
            <a:extLst>
              <a:ext uri="{FF2B5EF4-FFF2-40B4-BE49-F238E27FC236}">
                <a16:creationId xmlns:a16="http://schemas.microsoft.com/office/drawing/2014/main" id="{886FDBC7-F34A-4DA3-BD78-F2F768FB6E1C}"/>
              </a:ext>
            </a:extLst>
          </p:cNvPr>
          <p:cNvSpPr/>
          <p:nvPr/>
        </p:nvSpPr>
        <p:spPr>
          <a:xfrm>
            <a:off x="9761628" y="1683070"/>
            <a:ext cx="396000" cy="396000"/>
          </a:xfrm>
          <a:prstGeom prst="actionButtonBlank">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72" name="Action Button: Custom 16">
            <a:hlinkClick r:id="" action="ppaction://noaction" highlightClick="1">
              <a:snd r:embed="rId11" name="9.3.2.4 slide 10 13.wav"/>
            </a:hlinkClick>
            <a:extLst>
              <a:ext uri="{FF2B5EF4-FFF2-40B4-BE49-F238E27FC236}">
                <a16:creationId xmlns:a16="http://schemas.microsoft.com/office/drawing/2014/main" id="{C84DD433-BCD7-4829-9FB9-05943FE70CDA}"/>
              </a:ext>
            </a:extLst>
          </p:cNvPr>
          <p:cNvSpPr/>
          <p:nvPr/>
        </p:nvSpPr>
        <p:spPr>
          <a:xfrm>
            <a:off x="10622798" y="1683070"/>
            <a:ext cx="396000" cy="396000"/>
          </a:xfrm>
          <a:prstGeom prst="actionButtonBlank">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
        <p:nvSpPr>
          <p:cNvPr id="73" name="Action Button: Custom 16">
            <a:hlinkClick r:id="" action="ppaction://noaction" highlightClick="1">
              <a:snd r:embed="rId12" name="9.3.2.4 slide 10 4.wav"/>
            </a:hlinkClick>
            <a:extLst>
              <a:ext uri="{FF2B5EF4-FFF2-40B4-BE49-F238E27FC236}">
                <a16:creationId xmlns:a16="http://schemas.microsoft.com/office/drawing/2014/main" id="{B2C6669C-0081-49EF-A364-6E20B709E01B}"/>
              </a:ext>
            </a:extLst>
          </p:cNvPr>
          <p:cNvSpPr/>
          <p:nvPr/>
        </p:nvSpPr>
        <p:spPr>
          <a:xfrm>
            <a:off x="2872268" y="1703859"/>
            <a:ext cx="396000" cy="396000"/>
          </a:xfrm>
          <a:prstGeom prst="actionButtonBlank">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4" name="Action Button: Custom 16">
            <a:hlinkClick r:id="" action="ppaction://noaction" highlightClick="1">
              <a:snd r:embed="rId13" name="9.3.2.4 slide 10 3.wav"/>
            </a:hlinkClick>
            <a:extLst>
              <a:ext uri="{FF2B5EF4-FFF2-40B4-BE49-F238E27FC236}">
                <a16:creationId xmlns:a16="http://schemas.microsoft.com/office/drawing/2014/main" id="{01A6C210-F3ED-46F7-A709-C380FA06008B}"/>
              </a:ext>
            </a:extLst>
          </p:cNvPr>
          <p:cNvSpPr/>
          <p:nvPr/>
        </p:nvSpPr>
        <p:spPr>
          <a:xfrm>
            <a:off x="2011098" y="1697653"/>
            <a:ext cx="396000" cy="396000"/>
          </a:xfrm>
          <a:prstGeom prst="actionButtonBlank">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5" name="Action Button: Custom 16">
            <a:hlinkClick r:id="" action="ppaction://noaction" highlightClick="1">
              <a:snd r:embed="rId14" name="9.3.2.4 slide 10 45.wav"/>
            </a:hlinkClick>
            <a:extLst>
              <a:ext uri="{FF2B5EF4-FFF2-40B4-BE49-F238E27FC236}">
                <a16:creationId xmlns:a16="http://schemas.microsoft.com/office/drawing/2014/main" id="{CE8D54FD-C4B2-4070-A25A-BA4A64036712}"/>
              </a:ext>
            </a:extLst>
          </p:cNvPr>
          <p:cNvSpPr/>
          <p:nvPr/>
        </p:nvSpPr>
        <p:spPr>
          <a:xfrm>
            <a:off x="3733438" y="1703859"/>
            <a:ext cx="396000" cy="396000"/>
          </a:xfrm>
          <a:prstGeom prst="actionButtonBlank">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76" name="Action Button: Custom 16">
            <a:hlinkClick r:id="" action="ppaction://noaction" highlightClick="1">
              <a:snd r:embed="rId15" name="9.3.2.4 slide 10 2.wav"/>
            </a:hlinkClick>
            <a:extLst>
              <a:ext uri="{FF2B5EF4-FFF2-40B4-BE49-F238E27FC236}">
                <a16:creationId xmlns:a16="http://schemas.microsoft.com/office/drawing/2014/main" id="{948705D3-8792-46C3-9FED-32AD5804DFB6}"/>
              </a:ext>
            </a:extLst>
          </p:cNvPr>
          <p:cNvSpPr/>
          <p:nvPr/>
        </p:nvSpPr>
        <p:spPr>
          <a:xfrm>
            <a:off x="1149928" y="1694947"/>
            <a:ext cx="396000" cy="396000"/>
          </a:xfrm>
          <a:prstGeom prst="actionButtonBlank">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77" name="Action Button: Custom 16">
            <a:hlinkClick r:id="" action="ppaction://noaction" highlightClick="1">
              <a:snd r:embed="rId16" name="9.3.2.4 slide 10 9.wav"/>
            </a:hlinkClick>
            <a:extLst>
              <a:ext uri="{FF2B5EF4-FFF2-40B4-BE49-F238E27FC236}">
                <a16:creationId xmlns:a16="http://schemas.microsoft.com/office/drawing/2014/main" id="{0F412DDE-5426-474A-AED4-9431A0D17026}"/>
              </a:ext>
            </a:extLst>
          </p:cNvPr>
          <p:cNvSpPr/>
          <p:nvPr/>
        </p:nvSpPr>
        <p:spPr>
          <a:xfrm>
            <a:off x="7178118" y="1694947"/>
            <a:ext cx="396000" cy="396000"/>
          </a:xfrm>
          <a:prstGeom prst="actionButtonBlank">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78" name="Action Button: Custom 16">
            <a:hlinkClick r:id="" action="ppaction://noaction" highlightClick="1">
              <a:snd r:embed="rId17" name="9.3.2.4 slide 10 10.wav"/>
            </a:hlinkClick>
            <a:extLst>
              <a:ext uri="{FF2B5EF4-FFF2-40B4-BE49-F238E27FC236}">
                <a16:creationId xmlns:a16="http://schemas.microsoft.com/office/drawing/2014/main" id="{E2E69061-8040-47EC-9279-FCD66C8DA1B1}"/>
              </a:ext>
            </a:extLst>
          </p:cNvPr>
          <p:cNvSpPr/>
          <p:nvPr/>
        </p:nvSpPr>
        <p:spPr>
          <a:xfrm>
            <a:off x="8039288" y="1694947"/>
            <a:ext cx="396000" cy="396000"/>
          </a:xfrm>
          <a:prstGeom prst="actionButtonBlank">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79" name="Action Button: Custom 16">
            <a:hlinkClick r:id="" action="ppaction://noaction" highlightClick="1">
              <a:snd r:embed="rId18" name="9.3.2.4 slide 10 8.wav"/>
            </a:hlinkClick>
            <a:extLst>
              <a:ext uri="{FF2B5EF4-FFF2-40B4-BE49-F238E27FC236}">
                <a16:creationId xmlns:a16="http://schemas.microsoft.com/office/drawing/2014/main" id="{5815943E-F8CA-458C-A455-6BAA5962C827}"/>
              </a:ext>
            </a:extLst>
          </p:cNvPr>
          <p:cNvSpPr/>
          <p:nvPr/>
        </p:nvSpPr>
        <p:spPr>
          <a:xfrm>
            <a:off x="6316948" y="1694947"/>
            <a:ext cx="396000" cy="396000"/>
          </a:xfrm>
          <a:prstGeom prst="actionButtonBlank">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80" name="Action Button: Custom 16">
            <a:hlinkClick r:id="" action="ppaction://noaction" highlightClick="1">
              <a:snd r:embed="rId19" name="9.3.2.4 slide 10 14.wav"/>
            </a:hlinkClick>
            <a:extLst>
              <a:ext uri="{FF2B5EF4-FFF2-40B4-BE49-F238E27FC236}">
                <a16:creationId xmlns:a16="http://schemas.microsoft.com/office/drawing/2014/main" id="{5319FB94-58CD-42ED-BA9A-E4484577BC10}"/>
              </a:ext>
            </a:extLst>
          </p:cNvPr>
          <p:cNvSpPr/>
          <p:nvPr/>
        </p:nvSpPr>
        <p:spPr>
          <a:xfrm>
            <a:off x="11483965" y="1689276"/>
            <a:ext cx="396000" cy="396000"/>
          </a:xfrm>
          <a:prstGeom prst="actionButtonBlank">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14</a:t>
            </a:r>
          </a:p>
        </p:txBody>
      </p:sp>
      <p:sp>
        <p:nvSpPr>
          <p:cNvPr id="95" name="Action Button: Custom 16">
            <a:hlinkClick r:id="" action="ppaction://noaction" highlightClick="1">
              <a:snd r:embed="rId4" name="1.wav"/>
            </a:hlinkClick>
            <a:extLst>
              <a:ext uri="{FF2B5EF4-FFF2-40B4-BE49-F238E27FC236}">
                <a16:creationId xmlns:a16="http://schemas.microsoft.com/office/drawing/2014/main" id="{B3BB3770-3A96-49B2-BE36-0D7DF53A90CE}"/>
              </a:ext>
            </a:extLst>
          </p:cNvPr>
          <p:cNvSpPr/>
          <p:nvPr/>
        </p:nvSpPr>
        <p:spPr>
          <a:xfrm>
            <a:off x="288758" y="2097153"/>
            <a:ext cx="396000" cy="396000"/>
          </a:xfrm>
          <a:prstGeom prst="actionButtonBlank">
            <a:avLst/>
          </a:prstGeom>
          <a:solidFill>
            <a:schemeClr val="bg1"/>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96" name="Action Button: Custom 16">
            <a:hlinkClick r:id="" action="ppaction://noaction" highlightClick="1">
              <a:snd r:embed="rId4" name="1.wav"/>
            </a:hlinkClick>
            <a:extLst>
              <a:ext uri="{FF2B5EF4-FFF2-40B4-BE49-F238E27FC236}">
                <a16:creationId xmlns:a16="http://schemas.microsoft.com/office/drawing/2014/main" id="{680CEACD-CB95-43A7-AE09-BA65EA5DA5AC}"/>
              </a:ext>
            </a:extLst>
          </p:cNvPr>
          <p:cNvSpPr/>
          <p:nvPr/>
        </p:nvSpPr>
        <p:spPr>
          <a:xfrm>
            <a:off x="4594608" y="2097153"/>
            <a:ext cx="396000" cy="396000"/>
          </a:xfrm>
          <a:prstGeom prst="actionButtonBlank">
            <a:avLst/>
          </a:prstGeom>
          <a:solidFill>
            <a:schemeClr val="bg1"/>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p>
        </p:txBody>
      </p:sp>
      <p:sp>
        <p:nvSpPr>
          <p:cNvPr id="97" name="Action Button: Custom 16">
            <a:hlinkClick r:id="" action="ppaction://noaction" highlightClick="1">
              <a:snd r:embed="rId4" name="1.wav"/>
            </a:hlinkClick>
            <a:extLst>
              <a:ext uri="{FF2B5EF4-FFF2-40B4-BE49-F238E27FC236}">
                <a16:creationId xmlns:a16="http://schemas.microsoft.com/office/drawing/2014/main" id="{43B67931-8571-4E9A-8033-E8C600D3EBB9}"/>
              </a:ext>
            </a:extLst>
          </p:cNvPr>
          <p:cNvSpPr/>
          <p:nvPr/>
        </p:nvSpPr>
        <p:spPr>
          <a:xfrm>
            <a:off x="5455778" y="2097153"/>
            <a:ext cx="396000" cy="396000"/>
          </a:xfrm>
          <a:prstGeom prst="actionButtonBlank">
            <a:avLst/>
          </a:prstGeom>
          <a:solidFill>
            <a:schemeClr val="bg1"/>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p>
        </p:txBody>
      </p:sp>
      <p:sp>
        <p:nvSpPr>
          <p:cNvPr id="98" name="Action Button: Custom 16">
            <a:hlinkClick r:id="" action="ppaction://noaction" highlightClick="1">
              <a:snd r:embed="rId4" name="1.wav"/>
            </a:hlinkClick>
            <a:extLst>
              <a:ext uri="{FF2B5EF4-FFF2-40B4-BE49-F238E27FC236}">
                <a16:creationId xmlns:a16="http://schemas.microsoft.com/office/drawing/2014/main" id="{5E093EF4-10ED-4D8F-A05F-3C29A3579F91}"/>
              </a:ext>
            </a:extLst>
          </p:cNvPr>
          <p:cNvSpPr/>
          <p:nvPr/>
        </p:nvSpPr>
        <p:spPr>
          <a:xfrm>
            <a:off x="8900458" y="2097153"/>
            <a:ext cx="396000" cy="396000"/>
          </a:xfrm>
          <a:prstGeom prst="actionButtonBlank">
            <a:avLst/>
          </a:prstGeom>
          <a:solidFill>
            <a:schemeClr val="bg1"/>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99" name="Action Button: Custom 16">
            <a:hlinkClick r:id="" action="ppaction://noaction" highlightClick="1">
              <a:snd r:embed="rId4" name="1.wav"/>
            </a:hlinkClick>
            <a:extLst>
              <a:ext uri="{FF2B5EF4-FFF2-40B4-BE49-F238E27FC236}">
                <a16:creationId xmlns:a16="http://schemas.microsoft.com/office/drawing/2014/main" id="{28185C92-BE7F-4860-B8E1-188823D4C7C8}"/>
              </a:ext>
            </a:extLst>
          </p:cNvPr>
          <p:cNvSpPr/>
          <p:nvPr/>
        </p:nvSpPr>
        <p:spPr>
          <a:xfrm>
            <a:off x="9761628" y="2085276"/>
            <a:ext cx="396000" cy="396000"/>
          </a:xfrm>
          <a:prstGeom prst="actionButtonBlank">
            <a:avLst/>
          </a:prstGeom>
          <a:solidFill>
            <a:schemeClr val="bg1"/>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p:txBody>
      </p:sp>
      <p:sp>
        <p:nvSpPr>
          <p:cNvPr id="100" name="Action Button: Custom 16">
            <a:hlinkClick r:id="" action="ppaction://noaction" highlightClick="1">
              <a:snd r:embed="rId4" name="1.wav"/>
            </a:hlinkClick>
            <a:extLst>
              <a:ext uri="{FF2B5EF4-FFF2-40B4-BE49-F238E27FC236}">
                <a16:creationId xmlns:a16="http://schemas.microsoft.com/office/drawing/2014/main" id="{FCB358E3-6185-4E3C-AC5E-023DF739C14C}"/>
              </a:ext>
            </a:extLst>
          </p:cNvPr>
          <p:cNvSpPr/>
          <p:nvPr/>
        </p:nvSpPr>
        <p:spPr>
          <a:xfrm>
            <a:off x="10622798" y="2085276"/>
            <a:ext cx="396000" cy="396000"/>
          </a:xfrm>
          <a:prstGeom prst="actionButtonBlank">
            <a:avLst/>
          </a:prstGeom>
          <a:solidFill>
            <a:schemeClr val="bg1"/>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t>
            </a:r>
          </a:p>
        </p:txBody>
      </p:sp>
      <p:sp>
        <p:nvSpPr>
          <p:cNvPr id="101" name="Action Button: Custom 16">
            <a:hlinkClick r:id="" action="ppaction://noaction" highlightClick="1">
              <a:snd r:embed="rId4" name="1.wav"/>
            </a:hlinkClick>
            <a:extLst>
              <a:ext uri="{FF2B5EF4-FFF2-40B4-BE49-F238E27FC236}">
                <a16:creationId xmlns:a16="http://schemas.microsoft.com/office/drawing/2014/main" id="{C6234285-E113-44C8-BEFF-B42F69FC42C8}"/>
              </a:ext>
            </a:extLst>
          </p:cNvPr>
          <p:cNvSpPr/>
          <p:nvPr/>
        </p:nvSpPr>
        <p:spPr>
          <a:xfrm>
            <a:off x="2872268" y="2106065"/>
            <a:ext cx="396000" cy="396000"/>
          </a:xfrm>
          <a:prstGeom prst="actionButtonBlank">
            <a:avLst/>
          </a:prstGeom>
          <a:solidFill>
            <a:schemeClr val="bg1"/>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102" name="Action Button: Custom 16">
            <a:hlinkClick r:id="" action="ppaction://noaction" highlightClick="1">
              <a:snd r:embed="rId4" name="1.wav"/>
            </a:hlinkClick>
            <a:extLst>
              <a:ext uri="{FF2B5EF4-FFF2-40B4-BE49-F238E27FC236}">
                <a16:creationId xmlns:a16="http://schemas.microsoft.com/office/drawing/2014/main" id="{D973F738-E028-4179-A423-F173D4369237}"/>
              </a:ext>
            </a:extLst>
          </p:cNvPr>
          <p:cNvSpPr/>
          <p:nvPr/>
        </p:nvSpPr>
        <p:spPr>
          <a:xfrm>
            <a:off x="2011098" y="2099859"/>
            <a:ext cx="396000" cy="396000"/>
          </a:xfrm>
          <a:prstGeom prst="actionButtonBlank">
            <a:avLst/>
          </a:prstGeom>
          <a:solidFill>
            <a:schemeClr val="bg1"/>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103" name="Action Button: Custom 16">
            <a:hlinkClick r:id="" action="ppaction://noaction" highlightClick="1">
              <a:snd r:embed="rId4" name="1.wav"/>
            </a:hlinkClick>
            <a:extLst>
              <a:ext uri="{FF2B5EF4-FFF2-40B4-BE49-F238E27FC236}">
                <a16:creationId xmlns:a16="http://schemas.microsoft.com/office/drawing/2014/main" id="{6A05D86F-2858-4326-8E7C-E3A5C7AC005D}"/>
              </a:ext>
            </a:extLst>
          </p:cNvPr>
          <p:cNvSpPr/>
          <p:nvPr/>
        </p:nvSpPr>
        <p:spPr>
          <a:xfrm>
            <a:off x="3733438" y="2106065"/>
            <a:ext cx="396000" cy="396000"/>
          </a:xfrm>
          <a:prstGeom prst="actionButtonBlank">
            <a:avLst/>
          </a:prstGeom>
          <a:solidFill>
            <a:schemeClr val="bg1"/>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104" name="Action Button: Custom 16">
            <a:hlinkClick r:id="" action="ppaction://noaction" highlightClick="1">
              <a:snd r:embed="rId4" name="1.wav"/>
            </a:hlinkClick>
            <a:extLst>
              <a:ext uri="{FF2B5EF4-FFF2-40B4-BE49-F238E27FC236}">
                <a16:creationId xmlns:a16="http://schemas.microsoft.com/office/drawing/2014/main" id="{4B4F7EBE-B495-4E7B-8A9A-F65AAA2C0E35}"/>
              </a:ext>
            </a:extLst>
          </p:cNvPr>
          <p:cNvSpPr/>
          <p:nvPr/>
        </p:nvSpPr>
        <p:spPr>
          <a:xfrm>
            <a:off x="1149928" y="2097153"/>
            <a:ext cx="396000" cy="396000"/>
          </a:xfrm>
          <a:prstGeom prst="actionButtonBlank">
            <a:avLst/>
          </a:prstGeom>
          <a:solidFill>
            <a:schemeClr val="bg1"/>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105" name="Action Button: Custom 16">
            <a:hlinkClick r:id="" action="ppaction://noaction" highlightClick="1">
              <a:snd r:embed="rId4" name="1.wav"/>
            </a:hlinkClick>
            <a:extLst>
              <a:ext uri="{FF2B5EF4-FFF2-40B4-BE49-F238E27FC236}">
                <a16:creationId xmlns:a16="http://schemas.microsoft.com/office/drawing/2014/main" id="{0C1A7F88-1DB0-4278-BD2D-007E4F50B344}"/>
              </a:ext>
            </a:extLst>
          </p:cNvPr>
          <p:cNvSpPr/>
          <p:nvPr/>
        </p:nvSpPr>
        <p:spPr>
          <a:xfrm>
            <a:off x="7178118" y="2097153"/>
            <a:ext cx="396000" cy="396000"/>
          </a:xfrm>
          <a:prstGeom prst="actionButtonBlank">
            <a:avLst/>
          </a:prstGeom>
          <a:solidFill>
            <a:schemeClr val="bg1"/>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t>
            </a:r>
          </a:p>
        </p:txBody>
      </p:sp>
      <p:sp>
        <p:nvSpPr>
          <p:cNvPr id="106" name="Action Button: Custom 16">
            <a:hlinkClick r:id="" action="ppaction://noaction" highlightClick="1">
              <a:snd r:embed="rId4" name="1.wav"/>
            </a:hlinkClick>
            <a:extLst>
              <a:ext uri="{FF2B5EF4-FFF2-40B4-BE49-F238E27FC236}">
                <a16:creationId xmlns:a16="http://schemas.microsoft.com/office/drawing/2014/main" id="{2234CB3F-0F09-46B8-9A8C-83A49CF37F57}"/>
              </a:ext>
            </a:extLst>
          </p:cNvPr>
          <p:cNvSpPr/>
          <p:nvPr/>
        </p:nvSpPr>
        <p:spPr>
          <a:xfrm>
            <a:off x="11490539" y="2079070"/>
            <a:ext cx="396000" cy="396000"/>
          </a:xfrm>
          <a:prstGeom prst="actionButtonBlank">
            <a:avLst/>
          </a:prstGeom>
          <a:solidFill>
            <a:schemeClr val="bg1"/>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p>
        </p:txBody>
      </p:sp>
      <p:sp>
        <p:nvSpPr>
          <p:cNvPr id="107" name="Action Button: Custom 16">
            <a:hlinkClick r:id="" action="ppaction://noaction" highlightClick="1">
              <a:snd r:embed="rId4" name="1.wav"/>
            </a:hlinkClick>
            <a:extLst>
              <a:ext uri="{FF2B5EF4-FFF2-40B4-BE49-F238E27FC236}">
                <a16:creationId xmlns:a16="http://schemas.microsoft.com/office/drawing/2014/main" id="{931B9010-10D1-452E-8E12-5A01FD893DE4}"/>
              </a:ext>
            </a:extLst>
          </p:cNvPr>
          <p:cNvSpPr/>
          <p:nvPr/>
        </p:nvSpPr>
        <p:spPr>
          <a:xfrm>
            <a:off x="6316948" y="2097153"/>
            <a:ext cx="396000" cy="396000"/>
          </a:xfrm>
          <a:prstGeom prst="actionButtonBlank">
            <a:avLst/>
          </a:prstGeom>
          <a:solidFill>
            <a:schemeClr val="bg1"/>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108" name="Action Button: Custom 16">
            <a:hlinkClick r:id="" action="ppaction://noaction" highlightClick="1">
              <a:snd r:embed="rId4" name="1.wav"/>
            </a:hlinkClick>
            <a:extLst>
              <a:ext uri="{FF2B5EF4-FFF2-40B4-BE49-F238E27FC236}">
                <a16:creationId xmlns:a16="http://schemas.microsoft.com/office/drawing/2014/main" id="{A342F55D-DB96-4453-B936-15E98C26CFD4}"/>
              </a:ext>
            </a:extLst>
          </p:cNvPr>
          <p:cNvSpPr/>
          <p:nvPr/>
        </p:nvSpPr>
        <p:spPr>
          <a:xfrm>
            <a:off x="8032717" y="2085276"/>
            <a:ext cx="396000" cy="396000"/>
          </a:xfrm>
          <a:prstGeom prst="actionButtonBlank">
            <a:avLst/>
          </a:prstGeom>
          <a:solidFill>
            <a:schemeClr val="bg1"/>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81" name="Action Button: Custom 16">
            <a:hlinkClick r:id="" action="ppaction://noaction" highlightClick="1">
              <a:snd r:embed="rId4" name="1.wav"/>
            </a:hlinkClick>
            <a:extLst>
              <a:ext uri="{FF2B5EF4-FFF2-40B4-BE49-F238E27FC236}">
                <a16:creationId xmlns:a16="http://schemas.microsoft.com/office/drawing/2014/main" id="{9158E699-9712-45EA-B918-F34E8B85F817}"/>
              </a:ext>
            </a:extLst>
          </p:cNvPr>
          <p:cNvSpPr/>
          <p:nvPr/>
        </p:nvSpPr>
        <p:spPr>
          <a:xfrm>
            <a:off x="334685" y="3865977"/>
            <a:ext cx="1512000" cy="579600"/>
          </a:xfrm>
          <a:prstGeom prst="actionButtonBlank">
            <a:avLst/>
          </a:prstGeom>
          <a:solidFill>
            <a:srgbClr val="11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err="1">
                <a:solidFill>
                  <a:prstClr val="white"/>
                </a:solidFill>
                <a:latin typeface="Century Gothic" panose="020B0502020202020204" pitchFamily="34" charset="0"/>
              </a:rPr>
              <a:t>king</a:t>
            </a: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2" name="Action Button: Custom 16">
            <a:hlinkClick r:id="" action="ppaction://noaction" highlightClick="1">
              <a:snd r:embed="rId4" name="1.wav"/>
            </a:hlinkClick>
            <a:extLst>
              <a:ext uri="{FF2B5EF4-FFF2-40B4-BE49-F238E27FC236}">
                <a16:creationId xmlns:a16="http://schemas.microsoft.com/office/drawing/2014/main" id="{5FFB4DCC-6715-4029-91F7-E76CFF140F05}"/>
              </a:ext>
            </a:extLst>
          </p:cNvPr>
          <p:cNvSpPr/>
          <p:nvPr/>
        </p:nvSpPr>
        <p:spPr>
          <a:xfrm>
            <a:off x="2026963" y="5615905"/>
            <a:ext cx="1512000" cy="579600"/>
          </a:xfrm>
          <a:prstGeom prst="actionButtonBlank">
            <a:avLst/>
          </a:prstGeom>
          <a:solidFill>
            <a:srgbClr val="11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err="1">
                <a:solidFill>
                  <a:prstClr val="white"/>
                </a:solidFill>
                <a:latin typeface="Century Gothic" panose="020B0502020202020204" pitchFamily="34" charset="0"/>
              </a:rPr>
              <a:t>ice</a:t>
            </a:r>
            <a:r>
              <a:rPr lang="fr-FR" dirty="0">
                <a:solidFill>
                  <a:prstClr val="white"/>
                </a:solidFill>
                <a:latin typeface="Century Gothic" panose="020B0502020202020204" pitchFamily="34" charset="0"/>
              </a:rPr>
              <a:t> </a:t>
            </a:r>
            <a:r>
              <a:rPr lang="fr-FR" dirty="0" err="1">
                <a:solidFill>
                  <a:prstClr val="white"/>
                </a:solidFill>
                <a:latin typeface="Century Gothic" panose="020B0502020202020204" pitchFamily="34" charset="0"/>
              </a:rPr>
              <a:t>cream</a:t>
            </a: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3" name="Action Button: Custom 16">
            <a:hlinkClick r:id="" action="ppaction://noaction" highlightClick="1">
              <a:snd r:embed="rId4" name="1.wav"/>
            </a:hlinkClick>
            <a:extLst>
              <a:ext uri="{FF2B5EF4-FFF2-40B4-BE49-F238E27FC236}">
                <a16:creationId xmlns:a16="http://schemas.microsoft.com/office/drawing/2014/main" id="{1544245E-73CA-4B19-9D8E-A98CC9F0D309}"/>
              </a:ext>
            </a:extLst>
          </p:cNvPr>
          <p:cNvSpPr/>
          <p:nvPr/>
        </p:nvSpPr>
        <p:spPr>
          <a:xfrm>
            <a:off x="5329586" y="3865977"/>
            <a:ext cx="1512000" cy="579600"/>
          </a:xfrm>
          <a:prstGeom prst="actionButtonBlank">
            <a:avLst/>
          </a:prstGeom>
          <a:solidFill>
            <a:srgbClr val="11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err="1">
                <a:solidFill>
                  <a:prstClr val="white"/>
                </a:solidFill>
                <a:latin typeface="Century Gothic" panose="020B0502020202020204" pitchFamily="34" charset="0"/>
              </a:rPr>
              <a:t>many</a:t>
            </a: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7" name="Action Button: Custom 16">
            <a:hlinkClick r:id="" action="ppaction://noaction" highlightClick="1">
              <a:snd r:embed="rId4" name="1.wav"/>
            </a:hlinkClick>
            <a:extLst>
              <a:ext uri="{FF2B5EF4-FFF2-40B4-BE49-F238E27FC236}">
                <a16:creationId xmlns:a16="http://schemas.microsoft.com/office/drawing/2014/main" id="{3A1F9F6A-68F1-47EC-BA25-8FDBCCA114B4}"/>
              </a:ext>
            </a:extLst>
          </p:cNvPr>
          <p:cNvSpPr/>
          <p:nvPr/>
        </p:nvSpPr>
        <p:spPr>
          <a:xfrm>
            <a:off x="8638193" y="5615905"/>
            <a:ext cx="1512000" cy="579600"/>
          </a:xfrm>
          <a:prstGeom prst="actionButtonBlank">
            <a:avLst/>
          </a:prstGeom>
          <a:solidFill>
            <a:srgbClr val="11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entury Gothic" panose="020B0502020202020204" pitchFamily="34" charset="0"/>
              </a:rPr>
              <a:t>to </a:t>
            </a:r>
            <a:r>
              <a:rPr lang="fr-FR" dirty="0" err="1">
                <a:solidFill>
                  <a:prstClr val="white"/>
                </a:solidFill>
                <a:latin typeface="Century Gothic" panose="020B0502020202020204" pitchFamily="34" charset="0"/>
              </a:rPr>
              <a:t>get</a:t>
            </a:r>
            <a:r>
              <a:rPr lang="fr-FR" dirty="0">
                <a:solidFill>
                  <a:prstClr val="white"/>
                </a:solidFill>
                <a:latin typeface="Century Gothic" panose="020B0502020202020204" pitchFamily="34" charset="0"/>
              </a:rPr>
              <a:t>, </a:t>
            </a:r>
            <a:r>
              <a:rPr lang="fr-FR" dirty="0" err="1">
                <a:solidFill>
                  <a:prstClr val="white"/>
                </a:solidFill>
                <a:latin typeface="Century Gothic" panose="020B0502020202020204" pitchFamily="34" charset="0"/>
              </a:rPr>
              <a:t>fetch</a:t>
            </a: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8" name="Action Button: Custom 16">
            <a:hlinkClick r:id="" action="ppaction://noaction" highlightClick="1">
              <a:snd r:embed="rId4" name="1.wav"/>
            </a:hlinkClick>
            <a:extLst>
              <a:ext uri="{FF2B5EF4-FFF2-40B4-BE49-F238E27FC236}">
                <a16:creationId xmlns:a16="http://schemas.microsoft.com/office/drawing/2014/main" id="{5B5C8D55-5E09-413A-840E-DFA1BE4207CE}"/>
              </a:ext>
            </a:extLst>
          </p:cNvPr>
          <p:cNvSpPr/>
          <p:nvPr/>
        </p:nvSpPr>
        <p:spPr>
          <a:xfrm>
            <a:off x="3663516" y="5606854"/>
            <a:ext cx="1512000" cy="579600"/>
          </a:xfrm>
          <a:prstGeom prst="actionButtonBlank">
            <a:avLst/>
          </a:prstGeom>
          <a:solidFill>
            <a:srgbClr val="11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a:t>
            </a:r>
            <a:r>
              <a:rPr kumimoji="0" lang="fr-FR" sz="1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bring</a:t>
            </a:r>
            <a:r>
              <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1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bringing</a:t>
            </a: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2" name="Action Button: Custom 16">
            <a:hlinkClick r:id="" action="ppaction://noaction" highlightClick="1">
              <a:snd r:embed="rId4" name="1.wav"/>
            </a:hlinkClick>
            <a:extLst>
              <a:ext uri="{FF2B5EF4-FFF2-40B4-BE49-F238E27FC236}">
                <a16:creationId xmlns:a16="http://schemas.microsoft.com/office/drawing/2014/main" id="{99C56433-C122-487E-96CC-498199CB13E3}"/>
              </a:ext>
            </a:extLst>
          </p:cNvPr>
          <p:cNvSpPr/>
          <p:nvPr/>
        </p:nvSpPr>
        <p:spPr>
          <a:xfrm>
            <a:off x="10328997" y="5615905"/>
            <a:ext cx="1512000" cy="579600"/>
          </a:xfrm>
          <a:prstGeom prst="actionButtonBlank">
            <a:avLst/>
          </a:prstGeom>
          <a:solidFill>
            <a:srgbClr val="11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err="1">
                <a:solidFill>
                  <a:prstClr val="white"/>
                </a:solidFill>
                <a:latin typeface="Century Gothic" panose="020B0502020202020204" pitchFamily="34" charset="0"/>
              </a:rPr>
              <a:t>yesterday</a:t>
            </a: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4" name="Action Button: Custom 16">
            <a:hlinkClick r:id="" action="ppaction://noaction" highlightClick="1">
              <a:snd r:embed="rId4" name="1.wav"/>
            </a:hlinkClick>
            <a:extLst>
              <a:ext uri="{FF2B5EF4-FFF2-40B4-BE49-F238E27FC236}">
                <a16:creationId xmlns:a16="http://schemas.microsoft.com/office/drawing/2014/main" id="{C0147864-DB64-4E47-A98D-7E18DEA2EAEB}"/>
              </a:ext>
            </a:extLst>
          </p:cNvPr>
          <p:cNvSpPr/>
          <p:nvPr/>
        </p:nvSpPr>
        <p:spPr>
          <a:xfrm>
            <a:off x="6994553" y="5615905"/>
            <a:ext cx="1512000" cy="579600"/>
          </a:xfrm>
          <a:prstGeom prst="actionButtonBlank">
            <a:avLst/>
          </a:prstGeom>
          <a:solidFill>
            <a:srgbClr val="11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choir</a:t>
            </a:r>
          </a:p>
        </p:txBody>
      </p:sp>
      <p:sp>
        <p:nvSpPr>
          <p:cNvPr id="121" name="Rounded Rectangle 11">
            <a:extLst>
              <a:ext uri="{FF2B5EF4-FFF2-40B4-BE49-F238E27FC236}">
                <a16:creationId xmlns:a16="http://schemas.microsoft.com/office/drawing/2014/main" id="{89F0A9C4-3D46-45DE-B3F0-5726CC585673}"/>
              </a:ext>
            </a:extLst>
          </p:cNvPr>
          <p:cNvSpPr/>
          <p:nvPr/>
        </p:nvSpPr>
        <p:spPr>
          <a:xfrm>
            <a:off x="11018798" y="124108"/>
            <a:ext cx="1027883" cy="36315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2" name="Action Button: Custom 16">
            <a:hlinkClick r:id="" action="ppaction://noaction" highlightClick="1">
              <a:snd r:embed="rId4" name="1.wav"/>
            </a:hlinkClick>
            <a:extLst>
              <a:ext uri="{FF2B5EF4-FFF2-40B4-BE49-F238E27FC236}">
                <a16:creationId xmlns:a16="http://schemas.microsoft.com/office/drawing/2014/main" id="{EE8D1A8C-0348-4529-8B9A-B2FD5C0DDD05}"/>
              </a:ext>
            </a:extLst>
          </p:cNvPr>
          <p:cNvSpPr/>
          <p:nvPr/>
        </p:nvSpPr>
        <p:spPr>
          <a:xfrm>
            <a:off x="5318976" y="5615905"/>
            <a:ext cx="1512000" cy="579600"/>
          </a:xfrm>
          <a:prstGeom prst="actionButtonBlank">
            <a:avLst/>
          </a:prstGeom>
          <a:solidFill>
            <a:srgbClr val="11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orchestra</a:t>
            </a:r>
          </a:p>
        </p:txBody>
      </p:sp>
      <p:sp>
        <p:nvSpPr>
          <p:cNvPr id="123" name="Action Button: Custom 16">
            <a:hlinkClick r:id="" action="ppaction://noaction" highlightClick="1">
              <a:snd r:embed="rId4" name="1.wav"/>
            </a:hlinkClick>
            <a:extLst>
              <a:ext uri="{FF2B5EF4-FFF2-40B4-BE49-F238E27FC236}">
                <a16:creationId xmlns:a16="http://schemas.microsoft.com/office/drawing/2014/main" id="{477A0AD5-3DD0-4FAA-9D31-F6EF60750BD0}"/>
              </a:ext>
            </a:extLst>
          </p:cNvPr>
          <p:cNvSpPr/>
          <p:nvPr/>
        </p:nvSpPr>
        <p:spPr>
          <a:xfrm>
            <a:off x="10324486" y="3865977"/>
            <a:ext cx="1512000" cy="579600"/>
          </a:xfrm>
          <a:prstGeom prst="actionButtonBlank">
            <a:avLst/>
          </a:prstGeom>
          <a:solidFill>
            <a:srgbClr val="11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err="1">
                <a:solidFill>
                  <a:prstClr val="white"/>
                </a:solidFill>
                <a:latin typeface="Century Gothic" panose="020B0502020202020204" pitchFamily="34" charset="0"/>
              </a:rPr>
              <a:t>behind</a:t>
            </a: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4" name="Action Button: Custom 16">
            <a:hlinkClick r:id="" action="ppaction://noaction" highlightClick="1">
              <a:snd r:embed="rId4" name="1.wav"/>
            </a:hlinkClick>
            <a:extLst>
              <a:ext uri="{FF2B5EF4-FFF2-40B4-BE49-F238E27FC236}">
                <a16:creationId xmlns:a16="http://schemas.microsoft.com/office/drawing/2014/main" id="{B2716B3E-FE4B-44D4-A5FD-BF276ECB0D66}"/>
              </a:ext>
            </a:extLst>
          </p:cNvPr>
          <p:cNvSpPr/>
          <p:nvPr/>
        </p:nvSpPr>
        <p:spPr>
          <a:xfrm>
            <a:off x="3664619" y="3865977"/>
            <a:ext cx="1512000" cy="579600"/>
          </a:xfrm>
          <a:prstGeom prst="actionButtonBlank">
            <a:avLst/>
          </a:prstGeom>
          <a:solidFill>
            <a:srgbClr val="11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arm</a:t>
            </a:r>
          </a:p>
        </p:txBody>
      </p:sp>
      <p:sp>
        <p:nvSpPr>
          <p:cNvPr id="125" name="Action Button: Custom 16">
            <a:hlinkClick r:id="" action="ppaction://noaction" highlightClick="1">
              <a:snd r:embed="rId4" name="1.wav"/>
            </a:hlinkClick>
            <a:extLst>
              <a:ext uri="{FF2B5EF4-FFF2-40B4-BE49-F238E27FC236}">
                <a16:creationId xmlns:a16="http://schemas.microsoft.com/office/drawing/2014/main" id="{D3E34103-8B7F-4067-BBEB-C08DDBD24988}"/>
              </a:ext>
            </a:extLst>
          </p:cNvPr>
          <p:cNvSpPr/>
          <p:nvPr/>
        </p:nvSpPr>
        <p:spPr>
          <a:xfrm>
            <a:off x="8659520" y="3865977"/>
            <a:ext cx="1512000" cy="579600"/>
          </a:xfrm>
          <a:prstGeom prst="actionButtonBlank">
            <a:avLst/>
          </a:prstGeom>
          <a:solidFill>
            <a:srgbClr val="11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entury Gothic" panose="020B0502020202020204" pitchFamily="34" charset="0"/>
              </a:rPr>
              <a:t>to call, </a:t>
            </a:r>
            <a:r>
              <a:rPr lang="fr-FR" dirty="0" err="1">
                <a:solidFill>
                  <a:prstClr val="white"/>
                </a:solidFill>
                <a:latin typeface="Century Gothic" panose="020B0502020202020204" pitchFamily="34" charset="0"/>
              </a:rPr>
              <a:t>calling</a:t>
            </a: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6" name="Action Button: Custom 16">
            <a:hlinkClick r:id="" action="ppaction://noaction" highlightClick="1">
              <a:snd r:embed="rId4" name="1.wav"/>
            </a:hlinkClick>
            <a:extLst>
              <a:ext uri="{FF2B5EF4-FFF2-40B4-BE49-F238E27FC236}">
                <a16:creationId xmlns:a16="http://schemas.microsoft.com/office/drawing/2014/main" id="{98091C79-CED2-440D-85CA-0A431D42CF8B}"/>
              </a:ext>
            </a:extLst>
          </p:cNvPr>
          <p:cNvSpPr/>
          <p:nvPr/>
        </p:nvSpPr>
        <p:spPr>
          <a:xfrm>
            <a:off x="339367" y="5615905"/>
            <a:ext cx="1512000" cy="579600"/>
          </a:xfrm>
          <a:prstGeom prst="actionButtonBlank">
            <a:avLst/>
          </a:prstGeom>
          <a:solidFill>
            <a:srgbClr val="11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you</a:t>
            </a:r>
            <a:r>
              <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have</a:t>
            </a:r>
          </a:p>
        </p:txBody>
      </p:sp>
      <p:sp>
        <p:nvSpPr>
          <p:cNvPr id="127" name="Action Button: Custom 16">
            <a:hlinkClick r:id="" action="ppaction://noaction" highlightClick="1">
              <a:snd r:embed="rId4" name="1.wav"/>
            </a:hlinkClick>
            <a:extLst>
              <a:ext uri="{FF2B5EF4-FFF2-40B4-BE49-F238E27FC236}">
                <a16:creationId xmlns:a16="http://schemas.microsoft.com/office/drawing/2014/main" id="{1CF88B5D-04ED-4676-A6B3-67E7E5D6178A}"/>
              </a:ext>
            </a:extLst>
          </p:cNvPr>
          <p:cNvSpPr/>
          <p:nvPr/>
        </p:nvSpPr>
        <p:spPr>
          <a:xfrm>
            <a:off x="1999652" y="3866999"/>
            <a:ext cx="1512000" cy="578578"/>
          </a:xfrm>
          <a:prstGeom prst="actionButtonBlank">
            <a:avLst/>
          </a:prstGeom>
          <a:solidFill>
            <a:srgbClr val="11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full</a:t>
            </a:r>
          </a:p>
        </p:txBody>
      </p:sp>
      <p:sp>
        <p:nvSpPr>
          <p:cNvPr id="128" name="Action Button: Custom 16">
            <a:hlinkClick r:id="" action="ppaction://noaction" highlightClick="1">
              <a:snd r:embed="rId4" name="1.wav"/>
            </a:hlinkClick>
            <a:extLst>
              <a:ext uri="{FF2B5EF4-FFF2-40B4-BE49-F238E27FC236}">
                <a16:creationId xmlns:a16="http://schemas.microsoft.com/office/drawing/2014/main" id="{1509227C-786B-4D80-BB4B-F1AFD675CAAC}"/>
              </a:ext>
            </a:extLst>
          </p:cNvPr>
          <p:cNvSpPr/>
          <p:nvPr/>
        </p:nvSpPr>
        <p:spPr>
          <a:xfrm>
            <a:off x="6994553" y="3865977"/>
            <a:ext cx="1512000" cy="579600"/>
          </a:xfrm>
          <a:prstGeom prst="actionButtonBlank">
            <a:avLst/>
          </a:prstGeom>
          <a:solidFill>
            <a:srgbClr val="11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exact</a:t>
            </a:r>
          </a:p>
        </p:txBody>
      </p:sp>
      <p:pic>
        <p:nvPicPr>
          <p:cNvPr id="3" name="Picture 2" descr="A person holding a red flag&#10;&#10;Description automatically generated with low confidence">
            <a:extLst>
              <a:ext uri="{FF2B5EF4-FFF2-40B4-BE49-F238E27FC236}">
                <a16:creationId xmlns:a16="http://schemas.microsoft.com/office/drawing/2014/main" id="{BD1BF66F-5972-440B-8FD6-E024E8070E0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070204" y="2786961"/>
            <a:ext cx="1058108" cy="1058108"/>
          </a:xfrm>
          <a:prstGeom prst="rect">
            <a:avLst/>
          </a:prstGeom>
        </p:spPr>
      </p:pic>
      <p:pic>
        <p:nvPicPr>
          <p:cNvPr id="7" name="Picture 6" descr="A picture containing text, light, vector graphics&#10;&#10;Description automatically generated">
            <a:extLst>
              <a:ext uri="{FF2B5EF4-FFF2-40B4-BE49-F238E27FC236}">
                <a16:creationId xmlns:a16="http://schemas.microsoft.com/office/drawing/2014/main" id="{71B8B4C7-D0DB-4CC9-A039-FF3476AD344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39626" y="4590939"/>
            <a:ext cx="483903" cy="967805"/>
          </a:xfrm>
          <a:prstGeom prst="rect">
            <a:avLst/>
          </a:prstGeom>
        </p:spPr>
      </p:pic>
      <p:pic>
        <p:nvPicPr>
          <p:cNvPr id="9" name="Picture 8" descr="A person wearing a garment&#10;&#10;Description automatically generated with low confidence">
            <a:extLst>
              <a:ext uri="{FF2B5EF4-FFF2-40B4-BE49-F238E27FC236}">
                <a16:creationId xmlns:a16="http://schemas.microsoft.com/office/drawing/2014/main" id="{B8C05C28-003D-4EF5-A7BD-A531CC5E538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04147" y="2833204"/>
            <a:ext cx="912475" cy="999973"/>
          </a:xfrm>
          <a:prstGeom prst="rect">
            <a:avLst/>
          </a:prstGeom>
        </p:spPr>
      </p:pic>
      <p:pic>
        <p:nvPicPr>
          <p:cNvPr id="11" name="Picture 10">
            <a:extLst>
              <a:ext uri="{FF2B5EF4-FFF2-40B4-BE49-F238E27FC236}">
                <a16:creationId xmlns:a16="http://schemas.microsoft.com/office/drawing/2014/main" id="{7C861EA2-471C-406F-B7D8-20D41DF0CFD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446067" y="3135202"/>
            <a:ext cx="1348983" cy="699785"/>
          </a:xfrm>
          <a:prstGeom prst="rect">
            <a:avLst/>
          </a:prstGeom>
        </p:spPr>
      </p:pic>
      <p:pic>
        <p:nvPicPr>
          <p:cNvPr id="15" name="Picture 14" descr="A group of people with their faces swapped&#10;&#10;Description automatically generated with low confidence">
            <a:extLst>
              <a:ext uri="{FF2B5EF4-FFF2-40B4-BE49-F238E27FC236}">
                <a16:creationId xmlns:a16="http://schemas.microsoft.com/office/drawing/2014/main" id="{61AB0F67-EE96-4B5A-8167-C4886C2D12F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109836" y="4880060"/>
            <a:ext cx="1349553" cy="750689"/>
          </a:xfrm>
          <a:prstGeom prst="rect">
            <a:avLst/>
          </a:prstGeom>
        </p:spPr>
      </p:pic>
      <p:pic>
        <p:nvPicPr>
          <p:cNvPr id="17" name="Picture 16" descr="A picture containing text, display, screenshot&#10;&#10;Description automatically generated">
            <a:extLst>
              <a:ext uri="{FF2B5EF4-FFF2-40B4-BE49-F238E27FC236}">
                <a16:creationId xmlns:a16="http://schemas.microsoft.com/office/drawing/2014/main" id="{F97A3260-3C2A-46C9-8267-C895FC748A96}"/>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684391" y="2777747"/>
            <a:ext cx="574683" cy="1091386"/>
          </a:xfrm>
          <a:prstGeom prst="rect">
            <a:avLst/>
          </a:prstGeom>
        </p:spPr>
      </p:pic>
      <p:pic>
        <p:nvPicPr>
          <p:cNvPr id="19" name="Picture 18" descr="A city at night&#10;&#10;Description automatically generated with low confidence">
            <a:extLst>
              <a:ext uri="{FF2B5EF4-FFF2-40B4-BE49-F238E27FC236}">
                <a16:creationId xmlns:a16="http://schemas.microsoft.com/office/drawing/2014/main" id="{7A5B8AD4-8856-4116-A573-F59DF8132AF9}"/>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701865" y="3102056"/>
            <a:ext cx="1425468" cy="712734"/>
          </a:xfrm>
          <a:prstGeom prst="rect">
            <a:avLst/>
          </a:prstGeom>
        </p:spPr>
      </p:pic>
      <p:pic>
        <p:nvPicPr>
          <p:cNvPr id="21" name="Picture 20" descr="A close-up of a keyboard&#10;&#10;Description automatically generated with low confidence">
            <a:extLst>
              <a:ext uri="{FF2B5EF4-FFF2-40B4-BE49-F238E27FC236}">
                <a16:creationId xmlns:a16="http://schemas.microsoft.com/office/drawing/2014/main" id="{065CA045-0FDC-42B6-860A-55008B42245F}"/>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0293716" y="3043307"/>
            <a:ext cx="1542770" cy="771385"/>
          </a:xfrm>
          <a:prstGeom prst="rect">
            <a:avLst/>
          </a:prstGeom>
        </p:spPr>
      </p:pic>
      <p:sp>
        <p:nvSpPr>
          <p:cNvPr id="24" name="Arrow: Circular 23">
            <a:extLst>
              <a:ext uri="{FF2B5EF4-FFF2-40B4-BE49-F238E27FC236}">
                <a16:creationId xmlns:a16="http://schemas.microsoft.com/office/drawing/2014/main" id="{A7975A01-469F-4897-A743-8BF1E4FD8A37}"/>
              </a:ext>
            </a:extLst>
          </p:cNvPr>
          <p:cNvSpPr/>
          <p:nvPr/>
        </p:nvSpPr>
        <p:spPr>
          <a:xfrm>
            <a:off x="10904442" y="2877065"/>
            <a:ext cx="579523" cy="671454"/>
          </a:xfrm>
          <a:prstGeom prst="circularArrow">
            <a:avLst>
              <a:gd name="adj1" fmla="val 12500"/>
              <a:gd name="adj2" fmla="val 1142319"/>
              <a:gd name="adj3" fmla="val 20457681"/>
              <a:gd name="adj4" fmla="val 7585555"/>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descr="A picture containing text, clipart&#10;&#10;Description automatically generated">
            <a:extLst>
              <a:ext uri="{FF2B5EF4-FFF2-40B4-BE49-F238E27FC236}">
                <a16:creationId xmlns:a16="http://schemas.microsoft.com/office/drawing/2014/main" id="{46CC229E-4A69-40EA-8FE3-9A97F1777250}"/>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329586" y="5100228"/>
            <a:ext cx="1512000" cy="491400"/>
          </a:xfrm>
          <a:prstGeom prst="rect">
            <a:avLst/>
          </a:prstGeom>
        </p:spPr>
      </p:pic>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2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0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81" grpId="0" animBg="1"/>
      <p:bldP spid="82" grpId="0" animBg="1"/>
      <p:bldP spid="83" grpId="0" animBg="1"/>
      <p:bldP spid="87" grpId="0" animBg="1"/>
      <p:bldP spid="88" grpId="0" animBg="1"/>
      <p:bldP spid="92" grpId="0" animBg="1"/>
      <p:bldP spid="94" grpId="0" animBg="1"/>
      <p:bldP spid="122" grpId="0" animBg="1"/>
      <p:bldP spid="123" grpId="0" animBg="1"/>
      <p:bldP spid="124" grpId="0" animBg="1"/>
      <p:bldP spid="125" grpId="0" animBg="1"/>
      <p:bldP spid="126" grpId="0" animBg="1"/>
      <p:bldP spid="127" grpId="0" animBg="1"/>
      <p:bldP spid="1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2" name="TextBox 71">
            <a:extLst>
              <a:ext uri="{FF2B5EF4-FFF2-40B4-BE49-F238E27FC236}">
                <a16:creationId xmlns:a16="http://schemas.microsoft.com/office/drawing/2014/main" id="{22F1DD7C-1B9A-45AA-8D34-C44B82525250}"/>
              </a:ext>
            </a:extLst>
          </p:cNvPr>
          <p:cNvSpPr txBox="1"/>
          <p:nvPr/>
        </p:nvSpPr>
        <p:spPr>
          <a:xfrm>
            <a:off x="30032" y="2163746"/>
            <a:ext cx="4240885" cy="461665"/>
          </a:xfrm>
          <a:prstGeom prst="rect">
            <a:avLst/>
          </a:prstGeom>
          <a:noFill/>
        </p:spPr>
        <p:txBody>
          <a:bodyPr wrap="square" rtlCol="0">
            <a:spAutoFit/>
          </a:bodyPr>
          <a:lstStyle/>
          <a:p>
            <a:pPr algn="l"/>
            <a:r>
              <a:rPr lang="en-GB" sz="2400" dirty="0">
                <a:solidFill>
                  <a:schemeClr val="accent5">
                    <a:lumMod val="50000"/>
                  </a:schemeClr>
                </a:solidFill>
              </a:rPr>
              <a:t>not the whole thing, but …</a:t>
            </a:r>
          </a:p>
        </p:txBody>
      </p:sp>
      <p:graphicFrame>
        <p:nvGraphicFramePr>
          <p:cNvPr id="9" name="Table 9">
            <a:extLst>
              <a:ext uri="{FF2B5EF4-FFF2-40B4-BE49-F238E27FC236}">
                <a16:creationId xmlns:a16="http://schemas.microsoft.com/office/drawing/2014/main" id="{21DA0210-541F-4702-B471-FB93D46407A2}"/>
              </a:ext>
            </a:extLst>
          </p:cNvPr>
          <p:cNvGraphicFramePr>
            <a:graphicFrameLocks noGrp="1"/>
          </p:cNvGraphicFramePr>
          <p:nvPr>
            <p:extLst>
              <p:ext uri="{D42A27DB-BD31-4B8C-83A1-F6EECF244321}">
                <p14:modId xmlns:p14="http://schemas.microsoft.com/office/powerpoint/2010/main" val="2279210914"/>
              </p:ext>
            </p:extLst>
          </p:nvPr>
        </p:nvGraphicFramePr>
        <p:xfrm>
          <a:off x="4616902" y="1112729"/>
          <a:ext cx="6209400" cy="5232510"/>
        </p:xfrm>
        <a:graphic>
          <a:graphicData uri="http://schemas.openxmlformats.org/drawingml/2006/table">
            <a:tbl>
              <a:tblPr firstRow="1" bandRow="1">
                <a:tableStyleId>{5940675A-B579-460E-94D1-54222C63F5DA}</a:tableStyleId>
              </a:tblPr>
              <a:tblGrid>
                <a:gridCol w="517450">
                  <a:extLst>
                    <a:ext uri="{9D8B030D-6E8A-4147-A177-3AD203B41FA5}">
                      <a16:colId xmlns:a16="http://schemas.microsoft.com/office/drawing/2014/main" val="1731204322"/>
                    </a:ext>
                  </a:extLst>
                </a:gridCol>
                <a:gridCol w="517450">
                  <a:extLst>
                    <a:ext uri="{9D8B030D-6E8A-4147-A177-3AD203B41FA5}">
                      <a16:colId xmlns:a16="http://schemas.microsoft.com/office/drawing/2014/main" val="1049649419"/>
                    </a:ext>
                  </a:extLst>
                </a:gridCol>
                <a:gridCol w="517450">
                  <a:extLst>
                    <a:ext uri="{9D8B030D-6E8A-4147-A177-3AD203B41FA5}">
                      <a16:colId xmlns:a16="http://schemas.microsoft.com/office/drawing/2014/main" val="1248181875"/>
                    </a:ext>
                  </a:extLst>
                </a:gridCol>
                <a:gridCol w="517450">
                  <a:extLst>
                    <a:ext uri="{9D8B030D-6E8A-4147-A177-3AD203B41FA5}">
                      <a16:colId xmlns:a16="http://schemas.microsoft.com/office/drawing/2014/main" val="3564413966"/>
                    </a:ext>
                  </a:extLst>
                </a:gridCol>
                <a:gridCol w="517450">
                  <a:extLst>
                    <a:ext uri="{9D8B030D-6E8A-4147-A177-3AD203B41FA5}">
                      <a16:colId xmlns:a16="http://schemas.microsoft.com/office/drawing/2014/main" val="114711089"/>
                    </a:ext>
                  </a:extLst>
                </a:gridCol>
                <a:gridCol w="517450">
                  <a:extLst>
                    <a:ext uri="{9D8B030D-6E8A-4147-A177-3AD203B41FA5}">
                      <a16:colId xmlns:a16="http://schemas.microsoft.com/office/drawing/2014/main" val="26634639"/>
                    </a:ext>
                  </a:extLst>
                </a:gridCol>
                <a:gridCol w="517450">
                  <a:extLst>
                    <a:ext uri="{9D8B030D-6E8A-4147-A177-3AD203B41FA5}">
                      <a16:colId xmlns:a16="http://schemas.microsoft.com/office/drawing/2014/main" val="598403284"/>
                    </a:ext>
                  </a:extLst>
                </a:gridCol>
                <a:gridCol w="517450">
                  <a:extLst>
                    <a:ext uri="{9D8B030D-6E8A-4147-A177-3AD203B41FA5}">
                      <a16:colId xmlns:a16="http://schemas.microsoft.com/office/drawing/2014/main" val="1666373889"/>
                    </a:ext>
                  </a:extLst>
                </a:gridCol>
                <a:gridCol w="517450">
                  <a:extLst>
                    <a:ext uri="{9D8B030D-6E8A-4147-A177-3AD203B41FA5}">
                      <a16:colId xmlns:a16="http://schemas.microsoft.com/office/drawing/2014/main" val="2062381804"/>
                    </a:ext>
                  </a:extLst>
                </a:gridCol>
                <a:gridCol w="517450">
                  <a:extLst>
                    <a:ext uri="{9D8B030D-6E8A-4147-A177-3AD203B41FA5}">
                      <a16:colId xmlns:a16="http://schemas.microsoft.com/office/drawing/2014/main" val="235059003"/>
                    </a:ext>
                  </a:extLst>
                </a:gridCol>
                <a:gridCol w="517450">
                  <a:extLst>
                    <a:ext uri="{9D8B030D-6E8A-4147-A177-3AD203B41FA5}">
                      <a16:colId xmlns:a16="http://schemas.microsoft.com/office/drawing/2014/main" val="2639381592"/>
                    </a:ext>
                  </a:extLst>
                </a:gridCol>
                <a:gridCol w="517450">
                  <a:extLst>
                    <a:ext uri="{9D8B030D-6E8A-4147-A177-3AD203B41FA5}">
                      <a16:colId xmlns:a16="http://schemas.microsoft.com/office/drawing/2014/main" val="3837001063"/>
                    </a:ext>
                  </a:extLst>
                </a:gridCol>
              </a:tblGrid>
              <a:tr h="522403">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I</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M</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A</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L</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591994396"/>
                  </a:ext>
                </a:extLst>
              </a:tr>
              <a:tr h="522403">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B</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I</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S</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H</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R</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8271268"/>
                  </a:ext>
                </a:extLst>
              </a:tr>
              <a:tr h="530883">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T</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I</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L</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681133087"/>
                  </a:ext>
                </a:extLst>
              </a:tr>
              <a:tr h="522403">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H</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U</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G</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R</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951258709"/>
                  </a:ext>
                </a:extLst>
              </a:tr>
              <a:tr h="522403">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G</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672531051"/>
                  </a:ext>
                </a:extLst>
              </a:tr>
              <a:tr h="522403">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F</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I</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L</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M</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819278727"/>
                  </a:ext>
                </a:extLst>
              </a:tr>
              <a:tr h="522403">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K</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A</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R</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T</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286880543"/>
                  </a:ext>
                </a:extLst>
              </a:tr>
              <a:tr h="522403">
                <a:tc>
                  <a:txBody>
                    <a:bodyPr/>
                    <a:lstStyle/>
                    <a:p>
                      <a:pPr algn="ctr"/>
                      <a:r>
                        <a:rPr lang="en-GB" sz="2800" dirty="0">
                          <a:solidFill>
                            <a:schemeClr val="accent5">
                              <a:lumMod val="50000"/>
                            </a:schemeClr>
                          </a:solidFill>
                        </a:rPr>
                        <a:t>G</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S</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C</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H</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I</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C</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H</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T</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96413612"/>
                  </a:ext>
                </a:extLst>
              </a:tr>
              <a:tr h="522403">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H</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A</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T</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15703023"/>
                  </a:ext>
                </a:extLst>
              </a:tr>
              <a:tr h="522403">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L</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U</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S</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T</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I</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dirty="0">
                          <a:solidFill>
                            <a:schemeClr val="accent5">
                              <a:lumMod val="50000"/>
                            </a:schemeClr>
                          </a:solidFill>
                        </a:rPr>
                        <a:t>G</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01381272"/>
                  </a:ext>
                </a:extLst>
              </a:tr>
            </a:tbl>
          </a:graphicData>
        </a:graphic>
      </p:graphicFrame>
      <p:sp>
        <p:nvSpPr>
          <p:cNvPr id="2" name="TextBox 1"/>
          <p:cNvSpPr txBox="1"/>
          <p:nvPr/>
        </p:nvSpPr>
        <p:spPr>
          <a:xfrm>
            <a:off x="6195016" y="1150674"/>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6702185" y="1150229"/>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p:cNvSpPr txBox="1"/>
          <p:nvPr/>
        </p:nvSpPr>
        <p:spPr>
          <a:xfrm>
            <a:off x="7232974" y="1150229"/>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p:cNvSpPr txBox="1"/>
          <p:nvPr/>
        </p:nvSpPr>
        <p:spPr>
          <a:xfrm>
            <a:off x="8276175" y="1150229"/>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p:cNvSpPr txBox="1"/>
          <p:nvPr/>
        </p:nvSpPr>
        <p:spPr>
          <a:xfrm>
            <a:off x="8792755" y="1150229"/>
            <a:ext cx="457609"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p:nvPr/>
        </p:nvSpPr>
        <p:spPr>
          <a:xfrm>
            <a:off x="7227529" y="1665520"/>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8257643" y="1665520"/>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p:nvPr/>
        </p:nvSpPr>
        <p:spPr>
          <a:xfrm>
            <a:off x="8765074" y="1665520"/>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9303226" y="1665520"/>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9820150" y="1665520"/>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a:off x="8272030" y="2194702"/>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a:off x="8786338" y="2191502"/>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p:cNvSpPr txBox="1"/>
          <p:nvPr/>
        </p:nvSpPr>
        <p:spPr>
          <a:xfrm>
            <a:off x="9296880" y="2203738"/>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p:cNvSpPr txBox="1"/>
          <p:nvPr/>
        </p:nvSpPr>
        <p:spPr>
          <a:xfrm>
            <a:off x="6184029" y="2719301"/>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p:cNvSpPr txBox="1"/>
          <p:nvPr/>
        </p:nvSpPr>
        <p:spPr>
          <a:xfrm>
            <a:off x="6719691" y="2719301"/>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p:cNvSpPr txBox="1"/>
          <p:nvPr/>
        </p:nvSpPr>
        <p:spPr>
          <a:xfrm>
            <a:off x="7222553" y="2721424"/>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p:cNvSpPr txBox="1"/>
          <p:nvPr/>
        </p:nvSpPr>
        <p:spPr>
          <a:xfrm>
            <a:off x="8272030" y="2709993"/>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p:cNvSpPr txBox="1"/>
          <p:nvPr/>
        </p:nvSpPr>
        <p:spPr>
          <a:xfrm>
            <a:off x="8765074" y="2714754"/>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p:cNvSpPr txBox="1"/>
          <p:nvPr/>
        </p:nvSpPr>
        <p:spPr>
          <a:xfrm>
            <a:off x="8257643" y="3259121"/>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p:cNvSpPr txBox="1"/>
          <p:nvPr/>
        </p:nvSpPr>
        <p:spPr>
          <a:xfrm>
            <a:off x="8772254" y="3259121"/>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p:cNvSpPr txBox="1"/>
          <p:nvPr/>
        </p:nvSpPr>
        <p:spPr>
          <a:xfrm>
            <a:off x="6709735" y="3773182"/>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p:cNvSpPr txBox="1"/>
          <p:nvPr/>
        </p:nvSpPr>
        <p:spPr>
          <a:xfrm>
            <a:off x="6191511" y="3774600"/>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p:cNvSpPr txBox="1"/>
          <p:nvPr/>
        </p:nvSpPr>
        <p:spPr>
          <a:xfrm>
            <a:off x="7232974" y="4292619"/>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p:cNvSpPr txBox="1"/>
          <p:nvPr/>
        </p:nvSpPr>
        <p:spPr>
          <a:xfrm>
            <a:off x="8271696" y="4285721"/>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p:cNvSpPr txBox="1"/>
          <p:nvPr/>
        </p:nvSpPr>
        <p:spPr>
          <a:xfrm>
            <a:off x="8786338" y="4285721"/>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p:cNvSpPr txBox="1"/>
          <p:nvPr/>
        </p:nvSpPr>
        <p:spPr>
          <a:xfrm>
            <a:off x="9291791" y="4292619"/>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TextBox 51"/>
          <p:cNvSpPr txBox="1"/>
          <p:nvPr/>
        </p:nvSpPr>
        <p:spPr>
          <a:xfrm>
            <a:off x="4643631" y="4798078"/>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p:cNvSpPr txBox="1"/>
          <p:nvPr/>
        </p:nvSpPr>
        <p:spPr>
          <a:xfrm>
            <a:off x="5170627" y="4813740"/>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p:cNvSpPr txBox="1"/>
          <p:nvPr/>
        </p:nvSpPr>
        <p:spPr>
          <a:xfrm>
            <a:off x="5668483" y="4802103"/>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p:cNvSpPr txBox="1"/>
          <p:nvPr/>
        </p:nvSpPr>
        <p:spPr>
          <a:xfrm>
            <a:off x="6200223" y="4813740"/>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TextBox 55"/>
          <p:cNvSpPr txBox="1"/>
          <p:nvPr/>
        </p:nvSpPr>
        <p:spPr>
          <a:xfrm>
            <a:off x="6711452" y="4798077"/>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p:cNvSpPr txBox="1"/>
          <p:nvPr/>
        </p:nvSpPr>
        <p:spPr>
          <a:xfrm>
            <a:off x="7227206" y="4812137"/>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p:cNvSpPr txBox="1"/>
          <p:nvPr/>
        </p:nvSpPr>
        <p:spPr>
          <a:xfrm>
            <a:off x="8271696" y="4812137"/>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p:cNvSpPr txBox="1"/>
          <p:nvPr/>
        </p:nvSpPr>
        <p:spPr>
          <a:xfrm>
            <a:off x="8756084" y="4816522"/>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p:cNvSpPr txBox="1"/>
          <p:nvPr/>
        </p:nvSpPr>
        <p:spPr>
          <a:xfrm>
            <a:off x="9276347" y="4799473"/>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p:cNvSpPr txBox="1"/>
          <p:nvPr/>
        </p:nvSpPr>
        <p:spPr>
          <a:xfrm>
            <a:off x="8276175" y="5338553"/>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p:cNvSpPr txBox="1"/>
          <p:nvPr/>
        </p:nvSpPr>
        <p:spPr>
          <a:xfrm>
            <a:off x="8782364" y="5329183"/>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p:cNvSpPr txBox="1"/>
          <p:nvPr/>
        </p:nvSpPr>
        <p:spPr>
          <a:xfrm>
            <a:off x="6200223" y="5864635"/>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p:cNvSpPr txBox="1"/>
          <p:nvPr/>
        </p:nvSpPr>
        <p:spPr>
          <a:xfrm>
            <a:off x="6702185" y="5851958"/>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p:cNvSpPr txBox="1"/>
          <p:nvPr/>
        </p:nvSpPr>
        <p:spPr>
          <a:xfrm>
            <a:off x="7227529" y="5864635"/>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TextBox 68"/>
          <p:cNvSpPr txBox="1"/>
          <p:nvPr/>
        </p:nvSpPr>
        <p:spPr>
          <a:xfrm>
            <a:off x="8258178" y="5851958"/>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p:cNvSpPr txBox="1"/>
          <p:nvPr/>
        </p:nvSpPr>
        <p:spPr>
          <a:xfrm>
            <a:off x="8778247" y="5839366"/>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3796"/>
            <a:ext cx="5212079" cy="869950"/>
          </a:xfrm>
          <a:prstGeom prst="rect">
            <a:avLst/>
          </a:prstGeom>
        </p:spPr>
      </p:pic>
      <p:sp>
        <p:nvSpPr>
          <p:cNvPr id="4" name="Title 3"/>
          <p:cNvSpPr>
            <a:spLocks noGrp="1"/>
          </p:cNvSpPr>
          <p:nvPr>
            <p:ph type="title"/>
          </p:nvPr>
        </p:nvSpPr>
        <p:spPr>
          <a:xfrm>
            <a:off x="-1" y="113796"/>
            <a:ext cx="5962650" cy="707849"/>
          </a:xfrm>
        </p:spPr>
        <p:txBody>
          <a:bodyPr>
            <a:normAutofit/>
          </a:bodyPr>
          <a:lstStyle/>
          <a:p>
            <a:r>
              <a:rPr lang="en-GB" sz="3600" b="1" dirty="0" err="1">
                <a:solidFill>
                  <a:schemeClr val="bg1"/>
                </a:solidFill>
              </a:rPr>
              <a:t>ein</a:t>
            </a:r>
            <a:r>
              <a:rPr lang="en-GB" sz="3600" b="1" dirty="0">
                <a:solidFill>
                  <a:schemeClr val="bg1"/>
                </a:solidFill>
              </a:rPr>
              <a:t> </a:t>
            </a:r>
            <a:r>
              <a:rPr lang="en-GB" sz="3600" b="1" dirty="0" err="1">
                <a:solidFill>
                  <a:schemeClr val="bg1"/>
                </a:solidFill>
              </a:rPr>
              <a:t>Kreuzworträtsel</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80822" y="247046"/>
            <a:ext cx="16780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6" name="TextBox 75"/>
          <p:cNvSpPr txBox="1"/>
          <p:nvPr/>
        </p:nvSpPr>
        <p:spPr>
          <a:xfrm>
            <a:off x="7227960" y="3773182"/>
            <a:ext cx="468000" cy="45000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8" name="Action Button: Custom 16">
            <a:hlinkClick r:id="" action="ppaction://noaction" highlightClick="1">
              <a:snd r:embed="rId5" name="9.3.2.4 slide 11 1.wav"/>
            </a:hlinkClick>
            <a:extLst>
              <a:ext uri="{FF2B5EF4-FFF2-40B4-BE49-F238E27FC236}">
                <a16:creationId xmlns:a16="http://schemas.microsoft.com/office/drawing/2014/main" id="{4ADE1D05-CF06-4DC3-AD23-CA8C047D8692}"/>
              </a:ext>
            </a:extLst>
          </p:cNvPr>
          <p:cNvSpPr/>
          <p:nvPr/>
        </p:nvSpPr>
        <p:spPr>
          <a:xfrm>
            <a:off x="4070413" y="1099972"/>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79" name="Action Button: Custom 16">
            <a:hlinkClick r:id="" action="ppaction://noaction" highlightClick="1">
              <a:snd r:embed="rId6" name="9.3.2.4 slide 11 2.wav"/>
            </a:hlinkClick>
            <a:extLst>
              <a:ext uri="{FF2B5EF4-FFF2-40B4-BE49-F238E27FC236}">
                <a16:creationId xmlns:a16="http://schemas.microsoft.com/office/drawing/2014/main" id="{4ADE1D05-CF06-4DC3-AD23-CA8C047D8692}"/>
              </a:ext>
            </a:extLst>
          </p:cNvPr>
          <p:cNvSpPr/>
          <p:nvPr/>
        </p:nvSpPr>
        <p:spPr>
          <a:xfrm>
            <a:off x="4080126" y="1642862"/>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sp>
        <p:nvSpPr>
          <p:cNvPr id="80" name="Action Button: Custom 16">
            <a:hlinkClick r:id="" action="ppaction://noaction" highlightClick="1">
              <a:snd r:embed="rId7" name="9.3.2.4 slide 11 3.wav"/>
            </a:hlinkClick>
            <a:extLst>
              <a:ext uri="{FF2B5EF4-FFF2-40B4-BE49-F238E27FC236}">
                <a16:creationId xmlns:a16="http://schemas.microsoft.com/office/drawing/2014/main" id="{4ADE1D05-CF06-4DC3-AD23-CA8C047D8692}"/>
              </a:ext>
            </a:extLst>
          </p:cNvPr>
          <p:cNvSpPr/>
          <p:nvPr/>
        </p:nvSpPr>
        <p:spPr>
          <a:xfrm>
            <a:off x="4070357" y="2165114"/>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81" name="Action Button: Custom 16">
            <a:hlinkClick r:id="" action="ppaction://noaction" highlightClick="1">
              <a:snd r:embed="rId8" name="9.3.2.4 slide 11 4.wav"/>
            </a:hlinkClick>
            <a:extLst>
              <a:ext uri="{FF2B5EF4-FFF2-40B4-BE49-F238E27FC236}">
                <a16:creationId xmlns:a16="http://schemas.microsoft.com/office/drawing/2014/main" id="{4ADE1D05-CF06-4DC3-AD23-CA8C047D8692}"/>
              </a:ext>
            </a:extLst>
          </p:cNvPr>
          <p:cNvSpPr/>
          <p:nvPr/>
        </p:nvSpPr>
        <p:spPr>
          <a:xfrm>
            <a:off x="4064603" y="2685998"/>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82" name="Action Button: Custom 16">
            <a:hlinkClick r:id="" action="ppaction://noaction" highlightClick="1">
              <a:snd r:embed="rId9" name="9.3.2.4 slide 11 5.wav"/>
            </a:hlinkClick>
            <a:extLst>
              <a:ext uri="{FF2B5EF4-FFF2-40B4-BE49-F238E27FC236}">
                <a16:creationId xmlns:a16="http://schemas.microsoft.com/office/drawing/2014/main" id="{4ADE1D05-CF06-4DC3-AD23-CA8C047D8692}"/>
              </a:ext>
            </a:extLst>
          </p:cNvPr>
          <p:cNvSpPr/>
          <p:nvPr/>
        </p:nvSpPr>
        <p:spPr>
          <a:xfrm>
            <a:off x="4067886" y="3203633"/>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83" name="Action Button: Custom 16">
            <a:hlinkClick r:id="" action="ppaction://noaction" highlightClick="1">
              <a:snd r:embed="rId10" name="9.3.2.4 slide 11 6.wav"/>
            </a:hlinkClick>
            <a:extLst>
              <a:ext uri="{FF2B5EF4-FFF2-40B4-BE49-F238E27FC236}">
                <a16:creationId xmlns:a16="http://schemas.microsoft.com/office/drawing/2014/main" id="{4ADE1D05-CF06-4DC3-AD23-CA8C047D8692}"/>
              </a:ext>
            </a:extLst>
          </p:cNvPr>
          <p:cNvSpPr/>
          <p:nvPr/>
        </p:nvSpPr>
        <p:spPr>
          <a:xfrm>
            <a:off x="4065702" y="3726559"/>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p>
        </p:txBody>
      </p:sp>
      <p:sp>
        <p:nvSpPr>
          <p:cNvPr id="84" name="Action Button: Custom 16">
            <a:hlinkClick r:id="" action="ppaction://noaction" highlightClick="1">
              <a:snd r:embed="rId11" name="9.3.2.4 slide 11 7.wav"/>
            </a:hlinkClick>
            <a:extLst>
              <a:ext uri="{FF2B5EF4-FFF2-40B4-BE49-F238E27FC236}">
                <a16:creationId xmlns:a16="http://schemas.microsoft.com/office/drawing/2014/main" id="{4ADE1D05-CF06-4DC3-AD23-CA8C047D8692}"/>
              </a:ext>
            </a:extLst>
          </p:cNvPr>
          <p:cNvSpPr/>
          <p:nvPr/>
        </p:nvSpPr>
        <p:spPr>
          <a:xfrm>
            <a:off x="4066546" y="4253364"/>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p>
        </p:txBody>
      </p:sp>
      <p:sp>
        <p:nvSpPr>
          <p:cNvPr id="85" name="Action Button: Custom 16">
            <a:hlinkClick r:id="" action="ppaction://noaction" highlightClick="1">
              <a:snd r:embed="rId12" name="9.3.2.4 slide 11 8.wav"/>
            </a:hlinkClick>
            <a:extLst>
              <a:ext uri="{FF2B5EF4-FFF2-40B4-BE49-F238E27FC236}">
                <a16:creationId xmlns:a16="http://schemas.microsoft.com/office/drawing/2014/main" id="{4ADE1D05-CF06-4DC3-AD23-CA8C047D8692}"/>
              </a:ext>
            </a:extLst>
          </p:cNvPr>
          <p:cNvSpPr/>
          <p:nvPr/>
        </p:nvSpPr>
        <p:spPr>
          <a:xfrm>
            <a:off x="4076674" y="4820187"/>
            <a:ext cx="438653"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8</a:t>
            </a:r>
          </a:p>
        </p:txBody>
      </p:sp>
      <p:sp>
        <p:nvSpPr>
          <p:cNvPr id="86" name="Action Button: Custom 16">
            <a:hlinkClick r:id="" action="ppaction://noaction" highlightClick="1">
              <a:snd r:embed="rId13" name="9.3.2.4 slide 11 9.wav"/>
            </a:hlinkClick>
            <a:extLst>
              <a:ext uri="{FF2B5EF4-FFF2-40B4-BE49-F238E27FC236}">
                <a16:creationId xmlns:a16="http://schemas.microsoft.com/office/drawing/2014/main" id="{4ADE1D05-CF06-4DC3-AD23-CA8C047D8692}"/>
              </a:ext>
            </a:extLst>
          </p:cNvPr>
          <p:cNvSpPr/>
          <p:nvPr/>
        </p:nvSpPr>
        <p:spPr>
          <a:xfrm>
            <a:off x="4080126" y="5346992"/>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9</a:t>
            </a:r>
          </a:p>
        </p:txBody>
      </p:sp>
      <p:sp>
        <p:nvSpPr>
          <p:cNvPr id="87" name="Action Button: Custom 16">
            <a:hlinkClick r:id="" action="ppaction://noaction" highlightClick="1">
              <a:snd r:embed="rId14" name="9.3.2.4 slide 11 10.wav"/>
            </a:hlinkClick>
            <a:extLst>
              <a:ext uri="{FF2B5EF4-FFF2-40B4-BE49-F238E27FC236}">
                <a16:creationId xmlns:a16="http://schemas.microsoft.com/office/drawing/2014/main" id="{4ADE1D05-CF06-4DC3-AD23-CA8C047D8692}"/>
              </a:ext>
            </a:extLst>
          </p:cNvPr>
          <p:cNvSpPr/>
          <p:nvPr/>
        </p:nvSpPr>
        <p:spPr>
          <a:xfrm>
            <a:off x="4076674" y="5864635"/>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6" name="Rectangle 5"/>
          <p:cNvSpPr/>
          <p:nvPr/>
        </p:nvSpPr>
        <p:spPr>
          <a:xfrm flipH="1" flipV="1">
            <a:off x="7704612" y="1112728"/>
            <a:ext cx="569789" cy="5259758"/>
          </a:xfrm>
          <a:prstGeom prst="rect">
            <a:avLst/>
          </a:prstGeom>
          <a:noFill/>
          <a:ln w="762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 name="Picture 9" descr="A picture containing text, clapperboard&#10;&#10;Description automatically generated">
            <a:extLst>
              <a:ext uri="{FF2B5EF4-FFF2-40B4-BE49-F238E27FC236}">
                <a16:creationId xmlns:a16="http://schemas.microsoft.com/office/drawing/2014/main" id="{27B4429C-8050-42CB-A376-F1ECA2C5620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03151" y="3740066"/>
            <a:ext cx="421548" cy="420688"/>
          </a:xfrm>
          <a:prstGeom prst="rect">
            <a:avLst/>
          </a:prstGeom>
        </p:spPr>
      </p:pic>
      <p:pic>
        <p:nvPicPr>
          <p:cNvPr id="44" name="Picture 43" descr="A picture containing icon&#10;&#10;Description automatically generated">
            <a:extLst>
              <a:ext uri="{FF2B5EF4-FFF2-40B4-BE49-F238E27FC236}">
                <a16:creationId xmlns:a16="http://schemas.microsoft.com/office/drawing/2014/main" id="{8B10AC30-2B4B-430E-93A1-5703E9DFA68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422644" y="4345369"/>
            <a:ext cx="439997" cy="357498"/>
          </a:xfrm>
          <a:prstGeom prst="rect">
            <a:avLst/>
          </a:prstGeom>
        </p:spPr>
      </p:pic>
      <p:pic>
        <p:nvPicPr>
          <p:cNvPr id="71" name="Picture 70" descr="A red and white sign&#10;&#10;Description automatically generated with low confidence">
            <a:extLst>
              <a:ext uri="{FF2B5EF4-FFF2-40B4-BE49-F238E27FC236}">
                <a16:creationId xmlns:a16="http://schemas.microsoft.com/office/drawing/2014/main" id="{F621F17D-67D9-4665-B217-1775531D60A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353018" y="3222325"/>
            <a:ext cx="523875" cy="461665"/>
          </a:xfrm>
          <a:prstGeom prst="rect">
            <a:avLst/>
          </a:prstGeom>
        </p:spPr>
      </p:pic>
      <p:sp>
        <p:nvSpPr>
          <p:cNvPr id="7" name="TextBox 6">
            <a:extLst>
              <a:ext uri="{FF2B5EF4-FFF2-40B4-BE49-F238E27FC236}">
                <a16:creationId xmlns:a16="http://schemas.microsoft.com/office/drawing/2014/main" id="{51B26AA7-A59D-4535-9B48-2667AF7FA1E9}"/>
              </a:ext>
            </a:extLst>
          </p:cNvPr>
          <p:cNvSpPr txBox="1"/>
          <p:nvPr/>
        </p:nvSpPr>
        <p:spPr>
          <a:xfrm>
            <a:off x="1266732" y="1081216"/>
            <a:ext cx="2776489" cy="461665"/>
          </a:xfrm>
          <a:prstGeom prst="rect">
            <a:avLst/>
          </a:prstGeom>
          <a:noFill/>
        </p:spPr>
        <p:txBody>
          <a:bodyPr wrap="square" rtlCol="0">
            <a:spAutoFit/>
          </a:bodyPr>
          <a:lstStyle/>
          <a:p>
            <a:pPr algn="l"/>
            <a:r>
              <a:rPr lang="en-GB" sz="2400" dirty="0">
                <a:solidFill>
                  <a:schemeClr val="accent5">
                    <a:lumMod val="50000"/>
                  </a:schemeClr>
                </a:solidFill>
              </a:rPr>
              <a:t>number of times? </a:t>
            </a:r>
          </a:p>
        </p:txBody>
      </p:sp>
      <p:sp>
        <p:nvSpPr>
          <p:cNvPr id="68" name="TextBox 67">
            <a:extLst>
              <a:ext uri="{FF2B5EF4-FFF2-40B4-BE49-F238E27FC236}">
                <a16:creationId xmlns:a16="http://schemas.microsoft.com/office/drawing/2014/main" id="{3A51441C-C00F-46A0-B46F-046F3F837C8B}"/>
              </a:ext>
            </a:extLst>
          </p:cNvPr>
          <p:cNvSpPr txBox="1"/>
          <p:nvPr/>
        </p:nvSpPr>
        <p:spPr>
          <a:xfrm>
            <a:off x="1362097" y="1622224"/>
            <a:ext cx="2613254" cy="461665"/>
          </a:xfrm>
          <a:prstGeom prst="rect">
            <a:avLst/>
          </a:prstGeom>
          <a:noFill/>
        </p:spPr>
        <p:txBody>
          <a:bodyPr wrap="square" rtlCol="0">
            <a:spAutoFit/>
          </a:bodyPr>
          <a:lstStyle/>
          <a:p>
            <a:pPr algn="r"/>
            <a:r>
              <a:rPr lang="en-GB" sz="2400" dirty="0">
                <a:solidFill>
                  <a:schemeClr val="accent5">
                    <a:lumMod val="50000"/>
                  </a:schemeClr>
                </a:solidFill>
              </a:rPr>
              <a:t>until now</a:t>
            </a:r>
          </a:p>
        </p:txBody>
      </p:sp>
      <p:sp>
        <p:nvSpPr>
          <p:cNvPr id="73" name="TextBox 72">
            <a:extLst>
              <a:ext uri="{FF2B5EF4-FFF2-40B4-BE49-F238E27FC236}">
                <a16:creationId xmlns:a16="http://schemas.microsoft.com/office/drawing/2014/main" id="{E3BCF00D-6DE3-41FE-B251-53178C9C6C62}"/>
              </a:ext>
            </a:extLst>
          </p:cNvPr>
          <p:cNvSpPr txBox="1"/>
          <p:nvPr/>
        </p:nvSpPr>
        <p:spPr>
          <a:xfrm>
            <a:off x="-1" y="4856044"/>
            <a:ext cx="4055307" cy="461665"/>
          </a:xfrm>
          <a:prstGeom prst="rect">
            <a:avLst/>
          </a:prstGeom>
          <a:noFill/>
        </p:spPr>
        <p:txBody>
          <a:bodyPr wrap="square" rtlCol="0">
            <a:spAutoFit/>
          </a:bodyPr>
          <a:lstStyle/>
          <a:p>
            <a:pPr algn="r"/>
            <a:r>
              <a:rPr lang="en-GB" sz="2400" dirty="0">
                <a:solidFill>
                  <a:schemeClr val="accent5">
                    <a:lumMod val="50000"/>
                  </a:schemeClr>
                </a:solidFill>
              </a:rPr>
              <a:t>also a school subject</a:t>
            </a:r>
          </a:p>
        </p:txBody>
      </p:sp>
      <p:pic>
        <p:nvPicPr>
          <p:cNvPr id="13" name="Picture 12" descr="Logo&#10;&#10;Description automatically generated">
            <a:extLst>
              <a:ext uri="{FF2B5EF4-FFF2-40B4-BE49-F238E27FC236}">
                <a16:creationId xmlns:a16="http://schemas.microsoft.com/office/drawing/2014/main" id="{408AE6D8-464E-4385-B49A-D2CDB0F85E5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81873" y="5811842"/>
            <a:ext cx="593481" cy="505048"/>
          </a:xfrm>
          <a:prstGeom prst="rect">
            <a:avLst/>
          </a:prstGeom>
        </p:spPr>
      </p:pic>
    </p:spTree>
    <p:extLst>
      <p:ext uri="{BB962C8B-B14F-4D97-AF65-F5344CB8AC3E}">
        <p14:creationId xmlns:p14="http://schemas.microsoft.com/office/powerpoint/2010/main" val="339881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76"/>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4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4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5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51"/>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5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5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54"/>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55"/>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56"/>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57"/>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59"/>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60"/>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61"/>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63"/>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64"/>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65"/>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0" nodeType="clickEffect">
                                  <p:stCondLst>
                                    <p:cond delay="0"/>
                                  </p:stCondLst>
                                  <p:childTnLst>
                                    <p:set>
                                      <p:cBhvr>
                                        <p:cTn id="162" dur="1" fill="hold">
                                          <p:stCondLst>
                                            <p:cond delay="0"/>
                                          </p:stCondLst>
                                        </p:cTn>
                                        <p:tgtEl>
                                          <p:spTgt spid="66"/>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0" nodeType="clickEffect">
                                  <p:stCondLst>
                                    <p:cond delay="0"/>
                                  </p:stCondLst>
                                  <p:childTnLst>
                                    <p:set>
                                      <p:cBhvr>
                                        <p:cTn id="166" dur="1" fill="hold">
                                          <p:stCondLst>
                                            <p:cond delay="0"/>
                                          </p:stCondLst>
                                        </p:cTn>
                                        <p:tgtEl>
                                          <p:spTgt spid="67"/>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0" nodeType="clickEffect">
                                  <p:stCondLst>
                                    <p:cond delay="0"/>
                                  </p:stCondLst>
                                  <p:childTnLst>
                                    <p:set>
                                      <p:cBhvr>
                                        <p:cTn id="170" dur="1" fill="hold">
                                          <p:stCondLst>
                                            <p:cond delay="0"/>
                                          </p:stCondLst>
                                        </p:cTn>
                                        <p:tgtEl>
                                          <p:spTgt spid="69"/>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0" nodeType="clickEffect">
                                  <p:stCondLst>
                                    <p:cond delay="0"/>
                                  </p:stCondLst>
                                  <p:childTnLst>
                                    <p:set>
                                      <p:cBhvr>
                                        <p:cTn id="174" dur="1" fill="hold">
                                          <p:stCondLst>
                                            <p:cond delay="0"/>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4" grpId="0" animBg="1"/>
      <p:bldP spid="15" grpId="0" animBg="1"/>
      <p:bldP spid="16" grpId="0" animBg="1"/>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30" grpId="0" animBg="1"/>
      <p:bldP spid="31" grpId="0" animBg="1"/>
      <p:bldP spid="33" grpId="0" animBg="1"/>
      <p:bldP spid="34" grpId="0" animBg="1"/>
      <p:bldP spid="35" grpId="0" animBg="1"/>
      <p:bldP spid="36" grpId="0" animBg="1"/>
      <p:bldP spid="46" grpId="0" animBg="1"/>
      <p:bldP spid="49" grpId="0" animBg="1"/>
      <p:bldP spid="50" grpId="0" animBg="1"/>
      <p:bldP spid="51" grpId="0" animBg="1"/>
      <p:bldP spid="52" grpId="0" animBg="1"/>
      <p:bldP spid="53" grpId="0" animBg="1"/>
      <p:bldP spid="54" grpId="0" animBg="1"/>
      <p:bldP spid="55" grpId="0" animBg="1"/>
      <p:bldP spid="56" grpId="0" animBg="1"/>
      <p:bldP spid="57" grpId="0" animBg="1"/>
      <p:bldP spid="59" grpId="0" animBg="1"/>
      <p:bldP spid="60" grpId="0" animBg="1"/>
      <p:bldP spid="61" grpId="0" animBg="1"/>
      <p:bldP spid="63" grpId="0" animBg="1"/>
      <p:bldP spid="64" grpId="0" animBg="1"/>
      <p:bldP spid="65" grpId="0" animBg="1"/>
      <p:bldP spid="66" grpId="0" animBg="1"/>
      <p:bldP spid="67" grpId="0" animBg="1"/>
      <p:bldP spid="69" grpId="0" animBg="1"/>
      <p:bldP spid="70" grpId="0" animBg="1"/>
      <p:bldP spid="7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214E402-7DA9-4D7A-B86F-EE8310D4FBF9}"/>
              </a:ext>
            </a:extLst>
          </p:cNvPr>
          <p:cNvSpPr/>
          <p:nvPr/>
        </p:nvSpPr>
        <p:spPr>
          <a:xfrm>
            <a:off x="541947" y="2615939"/>
            <a:ext cx="5077803" cy="39961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5962650" cy="869950"/>
          </a:xfrm>
          <a:prstGeom prst="rect">
            <a:avLst/>
          </a:prstGeom>
        </p:spPr>
      </p:pic>
      <p:sp>
        <p:nvSpPr>
          <p:cNvPr id="4" name="Title 3"/>
          <p:cNvSpPr>
            <a:spLocks noGrp="1"/>
          </p:cNvSpPr>
          <p:nvPr>
            <p:ph type="title"/>
          </p:nvPr>
        </p:nvSpPr>
        <p:spPr>
          <a:xfrm>
            <a:off x="0" y="294041"/>
            <a:ext cx="5962650" cy="707849"/>
          </a:xfrm>
        </p:spPr>
        <p:txBody>
          <a:bodyPr>
            <a:normAutofit/>
          </a:bodyPr>
          <a:lstStyle/>
          <a:p>
            <a:r>
              <a:rPr lang="en-GB" sz="3600" b="1" dirty="0">
                <a:solidFill>
                  <a:schemeClr val="bg1"/>
                </a:solidFill>
              </a:rPr>
              <a:t>Negation: </a:t>
            </a:r>
            <a:r>
              <a:rPr lang="en-GB" sz="3600" b="1" dirty="0" err="1">
                <a:solidFill>
                  <a:schemeClr val="bg1"/>
                </a:solidFill>
              </a:rPr>
              <a:t>kein</a:t>
            </a:r>
            <a:r>
              <a:rPr lang="en-GB" sz="3600" b="1" dirty="0">
                <a:solidFill>
                  <a:schemeClr val="bg1"/>
                </a:solidFill>
              </a:rPr>
              <a:t> vs </a:t>
            </a:r>
            <a:r>
              <a:rPr lang="en-GB" sz="3600" b="1" dirty="0" err="1">
                <a:solidFill>
                  <a:schemeClr val="bg1"/>
                </a:solidFill>
              </a:rPr>
              <a:t>nicht</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80822" y="247046"/>
            <a:ext cx="16780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C8C77C08-5026-0447-B022-A3A477524218}"/>
              </a:ext>
            </a:extLst>
          </p:cNvPr>
          <p:cNvSpPr txBox="1"/>
          <p:nvPr/>
        </p:nvSpPr>
        <p:spPr>
          <a:xfrm>
            <a:off x="160949" y="1175407"/>
            <a:ext cx="10411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know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means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means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not a/one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Speech Bubble: Rectangle with Corners Rounded 8">
            <a:extLst>
              <a:ext uri="{FF2B5EF4-FFF2-40B4-BE49-F238E27FC236}">
                <a16:creationId xmlns:a16="http://schemas.microsoft.com/office/drawing/2014/main" id="{6A87CC41-202C-4D9F-8C50-059F1FE2711D}"/>
              </a:ext>
            </a:extLst>
          </p:cNvPr>
          <p:cNvSpPr/>
          <p:nvPr/>
        </p:nvSpPr>
        <p:spPr>
          <a:xfrm>
            <a:off x="6203796" y="100090"/>
            <a:ext cx="2908674" cy="986369"/>
          </a:xfrm>
          <a:prstGeom prst="wedgeRoundRectCallout">
            <a:avLst>
              <a:gd name="adj1" fmla="val -25493"/>
              <a:gd name="adj2" fmla="val 784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To say ‘no’ to a yes/no question, use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nein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7" name="TextBox 16">
            <a:extLst>
              <a:ext uri="{FF2B5EF4-FFF2-40B4-BE49-F238E27FC236}">
                <a16:creationId xmlns:a16="http://schemas.microsoft.com/office/drawing/2014/main" id="{2E4BD4F2-5C50-44CB-945B-C723C2666DCF}"/>
              </a:ext>
            </a:extLst>
          </p:cNvPr>
          <p:cNvSpPr txBox="1"/>
          <p:nvPr/>
        </p:nvSpPr>
        <p:spPr>
          <a:xfrm>
            <a:off x="160949" y="1772404"/>
            <a:ext cx="10411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if</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B69D4F79-4C92-4092-8AC2-270C6F15B057}"/>
              </a:ext>
            </a:extLst>
          </p:cNvPr>
          <p:cNvSpPr txBox="1"/>
          <p:nvPr/>
        </p:nvSpPr>
        <p:spPr>
          <a:xfrm>
            <a:off x="465749" y="2154274"/>
            <a:ext cx="10411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noun is preceded by the definite article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die, das, die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103D4A6A-1B49-44F3-8B96-7EED7E53B8FC}"/>
              </a:ext>
            </a:extLst>
          </p:cNvPr>
          <p:cNvSpPr txBox="1"/>
          <p:nvPr/>
        </p:nvSpPr>
        <p:spPr>
          <a:xfrm>
            <a:off x="465749" y="3162555"/>
            <a:ext cx="113452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noun is preceded by a possessive adjective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69E90C9D-94B9-4E70-90F2-7A8F54BF2311}"/>
              </a:ext>
            </a:extLst>
          </p:cNvPr>
          <p:cNvSpPr txBox="1"/>
          <p:nvPr/>
        </p:nvSpPr>
        <p:spPr>
          <a:xfrm>
            <a:off x="465749" y="4094637"/>
            <a:ext cx="113452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noun is a proper noun (usually following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1" name="TextBox 20">
            <a:extLst>
              <a:ext uri="{FF2B5EF4-FFF2-40B4-BE49-F238E27FC236}">
                <a16:creationId xmlns:a16="http://schemas.microsoft.com/office/drawing/2014/main" id="{87A8BBD2-0D0C-486A-9E6C-1D213648B0E4}"/>
              </a:ext>
            </a:extLst>
          </p:cNvPr>
          <p:cNvSpPr txBox="1"/>
          <p:nvPr/>
        </p:nvSpPr>
        <p:spPr>
          <a:xfrm>
            <a:off x="160949" y="4967848"/>
            <a:ext cx="10411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if</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2" name="TextBox 21">
            <a:extLst>
              <a:ext uri="{FF2B5EF4-FFF2-40B4-BE49-F238E27FC236}">
                <a16:creationId xmlns:a16="http://schemas.microsoft.com/office/drawing/2014/main" id="{40126660-1DA2-48E9-BC0A-4703B335AF33}"/>
              </a:ext>
            </a:extLst>
          </p:cNvPr>
          <p:cNvSpPr txBox="1"/>
          <p:nvPr/>
        </p:nvSpPr>
        <p:spPr>
          <a:xfrm>
            <a:off x="541947" y="5350732"/>
            <a:ext cx="10411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noun is preceded by the indefinite article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TextBox 1">
            <a:extLst>
              <a:ext uri="{FF2B5EF4-FFF2-40B4-BE49-F238E27FC236}">
                <a16:creationId xmlns:a16="http://schemas.microsoft.com/office/drawing/2014/main" id="{E74CD1C0-9444-4B3A-8A81-123F14637F1C}"/>
              </a:ext>
            </a:extLst>
          </p:cNvPr>
          <p:cNvSpPr txBox="1"/>
          <p:nvPr/>
        </p:nvSpPr>
        <p:spPr>
          <a:xfrm>
            <a:off x="541947" y="2572941"/>
            <a:ext cx="48301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Lehrerin</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4" name="Rectangle: Rounded Corners 23">
            <a:extLst>
              <a:ext uri="{FF2B5EF4-FFF2-40B4-BE49-F238E27FC236}">
                <a16:creationId xmlns:a16="http://schemas.microsoft.com/office/drawing/2014/main" id="{D4B524DF-EA21-4F92-AA51-A42A1D28EE43}"/>
              </a:ext>
            </a:extLst>
          </p:cNvPr>
          <p:cNvSpPr/>
          <p:nvPr/>
        </p:nvSpPr>
        <p:spPr>
          <a:xfrm>
            <a:off x="560999" y="3567070"/>
            <a:ext cx="5077803" cy="39961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47D48A9F-4842-4C37-B3CD-B2695D7E69B5}"/>
              </a:ext>
            </a:extLst>
          </p:cNvPr>
          <p:cNvSpPr txBox="1"/>
          <p:nvPr/>
        </p:nvSpPr>
        <p:spPr>
          <a:xfrm>
            <a:off x="560999" y="3524072"/>
            <a:ext cx="48301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Hund.</a:t>
            </a:r>
          </a:p>
        </p:txBody>
      </p:sp>
      <p:sp>
        <p:nvSpPr>
          <p:cNvPr id="26" name="Rectangle: Rounded Corners 25">
            <a:extLst>
              <a:ext uri="{FF2B5EF4-FFF2-40B4-BE49-F238E27FC236}">
                <a16:creationId xmlns:a16="http://schemas.microsoft.com/office/drawing/2014/main" id="{3FEE95D0-9689-412F-991F-2E5AB639DDE3}"/>
              </a:ext>
            </a:extLst>
          </p:cNvPr>
          <p:cNvSpPr/>
          <p:nvPr/>
        </p:nvSpPr>
        <p:spPr>
          <a:xfrm>
            <a:off x="560999" y="4518201"/>
            <a:ext cx="5077803" cy="39961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ACFE0BA7-639B-4671-BDF7-D1BB01022BBE}"/>
              </a:ext>
            </a:extLst>
          </p:cNvPr>
          <p:cNvSpPr txBox="1"/>
          <p:nvPr/>
        </p:nvSpPr>
        <p:spPr>
          <a:xfrm>
            <a:off x="560999" y="4475203"/>
            <a:ext cx="48301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Julia.</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B9E72CAF-E8E4-4382-ACC0-4C56E16F5E4C}"/>
              </a:ext>
            </a:extLst>
          </p:cNvPr>
          <p:cNvSpPr/>
          <p:nvPr/>
        </p:nvSpPr>
        <p:spPr>
          <a:xfrm>
            <a:off x="541947" y="5792333"/>
            <a:ext cx="5077803" cy="399617"/>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895097B4-9B2F-4466-B438-EB4AA7582882}"/>
              </a:ext>
            </a:extLst>
          </p:cNvPr>
          <p:cNvSpPr txBox="1"/>
          <p:nvPr/>
        </p:nvSpPr>
        <p:spPr>
          <a:xfrm>
            <a:off x="541947" y="5749335"/>
            <a:ext cx="48301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bin </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Auto.</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Speech Bubble: Rectangle with Corners Rounded 30">
            <a:extLst>
              <a:ext uri="{FF2B5EF4-FFF2-40B4-BE49-F238E27FC236}">
                <a16:creationId xmlns:a16="http://schemas.microsoft.com/office/drawing/2014/main" id="{1ACF887C-F865-433A-BE32-6256F4D09519}"/>
              </a:ext>
            </a:extLst>
          </p:cNvPr>
          <p:cNvSpPr/>
          <p:nvPr/>
        </p:nvSpPr>
        <p:spPr>
          <a:xfrm>
            <a:off x="5824105" y="2655465"/>
            <a:ext cx="6082145" cy="2211971"/>
          </a:xfrm>
          <a:prstGeom prst="wedgeRoundRectCallout">
            <a:avLst>
              <a:gd name="adj1" fmla="val -36945"/>
              <a:gd name="adj2" fmla="val 7674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Kein</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i="0" u="none" strike="noStrike" kern="1200" cap="none" spc="0" normalizeH="0" noProof="0" dirty="0">
                <a:ln>
                  <a:noFill/>
                </a:ln>
                <a:solidFill>
                  <a:prstClr val="white"/>
                </a:solidFill>
                <a:effectLst/>
                <a:uLnTx/>
                <a:uFillTx/>
                <a:latin typeface="Century Gothic" panose="020F0302020204030204"/>
                <a:ea typeface="+mn-ea"/>
                <a:cs typeface="+mn-cs"/>
              </a:rPr>
              <a:t>changes its endings like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ein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prstClr val="white"/>
              </a:solidFill>
              <a:latin typeface="Century Gothic" panose="020F0302020204030204"/>
            </a:endParaRPr>
          </a:p>
        </p:txBody>
      </p:sp>
      <p:graphicFrame>
        <p:nvGraphicFramePr>
          <p:cNvPr id="6" name="Table 7">
            <a:extLst>
              <a:ext uri="{FF2B5EF4-FFF2-40B4-BE49-F238E27FC236}">
                <a16:creationId xmlns:a16="http://schemas.microsoft.com/office/drawing/2014/main" id="{8FF68605-9986-4C9E-8307-91F7331ADCA0}"/>
              </a:ext>
            </a:extLst>
          </p:cNvPr>
          <p:cNvGraphicFramePr>
            <a:graphicFrameLocks noGrp="1"/>
          </p:cNvGraphicFramePr>
          <p:nvPr>
            <p:extLst>
              <p:ext uri="{D42A27DB-BD31-4B8C-83A1-F6EECF244321}">
                <p14:modId xmlns:p14="http://schemas.microsoft.com/office/powerpoint/2010/main" val="593118094"/>
              </p:ext>
            </p:extLst>
          </p:nvPr>
        </p:nvGraphicFramePr>
        <p:xfrm>
          <a:off x="6051727" y="3433068"/>
          <a:ext cx="5597349" cy="1188720"/>
        </p:xfrm>
        <a:graphic>
          <a:graphicData uri="http://schemas.openxmlformats.org/drawingml/2006/table">
            <a:tbl>
              <a:tblPr firstRow="1" bandRow="1">
                <a:tableStyleId>{5C22544A-7EE6-4342-B048-85BDC9FD1C3A}</a:tableStyleId>
              </a:tblPr>
              <a:tblGrid>
                <a:gridCol w="1560472">
                  <a:extLst>
                    <a:ext uri="{9D8B030D-6E8A-4147-A177-3AD203B41FA5}">
                      <a16:colId xmlns:a16="http://schemas.microsoft.com/office/drawing/2014/main" val="4240077286"/>
                    </a:ext>
                  </a:extLst>
                </a:gridCol>
                <a:gridCol w="1024383">
                  <a:extLst>
                    <a:ext uri="{9D8B030D-6E8A-4147-A177-3AD203B41FA5}">
                      <a16:colId xmlns:a16="http://schemas.microsoft.com/office/drawing/2014/main" val="812546294"/>
                    </a:ext>
                  </a:extLst>
                </a:gridCol>
                <a:gridCol w="1056186">
                  <a:extLst>
                    <a:ext uri="{9D8B030D-6E8A-4147-A177-3AD203B41FA5}">
                      <a16:colId xmlns:a16="http://schemas.microsoft.com/office/drawing/2014/main" val="3478421415"/>
                    </a:ext>
                  </a:extLst>
                </a:gridCol>
                <a:gridCol w="978154">
                  <a:extLst>
                    <a:ext uri="{9D8B030D-6E8A-4147-A177-3AD203B41FA5}">
                      <a16:colId xmlns:a16="http://schemas.microsoft.com/office/drawing/2014/main" val="2977927974"/>
                    </a:ext>
                  </a:extLst>
                </a:gridCol>
                <a:gridCol w="978154">
                  <a:extLst>
                    <a:ext uri="{9D8B030D-6E8A-4147-A177-3AD203B41FA5}">
                      <a16:colId xmlns:a16="http://schemas.microsoft.com/office/drawing/2014/main" val="2973106368"/>
                    </a:ext>
                  </a:extLst>
                </a:gridCol>
              </a:tblGrid>
              <a:tr h="362117">
                <a:tc>
                  <a:txBody>
                    <a:bodyPr/>
                    <a:lstStyle/>
                    <a:p>
                      <a:pPr algn="ctr"/>
                      <a:endParaRPr lang="en-GB" sz="2000" dirty="0">
                        <a:solidFill>
                          <a:schemeClr val="bg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2000" dirty="0" err="1">
                          <a:solidFill>
                            <a:schemeClr val="bg1"/>
                          </a:solidFill>
                        </a:rPr>
                        <a:t>Masc</a:t>
                      </a:r>
                      <a:endParaRPr lang="en-GB" sz="2000" dirty="0">
                        <a:solidFill>
                          <a:schemeClr val="bg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2000" dirty="0">
                          <a:solidFill>
                            <a:schemeClr val="bg1"/>
                          </a:solidFill>
                        </a:rPr>
                        <a:t>Fem</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2000" dirty="0" err="1">
                          <a:solidFill>
                            <a:schemeClr val="bg1"/>
                          </a:solidFill>
                        </a:rPr>
                        <a:t>Neut</a:t>
                      </a:r>
                      <a:endParaRPr lang="en-GB" sz="2000" dirty="0">
                        <a:solidFill>
                          <a:schemeClr val="bg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2000" dirty="0">
                          <a:solidFill>
                            <a:schemeClr val="bg1"/>
                          </a:solidFill>
                        </a:rPr>
                        <a:t>Plural</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4717"/>
                  </a:ext>
                </a:extLst>
              </a:tr>
              <a:tr h="362117">
                <a:tc>
                  <a:txBody>
                    <a:bodyPr/>
                    <a:lstStyle/>
                    <a:p>
                      <a:pPr algn="ctr"/>
                      <a:r>
                        <a:rPr lang="en-GB" sz="2000" dirty="0">
                          <a:solidFill>
                            <a:schemeClr val="bg1"/>
                          </a:solidFill>
                        </a:rPr>
                        <a:t>R1 (Nom.)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2000" dirty="0" err="1">
                          <a:solidFill>
                            <a:schemeClr val="bg1"/>
                          </a:solidFill>
                        </a:rPr>
                        <a:t>kein</a:t>
                      </a:r>
                      <a:endParaRPr lang="en-GB" sz="2000"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2000" dirty="0" err="1">
                          <a:solidFill>
                            <a:schemeClr val="bg1"/>
                          </a:solidFill>
                        </a:rPr>
                        <a:t>keine</a:t>
                      </a:r>
                      <a:endParaRPr lang="en-GB" sz="2000"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2000" dirty="0" err="1">
                          <a:solidFill>
                            <a:schemeClr val="bg1"/>
                          </a:solidFill>
                        </a:rPr>
                        <a:t>kein</a:t>
                      </a:r>
                      <a:endParaRPr lang="en-GB" sz="2000"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2000" dirty="0" err="1">
                          <a:solidFill>
                            <a:schemeClr val="bg1"/>
                          </a:solidFill>
                        </a:rPr>
                        <a:t>keine</a:t>
                      </a:r>
                      <a:endParaRPr lang="en-GB" sz="2000"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3798796"/>
                  </a:ext>
                </a:extLst>
              </a:tr>
              <a:tr h="362117">
                <a:tc>
                  <a:txBody>
                    <a:bodyPr/>
                    <a:lstStyle/>
                    <a:p>
                      <a:pPr algn="ctr"/>
                      <a:r>
                        <a:rPr lang="en-GB" sz="2000" dirty="0">
                          <a:solidFill>
                            <a:schemeClr val="bg1"/>
                          </a:solidFill>
                        </a:rPr>
                        <a:t>R2 (Acc.)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2000" dirty="0" err="1">
                          <a:solidFill>
                            <a:schemeClr val="bg1"/>
                          </a:solidFill>
                        </a:rPr>
                        <a:t>keinen</a:t>
                      </a:r>
                      <a:endParaRPr lang="en-GB" sz="2000"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2000" dirty="0" err="1">
                          <a:solidFill>
                            <a:schemeClr val="bg1"/>
                          </a:solidFill>
                        </a:rPr>
                        <a:t>keine</a:t>
                      </a:r>
                      <a:endParaRPr lang="en-GB" sz="2000"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2000" dirty="0" err="1">
                          <a:solidFill>
                            <a:schemeClr val="bg1"/>
                          </a:solidFill>
                        </a:rPr>
                        <a:t>kein</a:t>
                      </a:r>
                      <a:endParaRPr lang="en-GB" sz="2000"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2000" dirty="0" err="1">
                          <a:solidFill>
                            <a:schemeClr val="bg1"/>
                          </a:solidFill>
                        </a:rPr>
                        <a:t>keine</a:t>
                      </a:r>
                      <a:endParaRPr lang="en-GB" sz="2000"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11672150"/>
                  </a:ext>
                </a:extLst>
              </a:tr>
            </a:tbl>
          </a:graphicData>
        </a:graphic>
      </p:graphicFrame>
    </p:spTree>
    <p:extLst>
      <p:ext uri="{BB962C8B-B14F-4D97-AF65-F5344CB8AC3E}">
        <p14:creationId xmlns:p14="http://schemas.microsoft.com/office/powerpoint/2010/main" val="282230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p:bldP spid="9" grpId="0" animBg="1"/>
      <p:bldP spid="17" grpId="0"/>
      <p:bldP spid="18" grpId="0"/>
      <p:bldP spid="19" grpId="0"/>
      <p:bldP spid="20" grpId="0"/>
      <p:bldP spid="21" grpId="0"/>
      <p:bldP spid="22" grpId="0"/>
      <p:bldP spid="2" grpId="0"/>
      <p:bldP spid="24" grpId="0" animBg="1"/>
      <p:bldP spid="25" grpId="0"/>
      <p:bldP spid="26" grpId="0" animBg="1"/>
      <p:bldP spid="27" grpId="0"/>
      <p:bldP spid="28" grpId="0" animBg="1"/>
      <p:bldP spid="29" grpId="0"/>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 name="Picture 26" descr="A picture containing text, toy, doll&#10;&#10;Description automatically generated">
            <a:extLst>
              <a:ext uri="{FF2B5EF4-FFF2-40B4-BE49-F238E27FC236}">
                <a16:creationId xmlns:a16="http://schemas.microsoft.com/office/drawing/2014/main" id="{2854E93E-EF95-4BAD-BD6A-6630233A8A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0243" y="-32910"/>
            <a:ext cx="1239770" cy="1885406"/>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4041"/>
            <a:ext cx="440574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Andreas </a:t>
            </a:r>
            <a:r>
              <a:rPr lang="en-GB" sz="3600" b="1" dirty="0" err="1">
                <a:solidFill>
                  <a:schemeClr val="bg1"/>
                </a:solidFill>
              </a:rPr>
              <a:t>Woche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4463384" y="247046"/>
            <a:ext cx="5884761" cy="830997"/>
          </a:xfrm>
          <a:prstGeom prst="rect">
            <a:avLst/>
          </a:prstGeom>
          <a:noFill/>
        </p:spPr>
        <p:txBody>
          <a:bodyPr wrap="square" rtlCol="0">
            <a:spAutoFit/>
          </a:bodyPr>
          <a:lstStyle/>
          <a:p>
            <a:r>
              <a:rPr lang="en-US" sz="2400" dirty="0">
                <a:solidFill>
                  <a:schemeClr val="accent5">
                    <a:lumMod val="50000"/>
                  </a:schemeClr>
                </a:solidFill>
              </a:rPr>
              <a:t>Andrea </a:t>
            </a:r>
            <a:r>
              <a:rPr lang="en-US" sz="2400" dirty="0" err="1">
                <a:solidFill>
                  <a:schemeClr val="accent5">
                    <a:lumMod val="50000"/>
                  </a:schemeClr>
                </a:solidFill>
              </a:rPr>
              <a:t>schreibt</a:t>
            </a:r>
            <a:r>
              <a:rPr lang="en-US" sz="2400" dirty="0">
                <a:solidFill>
                  <a:schemeClr val="accent5">
                    <a:lumMod val="50000"/>
                  </a:schemeClr>
                </a:solidFill>
              </a:rPr>
              <a:t> </a:t>
            </a:r>
            <a:r>
              <a:rPr lang="en-US" sz="2400" dirty="0" err="1">
                <a:solidFill>
                  <a:schemeClr val="accent5">
                    <a:lumMod val="50000"/>
                  </a:schemeClr>
                </a:solidFill>
              </a:rPr>
              <a:t>ihr</a:t>
            </a:r>
            <a:r>
              <a:rPr lang="en-US" sz="2400" dirty="0">
                <a:solidFill>
                  <a:schemeClr val="accent5">
                    <a:lumMod val="50000"/>
                  </a:schemeClr>
                </a:solidFill>
              </a:rPr>
              <a:t> </a:t>
            </a:r>
            <a:r>
              <a:rPr lang="en-US" sz="2400" dirty="0" err="1">
                <a:solidFill>
                  <a:schemeClr val="accent5">
                    <a:lumMod val="50000"/>
                  </a:schemeClr>
                </a:solidFill>
              </a:rPr>
              <a:t>Tagebuch</a:t>
            </a:r>
            <a:r>
              <a:rPr lang="en-US" sz="2400" dirty="0">
                <a:solidFill>
                  <a:schemeClr val="accent5">
                    <a:lumMod val="50000"/>
                  </a:schemeClr>
                </a:solidFill>
              </a:rPr>
              <a:t> (diary)  auf Deutsch. Mia </a:t>
            </a:r>
            <a:r>
              <a:rPr lang="en-US" sz="2400" dirty="0" err="1">
                <a:solidFill>
                  <a:schemeClr val="accent5">
                    <a:lumMod val="50000"/>
                  </a:schemeClr>
                </a:solidFill>
              </a:rPr>
              <a:t>hilft</a:t>
            </a:r>
            <a:r>
              <a:rPr lang="en-US" sz="2400" dirty="0">
                <a:solidFill>
                  <a:schemeClr val="accent5">
                    <a:lumMod val="50000"/>
                  </a:schemeClr>
                </a:solidFill>
              </a:rPr>
              <a:t> </a:t>
            </a:r>
            <a:r>
              <a:rPr lang="en-US" sz="2400" dirty="0" err="1">
                <a:solidFill>
                  <a:schemeClr val="accent5">
                    <a:lumMod val="50000"/>
                  </a:schemeClr>
                </a:solidFill>
              </a:rPr>
              <a:t>ihr</a:t>
            </a:r>
            <a:r>
              <a:rPr lang="en-US" sz="2400" dirty="0">
                <a:solidFill>
                  <a:schemeClr val="accent5">
                    <a:lumMod val="50000"/>
                  </a:schemeClr>
                </a:solidFill>
              </a:rPr>
              <a:t> </a:t>
            </a:r>
            <a:r>
              <a:rPr lang="en-US" sz="2400" dirty="0" err="1">
                <a:solidFill>
                  <a:schemeClr val="accent5">
                    <a:lumMod val="50000"/>
                  </a:schemeClr>
                </a:solidFill>
              </a:rPr>
              <a:t>dabei</a:t>
            </a:r>
            <a:r>
              <a:rPr lang="en-US" sz="2400" dirty="0">
                <a:solidFill>
                  <a:schemeClr val="accent5">
                    <a:lumMod val="50000"/>
                  </a:schemeClr>
                </a:solidFill>
              </a:rPr>
              <a:t>. </a:t>
            </a:r>
          </a:p>
        </p:txBody>
      </p:sp>
      <p:pic>
        <p:nvPicPr>
          <p:cNvPr id="13" name="Picture 12" descr="Text&#10;&#10;Description automatically generated">
            <a:extLst>
              <a:ext uri="{FF2B5EF4-FFF2-40B4-BE49-F238E27FC236}">
                <a16:creationId xmlns:a16="http://schemas.microsoft.com/office/drawing/2014/main" id="{A9A97034-7C9D-452C-A977-D5C6AF1425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85346">
            <a:off x="-73796" y="630921"/>
            <a:ext cx="12512099" cy="6349871"/>
          </a:xfrm>
          <a:prstGeom prst="rect">
            <a:avLst/>
          </a:prstGeom>
        </p:spPr>
      </p:pic>
      <p:sp>
        <p:nvSpPr>
          <p:cNvPr id="14" name="TextBox 13">
            <a:extLst>
              <a:ext uri="{FF2B5EF4-FFF2-40B4-BE49-F238E27FC236}">
                <a16:creationId xmlns:a16="http://schemas.microsoft.com/office/drawing/2014/main" id="{2BD7B123-7F04-4C0D-9C1E-C273FEE4965C}"/>
              </a:ext>
            </a:extLst>
          </p:cNvPr>
          <p:cNvSpPr txBox="1"/>
          <p:nvPr/>
        </p:nvSpPr>
        <p:spPr>
          <a:xfrm>
            <a:off x="1120919" y="2087929"/>
            <a:ext cx="4897646" cy="707886"/>
          </a:xfrm>
          <a:prstGeom prst="rect">
            <a:avLst/>
          </a:prstGeom>
          <a:noFill/>
        </p:spPr>
        <p:txBody>
          <a:bodyPr wrap="square" rtlCol="0">
            <a:spAutoFit/>
          </a:bodyPr>
          <a:lstStyle/>
          <a:p>
            <a:pPr>
              <a:spcBef>
                <a:spcPts val="50"/>
              </a:spcBef>
              <a:spcAft>
                <a:spcPts val="50"/>
              </a:spcAft>
            </a:pPr>
            <a:r>
              <a:rPr lang="en-US" sz="2000" dirty="0" err="1">
                <a:solidFill>
                  <a:schemeClr val="accent5">
                    <a:lumMod val="50000"/>
                  </a:schemeClr>
                </a:solidFill>
              </a:rPr>
              <a:t>hatte</a:t>
            </a:r>
            <a:r>
              <a:rPr lang="en-US" sz="2000" dirty="0">
                <a:solidFill>
                  <a:schemeClr val="accent5">
                    <a:lumMod val="50000"/>
                  </a:schemeClr>
                </a:solidFill>
              </a:rPr>
              <a:t> </a:t>
            </a:r>
            <a:r>
              <a:rPr lang="en-US" sz="2000" b="1" dirty="0" err="1">
                <a:solidFill>
                  <a:schemeClr val="accent5">
                    <a:lumMod val="50000"/>
                  </a:schemeClr>
                </a:solidFill>
              </a:rPr>
              <a:t>die|keine</a:t>
            </a:r>
            <a:r>
              <a:rPr lang="en-US" sz="2000" b="1" dirty="0">
                <a:solidFill>
                  <a:schemeClr val="accent5">
                    <a:lumMod val="50000"/>
                  </a:schemeClr>
                </a:solidFill>
              </a:rPr>
              <a:t> </a:t>
            </a:r>
            <a:r>
              <a:rPr lang="en-US" sz="2000" dirty="0">
                <a:solidFill>
                  <a:schemeClr val="accent5">
                    <a:lumMod val="50000"/>
                  </a:schemeClr>
                </a:solidFill>
              </a:rPr>
              <a:t>Idee, </a:t>
            </a:r>
            <a:r>
              <a:rPr lang="en-US" sz="2000" dirty="0" err="1">
                <a:solidFill>
                  <a:schemeClr val="accent5">
                    <a:lumMod val="50000"/>
                  </a:schemeClr>
                </a:solidFill>
              </a:rPr>
              <a:t>wie</a:t>
            </a:r>
            <a:r>
              <a:rPr lang="en-US" sz="2000" dirty="0">
                <a:solidFill>
                  <a:schemeClr val="accent5">
                    <a:lumMod val="50000"/>
                  </a:schemeClr>
                </a:solidFill>
              </a:rPr>
              <a:t> </a:t>
            </a:r>
            <a:r>
              <a:rPr lang="en-US" sz="2000" dirty="0" err="1">
                <a:solidFill>
                  <a:schemeClr val="accent5">
                    <a:lumMod val="50000"/>
                  </a:schemeClr>
                </a:solidFill>
              </a:rPr>
              <a:t>wir</a:t>
            </a:r>
            <a:r>
              <a:rPr lang="en-US" sz="2000" dirty="0">
                <a:solidFill>
                  <a:schemeClr val="accent5">
                    <a:lumMod val="50000"/>
                  </a:schemeClr>
                </a:solidFill>
              </a:rPr>
              <a:t> das </a:t>
            </a:r>
            <a:r>
              <a:rPr lang="en-US" sz="2000" dirty="0" err="1">
                <a:solidFill>
                  <a:schemeClr val="accent5">
                    <a:lumMod val="50000"/>
                  </a:schemeClr>
                </a:solidFill>
              </a:rPr>
              <a:t>neue</a:t>
            </a:r>
            <a:r>
              <a:rPr lang="en-US" sz="2000" dirty="0">
                <a:solidFill>
                  <a:schemeClr val="accent5">
                    <a:lumMod val="50000"/>
                  </a:schemeClr>
                </a:solidFill>
              </a:rPr>
              <a:t> </a:t>
            </a:r>
            <a:r>
              <a:rPr lang="en-US" sz="2000" dirty="0" err="1">
                <a:solidFill>
                  <a:schemeClr val="accent5">
                    <a:lumMod val="50000"/>
                  </a:schemeClr>
                </a:solidFill>
              </a:rPr>
              <a:t>Projekt</a:t>
            </a:r>
            <a:r>
              <a:rPr lang="en-US" sz="2000" dirty="0">
                <a:solidFill>
                  <a:schemeClr val="accent5">
                    <a:lumMod val="50000"/>
                  </a:schemeClr>
                </a:solidFill>
              </a:rPr>
              <a:t> </a:t>
            </a:r>
            <a:r>
              <a:rPr lang="en-US" sz="2000" dirty="0" err="1">
                <a:solidFill>
                  <a:schemeClr val="accent5">
                    <a:lumMod val="50000"/>
                  </a:schemeClr>
                </a:solidFill>
              </a:rPr>
              <a:t>machen</a:t>
            </a:r>
            <a:r>
              <a:rPr lang="en-US" sz="2000" dirty="0">
                <a:solidFill>
                  <a:schemeClr val="accent5">
                    <a:lumMod val="50000"/>
                  </a:schemeClr>
                </a:solidFill>
              </a:rPr>
              <a:t> </a:t>
            </a:r>
            <a:r>
              <a:rPr lang="en-US" sz="2000" dirty="0" err="1">
                <a:solidFill>
                  <a:schemeClr val="accent5">
                    <a:lumMod val="50000"/>
                  </a:schemeClr>
                </a:solidFill>
              </a:rPr>
              <a:t>werden</a:t>
            </a:r>
            <a:r>
              <a:rPr lang="en-US" sz="2000" dirty="0">
                <a:solidFill>
                  <a:schemeClr val="accent5">
                    <a:lumMod val="50000"/>
                  </a:schemeClr>
                </a:solidFill>
              </a:rPr>
              <a:t>... </a:t>
            </a:r>
          </a:p>
        </p:txBody>
      </p:sp>
      <p:sp>
        <p:nvSpPr>
          <p:cNvPr id="8" name="TextBox 7">
            <a:extLst>
              <a:ext uri="{FF2B5EF4-FFF2-40B4-BE49-F238E27FC236}">
                <a16:creationId xmlns:a16="http://schemas.microsoft.com/office/drawing/2014/main" id="{C2ACBA5D-217F-4ECB-B536-32657E42335F}"/>
              </a:ext>
            </a:extLst>
          </p:cNvPr>
          <p:cNvSpPr txBox="1"/>
          <p:nvPr/>
        </p:nvSpPr>
        <p:spPr>
          <a:xfrm>
            <a:off x="1307493" y="2753116"/>
            <a:ext cx="4237270" cy="707886"/>
          </a:xfrm>
          <a:prstGeom prst="rect">
            <a:avLst/>
          </a:prstGeom>
          <a:noFill/>
        </p:spPr>
        <p:txBody>
          <a:bodyPr wrap="square" rtlCol="0">
            <a:spAutoFit/>
          </a:bodyPr>
          <a:lstStyle/>
          <a:p>
            <a:pPr>
              <a:spcBef>
                <a:spcPts val="50"/>
              </a:spcBef>
              <a:spcAft>
                <a:spcPts val="50"/>
              </a:spcAft>
            </a:pPr>
            <a:r>
              <a:rPr lang="en-US" sz="2000" b="1" dirty="0" err="1">
                <a:solidFill>
                  <a:srgbClr val="F66400"/>
                </a:solidFill>
              </a:rPr>
              <a:t>Dienstag</a:t>
            </a:r>
            <a:r>
              <a:rPr lang="en-US" sz="2000" b="1" dirty="0">
                <a:solidFill>
                  <a:schemeClr val="accent5">
                    <a:lumMod val="50000"/>
                  </a:schemeClr>
                </a:solidFill>
              </a:rPr>
              <a:t>: </a:t>
            </a:r>
            <a:r>
              <a:rPr lang="en-US" sz="2000" dirty="0" err="1">
                <a:solidFill>
                  <a:schemeClr val="accent5">
                    <a:lumMod val="50000"/>
                  </a:schemeClr>
                </a:solidFill>
              </a:rPr>
              <a:t>Wir</a:t>
            </a:r>
            <a:r>
              <a:rPr lang="en-US" sz="2000" dirty="0">
                <a:solidFill>
                  <a:schemeClr val="accent5">
                    <a:lumMod val="50000"/>
                  </a:schemeClr>
                </a:solidFill>
              </a:rPr>
              <a:t> </a:t>
            </a:r>
            <a:r>
              <a:rPr lang="en-US" sz="2000" dirty="0" err="1">
                <a:solidFill>
                  <a:schemeClr val="accent5">
                    <a:lumMod val="50000"/>
                  </a:schemeClr>
                </a:solidFill>
              </a:rPr>
              <a:t>organisieren</a:t>
            </a:r>
            <a:r>
              <a:rPr lang="en-US" sz="2000" dirty="0">
                <a:solidFill>
                  <a:schemeClr val="accent5">
                    <a:lumMod val="50000"/>
                  </a:schemeClr>
                </a:solidFill>
              </a:rPr>
              <a:t> </a:t>
            </a:r>
            <a:r>
              <a:rPr lang="en-US" sz="2000" dirty="0" err="1">
                <a:solidFill>
                  <a:schemeClr val="accent5">
                    <a:lumMod val="50000"/>
                  </a:schemeClr>
                </a:solidFill>
              </a:rPr>
              <a:t>ein</a:t>
            </a:r>
            <a:r>
              <a:rPr lang="en-US" sz="2000" dirty="0">
                <a:solidFill>
                  <a:schemeClr val="accent5">
                    <a:lumMod val="50000"/>
                  </a:schemeClr>
                </a:solidFill>
              </a:rPr>
              <a:t> </a:t>
            </a:r>
            <a:r>
              <a:rPr lang="en-US" sz="2000" dirty="0" err="1">
                <a:solidFill>
                  <a:schemeClr val="accent5">
                    <a:lumMod val="50000"/>
                  </a:schemeClr>
                </a:solidFill>
              </a:rPr>
              <a:t>Konzert</a:t>
            </a:r>
            <a:r>
              <a:rPr lang="en-US" sz="2000" dirty="0">
                <a:solidFill>
                  <a:schemeClr val="accent5">
                    <a:lumMod val="50000"/>
                  </a:schemeClr>
                </a:solidFill>
              </a:rPr>
              <a:t> </a:t>
            </a:r>
            <a:r>
              <a:rPr lang="en-US" sz="2000" dirty="0" err="1">
                <a:solidFill>
                  <a:schemeClr val="accent5">
                    <a:lumMod val="50000"/>
                  </a:schemeClr>
                </a:solidFill>
              </a:rPr>
              <a:t>für</a:t>
            </a:r>
            <a:r>
              <a:rPr lang="en-US" sz="2000" dirty="0">
                <a:solidFill>
                  <a:schemeClr val="accent5">
                    <a:lumMod val="50000"/>
                  </a:schemeClr>
                </a:solidFill>
              </a:rPr>
              <a:t> </a:t>
            </a:r>
            <a:r>
              <a:rPr lang="en-US" sz="2000" dirty="0" err="1">
                <a:solidFill>
                  <a:schemeClr val="accent5">
                    <a:lumMod val="50000"/>
                  </a:schemeClr>
                </a:solidFill>
              </a:rPr>
              <a:t>einen</a:t>
            </a:r>
            <a:r>
              <a:rPr lang="en-US" sz="2000" dirty="0">
                <a:solidFill>
                  <a:schemeClr val="accent5">
                    <a:lumMod val="50000"/>
                  </a:schemeClr>
                </a:solidFill>
              </a:rPr>
              <a:t> </a:t>
            </a:r>
            <a:r>
              <a:rPr lang="en-US" sz="2000" dirty="0" err="1">
                <a:solidFill>
                  <a:schemeClr val="accent5">
                    <a:lumMod val="50000"/>
                  </a:schemeClr>
                </a:solidFill>
              </a:rPr>
              <a:t>guten</a:t>
            </a:r>
            <a:r>
              <a:rPr lang="en-US" sz="2000" dirty="0">
                <a:solidFill>
                  <a:schemeClr val="accent5">
                    <a:lumMod val="50000"/>
                  </a:schemeClr>
                </a:solidFill>
              </a:rPr>
              <a:t> </a:t>
            </a:r>
            <a:r>
              <a:rPr lang="en-US" sz="2000" dirty="0" err="1">
                <a:solidFill>
                  <a:schemeClr val="accent5">
                    <a:lumMod val="50000"/>
                  </a:schemeClr>
                </a:solidFill>
              </a:rPr>
              <a:t>Zweck</a:t>
            </a:r>
            <a:r>
              <a:rPr lang="en-US" sz="2000" dirty="0">
                <a:solidFill>
                  <a:schemeClr val="accent5">
                    <a:lumMod val="50000"/>
                  </a:schemeClr>
                </a:solidFill>
              </a:rPr>
              <a:t>. </a:t>
            </a:r>
          </a:p>
        </p:txBody>
      </p:sp>
      <p:sp>
        <p:nvSpPr>
          <p:cNvPr id="9" name="TextBox 8">
            <a:extLst>
              <a:ext uri="{FF2B5EF4-FFF2-40B4-BE49-F238E27FC236}">
                <a16:creationId xmlns:a16="http://schemas.microsoft.com/office/drawing/2014/main" id="{E096C5DD-0654-43C7-ABFA-DA3CCB6083E1}"/>
              </a:ext>
            </a:extLst>
          </p:cNvPr>
          <p:cNvSpPr txBox="1"/>
          <p:nvPr/>
        </p:nvSpPr>
        <p:spPr>
          <a:xfrm>
            <a:off x="1476982" y="4774694"/>
            <a:ext cx="4237270" cy="1041311"/>
          </a:xfrm>
          <a:prstGeom prst="rect">
            <a:avLst/>
          </a:prstGeom>
          <a:noFill/>
        </p:spPr>
        <p:txBody>
          <a:bodyPr wrap="square" rtlCol="0">
            <a:spAutoFit/>
          </a:bodyPr>
          <a:lstStyle/>
          <a:p>
            <a:pPr>
              <a:spcBef>
                <a:spcPts val="50"/>
              </a:spcBef>
              <a:spcAft>
                <a:spcPts val="50"/>
              </a:spcAft>
            </a:pPr>
            <a:r>
              <a:rPr lang="en-US" sz="2000" b="1" dirty="0" err="1">
                <a:solidFill>
                  <a:srgbClr val="F66400"/>
                </a:solidFill>
              </a:rPr>
              <a:t>Mittwoch</a:t>
            </a:r>
            <a:r>
              <a:rPr lang="en-US" sz="2000" b="1" dirty="0">
                <a:solidFill>
                  <a:schemeClr val="accent5">
                    <a:lumMod val="50000"/>
                  </a:schemeClr>
                </a:solidFill>
              </a:rPr>
              <a:t>: </a:t>
            </a:r>
            <a:r>
              <a:rPr lang="en-US" sz="2000" dirty="0">
                <a:solidFill>
                  <a:schemeClr val="accent5">
                    <a:lumMod val="50000"/>
                  </a:schemeClr>
                </a:solidFill>
              </a:rPr>
              <a:t>Ich bin </a:t>
            </a:r>
            <a:r>
              <a:rPr lang="en-US" sz="2000" b="1" dirty="0" err="1">
                <a:solidFill>
                  <a:schemeClr val="accent5">
                    <a:lumMod val="50000"/>
                  </a:schemeClr>
                </a:solidFill>
              </a:rPr>
              <a:t>die|keine</a:t>
            </a:r>
            <a:endParaRPr lang="en-US" sz="2000" b="1" dirty="0">
              <a:solidFill>
                <a:schemeClr val="accent5">
                  <a:lumMod val="50000"/>
                </a:schemeClr>
              </a:solidFill>
            </a:endParaRPr>
          </a:p>
          <a:p>
            <a:pPr>
              <a:spcBef>
                <a:spcPts val="50"/>
              </a:spcBef>
              <a:spcAft>
                <a:spcPts val="50"/>
              </a:spcAft>
            </a:pPr>
            <a:r>
              <a:rPr lang="en-US" sz="2000" dirty="0">
                <a:solidFill>
                  <a:schemeClr val="accent5">
                    <a:lumMod val="50000"/>
                  </a:schemeClr>
                </a:solidFill>
              </a:rPr>
              <a:t> </a:t>
            </a:r>
            <a:r>
              <a:rPr lang="en-US" sz="2000" dirty="0" err="1">
                <a:solidFill>
                  <a:schemeClr val="accent5">
                    <a:lumMod val="50000"/>
                  </a:schemeClr>
                </a:solidFill>
              </a:rPr>
              <a:t>Königin</a:t>
            </a:r>
            <a:r>
              <a:rPr lang="en-US" sz="2000" dirty="0">
                <a:solidFill>
                  <a:schemeClr val="accent5">
                    <a:lumMod val="50000"/>
                  </a:schemeClr>
                </a:solidFill>
              </a:rPr>
              <a:t> </a:t>
            </a:r>
            <a:r>
              <a:rPr lang="en-US" sz="2000" dirty="0" err="1">
                <a:solidFill>
                  <a:schemeClr val="accent5">
                    <a:lumMod val="50000"/>
                  </a:schemeClr>
                </a:solidFill>
              </a:rPr>
              <a:t>im</a:t>
            </a:r>
            <a:r>
              <a:rPr lang="en-US" sz="2000" dirty="0">
                <a:solidFill>
                  <a:schemeClr val="accent5">
                    <a:lumMod val="50000"/>
                  </a:schemeClr>
                </a:solidFill>
              </a:rPr>
              <a:t> </a:t>
            </a:r>
            <a:r>
              <a:rPr lang="en-US" sz="2000" dirty="0" err="1">
                <a:solidFill>
                  <a:schemeClr val="accent5">
                    <a:lumMod val="50000"/>
                  </a:schemeClr>
                </a:solidFill>
              </a:rPr>
              <a:t>Singen</a:t>
            </a:r>
            <a:r>
              <a:rPr lang="en-US" sz="2000" dirty="0">
                <a:solidFill>
                  <a:schemeClr val="accent5">
                    <a:lumMod val="50000"/>
                  </a:schemeClr>
                </a:solidFill>
              </a:rPr>
              <a:t>, </a:t>
            </a:r>
            <a:r>
              <a:rPr lang="en-US" sz="2000" dirty="0" err="1">
                <a:solidFill>
                  <a:schemeClr val="accent5">
                    <a:lumMod val="50000"/>
                  </a:schemeClr>
                </a:solidFill>
              </a:rPr>
              <a:t>deshalb</a:t>
            </a:r>
            <a:r>
              <a:rPr lang="en-US" sz="2000" dirty="0">
                <a:solidFill>
                  <a:schemeClr val="accent5">
                    <a:lumMod val="50000"/>
                  </a:schemeClr>
                </a:solidFill>
              </a:rPr>
              <a:t> </a:t>
            </a:r>
            <a:r>
              <a:rPr lang="en-US" sz="2000" dirty="0" err="1">
                <a:solidFill>
                  <a:schemeClr val="accent5">
                    <a:lumMod val="50000"/>
                  </a:schemeClr>
                </a:solidFill>
              </a:rPr>
              <a:t>habe</a:t>
            </a:r>
            <a:r>
              <a:rPr lang="en-US" sz="2000" dirty="0">
                <a:solidFill>
                  <a:schemeClr val="accent5">
                    <a:lumMod val="50000"/>
                  </a:schemeClr>
                </a:solidFill>
              </a:rPr>
              <a:t> ich </a:t>
            </a:r>
            <a:r>
              <a:rPr lang="en-US" sz="2000" dirty="0" err="1">
                <a:solidFill>
                  <a:schemeClr val="accent5">
                    <a:lumMod val="50000"/>
                  </a:schemeClr>
                </a:solidFill>
              </a:rPr>
              <a:t>einen</a:t>
            </a:r>
            <a:r>
              <a:rPr lang="en-US" sz="2000" dirty="0">
                <a:solidFill>
                  <a:schemeClr val="accent5">
                    <a:lumMod val="50000"/>
                  </a:schemeClr>
                </a:solidFill>
              </a:rPr>
              <a:t> </a:t>
            </a:r>
            <a:r>
              <a:rPr lang="en-US" sz="2000" dirty="0" err="1">
                <a:solidFill>
                  <a:schemeClr val="accent5">
                    <a:lumMod val="50000"/>
                  </a:schemeClr>
                </a:solidFill>
              </a:rPr>
              <a:t>Sänger</a:t>
            </a:r>
            <a:r>
              <a:rPr lang="en-US" sz="2000" dirty="0">
                <a:solidFill>
                  <a:schemeClr val="accent5">
                    <a:lumMod val="50000"/>
                  </a:schemeClr>
                </a:solidFill>
              </a:rPr>
              <a:t> </a:t>
            </a:r>
          </a:p>
        </p:txBody>
      </p:sp>
      <p:sp>
        <p:nvSpPr>
          <p:cNvPr id="10" name="TextBox 9">
            <a:extLst>
              <a:ext uri="{FF2B5EF4-FFF2-40B4-BE49-F238E27FC236}">
                <a16:creationId xmlns:a16="http://schemas.microsoft.com/office/drawing/2014/main" id="{DCCF600F-13A0-4CD1-9212-1B015DD348F9}"/>
              </a:ext>
            </a:extLst>
          </p:cNvPr>
          <p:cNvSpPr txBox="1"/>
          <p:nvPr/>
        </p:nvSpPr>
        <p:spPr>
          <a:xfrm>
            <a:off x="6638333" y="1522401"/>
            <a:ext cx="4237270" cy="1041311"/>
          </a:xfrm>
          <a:prstGeom prst="rect">
            <a:avLst/>
          </a:prstGeom>
          <a:noFill/>
        </p:spPr>
        <p:txBody>
          <a:bodyPr wrap="square" rtlCol="0">
            <a:spAutoFit/>
          </a:bodyPr>
          <a:lstStyle/>
          <a:p>
            <a:pPr>
              <a:spcBef>
                <a:spcPts val="50"/>
              </a:spcBef>
              <a:spcAft>
                <a:spcPts val="50"/>
              </a:spcAft>
            </a:pPr>
            <a:r>
              <a:rPr lang="en-US" sz="2000" dirty="0" err="1">
                <a:solidFill>
                  <a:schemeClr val="accent5">
                    <a:lumMod val="50000"/>
                  </a:schemeClr>
                </a:solidFill>
              </a:rPr>
              <a:t>angerufen</a:t>
            </a:r>
            <a:r>
              <a:rPr lang="en-US" sz="2000" dirty="0">
                <a:solidFill>
                  <a:schemeClr val="accent5">
                    <a:lumMod val="50000"/>
                  </a:schemeClr>
                </a:solidFill>
              </a:rPr>
              <a:t>. L</a:t>
            </a:r>
            <a:r>
              <a:rPr lang="de-DE" sz="2000" dirty="0">
                <a:solidFill>
                  <a:schemeClr val="accent5">
                    <a:lumMod val="50000"/>
                  </a:schemeClr>
                </a:solidFill>
              </a:rPr>
              <a:t>eider hat er </a:t>
            </a:r>
          </a:p>
          <a:p>
            <a:pPr>
              <a:spcBef>
                <a:spcPts val="50"/>
              </a:spcBef>
              <a:spcAft>
                <a:spcPts val="50"/>
              </a:spcAft>
            </a:pPr>
            <a:r>
              <a:rPr lang="de-DE" sz="2000" dirty="0">
                <a:solidFill>
                  <a:schemeClr val="accent5">
                    <a:lumMod val="50000"/>
                  </a:schemeClr>
                </a:solidFill>
              </a:rPr>
              <a:t>gesagt, dass er </a:t>
            </a:r>
            <a:r>
              <a:rPr lang="de-DE" sz="2000" b="1" dirty="0">
                <a:solidFill>
                  <a:schemeClr val="accent5">
                    <a:lumMod val="50000"/>
                  </a:schemeClr>
                </a:solidFill>
              </a:rPr>
              <a:t>das|kein </a:t>
            </a:r>
            <a:r>
              <a:rPr lang="de-DE" sz="2000" dirty="0">
                <a:solidFill>
                  <a:schemeClr val="accent5">
                    <a:lumMod val="50000"/>
                  </a:schemeClr>
                </a:solidFill>
              </a:rPr>
              <a:t>Orchester nicht mag.</a:t>
            </a:r>
            <a:endParaRPr lang="en-US" sz="2000" dirty="0">
              <a:solidFill>
                <a:schemeClr val="accent5">
                  <a:lumMod val="50000"/>
                </a:schemeClr>
              </a:solidFill>
            </a:endParaRPr>
          </a:p>
        </p:txBody>
      </p:sp>
      <p:sp>
        <p:nvSpPr>
          <p:cNvPr id="11" name="TextBox 10">
            <a:extLst>
              <a:ext uri="{FF2B5EF4-FFF2-40B4-BE49-F238E27FC236}">
                <a16:creationId xmlns:a16="http://schemas.microsoft.com/office/drawing/2014/main" id="{B3ED3186-7F8B-475D-B5AD-F2915CE9F9C7}"/>
              </a:ext>
            </a:extLst>
          </p:cNvPr>
          <p:cNvSpPr txBox="1"/>
          <p:nvPr/>
        </p:nvSpPr>
        <p:spPr>
          <a:xfrm>
            <a:off x="6585596" y="2563712"/>
            <a:ext cx="4237270" cy="1015663"/>
          </a:xfrm>
          <a:prstGeom prst="rect">
            <a:avLst/>
          </a:prstGeom>
          <a:noFill/>
        </p:spPr>
        <p:txBody>
          <a:bodyPr wrap="square" rtlCol="0">
            <a:spAutoFit/>
          </a:bodyPr>
          <a:lstStyle/>
          <a:p>
            <a:pPr>
              <a:spcBef>
                <a:spcPts val="50"/>
              </a:spcBef>
              <a:spcAft>
                <a:spcPts val="50"/>
              </a:spcAft>
            </a:pPr>
            <a:r>
              <a:rPr lang="en-US" sz="2000" b="1" dirty="0" err="1">
                <a:solidFill>
                  <a:srgbClr val="F66400"/>
                </a:solidFill>
              </a:rPr>
              <a:t>Donnerstag</a:t>
            </a:r>
            <a:r>
              <a:rPr lang="en-US" sz="2000" b="1" dirty="0">
                <a:solidFill>
                  <a:schemeClr val="accent5">
                    <a:lumMod val="50000"/>
                  </a:schemeClr>
                </a:solidFill>
              </a:rPr>
              <a:t>: </a:t>
            </a:r>
            <a:r>
              <a:rPr lang="en-US" sz="2000" b="1" dirty="0" err="1">
                <a:solidFill>
                  <a:schemeClr val="accent5">
                    <a:lumMod val="50000"/>
                  </a:schemeClr>
                </a:solidFill>
              </a:rPr>
              <a:t>Die|Keine</a:t>
            </a:r>
            <a:r>
              <a:rPr lang="en-US" sz="2000" b="1" dirty="0">
                <a:solidFill>
                  <a:schemeClr val="accent5">
                    <a:lumMod val="50000"/>
                  </a:schemeClr>
                </a:solidFill>
              </a:rPr>
              <a:t> </a:t>
            </a:r>
            <a:r>
              <a:rPr lang="en-US" sz="2000" dirty="0" err="1">
                <a:solidFill>
                  <a:schemeClr val="accent5">
                    <a:lumMod val="50000"/>
                  </a:schemeClr>
                </a:solidFill>
              </a:rPr>
              <a:t>lustige</a:t>
            </a:r>
            <a:r>
              <a:rPr lang="en-US" sz="2000" dirty="0">
                <a:solidFill>
                  <a:schemeClr val="accent5">
                    <a:lumMod val="50000"/>
                  </a:schemeClr>
                </a:solidFill>
              </a:rPr>
              <a:t> Band, die </a:t>
            </a:r>
            <a:r>
              <a:rPr lang="en-US" sz="2000" dirty="0" err="1">
                <a:solidFill>
                  <a:schemeClr val="accent5">
                    <a:lumMod val="50000"/>
                  </a:schemeClr>
                </a:solidFill>
              </a:rPr>
              <a:t>wir</a:t>
            </a:r>
            <a:r>
              <a:rPr lang="en-US" sz="2000" dirty="0">
                <a:solidFill>
                  <a:schemeClr val="accent5">
                    <a:lumMod val="50000"/>
                  </a:schemeClr>
                </a:solidFill>
              </a:rPr>
              <a:t> </a:t>
            </a:r>
            <a:r>
              <a:rPr lang="en-US" sz="2000" dirty="0" err="1">
                <a:solidFill>
                  <a:schemeClr val="accent5">
                    <a:lumMod val="50000"/>
                  </a:schemeClr>
                </a:solidFill>
              </a:rPr>
              <a:t>kennen</a:t>
            </a:r>
            <a:r>
              <a:rPr lang="en-US" sz="2000" dirty="0">
                <a:solidFill>
                  <a:schemeClr val="accent5">
                    <a:lumMod val="50000"/>
                  </a:schemeClr>
                </a:solidFill>
              </a:rPr>
              <a:t>, hat </a:t>
            </a:r>
            <a:r>
              <a:rPr lang="en-US" sz="2000" dirty="0" err="1">
                <a:solidFill>
                  <a:schemeClr val="accent5">
                    <a:lumMod val="50000"/>
                  </a:schemeClr>
                </a:solidFill>
              </a:rPr>
              <a:t>uns</a:t>
            </a:r>
            <a:r>
              <a:rPr lang="en-US" sz="2000" dirty="0">
                <a:solidFill>
                  <a:schemeClr val="accent5">
                    <a:lumMod val="50000"/>
                  </a:schemeClr>
                </a:solidFill>
              </a:rPr>
              <a:t> auch </a:t>
            </a:r>
            <a:r>
              <a:rPr lang="en-US" sz="2000" dirty="0" err="1">
                <a:solidFill>
                  <a:schemeClr val="accent5">
                    <a:lumMod val="50000"/>
                  </a:schemeClr>
                </a:solidFill>
              </a:rPr>
              <a:t>nicht</a:t>
            </a:r>
            <a:r>
              <a:rPr lang="en-US" sz="2000" dirty="0">
                <a:solidFill>
                  <a:schemeClr val="accent5">
                    <a:lumMod val="50000"/>
                  </a:schemeClr>
                </a:solidFill>
              </a:rPr>
              <a:t> </a:t>
            </a:r>
            <a:r>
              <a:rPr lang="en-US" sz="2000" dirty="0" err="1">
                <a:solidFill>
                  <a:schemeClr val="accent5">
                    <a:lumMod val="50000"/>
                  </a:schemeClr>
                </a:solidFill>
              </a:rPr>
              <a:t>geholfen</a:t>
            </a:r>
            <a:r>
              <a:rPr lang="en-US" sz="2000" dirty="0">
                <a:solidFill>
                  <a:schemeClr val="accent5">
                    <a:lumMod val="50000"/>
                  </a:schemeClr>
                </a:solidFill>
              </a:rPr>
              <a:t>! Aber ich</a:t>
            </a:r>
          </a:p>
        </p:txBody>
      </p:sp>
      <p:sp>
        <p:nvSpPr>
          <p:cNvPr id="12" name="TextBox 11">
            <a:extLst>
              <a:ext uri="{FF2B5EF4-FFF2-40B4-BE49-F238E27FC236}">
                <a16:creationId xmlns:a16="http://schemas.microsoft.com/office/drawing/2014/main" id="{E99FEE75-874C-490D-BDCA-60643890C16F}"/>
              </a:ext>
            </a:extLst>
          </p:cNvPr>
          <p:cNvSpPr txBox="1"/>
          <p:nvPr/>
        </p:nvSpPr>
        <p:spPr>
          <a:xfrm>
            <a:off x="6599868" y="3553511"/>
            <a:ext cx="4237270" cy="1041311"/>
          </a:xfrm>
          <a:prstGeom prst="rect">
            <a:avLst/>
          </a:prstGeom>
          <a:noFill/>
        </p:spPr>
        <p:txBody>
          <a:bodyPr wrap="square" rtlCol="0">
            <a:spAutoFit/>
          </a:bodyPr>
          <a:lstStyle/>
          <a:p>
            <a:pPr>
              <a:spcBef>
                <a:spcPts val="50"/>
              </a:spcBef>
              <a:spcAft>
                <a:spcPts val="50"/>
              </a:spcAft>
            </a:pPr>
            <a:r>
              <a:rPr lang="en-US" sz="2000" dirty="0">
                <a:solidFill>
                  <a:schemeClr val="accent5">
                    <a:lumMod val="50000"/>
                  </a:schemeClr>
                </a:solidFill>
              </a:rPr>
              <a:t>bin </a:t>
            </a:r>
            <a:r>
              <a:rPr lang="en-US" sz="2000" dirty="0" err="1">
                <a:solidFill>
                  <a:schemeClr val="accent5">
                    <a:lumMod val="50000"/>
                  </a:schemeClr>
                </a:solidFill>
              </a:rPr>
              <a:t>nicht</a:t>
            </a:r>
            <a:r>
              <a:rPr lang="en-US" sz="2000" dirty="0">
                <a:solidFill>
                  <a:schemeClr val="accent5">
                    <a:lumMod val="50000"/>
                  </a:schemeClr>
                </a:solidFill>
              </a:rPr>
              <a:t> </a:t>
            </a:r>
            <a:r>
              <a:rPr lang="en-US" sz="2000" dirty="0" err="1">
                <a:solidFill>
                  <a:schemeClr val="accent5">
                    <a:lumMod val="50000"/>
                  </a:schemeClr>
                </a:solidFill>
              </a:rPr>
              <a:t>traurig</a:t>
            </a:r>
            <a:r>
              <a:rPr lang="en-US" sz="2000" dirty="0">
                <a:solidFill>
                  <a:schemeClr val="accent5">
                    <a:lumMod val="50000"/>
                  </a:schemeClr>
                </a:solidFill>
              </a:rPr>
              <a:t>, </a:t>
            </a:r>
            <a:r>
              <a:rPr lang="en-US" sz="2000" dirty="0" err="1">
                <a:solidFill>
                  <a:schemeClr val="accent5">
                    <a:lumMod val="50000"/>
                  </a:schemeClr>
                </a:solidFill>
              </a:rPr>
              <a:t>denn</a:t>
            </a:r>
            <a:r>
              <a:rPr lang="en-US" sz="2000" dirty="0">
                <a:solidFill>
                  <a:schemeClr val="accent5">
                    <a:lumMod val="50000"/>
                  </a:schemeClr>
                </a:solidFill>
              </a:rPr>
              <a:t> es </a:t>
            </a:r>
            <a:r>
              <a:rPr lang="en-US" sz="2000" dirty="0" err="1">
                <a:solidFill>
                  <a:schemeClr val="accent5">
                    <a:lumMod val="50000"/>
                  </a:schemeClr>
                </a:solidFill>
              </a:rPr>
              <a:t>ist</a:t>
            </a:r>
            <a:r>
              <a:rPr lang="en-US" sz="2000" dirty="0">
                <a:solidFill>
                  <a:schemeClr val="accent5">
                    <a:lumMod val="50000"/>
                  </a:schemeClr>
                </a:solidFill>
              </a:rPr>
              <a:t> </a:t>
            </a:r>
            <a:r>
              <a:rPr lang="en-US" sz="2000" dirty="0" err="1">
                <a:solidFill>
                  <a:schemeClr val="accent5">
                    <a:lumMod val="50000"/>
                  </a:schemeClr>
                </a:solidFill>
              </a:rPr>
              <a:t>noch</a:t>
            </a:r>
            <a:r>
              <a:rPr lang="en-US" sz="2000" dirty="0">
                <a:solidFill>
                  <a:schemeClr val="accent5">
                    <a:lumMod val="50000"/>
                  </a:schemeClr>
                </a:solidFill>
              </a:rPr>
              <a:t> </a:t>
            </a:r>
            <a:r>
              <a:rPr lang="en-US" sz="2000" dirty="0" err="1">
                <a:solidFill>
                  <a:schemeClr val="accent5">
                    <a:lumMod val="50000"/>
                  </a:schemeClr>
                </a:solidFill>
              </a:rPr>
              <a:t>nicht</a:t>
            </a:r>
            <a:r>
              <a:rPr lang="en-US" sz="2000" b="1" dirty="0">
                <a:solidFill>
                  <a:schemeClr val="accent5">
                    <a:lumMod val="50000"/>
                  </a:schemeClr>
                </a:solidFill>
              </a:rPr>
              <a:t> </a:t>
            </a:r>
            <a:r>
              <a:rPr lang="en-US" sz="2000" b="1" dirty="0" err="1">
                <a:solidFill>
                  <a:schemeClr val="accent5">
                    <a:lumMod val="50000"/>
                  </a:schemeClr>
                </a:solidFill>
              </a:rPr>
              <a:t>das|kein</a:t>
            </a:r>
            <a:r>
              <a:rPr lang="en-US" sz="2000" b="1" dirty="0">
                <a:solidFill>
                  <a:schemeClr val="accent5">
                    <a:lumMod val="50000"/>
                  </a:schemeClr>
                </a:solidFill>
              </a:rPr>
              <a:t> </a:t>
            </a:r>
            <a:r>
              <a:rPr lang="en-US" sz="2000" dirty="0">
                <a:solidFill>
                  <a:schemeClr val="accent5">
                    <a:lumMod val="50000"/>
                  </a:schemeClr>
                </a:solidFill>
              </a:rPr>
              <a:t>Ende von der </a:t>
            </a:r>
            <a:r>
              <a:rPr lang="en-US" sz="2000" dirty="0" err="1">
                <a:solidFill>
                  <a:schemeClr val="accent5">
                    <a:lumMod val="50000"/>
                  </a:schemeClr>
                </a:solidFill>
              </a:rPr>
              <a:t>Geschichte</a:t>
            </a:r>
            <a:r>
              <a:rPr lang="en-US" sz="2000" dirty="0">
                <a:solidFill>
                  <a:schemeClr val="accent5">
                    <a:lumMod val="50000"/>
                  </a:schemeClr>
                </a:solidFill>
              </a:rPr>
              <a:t>… </a:t>
            </a:r>
          </a:p>
        </p:txBody>
      </p:sp>
      <p:sp>
        <p:nvSpPr>
          <p:cNvPr id="15" name="TextBox 14">
            <a:extLst>
              <a:ext uri="{FF2B5EF4-FFF2-40B4-BE49-F238E27FC236}">
                <a16:creationId xmlns:a16="http://schemas.microsoft.com/office/drawing/2014/main" id="{9FCEFBE6-66BD-4F5F-970F-16BEC785006F}"/>
              </a:ext>
            </a:extLst>
          </p:cNvPr>
          <p:cNvSpPr txBox="1"/>
          <p:nvPr/>
        </p:nvSpPr>
        <p:spPr>
          <a:xfrm>
            <a:off x="6678513" y="4544723"/>
            <a:ext cx="4447204" cy="733534"/>
          </a:xfrm>
          <a:prstGeom prst="rect">
            <a:avLst/>
          </a:prstGeom>
          <a:noFill/>
        </p:spPr>
        <p:txBody>
          <a:bodyPr wrap="square" rtlCol="0">
            <a:spAutoFit/>
          </a:bodyPr>
          <a:lstStyle/>
          <a:p>
            <a:pPr>
              <a:spcBef>
                <a:spcPts val="50"/>
              </a:spcBef>
              <a:spcAft>
                <a:spcPts val="50"/>
              </a:spcAft>
            </a:pPr>
            <a:r>
              <a:rPr lang="en-US" sz="2000" b="1" dirty="0">
                <a:solidFill>
                  <a:srgbClr val="F66400"/>
                </a:solidFill>
              </a:rPr>
              <a:t>Freitag</a:t>
            </a:r>
            <a:r>
              <a:rPr lang="en-US" sz="2000" b="1" dirty="0">
                <a:solidFill>
                  <a:schemeClr val="accent5">
                    <a:lumMod val="50000"/>
                  </a:schemeClr>
                </a:solidFill>
              </a:rPr>
              <a:t>: </a:t>
            </a:r>
            <a:r>
              <a:rPr lang="en-US" sz="2000" dirty="0">
                <a:solidFill>
                  <a:schemeClr val="accent5">
                    <a:lumMod val="50000"/>
                  </a:schemeClr>
                </a:solidFill>
              </a:rPr>
              <a:t>Eine </a:t>
            </a:r>
            <a:r>
              <a:rPr lang="en-US" sz="2000" dirty="0" err="1">
                <a:solidFill>
                  <a:schemeClr val="accent5">
                    <a:lumMod val="50000"/>
                  </a:schemeClr>
                </a:solidFill>
              </a:rPr>
              <a:t>andere</a:t>
            </a:r>
            <a:r>
              <a:rPr lang="en-US" sz="2000" dirty="0">
                <a:solidFill>
                  <a:schemeClr val="accent5">
                    <a:lumMod val="50000"/>
                  </a:schemeClr>
                </a:solidFill>
              </a:rPr>
              <a:t> Band, die </a:t>
            </a:r>
          </a:p>
          <a:p>
            <a:pPr>
              <a:spcBef>
                <a:spcPts val="50"/>
              </a:spcBef>
              <a:spcAft>
                <a:spcPts val="50"/>
              </a:spcAft>
            </a:pPr>
            <a:r>
              <a:rPr lang="en-US" sz="2000" dirty="0" err="1">
                <a:solidFill>
                  <a:schemeClr val="accent5">
                    <a:lumMod val="50000"/>
                  </a:schemeClr>
                </a:solidFill>
              </a:rPr>
              <a:t>wir</a:t>
            </a:r>
            <a:r>
              <a:rPr lang="en-US" sz="2000" dirty="0">
                <a:solidFill>
                  <a:schemeClr val="accent5">
                    <a:lumMod val="50000"/>
                  </a:schemeClr>
                </a:solidFill>
              </a:rPr>
              <a:t> </a:t>
            </a:r>
            <a:r>
              <a:rPr lang="en-US" sz="2000" dirty="0" err="1">
                <a:solidFill>
                  <a:schemeClr val="accent5">
                    <a:lumMod val="50000"/>
                  </a:schemeClr>
                </a:solidFill>
              </a:rPr>
              <a:t>bisher</a:t>
            </a:r>
            <a:r>
              <a:rPr lang="en-US" sz="2000" dirty="0">
                <a:solidFill>
                  <a:schemeClr val="accent5">
                    <a:lumMod val="50000"/>
                  </a:schemeClr>
                </a:solidFill>
              </a:rPr>
              <a:t> </a:t>
            </a:r>
            <a:r>
              <a:rPr lang="en-US" sz="2000" dirty="0" err="1">
                <a:solidFill>
                  <a:schemeClr val="accent5">
                    <a:lumMod val="50000"/>
                  </a:schemeClr>
                </a:solidFill>
              </a:rPr>
              <a:t>nicht</a:t>
            </a:r>
            <a:r>
              <a:rPr lang="en-US" sz="2000" dirty="0">
                <a:solidFill>
                  <a:schemeClr val="accent5">
                    <a:lumMod val="50000"/>
                  </a:schemeClr>
                </a:solidFill>
              </a:rPr>
              <a:t> </a:t>
            </a:r>
            <a:r>
              <a:rPr lang="en-US" sz="2000" dirty="0" err="1">
                <a:solidFill>
                  <a:schemeClr val="accent5">
                    <a:lumMod val="50000"/>
                  </a:schemeClr>
                </a:solidFill>
              </a:rPr>
              <a:t>gekannt</a:t>
            </a:r>
            <a:r>
              <a:rPr lang="en-US" sz="2000" dirty="0">
                <a:solidFill>
                  <a:schemeClr val="accent5">
                    <a:lumMod val="50000"/>
                  </a:schemeClr>
                </a:solidFill>
              </a:rPr>
              <a:t> </a:t>
            </a:r>
            <a:r>
              <a:rPr lang="en-US" sz="2000" dirty="0" err="1">
                <a:solidFill>
                  <a:schemeClr val="accent5">
                    <a:lumMod val="50000"/>
                  </a:schemeClr>
                </a:solidFill>
              </a:rPr>
              <a:t>haben</a:t>
            </a:r>
            <a:r>
              <a:rPr lang="en-US" sz="2000" dirty="0">
                <a:solidFill>
                  <a:schemeClr val="accent5">
                    <a:lumMod val="50000"/>
                  </a:schemeClr>
                </a:solidFill>
              </a:rPr>
              <a:t>,     </a:t>
            </a:r>
          </a:p>
        </p:txBody>
      </p:sp>
      <p:sp>
        <p:nvSpPr>
          <p:cNvPr id="18" name="TextBox 17">
            <a:extLst>
              <a:ext uri="{FF2B5EF4-FFF2-40B4-BE49-F238E27FC236}">
                <a16:creationId xmlns:a16="http://schemas.microsoft.com/office/drawing/2014/main" id="{F2060218-D150-4CFC-83A0-5F23255E5BA0}"/>
              </a:ext>
            </a:extLst>
          </p:cNvPr>
          <p:cNvSpPr txBox="1"/>
          <p:nvPr/>
        </p:nvSpPr>
        <p:spPr>
          <a:xfrm>
            <a:off x="1940276" y="2141702"/>
            <a:ext cx="500967" cy="255234"/>
          </a:xfrm>
          <a:prstGeom prst="rect">
            <a:avLst/>
          </a:prstGeom>
          <a:solidFill>
            <a:schemeClr val="bg1"/>
          </a:solidFill>
        </p:spPr>
        <p:txBody>
          <a:bodyPr wrap="square" rtlCol="0">
            <a:spAutoFit/>
          </a:bodyPr>
          <a:lstStyle/>
          <a:p>
            <a:pPr algn="l"/>
            <a:endParaRPr lang="en-GB" dirty="0">
              <a:solidFill>
                <a:schemeClr val="accent5">
                  <a:lumMod val="50000"/>
                </a:schemeClr>
              </a:solidFill>
            </a:endParaRPr>
          </a:p>
        </p:txBody>
      </p:sp>
      <p:sp>
        <p:nvSpPr>
          <p:cNvPr id="21" name="TextBox 20">
            <a:extLst>
              <a:ext uri="{FF2B5EF4-FFF2-40B4-BE49-F238E27FC236}">
                <a16:creationId xmlns:a16="http://schemas.microsoft.com/office/drawing/2014/main" id="{BBE19099-BF3D-4480-B78E-3B70BD39DF5B}"/>
              </a:ext>
            </a:extLst>
          </p:cNvPr>
          <p:cNvSpPr txBox="1"/>
          <p:nvPr/>
        </p:nvSpPr>
        <p:spPr>
          <a:xfrm>
            <a:off x="3697432" y="4837718"/>
            <a:ext cx="572056" cy="284701"/>
          </a:xfrm>
          <a:prstGeom prst="rect">
            <a:avLst/>
          </a:prstGeom>
          <a:solidFill>
            <a:schemeClr val="bg1"/>
          </a:solidFill>
        </p:spPr>
        <p:txBody>
          <a:bodyPr wrap="square" rtlCol="0">
            <a:spAutoFit/>
          </a:bodyPr>
          <a:lstStyle/>
          <a:p>
            <a:pPr algn="l"/>
            <a:endParaRPr lang="en-GB" dirty="0">
              <a:solidFill>
                <a:schemeClr val="accent5">
                  <a:lumMod val="50000"/>
                </a:schemeClr>
              </a:solidFill>
            </a:endParaRPr>
          </a:p>
        </p:txBody>
      </p:sp>
      <p:sp>
        <p:nvSpPr>
          <p:cNvPr id="22" name="TextBox 21">
            <a:extLst>
              <a:ext uri="{FF2B5EF4-FFF2-40B4-BE49-F238E27FC236}">
                <a16:creationId xmlns:a16="http://schemas.microsoft.com/office/drawing/2014/main" id="{02B02583-5A99-4D21-B7F1-09D5CF0FF16C}"/>
              </a:ext>
            </a:extLst>
          </p:cNvPr>
          <p:cNvSpPr txBox="1"/>
          <p:nvPr/>
        </p:nvSpPr>
        <p:spPr>
          <a:xfrm rot="183425">
            <a:off x="9162071" y="1957346"/>
            <a:ext cx="786412" cy="281804"/>
          </a:xfrm>
          <a:prstGeom prst="rect">
            <a:avLst/>
          </a:prstGeom>
          <a:solidFill>
            <a:schemeClr val="bg1"/>
          </a:solidFill>
        </p:spPr>
        <p:txBody>
          <a:bodyPr wrap="square" rtlCol="0">
            <a:spAutoFit/>
          </a:bodyPr>
          <a:lstStyle/>
          <a:p>
            <a:pPr algn="l"/>
            <a:endParaRPr lang="en-GB" dirty="0">
              <a:solidFill>
                <a:schemeClr val="accent5">
                  <a:lumMod val="50000"/>
                </a:schemeClr>
              </a:solidFill>
            </a:endParaRPr>
          </a:p>
        </p:txBody>
      </p:sp>
      <p:sp>
        <p:nvSpPr>
          <p:cNvPr id="23" name="TextBox 22">
            <a:extLst>
              <a:ext uri="{FF2B5EF4-FFF2-40B4-BE49-F238E27FC236}">
                <a16:creationId xmlns:a16="http://schemas.microsoft.com/office/drawing/2014/main" id="{B698AF75-429E-4B2F-A84A-BC424936A16D}"/>
              </a:ext>
            </a:extLst>
          </p:cNvPr>
          <p:cNvSpPr txBox="1"/>
          <p:nvPr/>
        </p:nvSpPr>
        <p:spPr>
          <a:xfrm>
            <a:off x="8672766" y="2654759"/>
            <a:ext cx="831031" cy="248515"/>
          </a:xfrm>
          <a:prstGeom prst="rect">
            <a:avLst/>
          </a:prstGeom>
          <a:solidFill>
            <a:schemeClr val="bg1"/>
          </a:solidFill>
        </p:spPr>
        <p:txBody>
          <a:bodyPr wrap="square" rtlCol="0">
            <a:spAutoFit/>
          </a:bodyPr>
          <a:lstStyle/>
          <a:p>
            <a:pPr algn="l"/>
            <a:endParaRPr lang="en-GB" dirty="0">
              <a:solidFill>
                <a:schemeClr val="accent5">
                  <a:lumMod val="50000"/>
                </a:schemeClr>
              </a:solidFill>
            </a:endParaRPr>
          </a:p>
        </p:txBody>
      </p:sp>
      <p:sp>
        <p:nvSpPr>
          <p:cNvPr id="24" name="TextBox 23">
            <a:extLst>
              <a:ext uri="{FF2B5EF4-FFF2-40B4-BE49-F238E27FC236}">
                <a16:creationId xmlns:a16="http://schemas.microsoft.com/office/drawing/2014/main" id="{D9FC1FF6-50B8-4AE7-BCC5-A5244B2B98F3}"/>
              </a:ext>
            </a:extLst>
          </p:cNvPr>
          <p:cNvSpPr txBox="1"/>
          <p:nvPr/>
        </p:nvSpPr>
        <p:spPr>
          <a:xfrm>
            <a:off x="8580717" y="3921026"/>
            <a:ext cx="642796" cy="284701"/>
          </a:xfrm>
          <a:prstGeom prst="rect">
            <a:avLst/>
          </a:prstGeom>
          <a:solidFill>
            <a:schemeClr val="bg1"/>
          </a:solidFill>
        </p:spPr>
        <p:txBody>
          <a:bodyPr wrap="square" rtlCol="0">
            <a:spAutoFit/>
          </a:bodyPr>
          <a:lstStyle/>
          <a:p>
            <a:pPr algn="l"/>
            <a:endParaRPr lang="en-GB" dirty="0">
              <a:solidFill>
                <a:schemeClr val="accent5">
                  <a:lumMod val="50000"/>
                </a:schemeClr>
              </a:solidFill>
            </a:endParaRPr>
          </a:p>
        </p:txBody>
      </p:sp>
      <p:sp>
        <p:nvSpPr>
          <p:cNvPr id="7" name="Rectangle 6">
            <a:extLst>
              <a:ext uri="{FF2B5EF4-FFF2-40B4-BE49-F238E27FC236}">
                <a16:creationId xmlns:a16="http://schemas.microsoft.com/office/drawing/2014/main" id="{DB2F4C23-1992-4DFA-B513-23AD8F794022}"/>
              </a:ext>
            </a:extLst>
          </p:cNvPr>
          <p:cNvSpPr/>
          <p:nvPr/>
        </p:nvSpPr>
        <p:spPr>
          <a:xfrm>
            <a:off x="7044406" y="5209474"/>
            <a:ext cx="4358214" cy="707886"/>
          </a:xfrm>
          <a:prstGeom prst="rect">
            <a:avLst/>
          </a:prstGeom>
        </p:spPr>
        <p:txBody>
          <a:bodyPr wrap="square">
            <a:spAutoFit/>
          </a:bodyPr>
          <a:lstStyle/>
          <a:p>
            <a:r>
              <a:rPr lang="en-US" sz="2000" dirty="0">
                <a:solidFill>
                  <a:srgbClr val="4472C4">
                    <a:lumMod val="50000"/>
                  </a:srgbClr>
                </a:solidFill>
              </a:rPr>
              <a:t>hat </a:t>
            </a:r>
            <a:r>
              <a:rPr lang="en-US" sz="2000" dirty="0" err="1">
                <a:solidFill>
                  <a:srgbClr val="4472C4">
                    <a:lumMod val="50000"/>
                  </a:srgbClr>
                </a:solidFill>
              </a:rPr>
              <a:t>sich</a:t>
            </a:r>
            <a:r>
              <a:rPr lang="en-US" sz="2000" dirty="0">
                <a:solidFill>
                  <a:srgbClr val="4472C4">
                    <a:lumMod val="50000"/>
                  </a:srgbClr>
                </a:solidFill>
              </a:rPr>
              <a:t> </a:t>
            </a:r>
            <a:r>
              <a:rPr lang="en-US" sz="2000" dirty="0" err="1">
                <a:solidFill>
                  <a:srgbClr val="4472C4">
                    <a:lumMod val="50000"/>
                  </a:srgbClr>
                </a:solidFill>
              </a:rPr>
              <a:t>heute</a:t>
            </a:r>
            <a:r>
              <a:rPr lang="en-US" sz="2000" dirty="0">
                <a:solidFill>
                  <a:srgbClr val="4472C4">
                    <a:lumMod val="50000"/>
                  </a:srgbClr>
                </a:solidFill>
              </a:rPr>
              <a:t> </a:t>
            </a:r>
            <a:r>
              <a:rPr lang="en-US" sz="2000" dirty="0" err="1">
                <a:solidFill>
                  <a:srgbClr val="4472C4">
                    <a:lumMod val="50000"/>
                  </a:srgbClr>
                </a:solidFill>
              </a:rPr>
              <a:t>bei</a:t>
            </a:r>
            <a:r>
              <a:rPr lang="en-US" sz="2000" dirty="0">
                <a:solidFill>
                  <a:srgbClr val="4472C4">
                    <a:lumMod val="50000"/>
                  </a:srgbClr>
                </a:solidFill>
              </a:rPr>
              <a:t> </a:t>
            </a:r>
            <a:r>
              <a:rPr lang="en-US" sz="2000" dirty="0" err="1">
                <a:solidFill>
                  <a:srgbClr val="4472C4">
                    <a:lumMod val="50000"/>
                  </a:srgbClr>
                </a:solidFill>
              </a:rPr>
              <a:t>uns</a:t>
            </a:r>
            <a:r>
              <a:rPr lang="en-US" sz="2000" dirty="0">
                <a:solidFill>
                  <a:srgbClr val="4472C4">
                    <a:lumMod val="50000"/>
                  </a:srgbClr>
                </a:solidFill>
              </a:rPr>
              <a:t> </a:t>
            </a:r>
            <a:br>
              <a:rPr lang="en-US" sz="2000" dirty="0">
                <a:solidFill>
                  <a:srgbClr val="4472C4">
                    <a:lumMod val="50000"/>
                  </a:srgbClr>
                </a:solidFill>
              </a:rPr>
            </a:br>
            <a:r>
              <a:rPr lang="en-US" sz="2000" dirty="0" err="1">
                <a:solidFill>
                  <a:srgbClr val="4472C4">
                    <a:lumMod val="50000"/>
                  </a:srgbClr>
                </a:solidFill>
              </a:rPr>
              <a:t>gemeldet</a:t>
            </a:r>
            <a:r>
              <a:rPr lang="en-US" sz="2000" dirty="0">
                <a:solidFill>
                  <a:srgbClr val="4472C4">
                    <a:lumMod val="50000"/>
                  </a:srgbClr>
                </a:solidFill>
              </a:rPr>
              <a:t>. </a:t>
            </a:r>
            <a:r>
              <a:rPr lang="en-US" sz="2000" dirty="0" err="1">
                <a:solidFill>
                  <a:srgbClr val="4472C4">
                    <a:lumMod val="50000"/>
                  </a:srgbClr>
                </a:solidFill>
              </a:rPr>
              <a:t>Alles</a:t>
            </a:r>
            <a:r>
              <a:rPr lang="en-US" sz="2000" dirty="0">
                <a:solidFill>
                  <a:srgbClr val="4472C4">
                    <a:lumMod val="50000"/>
                  </a:srgbClr>
                </a:solidFill>
              </a:rPr>
              <a:t> </a:t>
            </a:r>
            <a:r>
              <a:rPr lang="en-US" sz="2000" dirty="0" err="1">
                <a:solidFill>
                  <a:srgbClr val="4472C4">
                    <a:lumMod val="50000"/>
                  </a:srgbClr>
                </a:solidFill>
              </a:rPr>
              <a:t>wird</a:t>
            </a:r>
            <a:r>
              <a:rPr lang="en-US" sz="2000" dirty="0">
                <a:solidFill>
                  <a:srgbClr val="4472C4">
                    <a:lumMod val="50000"/>
                  </a:srgbClr>
                </a:solidFill>
              </a:rPr>
              <a:t> gut! </a:t>
            </a:r>
            <a:endParaRPr lang="en-GB" dirty="0"/>
          </a:p>
        </p:txBody>
      </p:sp>
      <p:sp>
        <p:nvSpPr>
          <p:cNvPr id="16" name="Rectangle 15">
            <a:extLst>
              <a:ext uri="{FF2B5EF4-FFF2-40B4-BE49-F238E27FC236}">
                <a16:creationId xmlns:a16="http://schemas.microsoft.com/office/drawing/2014/main" id="{31722000-3977-40F4-83FB-E90A50E66C70}"/>
              </a:ext>
            </a:extLst>
          </p:cNvPr>
          <p:cNvSpPr/>
          <p:nvPr/>
        </p:nvSpPr>
        <p:spPr>
          <a:xfrm rot="20825786">
            <a:off x="10026894" y="5615950"/>
            <a:ext cx="1146468" cy="400110"/>
          </a:xfrm>
          <a:prstGeom prst="rect">
            <a:avLst/>
          </a:prstGeom>
        </p:spPr>
        <p:txBody>
          <a:bodyPr wrap="none">
            <a:spAutoFit/>
          </a:bodyPr>
          <a:lstStyle/>
          <a:p>
            <a:r>
              <a:rPr lang="en-US" sz="2000" dirty="0">
                <a:solidFill>
                  <a:srgbClr val="4472C4">
                    <a:lumMod val="50000"/>
                  </a:srgbClr>
                </a:solidFill>
              </a:rPr>
              <a:t>Hurrah! </a:t>
            </a:r>
            <a:endParaRPr lang="en-GB" dirty="0"/>
          </a:p>
        </p:txBody>
      </p:sp>
      <p:sp>
        <p:nvSpPr>
          <p:cNvPr id="17" name="Rectangle 16">
            <a:extLst>
              <a:ext uri="{FF2B5EF4-FFF2-40B4-BE49-F238E27FC236}">
                <a16:creationId xmlns:a16="http://schemas.microsoft.com/office/drawing/2014/main" id="{78A3A6F1-4109-4C24-BAD3-B637E3666F13}"/>
              </a:ext>
            </a:extLst>
          </p:cNvPr>
          <p:cNvSpPr/>
          <p:nvPr/>
        </p:nvSpPr>
        <p:spPr>
          <a:xfrm>
            <a:off x="991759" y="1376304"/>
            <a:ext cx="4605741" cy="707886"/>
          </a:xfrm>
          <a:prstGeom prst="rect">
            <a:avLst/>
          </a:prstGeom>
        </p:spPr>
        <p:txBody>
          <a:bodyPr wrap="square">
            <a:spAutoFit/>
          </a:bodyPr>
          <a:lstStyle/>
          <a:p>
            <a:pPr lvl="0">
              <a:spcBef>
                <a:spcPts val="50"/>
              </a:spcBef>
              <a:spcAft>
                <a:spcPts val="50"/>
              </a:spcAft>
            </a:pPr>
            <a:r>
              <a:rPr lang="en-US" sz="2000" b="1" dirty="0">
                <a:solidFill>
                  <a:srgbClr val="F66400"/>
                </a:solidFill>
              </a:rPr>
              <a:t>Montag</a:t>
            </a:r>
            <a:r>
              <a:rPr lang="en-US" sz="2000" b="1" dirty="0">
                <a:solidFill>
                  <a:srgbClr val="4472C4">
                    <a:lumMod val="50000"/>
                  </a:srgbClr>
                </a:solidFill>
              </a:rPr>
              <a:t>: </a:t>
            </a:r>
            <a:r>
              <a:rPr lang="en-US" sz="2000" b="1" dirty="0" err="1">
                <a:solidFill>
                  <a:srgbClr val="4472C4">
                    <a:lumMod val="50000"/>
                  </a:srgbClr>
                </a:solidFill>
              </a:rPr>
              <a:t>Die|Keine</a:t>
            </a:r>
            <a:r>
              <a:rPr lang="en-US" sz="2000" b="1" dirty="0">
                <a:solidFill>
                  <a:srgbClr val="4472C4">
                    <a:lumMod val="50000"/>
                  </a:srgbClr>
                </a:solidFill>
              </a:rPr>
              <a:t> </a:t>
            </a:r>
            <a:r>
              <a:rPr lang="en-US" sz="2000" dirty="0">
                <a:solidFill>
                  <a:srgbClr val="4472C4">
                    <a:lumMod val="50000"/>
                  </a:srgbClr>
                </a:solidFill>
              </a:rPr>
              <a:t>Zeit war </a:t>
            </a:r>
            <a:r>
              <a:rPr lang="en-US" sz="2000" dirty="0" err="1">
                <a:solidFill>
                  <a:srgbClr val="4472C4">
                    <a:lumMod val="50000"/>
                  </a:srgbClr>
                </a:solidFill>
              </a:rPr>
              <a:t>heute</a:t>
            </a:r>
            <a:r>
              <a:rPr lang="en-US" sz="2000" dirty="0">
                <a:solidFill>
                  <a:srgbClr val="4472C4">
                    <a:lumMod val="50000"/>
                  </a:srgbClr>
                </a:solidFill>
              </a:rPr>
              <a:t> </a:t>
            </a:r>
            <a:r>
              <a:rPr lang="en-US" sz="2000" dirty="0" err="1">
                <a:solidFill>
                  <a:srgbClr val="4472C4">
                    <a:lumMod val="50000"/>
                  </a:srgbClr>
                </a:solidFill>
              </a:rPr>
              <a:t>knapp</a:t>
            </a:r>
            <a:r>
              <a:rPr lang="en-US" sz="2000" dirty="0">
                <a:solidFill>
                  <a:srgbClr val="4472C4">
                    <a:lumMod val="50000"/>
                  </a:srgbClr>
                </a:solidFill>
              </a:rPr>
              <a:t>*, </a:t>
            </a:r>
            <a:r>
              <a:rPr lang="en-US" sz="2000" dirty="0" err="1">
                <a:solidFill>
                  <a:srgbClr val="4472C4">
                    <a:lumMod val="50000"/>
                  </a:srgbClr>
                </a:solidFill>
              </a:rPr>
              <a:t>denn</a:t>
            </a:r>
            <a:r>
              <a:rPr lang="en-US" sz="2000" dirty="0">
                <a:solidFill>
                  <a:srgbClr val="4472C4">
                    <a:lumMod val="50000"/>
                  </a:srgbClr>
                </a:solidFill>
              </a:rPr>
              <a:t> </a:t>
            </a:r>
            <a:r>
              <a:rPr lang="en-US" sz="2000" dirty="0" err="1">
                <a:solidFill>
                  <a:schemeClr val="accent5">
                    <a:lumMod val="50000"/>
                  </a:schemeClr>
                </a:solidFill>
              </a:rPr>
              <a:t>meine</a:t>
            </a:r>
            <a:r>
              <a:rPr lang="en-US" sz="2000" dirty="0">
                <a:solidFill>
                  <a:schemeClr val="accent5">
                    <a:lumMod val="50000"/>
                  </a:schemeClr>
                </a:solidFill>
              </a:rPr>
              <a:t> </a:t>
            </a:r>
            <a:r>
              <a:rPr lang="en-US" sz="2000" dirty="0" err="1">
                <a:solidFill>
                  <a:schemeClr val="accent5">
                    <a:lumMod val="50000"/>
                  </a:schemeClr>
                </a:solidFill>
              </a:rPr>
              <a:t>Klasse</a:t>
            </a:r>
            <a:r>
              <a:rPr lang="en-US" sz="2000" dirty="0">
                <a:solidFill>
                  <a:srgbClr val="4472C4">
                    <a:lumMod val="50000"/>
                  </a:srgbClr>
                </a:solidFill>
              </a:rPr>
              <a:t> </a:t>
            </a:r>
          </a:p>
        </p:txBody>
      </p:sp>
      <p:sp>
        <p:nvSpPr>
          <p:cNvPr id="2" name="TextBox 1">
            <a:extLst>
              <a:ext uri="{FF2B5EF4-FFF2-40B4-BE49-F238E27FC236}">
                <a16:creationId xmlns:a16="http://schemas.microsoft.com/office/drawing/2014/main" id="{157CE738-8FD3-4BC7-8409-7B4751BE78E6}"/>
              </a:ext>
            </a:extLst>
          </p:cNvPr>
          <p:cNvSpPr txBox="1"/>
          <p:nvPr/>
        </p:nvSpPr>
        <p:spPr>
          <a:xfrm>
            <a:off x="2632057" y="1412943"/>
            <a:ext cx="794071" cy="337072"/>
          </a:xfrm>
          <a:prstGeom prst="rect">
            <a:avLst/>
          </a:prstGeom>
          <a:solidFill>
            <a:schemeClr val="bg1"/>
          </a:solidFill>
        </p:spPr>
        <p:txBody>
          <a:bodyPr wrap="square" rtlCol="0">
            <a:spAutoFit/>
          </a:bodyPr>
          <a:lstStyle/>
          <a:p>
            <a:pPr algn="l"/>
            <a:endParaRPr lang="en-GB" dirty="0">
              <a:solidFill>
                <a:schemeClr val="accent5">
                  <a:lumMod val="50000"/>
                </a:schemeClr>
              </a:solidFill>
            </a:endParaRPr>
          </a:p>
        </p:txBody>
      </p:sp>
      <p:sp>
        <p:nvSpPr>
          <p:cNvPr id="26" name="Rectangle 25">
            <a:extLst>
              <a:ext uri="{FF2B5EF4-FFF2-40B4-BE49-F238E27FC236}">
                <a16:creationId xmlns:a16="http://schemas.microsoft.com/office/drawing/2014/main" id="{29A2AEAE-D3D2-4772-9169-13FA6ABC5E88}"/>
              </a:ext>
            </a:extLst>
          </p:cNvPr>
          <p:cNvSpPr/>
          <p:nvPr/>
        </p:nvSpPr>
        <p:spPr>
          <a:xfrm>
            <a:off x="1476982" y="3759031"/>
            <a:ext cx="4115151" cy="1015663"/>
          </a:xfrm>
          <a:prstGeom prst="rect">
            <a:avLst/>
          </a:prstGeom>
        </p:spPr>
        <p:txBody>
          <a:bodyPr wrap="square">
            <a:spAutoFit/>
          </a:bodyPr>
          <a:lstStyle/>
          <a:p>
            <a:r>
              <a:rPr lang="en-US" sz="2000" b="1" dirty="0" err="1">
                <a:solidFill>
                  <a:srgbClr val="4472C4">
                    <a:lumMod val="50000"/>
                  </a:srgbClr>
                </a:solidFill>
              </a:rPr>
              <a:t>das|kein</a:t>
            </a:r>
            <a:r>
              <a:rPr lang="en-US" sz="2000" b="1" dirty="0">
                <a:solidFill>
                  <a:srgbClr val="4472C4">
                    <a:lumMod val="50000"/>
                  </a:srgbClr>
                </a:solidFill>
              </a:rPr>
              <a:t> </a:t>
            </a:r>
            <a:r>
              <a:rPr lang="en-US" sz="2000" dirty="0" err="1">
                <a:solidFill>
                  <a:srgbClr val="4472C4">
                    <a:lumMod val="50000"/>
                  </a:srgbClr>
                </a:solidFill>
              </a:rPr>
              <a:t>Eintrittsgeld</a:t>
            </a:r>
            <a:r>
              <a:rPr lang="en-US" sz="2000" dirty="0">
                <a:solidFill>
                  <a:srgbClr val="4472C4">
                    <a:lumMod val="50000"/>
                  </a:srgbClr>
                </a:solidFill>
              </a:rPr>
              <a:t> </a:t>
            </a:r>
            <a:r>
              <a:rPr lang="en-US" sz="2000" dirty="0" err="1">
                <a:solidFill>
                  <a:srgbClr val="4472C4">
                    <a:lumMod val="50000"/>
                  </a:srgbClr>
                </a:solidFill>
              </a:rPr>
              <a:t>nicht</a:t>
            </a:r>
            <a:r>
              <a:rPr lang="en-US" sz="2000" dirty="0">
                <a:solidFill>
                  <a:srgbClr val="4472C4">
                    <a:lumMod val="50000"/>
                  </a:srgbClr>
                </a:solidFill>
              </a:rPr>
              <a:t>. </a:t>
            </a:r>
            <a:r>
              <a:rPr lang="en-US" sz="2000" dirty="0" err="1">
                <a:solidFill>
                  <a:srgbClr val="4472C4">
                    <a:lumMod val="50000"/>
                  </a:srgbClr>
                </a:solidFill>
              </a:rPr>
              <a:t>Unsere</a:t>
            </a:r>
            <a:r>
              <a:rPr lang="en-US" sz="2000" dirty="0">
                <a:solidFill>
                  <a:srgbClr val="4472C4">
                    <a:lumMod val="50000"/>
                  </a:srgbClr>
                </a:solidFill>
              </a:rPr>
              <a:t> </a:t>
            </a:r>
            <a:r>
              <a:rPr lang="en-US" sz="2000" dirty="0" err="1">
                <a:solidFill>
                  <a:srgbClr val="4472C4">
                    <a:lumMod val="50000"/>
                  </a:srgbClr>
                </a:solidFill>
              </a:rPr>
              <a:t>Lehrerin</a:t>
            </a:r>
            <a:r>
              <a:rPr lang="en-US" sz="2000" dirty="0">
                <a:solidFill>
                  <a:srgbClr val="4472C4">
                    <a:lumMod val="50000"/>
                  </a:srgbClr>
                </a:solidFill>
              </a:rPr>
              <a:t> </a:t>
            </a:r>
            <a:r>
              <a:rPr lang="en-US" sz="2000" dirty="0" err="1">
                <a:solidFill>
                  <a:srgbClr val="4472C4">
                    <a:lumMod val="50000"/>
                  </a:srgbClr>
                </a:solidFill>
              </a:rPr>
              <a:t>macht</a:t>
            </a:r>
            <a:r>
              <a:rPr lang="en-US" sz="2000" dirty="0">
                <a:solidFill>
                  <a:srgbClr val="4472C4">
                    <a:lumMod val="50000"/>
                  </a:srgbClr>
                </a:solidFill>
              </a:rPr>
              <a:t> </a:t>
            </a:r>
            <a:r>
              <a:rPr lang="en-US" sz="2000" dirty="0" err="1">
                <a:solidFill>
                  <a:srgbClr val="4472C4">
                    <a:lumMod val="50000"/>
                  </a:srgbClr>
                </a:solidFill>
              </a:rPr>
              <a:t>jetzt</a:t>
            </a:r>
            <a:r>
              <a:rPr lang="en-US" sz="2000" dirty="0">
                <a:solidFill>
                  <a:srgbClr val="4472C4">
                    <a:lumMod val="50000"/>
                  </a:srgbClr>
                </a:solidFill>
              </a:rPr>
              <a:t> </a:t>
            </a:r>
            <a:r>
              <a:rPr lang="en-US" sz="2000" b="1" dirty="0" err="1">
                <a:solidFill>
                  <a:srgbClr val="4472C4">
                    <a:lumMod val="50000"/>
                  </a:srgbClr>
                </a:solidFill>
              </a:rPr>
              <a:t>die|keine</a:t>
            </a:r>
            <a:r>
              <a:rPr lang="en-US" sz="2000" b="1" dirty="0">
                <a:solidFill>
                  <a:srgbClr val="4472C4">
                    <a:lumMod val="50000"/>
                  </a:srgbClr>
                </a:solidFill>
              </a:rPr>
              <a:t> </a:t>
            </a:r>
            <a:r>
              <a:rPr lang="en-US" sz="2000" dirty="0" err="1">
                <a:solidFill>
                  <a:srgbClr val="4472C4">
                    <a:lumMod val="50000"/>
                  </a:srgbClr>
                </a:solidFill>
              </a:rPr>
              <a:t>Projekte</a:t>
            </a:r>
            <a:r>
              <a:rPr lang="en-US" sz="2000" dirty="0">
                <a:solidFill>
                  <a:srgbClr val="4472C4">
                    <a:lumMod val="50000"/>
                  </a:srgbClr>
                </a:solidFill>
              </a:rPr>
              <a:t> </a:t>
            </a:r>
            <a:r>
              <a:rPr lang="en-US" sz="2000" dirty="0" err="1">
                <a:solidFill>
                  <a:srgbClr val="4472C4">
                    <a:lumMod val="50000"/>
                  </a:srgbClr>
                </a:solidFill>
              </a:rPr>
              <a:t>mehr</a:t>
            </a:r>
            <a:r>
              <a:rPr lang="en-US" sz="2000" dirty="0">
                <a:solidFill>
                  <a:srgbClr val="4472C4">
                    <a:lumMod val="50000"/>
                  </a:srgbClr>
                </a:solidFill>
              </a:rPr>
              <a:t>!</a:t>
            </a:r>
            <a:endParaRPr lang="en-GB" dirty="0"/>
          </a:p>
        </p:txBody>
      </p:sp>
      <p:sp>
        <p:nvSpPr>
          <p:cNvPr id="19" name="TextBox 18">
            <a:extLst>
              <a:ext uri="{FF2B5EF4-FFF2-40B4-BE49-F238E27FC236}">
                <a16:creationId xmlns:a16="http://schemas.microsoft.com/office/drawing/2014/main" id="{4B23D0F1-0885-4715-8C14-4693AB0F591C}"/>
              </a:ext>
            </a:extLst>
          </p:cNvPr>
          <p:cNvSpPr txBox="1"/>
          <p:nvPr/>
        </p:nvSpPr>
        <p:spPr>
          <a:xfrm>
            <a:off x="2071349" y="3806998"/>
            <a:ext cx="638189" cy="275145"/>
          </a:xfrm>
          <a:prstGeom prst="rect">
            <a:avLst/>
          </a:prstGeom>
          <a:solidFill>
            <a:schemeClr val="bg1"/>
          </a:solidFill>
        </p:spPr>
        <p:txBody>
          <a:bodyPr wrap="square" rtlCol="0">
            <a:spAutoFit/>
          </a:bodyPr>
          <a:lstStyle/>
          <a:p>
            <a:pPr algn="l"/>
            <a:endParaRPr lang="en-GB" dirty="0">
              <a:solidFill>
                <a:schemeClr val="accent5">
                  <a:lumMod val="50000"/>
                </a:schemeClr>
              </a:solidFill>
            </a:endParaRPr>
          </a:p>
        </p:txBody>
      </p:sp>
      <p:sp>
        <p:nvSpPr>
          <p:cNvPr id="25" name="TextBox 24">
            <a:extLst>
              <a:ext uri="{FF2B5EF4-FFF2-40B4-BE49-F238E27FC236}">
                <a16:creationId xmlns:a16="http://schemas.microsoft.com/office/drawing/2014/main" id="{9D337746-7A68-456C-A222-60EAB89C0FBA}"/>
              </a:ext>
            </a:extLst>
          </p:cNvPr>
          <p:cNvSpPr txBox="1"/>
          <p:nvPr/>
        </p:nvSpPr>
        <p:spPr>
          <a:xfrm>
            <a:off x="1548093" y="4457791"/>
            <a:ext cx="523256" cy="275145"/>
          </a:xfrm>
          <a:prstGeom prst="rect">
            <a:avLst/>
          </a:prstGeom>
          <a:solidFill>
            <a:schemeClr val="bg1"/>
          </a:solidFill>
        </p:spPr>
        <p:txBody>
          <a:bodyPr wrap="square" rtlCol="0">
            <a:spAutoFit/>
          </a:bodyPr>
          <a:lstStyle/>
          <a:p>
            <a:pPr algn="l"/>
            <a:endParaRPr lang="en-GB" dirty="0">
              <a:solidFill>
                <a:schemeClr val="accent5">
                  <a:lumMod val="50000"/>
                </a:schemeClr>
              </a:solidFill>
            </a:endParaRPr>
          </a:p>
        </p:txBody>
      </p:sp>
      <p:sp>
        <p:nvSpPr>
          <p:cNvPr id="28" name="Speech Bubble: Rectangle with Corners Rounded 27">
            <a:extLst>
              <a:ext uri="{FF2B5EF4-FFF2-40B4-BE49-F238E27FC236}">
                <a16:creationId xmlns:a16="http://schemas.microsoft.com/office/drawing/2014/main" id="{F4B7E5AB-BDF9-4C10-9ADA-A837A0FAC592}"/>
              </a:ext>
            </a:extLst>
          </p:cNvPr>
          <p:cNvSpPr/>
          <p:nvPr/>
        </p:nvSpPr>
        <p:spPr>
          <a:xfrm>
            <a:off x="3320050" y="6441373"/>
            <a:ext cx="5965649" cy="386058"/>
          </a:xfrm>
          <a:prstGeom prst="wedgeRoundRectCallout">
            <a:avLst>
              <a:gd name="adj1" fmla="val -9091"/>
              <a:gd name="adj2" fmla="val 1535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knapp</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short, scarce</a:t>
            </a:r>
          </a:p>
        </p:txBody>
      </p:sp>
      <p:sp>
        <p:nvSpPr>
          <p:cNvPr id="20" name="Rectangle 19">
            <a:extLst>
              <a:ext uri="{FF2B5EF4-FFF2-40B4-BE49-F238E27FC236}">
                <a16:creationId xmlns:a16="http://schemas.microsoft.com/office/drawing/2014/main" id="{F2C50865-5F1B-4880-9D59-A94399A373C7}"/>
              </a:ext>
            </a:extLst>
          </p:cNvPr>
          <p:cNvSpPr/>
          <p:nvPr/>
        </p:nvSpPr>
        <p:spPr>
          <a:xfrm>
            <a:off x="1325128" y="3434005"/>
            <a:ext cx="4031873" cy="400110"/>
          </a:xfrm>
          <a:prstGeom prst="rect">
            <a:avLst/>
          </a:prstGeom>
        </p:spPr>
        <p:txBody>
          <a:bodyPr wrap="none">
            <a:spAutoFit/>
          </a:bodyPr>
          <a:lstStyle/>
          <a:p>
            <a:r>
              <a:rPr lang="en-US" sz="2000" dirty="0">
                <a:solidFill>
                  <a:srgbClr val="4472C4">
                    <a:lumMod val="50000"/>
                  </a:srgbClr>
                </a:solidFill>
              </a:rPr>
              <a:t>Das </a:t>
            </a:r>
            <a:r>
              <a:rPr lang="en-US" sz="2000" dirty="0" err="1">
                <a:solidFill>
                  <a:srgbClr val="4472C4">
                    <a:lumMod val="50000"/>
                  </a:srgbClr>
                </a:solidFill>
              </a:rPr>
              <a:t>heißt</a:t>
            </a:r>
            <a:r>
              <a:rPr lang="en-US" sz="2000" dirty="0">
                <a:solidFill>
                  <a:srgbClr val="4472C4">
                    <a:lumMod val="50000"/>
                  </a:srgbClr>
                </a:solidFill>
              </a:rPr>
              <a:t>, die Schule </a:t>
            </a:r>
            <a:r>
              <a:rPr lang="en-US" sz="2000" dirty="0" err="1">
                <a:solidFill>
                  <a:srgbClr val="4472C4">
                    <a:lumMod val="50000"/>
                  </a:srgbClr>
                </a:solidFill>
              </a:rPr>
              <a:t>bekommt</a:t>
            </a:r>
            <a:endParaRPr lang="en-GB" dirty="0"/>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animBg="1"/>
      <p:bldP spid="23" grpId="0" animBg="1"/>
      <p:bldP spid="24" grpId="0" animBg="1"/>
      <p:bldP spid="2" grpId="0" animBg="1"/>
      <p:bldP spid="19"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440574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Andreas </a:t>
            </a:r>
            <a:r>
              <a:rPr lang="en-GB" sz="3600" b="1" dirty="0" err="1">
                <a:solidFill>
                  <a:schemeClr val="bg1"/>
                </a:solidFill>
              </a:rPr>
              <a:t>Woche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4246056" y="441612"/>
            <a:ext cx="4334661" cy="461665"/>
          </a:xfrm>
          <a:prstGeom prst="rect">
            <a:avLst/>
          </a:prstGeom>
          <a:noFill/>
        </p:spPr>
        <p:txBody>
          <a:bodyPr wrap="square" rtlCol="0">
            <a:spAutoFit/>
          </a:bodyPr>
          <a:lstStyle/>
          <a:p>
            <a:r>
              <a:rPr lang="en-US" sz="2400" dirty="0">
                <a:solidFill>
                  <a:schemeClr val="accent5">
                    <a:lumMod val="50000"/>
                  </a:schemeClr>
                </a:solidFill>
              </a:rPr>
              <a:t>Wie </a:t>
            </a:r>
            <a:r>
              <a:rPr lang="en-US" sz="2400" dirty="0" err="1">
                <a:solidFill>
                  <a:schemeClr val="accent5">
                    <a:lumMod val="50000"/>
                  </a:schemeClr>
                </a:solidFill>
              </a:rPr>
              <a:t>heißt</a:t>
            </a:r>
            <a:r>
              <a:rPr lang="en-US" sz="2400" dirty="0">
                <a:solidFill>
                  <a:schemeClr val="accent5">
                    <a:lumMod val="50000"/>
                  </a:schemeClr>
                </a:solidFill>
              </a:rPr>
              <a:t> das auf </a:t>
            </a:r>
            <a:r>
              <a:rPr lang="en-US" sz="2400" dirty="0" err="1">
                <a:solidFill>
                  <a:schemeClr val="accent5">
                    <a:lumMod val="50000"/>
                  </a:schemeClr>
                </a:solidFill>
              </a:rPr>
              <a:t>Englisch</a:t>
            </a:r>
            <a:r>
              <a:rPr lang="en-US" sz="2400" dirty="0">
                <a:solidFill>
                  <a:schemeClr val="accent5">
                    <a:lumMod val="50000"/>
                  </a:schemeClr>
                </a:solidFill>
              </a:rPr>
              <a:t>?</a:t>
            </a:r>
          </a:p>
        </p:txBody>
      </p:sp>
      <p:pic>
        <p:nvPicPr>
          <p:cNvPr id="13" name="Picture 12" descr="Text&#10;&#10;Description automatically generated">
            <a:extLst>
              <a:ext uri="{FF2B5EF4-FFF2-40B4-BE49-F238E27FC236}">
                <a16:creationId xmlns:a16="http://schemas.microsoft.com/office/drawing/2014/main" id="{A9A97034-7C9D-452C-A977-D5C6AF1425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85346">
            <a:off x="9142440" y="159647"/>
            <a:ext cx="1976742" cy="1065554"/>
          </a:xfrm>
          <a:prstGeom prst="rect">
            <a:avLst/>
          </a:prstGeom>
        </p:spPr>
      </p:pic>
      <p:sp>
        <p:nvSpPr>
          <p:cNvPr id="8" name="TextBox 7">
            <a:extLst>
              <a:ext uri="{FF2B5EF4-FFF2-40B4-BE49-F238E27FC236}">
                <a16:creationId xmlns:a16="http://schemas.microsoft.com/office/drawing/2014/main" id="{C2ACBA5D-217F-4ECB-B536-32657E42335F}"/>
              </a:ext>
            </a:extLst>
          </p:cNvPr>
          <p:cNvSpPr txBox="1"/>
          <p:nvPr/>
        </p:nvSpPr>
        <p:spPr>
          <a:xfrm>
            <a:off x="-1" y="2778520"/>
            <a:ext cx="6382588" cy="1323439"/>
          </a:xfrm>
          <a:prstGeom prst="rect">
            <a:avLst/>
          </a:prstGeom>
          <a:noFill/>
        </p:spPr>
        <p:txBody>
          <a:bodyPr wrap="square" rtlCol="0">
            <a:spAutoFit/>
          </a:bodyPr>
          <a:lstStyle/>
          <a:p>
            <a:pPr>
              <a:spcBef>
                <a:spcPts val="50"/>
              </a:spcBef>
              <a:spcAft>
                <a:spcPts val="50"/>
              </a:spcAft>
            </a:pPr>
            <a:r>
              <a:rPr lang="en-US" sz="2000" b="1" dirty="0" err="1">
                <a:solidFill>
                  <a:srgbClr val="F66400"/>
                </a:solidFill>
              </a:rPr>
              <a:t>Dienstag</a:t>
            </a:r>
            <a:r>
              <a:rPr lang="en-US" sz="2000" b="1" dirty="0">
                <a:solidFill>
                  <a:schemeClr val="accent5">
                    <a:lumMod val="50000"/>
                  </a:schemeClr>
                </a:solidFill>
              </a:rPr>
              <a:t>: </a:t>
            </a:r>
            <a:r>
              <a:rPr lang="en-US" sz="2000" dirty="0" err="1">
                <a:solidFill>
                  <a:schemeClr val="accent5">
                    <a:lumMod val="50000"/>
                  </a:schemeClr>
                </a:solidFill>
              </a:rPr>
              <a:t>Wir</a:t>
            </a:r>
            <a:r>
              <a:rPr lang="en-US" sz="2000" dirty="0">
                <a:solidFill>
                  <a:schemeClr val="accent5">
                    <a:lumMod val="50000"/>
                  </a:schemeClr>
                </a:solidFill>
              </a:rPr>
              <a:t> </a:t>
            </a:r>
            <a:r>
              <a:rPr lang="en-US" sz="2000" dirty="0" err="1">
                <a:solidFill>
                  <a:schemeClr val="accent5">
                    <a:lumMod val="50000"/>
                  </a:schemeClr>
                </a:solidFill>
              </a:rPr>
              <a:t>organisieren</a:t>
            </a:r>
            <a:r>
              <a:rPr lang="en-US" sz="2000" dirty="0">
                <a:solidFill>
                  <a:schemeClr val="accent5">
                    <a:lumMod val="50000"/>
                  </a:schemeClr>
                </a:solidFill>
              </a:rPr>
              <a:t> </a:t>
            </a:r>
            <a:r>
              <a:rPr lang="en-US" sz="2000" dirty="0" err="1">
                <a:solidFill>
                  <a:schemeClr val="accent5">
                    <a:lumMod val="50000"/>
                  </a:schemeClr>
                </a:solidFill>
              </a:rPr>
              <a:t>ein</a:t>
            </a:r>
            <a:r>
              <a:rPr lang="en-US" sz="2000" dirty="0">
                <a:solidFill>
                  <a:schemeClr val="accent5">
                    <a:lumMod val="50000"/>
                  </a:schemeClr>
                </a:solidFill>
              </a:rPr>
              <a:t> </a:t>
            </a:r>
            <a:r>
              <a:rPr lang="en-US" sz="2000" dirty="0" err="1">
                <a:solidFill>
                  <a:schemeClr val="accent5">
                    <a:lumMod val="50000"/>
                  </a:schemeClr>
                </a:solidFill>
              </a:rPr>
              <a:t>Konzert</a:t>
            </a:r>
            <a:r>
              <a:rPr lang="en-US" sz="2000" dirty="0">
                <a:solidFill>
                  <a:schemeClr val="accent5">
                    <a:lumMod val="50000"/>
                  </a:schemeClr>
                </a:solidFill>
              </a:rPr>
              <a:t> </a:t>
            </a:r>
            <a:r>
              <a:rPr lang="en-US" sz="2000" dirty="0" err="1">
                <a:solidFill>
                  <a:schemeClr val="accent5">
                    <a:lumMod val="50000"/>
                  </a:schemeClr>
                </a:solidFill>
              </a:rPr>
              <a:t>für</a:t>
            </a:r>
            <a:r>
              <a:rPr lang="en-US" sz="2000" dirty="0">
                <a:solidFill>
                  <a:schemeClr val="accent5">
                    <a:lumMod val="50000"/>
                  </a:schemeClr>
                </a:solidFill>
              </a:rPr>
              <a:t> </a:t>
            </a:r>
            <a:r>
              <a:rPr lang="en-US" sz="2000" dirty="0" err="1">
                <a:solidFill>
                  <a:schemeClr val="accent5">
                    <a:lumMod val="50000"/>
                  </a:schemeClr>
                </a:solidFill>
              </a:rPr>
              <a:t>einen</a:t>
            </a:r>
            <a:r>
              <a:rPr lang="en-US" sz="2000" dirty="0">
                <a:solidFill>
                  <a:schemeClr val="accent5">
                    <a:lumMod val="50000"/>
                  </a:schemeClr>
                </a:solidFill>
              </a:rPr>
              <a:t> </a:t>
            </a:r>
            <a:r>
              <a:rPr lang="en-US" sz="2000" dirty="0" err="1">
                <a:solidFill>
                  <a:schemeClr val="accent5">
                    <a:lumMod val="50000"/>
                  </a:schemeClr>
                </a:solidFill>
              </a:rPr>
              <a:t>guten</a:t>
            </a:r>
            <a:r>
              <a:rPr lang="en-US" sz="2000" dirty="0">
                <a:solidFill>
                  <a:schemeClr val="accent5">
                    <a:lumMod val="50000"/>
                  </a:schemeClr>
                </a:solidFill>
              </a:rPr>
              <a:t> </a:t>
            </a:r>
            <a:r>
              <a:rPr lang="en-US" sz="2000" dirty="0" err="1">
                <a:solidFill>
                  <a:schemeClr val="accent5">
                    <a:lumMod val="50000"/>
                  </a:schemeClr>
                </a:solidFill>
              </a:rPr>
              <a:t>Zweck</a:t>
            </a:r>
            <a:r>
              <a:rPr lang="en-US" sz="2000" dirty="0">
                <a:solidFill>
                  <a:schemeClr val="accent5">
                    <a:lumMod val="50000"/>
                  </a:schemeClr>
                </a:solidFill>
              </a:rPr>
              <a:t>. Das </a:t>
            </a:r>
            <a:r>
              <a:rPr lang="en-US" sz="2000" dirty="0" err="1">
                <a:solidFill>
                  <a:schemeClr val="accent5">
                    <a:lumMod val="50000"/>
                  </a:schemeClr>
                </a:solidFill>
              </a:rPr>
              <a:t>heißt</a:t>
            </a:r>
            <a:r>
              <a:rPr lang="en-US" sz="2000" dirty="0">
                <a:solidFill>
                  <a:schemeClr val="accent5">
                    <a:lumMod val="50000"/>
                  </a:schemeClr>
                </a:solidFill>
              </a:rPr>
              <a:t>, die Schule </a:t>
            </a:r>
            <a:r>
              <a:rPr lang="en-US" sz="2000" dirty="0" err="1">
                <a:solidFill>
                  <a:schemeClr val="accent5">
                    <a:lumMod val="50000"/>
                  </a:schemeClr>
                </a:solidFill>
              </a:rPr>
              <a:t>bekommt</a:t>
            </a:r>
            <a:r>
              <a:rPr lang="en-US" sz="2000" dirty="0">
                <a:solidFill>
                  <a:schemeClr val="accent5">
                    <a:lumMod val="50000"/>
                  </a:schemeClr>
                </a:solidFill>
              </a:rPr>
              <a:t> </a:t>
            </a:r>
            <a:r>
              <a:rPr lang="en-US" sz="2000" b="1" dirty="0">
                <a:solidFill>
                  <a:srgbClr val="4472C4">
                    <a:lumMod val="50000"/>
                  </a:srgbClr>
                </a:solidFill>
              </a:rPr>
              <a:t>das </a:t>
            </a:r>
            <a:r>
              <a:rPr lang="en-US" sz="2000" dirty="0" err="1">
                <a:solidFill>
                  <a:srgbClr val="4472C4">
                    <a:lumMod val="50000"/>
                  </a:srgbClr>
                </a:solidFill>
              </a:rPr>
              <a:t>Eintrittsgeld</a:t>
            </a:r>
            <a:r>
              <a:rPr lang="en-US" sz="2000" dirty="0">
                <a:solidFill>
                  <a:srgbClr val="4472C4">
                    <a:lumMod val="50000"/>
                  </a:srgbClr>
                </a:solidFill>
              </a:rPr>
              <a:t> </a:t>
            </a:r>
            <a:r>
              <a:rPr lang="en-US" sz="2000" dirty="0" err="1">
                <a:solidFill>
                  <a:srgbClr val="4472C4">
                    <a:lumMod val="50000"/>
                  </a:srgbClr>
                </a:solidFill>
              </a:rPr>
              <a:t>nicht</a:t>
            </a:r>
            <a:r>
              <a:rPr lang="en-US" sz="2000" dirty="0">
                <a:solidFill>
                  <a:srgbClr val="4472C4">
                    <a:lumMod val="50000"/>
                  </a:srgbClr>
                </a:solidFill>
              </a:rPr>
              <a:t>. </a:t>
            </a:r>
            <a:r>
              <a:rPr lang="en-US" sz="2000" dirty="0" err="1">
                <a:solidFill>
                  <a:srgbClr val="4472C4">
                    <a:lumMod val="50000"/>
                  </a:srgbClr>
                </a:solidFill>
              </a:rPr>
              <a:t>Unsere</a:t>
            </a:r>
            <a:r>
              <a:rPr lang="en-US" sz="2000" dirty="0">
                <a:solidFill>
                  <a:srgbClr val="4472C4">
                    <a:lumMod val="50000"/>
                  </a:srgbClr>
                </a:solidFill>
              </a:rPr>
              <a:t> </a:t>
            </a:r>
            <a:r>
              <a:rPr lang="en-US" sz="2000" dirty="0" err="1">
                <a:solidFill>
                  <a:srgbClr val="4472C4">
                    <a:lumMod val="50000"/>
                  </a:srgbClr>
                </a:solidFill>
              </a:rPr>
              <a:t>Lehrerin</a:t>
            </a:r>
            <a:r>
              <a:rPr lang="en-US" sz="2000" dirty="0">
                <a:solidFill>
                  <a:srgbClr val="4472C4">
                    <a:lumMod val="50000"/>
                  </a:srgbClr>
                </a:solidFill>
              </a:rPr>
              <a:t> </a:t>
            </a:r>
            <a:r>
              <a:rPr lang="en-US" sz="2000" dirty="0" err="1">
                <a:solidFill>
                  <a:srgbClr val="4472C4">
                    <a:lumMod val="50000"/>
                  </a:srgbClr>
                </a:solidFill>
              </a:rPr>
              <a:t>macht</a:t>
            </a:r>
            <a:r>
              <a:rPr lang="en-US" sz="2000" dirty="0">
                <a:solidFill>
                  <a:srgbClr val="4472C4">
                    <a:lumMod val="50000"/>
                  </a:srgbClr>
                </a:solidFill>
              </a:rPr>
              <a:t> </a:t>
            </a:r>
            <a:r>
              <a:rPr lang="en-US" sz="2000" dirty="0" err="1">
                <a:solidFill>
                  <a:srgbClr val="4472C4">
                    <a:lumMod val="50000"/>
                  </a:srgbClr>
                </a:solidFill>
              </a:rPr>
              <a:t>jetzt</a:t>
            </a:r>
            <a:r>
              <a:rPr lang="en-US" sz="2000" dirty="0">
                <a:solidFill>
                  <a:srgbClr val="4472C4">
                    <a:lumMod val="50000"/>
                  </a:srgbClr>
                </a:solidFill>
              </a:rPr>
              <a:t> </a:t>
            </a:r>
            <a:r>
              <a:rPr lang="en-US" sz="2000" b="1" dirty="0" err="1">
                <a:solidFill>
                  <a:srgbClr val="4472C4">
                    <a:lumMod val="50000"/>
                  </a:srgbClr>
                </a:solidFill>
              </a:rPr>
              <a:t>keine</a:t>
            </a:r>
            <a:r>
              <a:rPr lang="en-US" sz="2000" b="1" dirty="0">
                <a:solidFill>
                  <a:srgbClr val="4472C4">
                    <a:lumMod val="50000"/>
                  </a:srgbClr>
                </a:solidFill>
              </a:rPr>
              <a:t> </a:t>
            </a:r>
            <a:r>
              <a:rPr lang="en-US" sz="2000" dirty="0" err="1">
                <a:solidFill>
                  <a:srgbClr val="4472C4">
                    <a:lumMod val="50000"/>
                  </a:srgbClr>
                </a:solidFill>
              </a:rPr>
              <a:t>Projekte</a:t>
            </a:r>
            <a:r>
              <a:rPr lang="en-US" sz="2000" dirty="0">
                <a:solidFill>
                  <a:srgbClr val="4472C4">
                    <a:lumMod val="50000"/>
                  </a:srgbClr>
                </a:solidFill>
              </a:rPr>
              <a:t> </a:t>
            </a:r>
            <a:r>
              <a:rPr lang="en-US" sz="2000" dirty="0" err="1">
                <a:solidFill>
                  <a:srgbClr val="4472C4">
                    <a:lumMod val="50000"/>
                  </a:srgbClr>
                </a:solidFill>
              </a:rPr>
              <a:t>mehr</a:t>
            </a:r>
            <a:r>
              <a:rPr lang="en-US" sz="2000" dirty="0">
                <a:solidFill>
                  <a:srgbClr val="4472C4">
                    <a:lumMod val="50000"/>
                  </a:srgbClr>
                </a:solidFill>
              </a:rPr>
              <a:t>!</a:t>
            </a:r>
            <a:endParaRPr lang="en-GB" sz="2000" dirty="0"/>
          </a:p>
        </p:txBody>
      </p:sp>
      <p:sp>
        <p:nvSpPr>
          <p:cNvPr id="9" name="TextBox 8">
            <a:extLst>
              <a:ext uri="{FF2B5EF4-FFF2-40B4-BE49-F238E27FC236}">
                <a16:creationId xmlns:a16="http://schemas.microsoft.com/office/drawing/2014/main" id="{E096C5DD-0654-43C7-ABFA-DA3CCB6083E1}"/>
              </a:ext>
            </a:extLst>
          </p:cNvPr>
          <p:cNvSpPr txBox="1"/>
          <p:nvPr/>
        </p:nvSpPr>
        <p:spPr>
          <a:xfrm>
            <a:off x="-11764" y="4700825"/>
            <a:ext cx="6394351" cy="1015663"/>
          </a:xfrm>
          <a:prstGeom prst="rect">
            <a:avLst/>
          </a:prstGeom>
          <a:noFill/>
        </p:spPr>
        <p:txBody>
          <a:bodyPr wrap="square" rtlCol="0">
            <a:spAutoFit/>
          </a:bodyPr>
          <a:lstStyle/>
          <a:p>
            <a:pPr>
              <a:spcBef>
                <a:spcPts val="50"/>
              </a:spcBef>
              <a:spcAft>
                <a:spcPts val="50"/>
              </a:spcAft>
            </a:pPr>
            <a:r>
              <a:rPr lang="en-US" sz="2000" b="1" dirty="0" err="1">
                <a:solidFill>
                  <a:srgbClr val="F66400"/>
                </a:solidFill>
              </a:rPr>
              <a:t>Mittwoch</a:t>
            </a:r>
            <a:r>
              <a:rPr lang="en-US" sz="2000" b="1" dirty="0">
                <a:solidFill>
                  <a:schemeClr val="accent5">
                    <a:lumMod val="50000"/>
                  </a:schemeClr>
                </a:solidFill>
              </a:rPr>
              <a:t>: </a:t>
            </a:r>
            <a:r>
              <a:rPr lang="en-US" sz="2000" dirty="0">
                <a:solidFill>
                  <a:schemeClr val="accent5">
                    <a:lumMod val="50000"/>
                  </a:schemeClr>
                </a:solidFill>
              </a:rPr>
              <a:t>Ich bin </a:t>
            </a:r>
            <a:r>
              <a:rPr lang="en-US" sz="2000" b="1" dirty="0" err="1">
                <a:solidFill>
                  <a:schemeClr val="accent5">
                    <a:lumMod val="50000"/>
                  </a:schemeClr>
                </a:solidFill>
              </a:rPr>
              <a:t>keine</a:t>
            </a:r>
            <a:r>
              <a:rPr lang="en-US" sz="2000" b="1" dirty="0">
                <a:solidFill>
                  <a:schemeClr val="accent5">
                    <a:lumMod val="50000"/>
                  </a:schemeClr>
                </a:solidFill>
              </a:rPr>
              <a:t> </a:t>
            </a:r>
            <a:r>
              <a:rPr lang="en-US" sz="2000" dirty="0">
                <a:solidFill>
                  <a:schemeClr val="accent5">
                    <a:lumMod val="50000"/>
                  </a:schemeClr>
                </a:solidFill>
              </a:rPr>
              <a:t> </a:t>
            </a:r>
            <a:r>
              <a:rPr lang="en-US" sz="2000" dirty="0" err="1">
                <a:solidFill>
                  <a:schemeClr val="accent5">
                    <a:lumMod val="50000"/>
                  </a:schemeClr>
                </a:solidFill>
              </a:rPr>
              <a:t>Königin</a:t>
            </a:r>
            <a:r>
              <a:rPr lang="en-US" sz="2000" dirty="0">
                <a:solidFill>
                  <a:schemeClr val="accent5">
                    <a:lumMod val="50000"/>
                  </a:schemeClr>
                </a:solidFill>
              </a:rPr>
              <a:t> </a:t>
            </a:r>
            <a:r>
              <a:rPr lang="en-US" sz="2000" dirty="0" err="1">
                <a:solidFill>
                  <a:schemeClr val="accent5">
                    <a:lumMod val="50000"/>
                  </a:schemeClr>
                </a:solidFill>
              </a:rPr>
              <a:t>im</a:t>
            </a:r>
            <a:r>
              <a:rPr lang="en-US" sz="2000" dirty="0">
                <a:solidFill>
                  <a:schemeClr val="accent5">
                    <a:lumMod val="50000"/>
                  </a:schemeClr>
                </a:solidFill>
              </a:rPr>
              <a:t> </a:t>
            </a:r>
            <a:r>
              <a:rPr lang="en-US" sz="2000" dirty="0" err="1">
                <a:solidFill>
                  <a:schemeClr val="accent5">
                    <a:lumMod val="50000"/>
                  </a:schemeClr>
                </a:solidFill>
              </a:rPr>
              <a:t>Singen</a:t>
            </a:r>
            <a:r>
              <a:rPr lang="en-US" sz="2000" dirty="0">
                <a:solidFill>
                  <a:schemeClr val="accent5">
                    <a:lumMod val="50000"/>
                  </a:schemeClr>
                </a:solidFill>
              </a:rPr>
              <a:t>, </a:t>
            </a:r>
            <a:r>
              <a:rPr lang="en-US" sz="2000" dirty="0" err="1">
                <a:solidFill>
                  <a:schemeClr val="accent5">
                    <a:lumMod val="50000"/>
                  </a:schemeClr>
                </a:solidFill>
              </a:rPr>
              <a:t>deshalb</a:t>
            </a:r>
            <a:r>
              <a:rPr lang="en-US" sz="2000" dirty="0">
                <a:solidFill>
                  <a:schemeClr val="accent5">
                    <a:lumMod val="50000"/>
                  </a:schemeClr>
                </a:solidFill>
              </a:rPr>
              <a:t> </a:t>
            </a:r>
            <a:r>
              <a:rPr lang="en-US" sz="2000" dirty="0" err="1">
                <a:solidFill>
                  <a:schemeClr val="accent5">
                    <a:lumMod val="50000"/>
                  </a:schemeClr>
                </a:solidFill>
              </a:rPr>
              <a:t>habe</a:t>
            </a:r>
            <a:r>
              <a:rPr lang="en-US" sz="2000" dirty="0">
                <a:solidFill>
                  <a:schemeClr val="accent5">
                    <a:lumMod val="50000"/>
                  </a:schemeClr>
                </a:solidFill>
              </a:rPr>
              <a:t> ich </a:t>
            </a:r>
            <a:r>
              <a:rPr lang="en-US" sz="2000" dirty="0" err="1">
                <a:solidFill>
                  <a:schemeClr val="accent5">
                    <a:lumMod val="50000"/>
                  </a:schemeClr>
                </a:solidFill>
              </a:rPr>
              <a:t>einen</a:t>
            </a:r>
            <a:r>
              <a:rPr lang="en-US" sz="2000" dirty="0">
                <a:solidFill>
                  <a:schemeClr val="accent5">
                    <a:lumMod val="50000"/>
                  </a:schemeClr>
                </a:solidFill>
              </a:rPr>
              <a:t> </a:t>
            </a:r>
            <a:r>
              <a:rPr lang="en-US" sz="2000" dirty="0" err="1">
                <a:solidFill>
                  <a:schemeClr val="accent5">
                    <a:lumMod val="50000"/>
                  </a:schemeClr>
                </a:solidFill>
              </a:rPr>
              <a:t>Sänger</a:t>
            </a:r>
            <a:r>
              <a:rPr lang="en-US" sz="2000" dirty="0">
                <a:solidFill>
                  <a:schemeClr val="accent5">
                    <a:lumMod val="50000"/>
                  </a:schemeClr>
                </a:solidFill>
              </a:rPr>
              <a:t> </a:t>
            </a:r>
            <a:r>
              <a:rPr lang="en-US" sz="2000" dirty="0" err="1">
                <a:solidFill>
                  <a:schemeClr val="accent5">
                    <a:lumMod val="50000"/>
                  </a:schemeClr>
                </a:solidFill>
              </a:rPr>
              <a:t>angerufen</a:t>
            </a:r>
            <a:r>
              <a:rPr lang="en-US" sz="2000" dirty="0">
                <a:solidFill>
                  <a:schemeClr val="accent5">
                    <a:lumMod val="50000"/>
                  </a:schemeClr>
                </a:solidFill>
              </a:rPr>
              <a:t>. L</a:t>
            </a:r>
            <a:r>
              <a:rPr lang="de-DE" sz="2000" dirty="0">
                <a:solidFill>
                  <a:schemeClr val="accent5">
                    <a:lumMod val="50000"/>
                  </a:schemeClr>
                </a:solidFill>
              </a:rPr>
              <a:t>eider hat er gesagt, dass er </a:t>
            </a:r>
            <a:r>
              <a:rPr lang="de-DE" sz="2000" b="1" dirty="0">
                <a:solidFill>
                  <a:schemeClr val="accent5">
                    <a:lumMod val="50000"/>
                  </a:schemeClr>
                </a:solidFill>
              </a:rPr>
              <a:t>das </a:t>
            </a:r>
            <a:r>
              <a:rPr lang="de-DE" sz="2000" dirty="0">
                <a:solidFill>
                  <a:schemeClr val="accent5">
                    <a:lumMod val="50000"/>
                  </a:schemeClr>
                </a:solidFill>
              </a:rPr>
              <a:t>Orchester nicht mag.</a:t>
            </a:r>
            <a:endParaRPr lang="en-US" sz="2000" dirty="0">
              <a:solidFill>
                <a:schemeClr val="accent5">
                  <a:lumMod val="50000"/>
                </a:schemeClr>
              </a:solidFill>
            </a:endParaRPr>
          </a:p>
        </p:txBody>
      </p:sp>
      <p:sp>
        <p:nvSpPr>
          <p:cNvPr id="17" name="Rectangle 16">
            <a:extLst>
              <a:ext uri="{FF2B5EF4-FFF2-40B4-BE49-F238E27FC236}">
                <a16:creationId xmlns:a16="http://schemas.microsoft.com/office/drawing/2014/main" id="{78A3A6F1-4109-4C24-BAD3-B637E3666F13}"/>
              </a:ext>
            </a:extLst>
          </p:cNvPr>
          <p:cNvSpPr/>
          <p:nvPr/>
        </p:nvSpPr>
        <p:spPr>
          <a:xfrm>
            <a:off x="2179" y="1311562"/>
            <a:ext cx="6382589" cy="1349087"/>
          </a:xfrm>
          <a:prstGeom prst="rect">
            <a:avLst/>
          </a:prstGeom>
        </p:spPr>
        <p:txBody>
          <a:bodyPr wrap="square">
            <a:spAutoFit/>
          </a:bodyPr>
          <a:lstStyle/>
          <a:p>
            <a:pPr>
              <a:spcBef>
                <a:spcPts val="50"/>
              </a:spcBef>
              <a:spcAft>
                <a:spcPts val="50"/>
              </a:spcAft>
            </a:pPr>
            <a:r>
              <a:rPr lang="en-US" sz="2000" b="1" dirty="0">
                <a:solidFill>
                  <a:srgbClr val="F66400"/>
                </a:solidFill>
              </a:rPr>
              <a:t>Montag</a:t>
            </a:r>
            <a:r>
              <a:rPr lang="en-US" sz="2000" b="1" dirty="0">
                <a:solidFill>
                  <a:srgbClr val="4472C4">
                    <a:lumMod val="50000"/>
                  </a:srgbClr>
                </a:solidFill>
              </a:rPr>
              <a:t>: Die </a:t>
            </a:r>
            <a:r>
              <a:rPr lang="en-US" sz="2000" dirty="0">
                <a:solidFill>
                  <a:srgbClr val="4472C4">
                    <a:lumMod val="50000"/>
                  </a:srgbClr>
                </a:solidFill>
              </a:rPr>
              <a:t>Zeit war </a:t>
            </a:r>
            <a:r>
              <a:rPr lang="en-US" sz="2000" dirty="0" err="1">
                <a:solidFill>
                  <a:srgbClr val="4472C4">
                    <a:lumMod val="50000"/>
                  </a:srgbClr>
                </a:solidFill>
              </a:rPr>
              <a:t>heute</a:t>
            </a:r>
            <a:r>
              <a:rPr lang="en-US" sz="2000" dirty="0">
                <a:solidFill>
                  <a:srgbClr val="4472C4">
                    <a:lumMod val="50000"/>
                  </a:srgbClr>
                </a:solidFill>
              </a:rPr>
              <a:t> </a:t>
            </a:r>
            <a:r>
              <a:rPr lang="en-US" sz="2000" dirty="0" err="1">
                <a:solidFill>
                  <a:srgbClr val="4472C4">
                    <a:lumMod val="50000"/>
                  </a:srgbClr>
                </a:solidFill>
              </a:rPr>
              <a:t>knapp</a:t>
            </a:r>
            <a:r>
              <a:rPr lang="en-US" sz="2000" dirty="0">
                <a:solidFill>
                  <a:srgbClr val="4472C4">
                    <a:lumMod val="50000"/>
                  </a:srgbClr>
                </a:solidFill>
              </a:rPr>
              <a:t>, </a:t>
            </a:r>
            <a:r>
              <a:rPr lang="en-US" sz="2000" dirty="0" err="1">
                <a:solidFill>
                  <a:srgbClr val="4472C4">
                    <a:lumMod val="50000"/>
                  </a:srgbClr>
                </a:solidFill>
              </a:rPr>
              <a:t>denn</a:t>
            </a:r>
            <a:r>
              <a:rPr lang="en-US" sz="2000" dirty="0">
                <a:solidFill>
                  <a:srgbClr val="4472C4">
                    <a:lumMod val="50000"/>
                  </a:srgbClr>
                </a:solidFill>
              </a:rPr>
              <a:t> </a:t>
            </a:r>
            <a:r>
              <a:rPr lang="en-US" sz="2000" dirty="0" err="1">
                <a:solidFill>
                  <a:schemeClr val="accent5">
                    <a:lumMod val="50000"/>
                  </a:schemeClr>
                </a:solidFill>
              </a:rPr>
              <a:t>meine</a:t>
            </a:r>
            <a:r>
              <a:rPr lang="en-US" sz="2000" dirty="0">
                <a:solidFill>
                  <a:schemeClr val="accent5">
                    <a:lumMod val="50000"/>
                  </a:schemeClr>
                </a:solidFill>
              </a:rPr>
              <a:t> </a:t>
            </a:r>
            <a:r>
              <a:rPr lang="en-US" sz="2000" dirty="0" err="1">
                <a:solidFill>
                  <a:schemeClr val="accent5">
                    <a:lumMod val="50000"/>
                  </a:schemeClr>
                </a:solidFill>
              </a:rPr>
              <a:t>Klasse</a:t>
            </a:r>
            <a:r>
              <a:rPr lang="en-US" sz="2000" dirty="0">
                <a:solidFill>
                  <a:schemeClr val="accent5">
                    <a:lumMod val="50000"/>
                  </a:schemeClr>
                </a:solidFill>
              </a:rPr>
              <a:t> </a:t>
            </a:r>
            <a:r>
              <a:rPr lang="en-US" sz="2000" dirty="0" err="1">
                <a:solidFill>
                  <a:schemeClr val="accent5">
                    <a:lumMod val="50000"/>
                  </a:schemeClr>
                </a:solidFill>
              </a:rPr>
              <a:t>hatte</a:t>
            </a:r>
            <a:r>
              <a:rPr lang="en-US" sz="2000" dirty="0">
                <a:solidFill>
                  <a:schemeClr val="accent5">
                    <a:lumMod val="50000"/>
                  </a:schemeClr>
                </a:solidFill>
              </a:rPr>
              <a:t> </a:t>
            </a:r>
            <a:r>
              <a:rPr lang="en-US" sz="2000" b="1" dirty="0" err="1">
                <a:solidFill>
                  <a:schemeClr val="accent5">
                    <a:lumMod val="50000"/>
                  </a:schemeClr>
                </a:solidFill>
              </a:rPr>
              <a:t>keine</a:t>
            </a:r>
            <a:r>
              <a:rPr lang="en-US" sz="2000" b="1" dirty="0">
                <a:solidFill>
                  <a:schemeClr val="accent5">
                    <a:lumMod val="50000"/>
                  </a:schemeClr>
                </a:solidFill>
              </a:rPr>
              <a:t> </a:t>
            </a:r>
            <a:r>
              <a:rPr lang="en-US" sz="2000" dirty="0">
                <a:solidFill>
                  <a:schemeClr val="accent5">
                    <a:lumMod val="50000"/>
                  </a:schemeClr>
                </a:solidFill>
              </a:rPr>
              <a:t>Idee, </a:t>
            </a:r>
            <a:r>
              <a:rPr lang="en-US" sz="2000" dirty="0" err="1">
                <a:solidFill>
                  <a:schemeClr val="accent5">
                    <a:lumMod val="50000"/>
                  </a:schemeClr>
                </a:solidFill>
              </a:rPr>
              <a:t>wie</a:t>
            </a:r>
            <a:r>
              <a:rPr lang="en-US" sz="2000" dirty="0">
                <a:solidFill>
                  <a:schemeClr val="accent5">
                    <a:lumMod val="50000"/>
                  </a:schemeClr>
                </a:solidFill>
              </a:rPr>
              <a:t> </a:t>
            </a:r>
            <a:r>
              <a:rPr lang="en-US" sz="2000" dirty="0" err="1">
                <a:solidFill>
                  <a:schemeClr val="accent5">
                    <a:lumMod val="50000"/>
                  </a:schemeClr>
                </a:solidFill>
              </a:rPr>
              <a:t>wir</a:t>
            </a:r>
            <a:r>
              <a:rPr lang="en-US" sz="2000" dirty="0">
                <a:solidFill>
                  <a:schemeClr val="accent5">
                    <a:lumMod val="50000"/>
                  </a:schemeClr>
                </a:solidFill>
              </a:rPr>
              <a:t> das </a:t>
            </a:r>
            <a:r>
              <a:rPr lang="en-US" sz="2000" dirty="0" err="1">
                <a:solidFill>
                  <a:schemeClr val="accent5">
                    <a:lumMod val="50000"/>
                  </a:schemeClr>
                </a:solidFill>
              </a:rPr>
              <a:t>neue</a:t>
            </a:r>
            <a:r>
              <a:rPr lang="en-US" sz="2000" dirty="0">
                <a:solidFill>
                  <a:schemeClr val="accent5">
                    <a:lumMod val="50000"/>
                  </a:schemeClr>
                </a:solidFill>
              </a:rPr>
              <a:t> </a:t>
            </a:r>
            <a:r>
              <a:rPr lang="en-US" sz="2000" dirty="0" err="1">
                <a:solidFill>
                  <a:schemeClr val="accent5">
                    <a:lumMod val="50000"/>
                  </a:schemeClr>
                </a:solidFill>
              </a:rPr>
              <a:t>Projekt</a:t>
            </a:r>
            <a:r>
              <a:rPr lang="en-US" sz="2000" dirty="0">
                <a:solidFill>
                  <a:schemeClr val="accent5">
                    <a:lumMod val="50000"/>
                  </a:schemeClr>
                </a:solidFill>
              </a:rPr>
              <a:t> </a:t>
            </a:r>
            <a:r>
              <a:rPr lang="en-US" sz="2000" dirty="0" err="1">
                <a:solidFill>
                  <a:schemeClr val="accent5">
                    <a:lumMod val="50000"/>
                  </a:schemeClr>
                </a:solidFill>
              </a:rPr>
              <a:t>machen</a:t>
            </a:r>
            <a:r>
              <a:rPr lang="en-US" sz="2000" dirty="0">
                <a:solidFill>
                  <a:schemeClr val="accent5">
                    <a:lumMod val="50000"/>
                  </a:schemeClr>
                </a:solidFill>
              </a:rPr>
              <a:t> </a:t>
            </a:r>
            <a:r>
              <a:rPr lang="en-US" sz="2000" dirty="0" err="1">
                <a:solidFill>
                  <a:schemeClr val="accent5">
                    <a:lumMod val="50000"/>
                  </a:schemeClr>
                </a:solidFill>
              </a:rPr>
              <a:t>werden</a:t>
            </a:r>
            <a:r>
              <a:rPr lang="en-US" sz="2000" dirty="0">
                <a:solidFill>
                  <a:schemeClr val="accent5">
                    <a:lumMod val="50000"/>
                  </a:schemeClr>
                </a:solidFill>
              </a:rPr>
              <a:t>. </a:t>
            </a:r>
          </a:p>
          <a:p>
            <a:pPr lvl="0">
              <a:spcBef>
                <a:spcPts val="50"/>
              </a:spcBef>
              <a:spcAft>
                <a:spcPts val="50"/>
              </a:spcAft>
            </a:pPr>
            <a:endParaRPr lang="en-US" sz="2000" dirty="0">
              <a:solidFill>
                <a:srgbClr val="4472C4">
                  <a:lumMod val="50000"/>
                </a:srgbClr>
              </a:solidFill>
            </a:endParaRPr>
          </a:p>
        </p:txBody>
      </p:sp>
      <p:sp>
        <p:nvSpPr>
          <p:cNvPr id="27" name="Rectangle 26">
            <a:extLst>
              <a:ext uri="{FF2B5EF4-FFF2-40B4-BE49-F238E27FC236}">
                <a16:creationId xmlns:a16="http://schemas.microsoft.com/office/drawing/2014/main" id="{DBDD98B0-35A4-47B9-9D53-1BE917ED00BE}"/>
              </a:ext>
            </a:extLst>
          </p:cNvPr>
          <p:cNvSpPr/>
          <p:nvPr/>
        </p:nvSpPr>
        <p:spPr>
          <a:xfrm>
            <a:off x="6382587" y="1281547"/>
            <a:ext cx="5809413" cy="1015663"/>
          </a:xfrm>
          <a:prstGeom prst="rect">
            <a:avLst/>
          </a:prstGeom>
          <a:solidFill>
            <a:srgbClr val="EBEFF7"/>
          </a:solidFill>
        </p:spPr>
        <p:txBody>
          <a:bodyPr wrap="square">
            <a:spAutoFit/>
          </a:bodyPr>
          <a:lstStyle/>
          <a:p>
            <a:pPr>
              <a:spcBef>
                <a:spcPts val="50"/>
              </a:spcBef>
              <a:spcAft>
                <a:spcPts val="50"/>
              </a:spcAft>
            </a:pPr>
            <a:r>
              <a:rPr lang="en-US" sz="2000" b="1" dirty="0">
                <a:solidFill>
                  <a:srgbClr val="F66400"/>
                </a:solidFill>
              </a:rPr>
              <a:t>Monday</a:t>
            </a:r>
            <a:r>
              <a:rPr lang="en-US" sz="2000" b="1" dirty="0">
                <a:solidFill>
                  <a:srgbClr val="4472C4">
                    <a:lumMod val="50000"/>
                  </a:srgbClr>
                </a:solidFill>
              </a:rPr>
              <a:t>: </a:t>
            </a:r>
            <a:r>
              <a:rPr lang="en-US" sz="2000" dirty="0">
                <a:solidFill>
                  <a:srgbClr val="4472C4">
                    <a:lumMod val="50000"/>
                  </a:srgbClr>
                </a:solidFill>
              </a:rPr>
              <a:t>The time was today short, as my class had no idea how we are doing the new project.</a:t>
            </a:r>
          </a:p>
        </p:txBody>
      </p:sp>
      <p:sp>
        <p:nvSpPr>
          <p:cNvPr id="28" name="Rectangle 27">
            <a:extLst>
              <a:ext uri="{FF2B5EF4-FFF2-40B4-BE49-F238E27FC236}">
                <a16:creationId xmlns:a16="http://schemas.microsoft.com/office/drawing/2014/main" id="{D6EFD2C7-4DE3-4AAF-984B-4CB024C26B47}"/>
              </a:ext>
            </a:extLst>
          </p:cNvPr>
          <p:cNvSpPr/>
          <p:nvPr/>
        </p:nvSpPr>
        <p:spPr>
          <a:xfrm>
            <a:off x="6380408" y="1288353"/>
            <a:ext cx="5809413" cy="1015663"/>
          </a:xfrm>
          <a:prstGeom prst="rect">
            <a:avLst/>
          </a:prstGeom>
          <a:solidFill>
            <a:srgbClr val="FFF4E7"/>
          </a:solidFill>
        </p:spPr>
        <p:txBody>
          <a:bodyPr wrap="square">
            <a:spAutoFit/>
          </a:bodyPr>
          <a:lstStyle/>
          <a:p>
            <a:pPr>
              <a:spcBef>
                <a:spcPts val="50"/>
              </a:spcBef>
              <a:spcAft>
                <a:spcPts val="50"/>
              </a:spcAft>
            </a:pPr>
            <a:r>
              <a:rPr lang="en-US" sz="2000" b="1" dirty="0">
                <a:solidFill>
                  <a:srgbClr val="F66400"/>
                </a:solidFill>
              </a:rPr>
              <a:t>Monday</a:t>
            </a:r>
            <a:r>
              <a:rPr lang="en-US" sz="2000" b="1" dirty="0">
                <a:solidFill>
                  <a:srgbClr val="4472C4">
                    <a:lumMod val="50000"/>
                  </a:srgbClr>
                </a:solidFill>
              </a:rPr>
              <a:t>: Time was short today</a:t>
            </a:r>
            <a:r>
              <a:rPr lang="en-US" sz="2000" dirty="0">
                <a:solidFill>
                  <a:srgbClr val="4472C4">
                    <a:lumMod val="50000"/>
                  </a:srgbClr>
                </a:solidFill>
              </a:rPr>
              <a:t>, as my class had no idea how we are going to do the new project.</a:t>
            </a:r>
          </a:p>
        </p:txBody>
      </p:sp>
      <p:sp>
        <p:nvSpPr>
          <p:cNvPr id="29" name="Rectangle 28">
            <a:extLst>
              <a:ext uri="{FF2B5EF4-FFF2-40B4-BE49-F238E27FC236}">
                <a16:creationId xmlns:a16="http://schemas.microsoft.com/office/drawing/2014/main" id="{8E4C0643-C73E-4941-9C67-C5657BBDA319}"/>
              </a:ext>
            </a:extLst>
          </p:cNvPr>
          <p:cNvSpPr/>
          <p:nvPr/>
        </p:nvSpPr>
        <p:spPr>
          <a:xfrm>
            <a:off x="6382587" y="2667947"/>
            <a:ext cx="5809413" cy="1323439"/>
          </a:xfrm>
          <a:prstGeom prst="rect">
            <a:avLst/>
          </a:prstGeom>
          <a:solidFill>
            <a:srgbClr val="EBEFF7"/>
          </a:solidFill>
        </p:spPr>
        <p:txBody>
          <a:bodyPr wrap="square">
            <a:spAutoFit/>
          </a:bodyPr>
          <a:lstStyle/>
          <a:p>
            <a:pPr>
              <a:spcBef>
                <a:spcPts val="50"/>
              </a:spcBef>
              <a:spcAft>
                <a:spcPts val="50"/>
              </a:spcAft>
            </a:pPr>
            <a:r>
              <a:rPr lang="en-US" sz="2000" b="1" dirty="0">
                <a:solidFill>
                  <a:srgbClr val="F66400"/>
                </a:solidFill>
              </a:rPr>
              <a:t>Tuesday</a:t>
            </a:r>
            <a:r>
              <a:rPr lang="en-US" sz="2000" b="1" dirty="0">
                <a:solidFill>
                  <a:srgbClr val="4472C4">
                    <a:lumMod val="50000"/>
                  </a:srgbClr>
                </a:solidFill>
              </a:rPr>
              <a:t>: </a:t>
            </a:r>
            <a:r>
              <a:rPr lang="en-US" sz="2000" dirty="0">
                <a:solidFill>
                  <a:srgbClr val="4472C4">
                    <a:lumMod val="50000"/>
                  </a:srgbClr>
                </a:solidFill>
              </a:rPr>
              <a:t>We’re </a:t>
            </a:r>
            <a:r>
              <a:rPr lang="en-US" sz="2000" dirty="0" err="1">
                <a:solidFill>
                  <a:srgbClr val="4472C4">
                    <a:lumMod val="50000"/>
                  </a:srgbClr>
                </a:solidFill>
              </a:rPr>
              <a:t>organising</a:t>
            </a:r>
            <a:r>
              <a:rPr lang="en-US" sz="2000" dirty="0">
                <a:solidFill>
                  <a:srgbClr val="4472C4">
                    <a:lumMod val="50000"/>
                  </a:srgbClr>
                </a:solidFill>
              </a:rPr>
              <a:t> a concert for a good cause. That means, the school is not getting the money. Our teacher does now no projects more!</a:t>
            </a:r>
          </a:p>
        </p:txBody>
      </p:sp>
      <p:sp>
        <p:nvSpPr>
          <p:cNvPr id="30" name="Rectangle 29">
            <a:extLst>
              <a:ext uri="{FF2B5EF4-FFF2-40B4-BE49-F238E27FC236}">
                <a16:creationId xmlns:a16="http://schemas.microsoft.com/office/drawing/2014/main" id="{69E7A04B-5F4E-4171-8B05-0FD4B3ABE738}"/>
              </a:ext>
            </a:extLst>
          </p:cNvPr>
          <p:cNvSpPr/>
          <p:nvPr/>
        </p:nvSpPr>
        <p:spPr>
          <a:xfrm>
            <a:off x="6382587" y="2674753"/>
            <a:ext cx="5809413" cy="1323439"/>
          </a:xfrm>
          <a:prstGeom prst="rect">
            <a:avLst/>
          </a:prstGeom>
          <a:solidFill>
            <a:srgbClr val="FFF4E7"/>
          </a:solidFill>
        </p:spPr>
        <p:txBody>
          <a:bodyPr wrap="square">
            <a:spAutoFit/>
          </a:bodyPr>
          <a:lstStyle/>
          <a:p>
            <a:pPr>
              <a:spcBef>
                <a:spcPts val="50"/>
              </a:spcBef>
              <a:spcAft>
                <a:spcPts val="50"/>
              </a:spcAft>
            </a:pPr>
            <a:r>
              <a:rPr lang="en-US" sz="2000" b="1" dirty="0">
                <a:solidFill>
                  <a:srgbClr val="F66400"/>
                </a:solidFill>
              </a:rPr>
              <a:t>Tuesday</a:t>
            </a:r>
            <a:r>
              <a:rPr lang="en-US" sz="2000" b="1" dirty="0">
                <a:solidFill>
                  <a:srgbClr val="4472C4">
                    <a:lumMod val="50000"/>
                  </a:srgbClr>
                </a:solidFill>
              </a:rPr>
              <a:t>: </a:t>
            </a:r>
            <a:r>
              <a:rPr lang="en-US" sz="2000" dirty="0">
                <a:solidFill>
                  <a:srgbClr val="4472C4">
                    <a:lumMod val="50000"/>
                  </a:srgbClr>
                </a:solidFill>
              </a:rPr>
              <a:t>We’re </a:t>
            </a:r>
            <a:r>
              <a:rPr lang="en-US" sz="2000" dirty="0" err="1">
                <a:solidFill>
                  <a:srgbClr val="4472C4">
                    <a:lumMod val="50000"/>
                  </a:srgbClr>
                </a:solidFill>
              </a:rPr>
              <a:t>organising</a:t>
            </a:r>
            <a:r>
              <a:rPr lang="en-US" sz="2000" dirty="0">
                <a:solidFill>
                  <a:srgbClr val="4472C4">
                    <a:lumMod val="50000"/>
                  </a:srgbClr>
                </a:solidFill>
              </a:rPr>
              <a:t> a concert for a good cause. That means, the school is not getting the money. Our teacher is now not doing </a:t>
            </a:r>
            <a:r>
              <a:rPr lang="en-US" sz="2000" b="1" dirty="0">
                <a:solidFill>
                  <a:srgbClr val="4472C4">
                    <a:lumMod val="50000"/>
                  </a:srgbClr>
                </a:solidFill>
              </a:rPr>
              <a:t>any more projects</a:t>
            </a:r>
            <a:r>
              <a:rPr lang="en-US" sz="2000" dirty="0">
                <a:solidFill>
                  <a:srgbClr val="4472C4">
                    <a:lumMod val="50000"/>
                  </a:srgbClr>
                </a:solidFill>
              </a:rPr>
              <a:t>!</a:t>
            </a:r>
          </a:p>
        </p:txBody>
      </p:sp>
      <p:sp>
        <p:nvSpPr>
          <p:cNvPr id="31" name="Rectangle 30">
            <a:extLst>
              <a:ext uri="{FF2B5EF4-FFF2-40B4-BE49-F238E27FC236}">
                <a16:creationId xmlns:a16="http://schemas.microsoft.com/office/drawing/2014/main" id="{40EE4881-13BB-447D-843E-318E15FF3E32}"/>
              </a:ext>
            </a:extLst>
          </p:cNvPr>
          <p:cNvSpPr/>
          <p:nvPr/>
        </p:nvSpPr>
        <p:spPr>
          <a:xfrm>
            <a:off x="6382585" y="4546936"/>
            <a:ext cx="5809413" cy="1015663"/>
          </a:xfrm>
          <a:prstGeom prst="rect">
            <a:avLst/>
          </a:prstGeom>
          <a:solidFill>
            <a:srgbClr val="EBEFF7"/>
          </a:solidFill>
        </p:spPr>
        <p:txBody>
          <a:bodyPr wrap="square">
            <a:spAutoFit/>
          </a:bodyPr>
          <a:lstStyle/>
          <a:p>
            <a:pPr>
              <a:spcBef>
                <a:spcPts val="50"/>
              </a:spcBef>
              <a:spcAft>
                <a:spcPts val="50"/>
              </a:spcAft>
            </a:pPr>
            <a:r>
              <a:rPr lang="en-US" sz="2000" b="1" dirty="0">
                <a:solidFill>
                  <a:srgbClr val="F66400"/>
                </a:solidFill>
              </a:rPr>
              <a:t>Wednesday</a:t>
            </a:r>
            <a:r>
              <a:rPr lang="en-US" sz="2000" b="1" dirty="0">
                <a:solidFill>
                  <a:srgbClr val="4472C4">
                    <a:lumMod val="50000"/>
                  </a:srgbClr>
                </a:solidFill>
              </a:rPr>
              <a:t>: </a:t>
            </a:r>
            <a:r>
              <a:rPr lang="en-US" sz="2000" dirty="0">
                <a:solidFill>
                  <a:srgbClr val="4472C4">
                    <a:lumMod val="50000"/>
                  </a:srgbClr>
                </a:solidFill>
              </a:rPr>
              <a:t>I’m not a queen in singing, so I rang a singer. Unfortunately, he said that he doesn’t like the orchestra.</a:t>
            </a:r>
          </a:p>
        </p:txBody>
      </p:sp>
      <p:sp>
        <p:nvSpPr>
          <p:cNvPr id="32" name="Rectangle 31">
            <a:extLst>
              <a:ext uri="{FF2B5EF4-FFF2-40B4-BE49-F238E27FC236}">
                <a16:creationId xmlns:a16="http://schemas.microsoft.com/office/drawing/2014/main" id="{64906F1E-2BEE-4BDC-A501-261673F506B8}"/>
              </a:ext>
            </a:extLst>
          </p:cNvPr>
          <p:cNvSpPr/>
          <p:nvPr/>
        </p:nvSpPr>
        <p:spPr>
          <a:xfrm>
            <a:off x="6382587" y="4553984"/>
            <a:ext cx="5809413" cy="1015663"/>
          </a:xfrm>
          <a:prstGeom prst="rect">
            <a:avLst/>
          </a:prstGeom>
          <a:solidFill>
            <a:srgbClr val="FFF4E7"/>
          </a:solidFill>
        </p:spPr>
        <p:txBody>
          <a:bodyPr wrap="square">
            <a:spAutoFit/>
          </a:bodyPr>
          <a:lstStyle/>
          <a:p>
            <a:pPr>
              <a:spcBef>
                <a:spcPts val="50"/>
              </a:spcBef>
              <a:spcAft>
                <a:spcPts val="50"/>
              </a:spcAft>
            </a:pPr>
            <a:r>
              <a:rPr lang="en-US" sz="2000" b="1" dirty="0">
                <a:solidFill>
                  <a:srgbClr val="F66400"/>
                </a:solidFill>
              </a:rPr>
              <a:t>Wednesday</a:t>
            </a:r>
            <a:r>
              <a:rPr lang="en-US" sz="2000" b="1" dirty="0">
                <a:solidFill>
                  <a:srgbClr val="4472C4">
                    <a:lumMod val="50000"/>
                  </a:srgbClr>
                </a:solidFill>
              </a:rPr>
              <a:t>: </a:t>
            </a:r>
            <a:r>
              <a:rPr lang="en-US" sz="2000" dirty="0">
                <a:solidFill>
                  <a:srgbClr val="4472C4">
                    <a:lumMod val="50000"/>
                  </a:srgbClr>
                </a:solidFill>
              </a:rPr>
              <a:t>I’m not </a:t>
            </a:r>
            <a:r>
              <a:rPr lang="en-US" sz="2000" b="1" dirty="0">
                <a:solidFill>
                  <a:srgbClr val="4472C4">
                    <a:lumMod val="50000"/>
                  </a:srgbClr>
                </a:solidFill>
              </a:rPr>
              <a:t>great at singing</a:t>
            </a:r>
            <a:r>
              <a:rPr lang="en-US" sz="2000" dirty="0">
                <a:solidFill>
                  <a:srgbClr val="4472C4">
                    <a:lumMod val="50000"/>
                  </a:srgbClr>
                </a:solidFill>
              </a:rPr>
              <a:t>, so I rang a singer. Unfortunately, he said that he doesn’t like the orchestra.</a:t>
            </a:r>
          </a:p>
        </p:txBody>
      </p:sp>
      <p:sp>
        <p:nvSpPr>
          <p:cNvPr id="33" name="Rounded Rectangular Callout 13">
            <a:extLst>
              <a:ext uri="{FF2B5EF4-FFF2-40B4-BE49-F238E27FC236}">
                <a16:creationId xmlns:a16="http://schemas.microsoft.com/office/drawing/2014/main" id="{102C22FD-126D-4A3D-AE25-EFA1D24B6358}"/>
              </a:ext>
            </a:extLst>
          </p:cNvPr>
          <p:cNvSpPr/>
          <p:nvPr/>
        </p:nvSpPr>
        <p:spPr>
          <a:xfrm>
            <a:off x="3845421" y="226620"/>
            <a:ext cx="5295620" cy="889527"/>
          </a:xfrm>
          <a:prstGeom prst="wedgeRoundRectCallout">
            <a:avLst>
              <a:gd name="adj1" fmla="val 36140"/>
              <a:gd name="adj2" fmla="val 77982"/>
              <a:gd name="adj3" fmla="val 16667"/>
            </a:avLst>
          </a:prstGeom>
          <a:solidFill>
            <a:srgbClr val="104F7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spcAft>
                <a:spcPts val="0"/>
              </a:spcAft>
            </a:pPr>
            <a:r>
              <a:rPr lang="en-US" sz="2000" dirty="0">
                <a:solidFill>
                  <a:schemeClr val="bg1"/>
                </a:solidFill>
                <a:latin typeface="Century Gothic" panose="020B0502020202020204" pitchFamily="34" charset="0"/>
              </a:rPr>
              <a:t>When word-for-word translations don’t sound natural, consider making small changes to improve them.</a:t>
            </a:r>
            <a:endParaRPr lang="en-GB" sz="2000" kern="1400" dirty="0">
              <a:solidFill>
                <a:srgbClr val="DAA520"/>
              </a:solidFill>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351184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440574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Andreas </a:t>
            </a:r>
            <a:r>
              <a:rPr lang="en-GB" sz="3600" b="1" dirty="0" err="1">
                <a:solidFill>
                  <a:schemeClr val="bg1"/>
                </a:solidFill>
              </a:rPr>
              <a:t>Woche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4246056" y="441612"/>
            <a:ext cx="4334661" cy="461665"/>
          </a:xfrm>
          <a:prstGeom prst="rect">
            <a:avLst/>
          </a:prstGeom>
          <a:noFill/>
        </p:spPr>
        <p:txBody>
          <a:bodyPr wrap="square" rtlCol="0">
            <a:spAutoFit/>
          </a:bodyPr>
          <a:lstStyle/>
          <a:p>
            <a:r>
              <a:rPr lang="en-US" sz="2400" dirty="0">
                <a:solidFill>
                  <a:schemeClr val="accent5">
                    <a:lumMod val="50000"/>
                  </a:schemeClr>
                </a:solidFill>
              </a:rPr>
              <a:t>Wie </a:t>
            </a:r>
            <a:r>
              <a:rPr lang="en-US" sz="2400" dirty="0" err="1">
                <a:solidFill>
                  <a:schemeClr val="accent5">
                    <a:lumMod val="50000"/>
                  </a:schemeClr>
                </a:solidFill>
              </a:rPr>
              <a:t>heißt</a:t>
            </a:r>
            <a:r>
              <a:rPr lang="en-US" sz="2400" dirty="0">
                <a:solidFill>
                  <a:schemeClr val="accent5">
                    <a:lumMod val="50000"/>
                  </a:schemeClr>
                </a:solidFill>
              </a:rPr>
              <a:t> das auf </a:t>
            </a:r>
            <a:r>
              <a:rPr lang="en-US" sz="2400" dirty="0" err="1">
                <a:solidFill>
                  <a:schemeClr val="accent5">
                    <a:lumMod val="50000"/>
                  </a:schemeClr>
                </a:solidFill>
              </a:rPr>
              <a:t>Englisch</a:t>
            </a:r>
            <a:r>
              <a:rPr lang="en-US" sz="2400" dirty="0">
                <a:solidFill>
                  <a:schemeClr val="accent5">
                    <a:lumMod val="50000"/>
                  </a:schemeClr>
                </a:solidFill>
              </a:rPr>
              <a:t>?</a:t>
            </a:r>
          </a:p>
        </p:txBody>
      </p:sp>
      <p:pic>
        <p:nvPicPr>
          <p:cNvPr id="13" name="Picture 12" descr="Text&#10;&#10;Description automatically generated">
            <a:extLst>
              <a:ext uri="{FF2B5EF4-FFF2-40B4-BE49-F238E27FC236}">
                <a16:creationId xmlns:a16="http://schemas.microsoft.com/office/drawing/2014/main" id="{A9A97034-7C9D-452C-A977-D5C6AF1425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85346">
            <a:off x="9142440" y="159647"/>
            <a:ext cx="1976742" cy="1065554"/>
          </a:xfrm>
          <a:prstGeom prst="rect">
            <a:avLst/>
          </a:prstGeom>
        </p:spPr>
      </p:pic>
      <p:sp>
        <p:nvSpPr>
          <p:cNvPr id="11" name="TextBox 10">
            <a:extLst>
              <a:ext uri="{FF2B5EF4-FFF2-40B4-BE49-F238E27FC236}">
                <a16:creationId xmlns:a16="http://schemas.microsoft.com/office/drawing/2014/main" id="{B3ED3186-7F8B-475D-B5AD-F2915CE9F9C7}"/>
              </a:ext>
            </a:extLst>
          </p:cNvPr>
          <p:cNvSpPr txBox="1"/>
          <p:nvPr/>
        </p:nvSpPr>
        <p:spPr>
          <a:xfrm>
            <a:off x="217054" y="1661801"/>
            <a:ext cx="5394038" cy="1656864"/>
          </a:xfrm>
          <a:prstGeom prst="rect">
            <a:avLst/>
          </a:prstGeom>
          <a:noFill/>
        </p:spPr>
        <p:txBody>
          <a:bodyPr wrap="square" rtlCol="0">
            <a:spAutoFit/>
          </a:bodyPr>
          <a:lstStyle/>
          <a:p>
            <a:pPr>
              <a:spcBef>
                <a:spcPts val="50"/>
              </a:spcBef>
              <a:spcAft>
                <a:spcPts val="50"/>
              </a:spcAft>
            </a:pPr>
            <a:r>
              <a:rPr lang="en-US" sz="2000" b="1" dirty="0" err="1">
                <a:solidFill>
                  <a:srgbClr val="F66400"/>
                </a:solidFill>
              </a:rPr>
              <a:t>Donnerstag</a:t>
            </a:r>
            <a:r>
              <a:rPr lang="en-US" sz="2000" b="1" dirty="0">
                <a:solidFill>
                  <a:schemeClr val="accent5">
                    <a:lumMod val="50000"/>
                  </a:schemeClr>
                </a:solidFill>
              </a:rPr>
              <a:t>: Die </a:t>
            </a:r>
            <a:r>
              <a:rPr lang="en-US" sz="2000" dirty="0" err="1">
                <a:solidFill>
                  <a:schemeClr val="accent5">
                    <a:lumMod val="50000"/>
                  </a:schemeClr>
                </a:solidFill>
              </a:rPr>
              <a:t>lustige</a:t>
            </a:r>
            <a:r>
              <a:rPr lang="en-US" sz="2000" dirty="0">
                <a:solidFill>
                  <a:schemeClr val="accent5">
                    <a:lumMod val="50000"/>
                  </a:schemeClr>
                </a:solidFill>
              </a:rPr>
              <a:t> Band, die </a:t>
            </a:r>
            <a:r>
              <a:rPr lang="en-US" sz="2000" dirty="0" err="1">
                <a:solidFill>
                  <a:schemeClr val="accent5">
                    <a:lumMod val="50000"/>
                  </a:schemeClr>
                </a:solidFill>
              </a:rPr>
              <a:t>wir</a:t>
            </a:r>
            <a:r>
              <a:rPr lang="en-US" sz="2000" dirty="0">
                <a:solidFill>
                  <a:schemeClr val="accent5">
                    <a:lumMod val="50000"/>
                  </a:schemeClr>
                </a:solidFill>
              </a:rPr>
              <a:t> </a:t>
            </a:r>
            <a:r>
              <a:rPr lang="en-US" sz="2000" dirty="0" err="1">
                <a:solidFill>
                  <a:schemeClr val="accent5">
                    <a:lumMod val="50000"/>
                  </a:schemeClr>
                </a:solidFill>
              </a:rPr>
              <a:t>kennen</a:t>
            </a:r>
            <a:r>
              <a:rPr lang="en-US" sz="2000" dirty="0">
                <a:solidFill>
                  <a:schemeClr val="accent5">
                    <a:lumMod val="50000"/>
                  </a:schemeClr>
                </a:solidFill>
              </a:rPr>
              <a:t>, hat </a:t>
            </a:r>
            <a:r>
              <a:rPr lang="en-US" sz="2000" dirty="0" err="1">
                <a:solidFill>
                  <a:schemeClr val="accent5">
                    <a:lumMod val="50000"/>
                  </a:schemeClr>
                </a:solidFill>
              </a:rPr>
              <a:t>uns</a:t>
            </a:r>
            <a:r>
              <a:rPr lang="en-US" sz="2000" dirty="0">
                <a:solidFill>
                  <a:schemeClr val="accent5">
                    <a:lumMod val="50000"/>
                  </a:schemeClr>
                </a:solidFill>
              </a:rPr>
              <a:t> auch </a:t>
            </a:r>
            <a:r>
              <a:rPr lang="en-US" sz="2000" dirty="0" err="1">
                <a:solidFill>
                  <a:schemeClr val="accent5">
                    <a:lumMod val="50000"/>
                  </a:schemeClr>
                </a:solidFill>
              </a:rPr>
              <a:t>nicht</a:t>
            </a:r>
            <a:r>
              <a:rPr lang="en-US" sz="2000" dirty="0">
                <a:solidFill>
                  <a:schemeClr val="accent5">
                    <a:lumMod val="50000"/>
                  </a:schemeClr>
                </a:solidFill>
              </a:rPr>
              <a:t> </a:t>
            </a:r>
            <a:r>
              <a:rPr lang="en-US" sz="2000" dirty="0" err="1">
                <a:solidFill>
                  <a:schemeClr val="accent5">
                    <a:lumMod val="50000"/>
                  </a:schemeClr>
                </a:solidFill>
              </a:rPr>
              <a:t>geholfen</a:t>
            </a:r>
            <a:r>
              <a:rPr lang="en-US" sz="2000" dirty="0">
                <a:solidFill>
                  <a:schemeClr val="accent5">
                    <a:lumMod val="50000"/>
                  </a:schemeClr>
                </a:solidFill>
              </a:rPr>
              <a:t>! Aber ich bin </a:t>
            </a:r>
            <a:r>
              <a:rPr lang="en-US" sz="2000" dirty="0" err="1">
                <a:solidFill>
                  <a:schemeClr val="accent5">
                    <a:lumMod val="50000"/>
                  </a:schemeClr>
                </a:solidFill>
              </a:rPr>
              <a:t>nicht</a:t>
            </a:r>
            <a:r>
              <a:rPr lang="en-US" sz="2000" dirty="0">
                <a:solidFill>
                  <a:schemeClr val="accent5">
                    <a:lumMod val="50000"/>
                  </a:schemeClr>
                </a:solidFill>
              </a:rPr>
              <a:t> </a:t>
            </a:r>
            <a:r>
              <a:rPr lang="en-US" sz="2000" dirty="0" err="1">
                <a:solidFill>
                  <a:schemeClr val="accent5">
                    <a:lumMod val="50000"/>
                  </a:schemeClr>
                </a:solidFill>
              </a:rPr>
              <a:t>traurig</a:t>
            </a:r>
            <a:r>
              <a:rPr lang="en-US" sz="2000" dirty="0">
                <a:solidFill>
                  <a:schemeClr val="accent5">
                    <a:lumMod val="50000"/>
                  </a:schemeClr>
                </a:solidFill>
              </a:rPr>
              <a:t>, </a:t>
            </a:r>
            <a:r>
              <a:rPr lang="en-US" sz="2000" dirty="0" err="1">
                <a:solidFill>
                  <a:schemeClr val="accent5">
                    <a:lumMod val="50000"/>
                  </a:schemeClr>
                </a:solidFill>
              </a:rPr>
              <a:t>denn</a:t>
            </a:r>
            <a:r>
              <a:rPr lang="en-US" sz="2000" dirty="0">
                <a:solidFill>
                  <a:schemeClr val="accent5">
                    <a:lumMod val="50000"/>
                  </a:schemeClr>
                </a:solidFill>
              </a:rPr>
              <a:t> es </a:t>
            </a:r>
            <a:r>
              <a:rPr lang="en-US" sz="2000" dirty="0" err="1">
                <a:solidFill>
                  <a:schemeClr val="accent5">
                    <a:lumMod val="50000"/>
                  </a:schemeClr>
                </a:solidFill>
              </a:rPr>
              <a:t>ist</a:t>
            </a:r>
            <a:r>
              <a:rPr lang="en-US" sz="2000" dirty="0">
                <a:solidFill>
                  <a:schemeClr val="accent5">
                    <a:lumMod val="50000"/>
                  </a:schemeClr>
                </a:solidFill>
              </a:rPr>
              <a:t> </a:t>
            </a:r>
            <a:r>
              <a:rPr lang="en-US" sz="2000" dirty="0" err="1">
                <a:solidFill>
                  <a:schemeClr val="accent5">
                    <a:lumMod val="50000"/>
                  </a:schemeClr>
                </a:solidFill>
              </a:rPr>
              <a:t>noch</a:t>
            </a:r>
            <a:r>
              <a:rPr lang="en-US" sz="2000" dirty="0">
                <a:solidFill>
                  <a:schemeClr val="accent5">
                    <a:lumMod val="50000"/>
                  </a:schemeClr>
                </a:solidFill>
              </a:rPr>
              <a:t> </a:t>
            </a:r>
            <a:r>
              <a:rPr lang="en-US" sz="2000" dirty="0" err="1">
                <a:solidFill>
                  <a:schemeClr val="accent5">
                    <a:lumMod val="50000"/>
                  </a:schemeClr>
                </a:solidFill>
              </a:rPr>
              <a:t>nicht</a:t>
            </a:r>
            <a:r>
              <a:rPr lang="en-US" sz="2000" b="1" dirty="0">
                <a:solidFill>
                  <a:schemeClr val="accent5">
                    <a:lumMod val="50000"/>
                  </a:schemeClr>
                </a:solidFill>
              </a:rPr>
              <a:t> das </a:t>
            </a:r>
            <a:r>
              <a:rPr lang="en-US" sz="2000" dirty="0">
                <a:solidFill>
                  <a:schemeClr val="accent5">
                    <a:lumMod val="50000"/>
                  </a:schemeClr>
                </a:solidFill>
              </a:rPr>
              <a:t>Ende von der </a:t>
            </a:r>
            <a:r>
              <a:rPr lang="en-US" sz="2000" dirty="0" err="1">
                <a:solidFill>
                  <a:schemeClr val="accent5">
                    <a:lumMod val="50000"/>
                  </a:schemeClr>
                </a:solidFill>
              </a:rPr>
              <a:t>Geschichte</a:t>
            </a:r>
            <a:r>
              <a:rPr lang="en-US" sz="2000" dirty="0">
                <a:solidFill>
                  <a:schemeClr val="accent5">
                    <a:lumMod val="50000"/>
                  </a:schemeClr>
                </a:solidFill>
              </a:rPr>
              <a:t>… </a:t>
            </a:r>
          </a:p>
          <a:p>
            <a:pPr>
              <a:spcBef>
                <a:spcPts val="50"/>
              </a:spcBef>
              <a:spcAft>
                <a:spcPts val="50"/>
              </a:spcAft>
            </a:pPr>
            <a:endParaRPr lang="en-US" sz="2000" dirty="0">
              <a:solidFill>
                <a:schemeClr val="accent5">
                  <a:lumMod val="50000"/>
                </a:schemeClr>
              </a:solidFill>
            </a:endParaRPr>
          </a:p>
        </p:txBody>
      </p:sp>
      <p:sp>
        <p:nvSpPr>
          <p:cNvPr id="15" name="TextBox 14">
            <a:extLst>
              <a:ext uri="{FF2B5EF4-FFF2-40B4-BE49-F238E27FC236}">
                <a16:creationId xmlns:a16="http://schemas.microsoft.com/office/drawing/2014/main" id="{9FCEFBE6-66BD-4F5F-970F-16BEC785006F}"/>
              </a:ext>
            </a:extLst>
          </p:cNvPr>
          <p:cNvSpPr txBox="1"/>
          <p:nvPr/>
        </p:nvSpPr>
        <p:spPr>
          <a:xfrm>
            <a:off x="217054" y="4077189"/>
            <a:ext cx="5394037" cy="1015663"/>
          </a:xfrm>
          <a:prstGeom prst="rect">
            <a:avLst/>
          </a:prstGeom>
          <a:noFill/>
        </p:spPr>
        <p:txBody>
          <a:bodyPr wrap="square" rtlCol="0">
            <a:spAutoFit/>
          </a:bodyPr>
          <a:lstStyle/>
          <a:p>
            <a:pPr>
              <a:spcBef>
                <a:spcPts val="50"/>
              </a:spcBef>
              <a:spcAft>
                <a:spcPts val="50"/>
              </a:spcAft>
            </a:pPr>
            <a:r>
              <a:rPr lang="en-US" sz="2000" b="1" dirty="0">
                <a:solidFill>
                  <a:srgbClr val="F66400"/>
                </a:solidFill>
              </a:rPr>
              <a:t>Freitag</a:t>
            </a:r>
            <a:r>
              <a:rPr lang="en-US" sz="2000" b="1" dirty="0">
                <a:solidFill>
                  <a:schemeClr val="accent5">
                    <a:lumMod val="50000"/>
                  </a:schemeClr>
                </a:solidFill>
              </a:rPr>
              <a:t>: </a:t>
            </a:r>
            <a:r>
              <a:rPr lang="en-US" sz="2000" dirty="0">
                <a:solidFill>
                  <a:schemeClr val="accent5">
                    <a:lumMod val="50000"/>
                  </a:schemeClr>
                </a:solidFill>
              </a:rPr>
              <a:t>Eine </a:t>
            </a:r>
            <a:r>
              <a:rPr lang="en-US" sz="2000" dirty="0" err="1">
                <a:solidFill>
                  <a:schemeClr val="accent5">
                    <a:lumMod val="50000"/>
                  </a:schemeClr>
                </a:solidFill>
              </a:rPr>
              <a:t>andere</a:t>
            </a:r>
            <a:r>
              <a:rPr lang="en-US" sz="2000" dirty="0">
                <a:solidFill>
                  <a:schemeClr val="accent5">
                    <a:lumMod val="50000"/>
                  </a:schemeClr>
                </a:solidFill>
              </a:rPr>
              <a:t> Band, die </a:t>
            </a:r>
            <a:r>
              <a:rPr lang="en-US" sz="2000" dirty="0" err="1">
                <a:solidFill>
                  <a:schemeClr val="accent5">
                    <a:lumMod val="50000"/>
                  </a:schemeClr>
                </a:solidFill>
              </a:rPr>
              <a:t>wir</a:t>
            </a:r>
            <a:r>
              <a:rPr lang="en-US" sz="2000" dirty="0">
                <a:solidFill>
                  <a:schemeClr val="accent5">
                    <a:lumMod val="50000"/>
                  </a:schemeClr>
                </a:solidFill>
              </a:rPr>
              <a:t> </a:t>
            </a:r>
            <a:r>
              <a:rPr lang="en-US" sz="2000" dirty="0" err="1">
                <a:solidFill>
                  <a:schemeClr val="accent5">
                    <a:lumMod val="50000"/>
                  </a:schemeClr>
                </a:solidFill>
              </a:rPr>
              <a:t>bisher</a:t>
            </a:r>
            <a:r>
              <a:rPr lang="en-US" sz="2000" dirty="0">
                <a:solidFill>
                  <a:schemeClr val="accent5">
                    <a:lumMod val="50000"/>
                  </a:schemeClr>
                </a:solidFill>
              </a:rPr>
              <a:t> </a:t>
            </a:r>
            <a:r>
              <a:rPr lang="en-US" sz="2000" dirty="0" err="1">
                <a:solidFill>
                  <a:schemeClr val="accent5">
                    <a:lumMod val="50000"/>
                  </a:schemeClr>
                </a:solidFill>
              </a:rPr>
              <a:t>nicht</a:t>
            </a:r>
            <a:r>
              <a:rPr lang="en-US" sz="2000" dirty="0">
                <a:solidFill>
                  <a:schemeClr val="accent5">
                    <a:lumMod val="50000"/>
                  </a:schemeClr>
                </a:solidFill>
              </a:rPr>
              <a:t> </a:t>
            </a:r>
            <a:r>
              <a:rPr lang="en-US" sz="2000" dirty="0" err="1">
                <a:solidFill>
                  <a:schemeClr val="accent5">
                    <a:lumMod val="50000"/>
                  </a:schemeClr>
                </a:solidFill>
              </a:rPr>
              <a:t>gekannt</a:t>
            </a:r>
            <a:r>
              <a:rPr lang="en-US" sz="2000" dirty="0">
                <a:solidFill>
                  <a:schemeClr val="accent5">
                    <a:lumMod val="50000"/>
                  </a:schemeClr>
                </a:solidFill>
              </a:rPr>
              <a:t> </a:t>
            </a:r>
            <a:r>
              <a:rPr lang="en-US" sz="2000" dirty="0" err="1">
                <a:solidFill>
                  <a:schemeClr val="accent5">
                    <a:lumMod val="50000"/>
                  </a:schemeClr>
                </a:solidFill>
              </a:rPr>
              <a:t>haben</a:t>
            </a:r>
            <a:r>
              <a:rPr lang="en-US" sz="2000" dirty="0">
                <a:solidFill>
                  <a:schemeClr val="accent5">
                    <a:lumMod val="50000"/>
                  </a:schemeClr>
                </a:solidFill>
              </a:rPr>
              <a:t>, </a:t>
            </a:r>
            <a:r>
              <a:rPr lang="en-US" sz="2000" dirty="0">
                <a:solidFill>
                  <a:srgbClr val="4472C4">
                    <a:lumMod val="50000"/>
                  </a:srgbClr>
                </a:solidFill>
              </a:rPr>
              <a:t>hat </a:t>
            </a:r>
            <a:r>
              <a:rPr lang="en-US" sz="2000" dirty="0" err="1">
                <a:solidFill>
                  <a:srgbClr val="4472C4">
                    <a:lumMod val="50000"/>
                  </a:srgbClr>
                </a:solidFill>
              </a:rPr>
              <a:t>sich</a:t>
            </a:r>
            <a:r>
              <a:rPr lang="en-US" sz="2000" dirty="0">
                <a:solidFill>
                  <a:srgbClr val="4472C4">
                    <a:lumMod val="50000"/>
                  </a:srgbClr>
                </a:solidFill>
              </a:rPr>
              <a:t> </a:t>
            </a:r>
            <a:r>
              <a:rPr lang="en-US" sz="2000" dirty="0" err="1">
                <a:solidFill>
                  <a:srgbClr val="4472C4">
                    <a:lumMod val="50000"/>
                  </a:srgbClr>
                </a:solidFill>
              </a:rPr>
              <a:t>heute</a:t>
            </a:r>
            <a:r>
              <a:rPr lang="en-US" sz="2000" dirty="0">
                <a:solidFill>
                  <a:srgbClr val="4472C4">
                    <a:lumMod val="50000"/>
                  </a:srgbClr>
                </a:solidFill>
              </a:rPr>
              <a:t> </a:t>
            </a:r>
            <a:r>
              <a:rPr lang="en-US" sz="2000" dirty="0" err="1">
                <a:solidFill>
                  <a:srgbClr val="4472C4">
                    <a:lumMod val="50000"/>
                  </a:srgbClr>
                </a:solidFill>
              </a:rPr>
              <a:t>bei</a:t>
            </a:r>
            <a:r>
              <a:rPr lang="en-US" sz="2000" dirty="0">
                <a:solidFill>
                  <a:srgbClr val="4472C4">
                    <a:lumMod val="50000"/>
                  </a:srgbClr>
                </a:solidFill>
              </a:rPr>
              <a:t> </a:t>
            </a:r>
            <a:r>
              <a:rPr lang="en-US" sz="2000" dirty="0" err="1">
                <a:solidFill>
                  <a:srgbClr val="4472C4">
                    <a:lumMod val="50000"/>
                  </a:srgbClr>
                </a:solidFill>
              </a:rPr>
              <a:t>uns</a:t>
            </a:r>
            <a:r>
              <a:rPr lang="en-US" sz="2000" dirty="0">
                <a:solidFill>
                  <a:srgbClr val="4472C4">
                    <a:lumMod val="50000"/>
                  </a:srgbClr>
                </a:solidFill>
              </a:rPr>
              <a:t> </a:t>
            </a:r>
            <a:r>
              <a:rPr lang="en-US" sz="2000" dirty="0" err="1">
                <a:solidFill>
                  <a:srgbClr val="4472C4">
                    <a:lumMod val="50000"/>
                  </a:srgbClr>
                </a:solidFill>
              </a:rPr>
              <a:t>gemeldet</a:t>
            </a:r>
            <a:r>
              <a:rPr lang="en-US" sz="2000" dirty="0">
                <a:solidFill>
                  <a:srgbClr val="4472C4">
                    <a:lumMod val="50000"/>
                  </a:srgbClr>
                </a:solidFill>
              </a:rPr>
              <a:t>. </a:t>
            </a:r>
            <a:r>
              <a:rPr lang="en-US" sz="2000" dirty="0" err="1">
                <a:solidFill>
                  <a:srgbClr val="4472C4">
                    <a:lumMod val="50000"/>
                  </a:srgbClr>
                </a:solidFill>
              </a:rPr>
              <a:t>Alles</a:t>
            </a:r>
            <a:r>
              <a:rPr lang="en-US" sz="2000" dirty="0">
                <a:solidFill>
                  <a:srgbClr val="4472C4">
                    <a:lumMod val="50000"/>
                  </a:srgbClr>
                </a:solidFill>
              </a:rPr>
              <a:t> </a:t>
            </a:r>
            <a:r>
              <a:rPr lang="en-US" sz="2000" dirty="0" err="1">
                <a:solidFill>
                  <a:srgbClr val="4472C4">
                    <a:lumMod val="50000"/>
                  </a:srgbClr>
                </a:solidFill>
              </a:rPr>
              <a:t>wird</a:t>
            </a:r>
            <a:r>
              <a:rPr lang="en-US" sz="2000" dirty="0">
                <a:solidFill>
                  <a:srgbClr val="4472C4">
                    <a:lumMod val="50000"/>
                  </a:srgbClr>
                </a:solidFill>
              </a:rPr>
              <a:t> gut! Hurrah!</a:t>
            </a:r>
            <a:endParaRPr lang="en-GB" sz="2000" dirty="0"/>
          </a:p>
        </p:txBody>
      </p:sp>
      <p:sp>
        <p:nvSpPr>
          <p:cNvPr id="14" name="Rectangle 13">
            <a:extLst>
              <a:ext uri="{FF2B5EF4-FFF2-40B4-BE49-F238E27FC236}">
                <a16:creationId xmlns:a16="http://schemas.microsoft.com/office/drawing/2014/main" id="{B3D83501-8385-4142-A414-9869AFE02DE5}"/>
              </a:ext>
            </a:extLst>
          </p:cNvPr>
          <p:cNvSpPr/>
          <p:nvPr/>
        </p:nvSpPr>
        <p:spPr>
          <a:xfrm>
            <a:off x="6384765" y="1728118"/>
            <a:ext cx="5809413" cy="1015663"/>
          </a:xfrm>
          <a:prstGeom prst="rect">
            <a:avLst/>
          </a:prstGeom>
          <a:solidFill>
            <a:srgbClr val="EBEFF7"/>
          </a:solidFill>
        </p:spPr>
        <p:txBody>
          <a:bodyPr wrap="square">
            <a:spAutoFit/>
          </a:bodyPr>
          <a:lstStyle/>
          <a:p>
            <a:pPr>
              <a:spcBef>
                <a:spcPts val="50"/>
              </a:spcBef>
              <a:spcAft>
                <a:spcPts val="50"/>
              </a:spcAft>
            </a:pPr>
            <a:r>
              <a:rPr lang="en-US" sz="2000" b="1" dirty="0">
                <a:solidFill>
                  <a:srgbClr val="F66400"/>
                </a:solidFill>
              </a:rPr>
              <a:t>Thursday</a:t>
            </a:r>
            <a:r>
              <a:rPr lang="en-US" sz="2000" b="1" dirty="0">
                <a:solidFill>
                  <a:srgbClr val="4472C4">
                    <a:lumMod val="50000"/>
                  </a:srgbClr>
                </a:solidFill>
              </a:rPr>
              <a:t>: </a:t>
            </a:r>
            <a:r>
              <a:rPr lang="en-US" sz="2000" dirty="0">
                <a:solidFill>
                  <a:srgbClr val="4472C4">
                    <a:lumMod val="50000"/>
                  </a:srgbClr>
                </a:solidFill>
              </a:rPr>
              <a:t>The fun band that we know also didn’t help us ! But I’m not sad as it’s not yet the end of the story…</a:t>
            </a:r>
          </a:p>
        </p:txBody>
      </p:sp>
      <p:sp>
        <p:nvSpPr>
          <p:cNvPr id="16" name="Rectangle 15">
            <a:extLst>
              <a:ext uri="{FF2B5EF4-FFF2-40B4-BE49-F238E27FC236}">
                <a16:creationId xmlns:a16="http://schemas.microsoft.com/office/drawing/2014/main" id="{6B0E21A1-A6F9-4B19-BDD7-8411657A1ECC}"/>
              </a:ext>
            </a:extLst>
          </p:cNvPr>
          <p:cNvSpPr/>
          <p:nvPr/>
        </p:nvSpPr>
        <p:spPr>
          <a:xfrm>
            <a:off x="6382587" y="1728118"/>
            <a:ext cx="5809413" cy="1015663"/>
          </a:xfrm>
          <a:prstGeom prst="rect">
            <a:avLst/>
          </a:prstGeom>
          <a:solidFill>
            <a:srgbClr val="FFF4E7"/>
          </a:solidFill>
        </p:spPr>
        <p:txBody>
          <a:bodyPr wrap="square">
            <a:spAutoFit/>
          </a:bodyPr>
          <a:lstStyle/>
          <a:p>
            <a:pPr>
              <a:spcBef>
                <a:spcPts val="50"/>
              </a:spcBef>
              <a:spcAft>
                <a:spcPts val="50"/>
              </a:spcAft>
            </a:pPr>
            <a:r>
              <a:rPr lang="en-US" sz="2000" b="1" dirty="0">
                <a:solidFill>
                  <a:srgbClr val="F66400"/>
                </a:solidFill>
              </a:rPr>
              <a:t>Thursday</a:t>
            </a:r>
            <a:r>
              <a:rPr lang="en-US" sz="2000" b="1" dirty="0">
                <a:solidFill>
                  <a:srgbClr val="4472C4">
                    <a:lumMod val="50000"/>
                  </a:srgbClr>
                </a:solidFill>
              </a:rPr>
              <a:t>: </a:t>
            </a:r>
            <a:r>
              <a:rPr lang="en-US" sz="2000" dirty="0">
                <a:solidFill>
                  <a:srgbClr val="4472C4">
                    <a:lumMod val="50000"/>
                  </a:srgbClr>
                </a:solidFill>
              </a:rPr>
              <a:t>The fun band that we know </a:t>
            </a:r>
            <a:r>
              <a:rPr lang="en-US" sz="2000" b="1" dirty="0">
                <a:solidFill>
                  <a:srgbClr val="4472C4">
                    <a:lumMod val="50000"/>
                  </a:srgbClr>
                </a:solidFill>
              </a:rPr>
              <a:t>didn’t help us either</a:t>
            </a:r>
            <a:r>
              <a:rPr lang="en-US" sz="2000" dirty="0">
                <a:solidFill>
                  <a:srgbClr val="4472C4">
                    <a:lumMod val="50000"/>
                  </a:srgbClr>
                </a:solidFill>
              </a:rPr>
              <a:t>! But I’m not sad as </a:t>
            </a:r>
            <a:r>
              <a:rPr lang="en-US" sz="2000" b="1" dirty="0">
                <a:solidFill>
                  <a:srgbClr val="4472C4">
                    <a:lumMod val="50000"/>
                  </a:srgbClr>
                </a:solidFill>
              </a:rPr>
              <a:t>this</a:t>
            </a:r>
            <a:r>
              <a:rPr lang="en-US" sz="2000" dirty="0">
                <a:solidFill>
                  <a:srgbClr val="4472C4">
                    <a:lumMod val="50000"/>
                  </a:srgbClr>
                </a:solidFill>
              </a:rPr>
              <a:t> is not yet the end of the story…</a:t>
            </a:r>
          </a:p>
        </p:txBody>
      </p:sp>
      <p:sp>
        <p:nvSpPr>
          <p:cNvPr id="19" name="Rectangle 18">
            <a:extLst>
              <a:ext uri="{FF2B5EF4-FFF2-40B4-BE49-F238E27FC236}">
                <a16:creationId xmlns:a16="http://schemas.microsoft.com/office/drawing/2014/main" id="{3CC2FF4D-95C8-4096-88E9-E315B06D33C0}"/>
              </a:ext>
            </a:extLst>
          </p:cNvPr>
          <p:cNvSpPr/>
          <p:nvPr/>
        </p:nvSpPr>
        <p:spPr>
          <a:xfrm>
            <a:off x="6380416" y="4145384"/>
            <a:ext cx="5809413" cy="1015663"/>
          </a:xfrm>
          <a:prstGeom prst="rect">
            <a:avLst/>
          </a:prstGeom>
          <a:solidFill>
            <a:srgbClr val="EBEFF7"/>
          </a:solidFill>
        </p:spPr>
        <p:txBody>
          <a:bodyPr wrap="square">
            <a:spAutoFit/>
          </a:bodyPr>
          <a:lstStyle/>
          <a:p>
            <a:pPr>
              <a:spcBef>
                <a:spcPts val="50"/>
              </a:spcBef>
              <a:spcAft>
                <a:spcPts val="50"/>
              </a:spcAft>
            </a:pPr>
            <a:r>
              <a:rPr lang="en-US" sz="2000" b="1" dirty="0">
                <a:solidFill>
                  <a:srgbClr val="F66400"/>
                </a:solidFill>
              </a:rPr>
              <a:t>Friday</a:t>
            </a:r>
            <a:r>
              <a:rPr lang="en-US" sz="2000" b="1" dirty="0">
                <a:solidFill>
                  <a:srgbClr val="4472C4">
                    <a:lumMod val="50000"/>
                  </a:srgbClr>
                </a:solidFill>
              </a:rPr>
              <a:t>: </a:t>
            </a:r>
            <a:r>
              <a:rPr lang="en-US" sz="2000" dirty="0">
                <a:solidFill>
                  <a:srgbClr val="4472C4">
                    <a:lumMod val="50000"/>
                  </a:srgbClr>
                </a:solidFill>
              </a:rPr>
              <a:t>Another band, that we didn’t know up until now, got in touch with us today.  Everything is becoming good! Hurrah!</a:t>
            </a:r>
          </a:p>
        </p:txBody>
      </p:sp>
      <p:sp>
        <p:nvSpPr>
          <p:cNvPr id="17" name="Rectangle 16">
            <a:extLst>
              <a:ext uri="{FF2B5EF4-FFF2-40B4-BE49-F238E27FC236}">
                <a16:creationId xmlns:a16="http://schemas.microsoft.com/office/drawing/2014/main" id="{10A01F6F-A733-4DD0-B366-7ECD366DEF4E}"/>
              </a:ext>
            </a:extLst>
          </p:cNvPr>
          <p:cNvSpPr/>
          <p:nvPr/>
        </p:nvSpPr>
        <p:spPr>
          <a:xfrm>
            <a:off x="6385677" y="4144355"/>
            <a:ext cx="5809413" cy="1015663"/>
          </a:xfrm>
          <a:prstGeom prst="rect">
            <a:avLst/>
          </a:prstGeom>
          <a:solidFill>
            <a:srgbClr val="FFF4E7"/>
          </a:solidFill>
        </p:spPr>
        <p:txBody>
          <a:bodyPr wrap="square">
            <a:spAutoFit/>
          </a:bodyPr>
          <a:lstStyle/>
          <a:p>
            <a:pPr>
              <a:spcBef>
                <a:spcPts val="50"/>
              </a:spcBef>
              <a:spcAft>
                <a:spcPts val="50"/>
              </a:spcAft>
            </a:pPr>
            <a:r>
              <a:rPr lang="en-US" sz="2000" b="1" dirty="0">
                <a:solidFill>
                  <a:srgbClr val="F66400"/>
                </a:solidFill>
              </a:rPr>
              <a:t>Friday</a:t>
            </a:r>
            <a:r>
              <a:rPr lang="en-US" sz="2000" b="1" dirty="0">
                <a:solidFill>
                  <a:srgbClr val="4472C4">
                    <a:lumMod val="50000"/>
                  </a:srgbClr>
                </a:solidFill>
              </a:rPr>
              <a:t>: </a:t>
            </a:r>
            <a:r>
              <a:rPr lang="en-US" sz="2000" dirty="0">
                <a:solidFill>
                  <a:srgbClr val="4472C4">
                    <a:lumMod val="50000"/>
                  </a:srgbClr>
                </a:solidFill>
              </a:rPr>
              <a:t>Another band that we didn’t know </a:t>
            </a:r>
            <a:r>
              <a:rPr lang="en-US" sz="2000" b="1" dirty="0">
                <a:solidFill>
                  <a:srgbClr val="4472C4">
                    <a:lumMod val="50000"/>
                  </a:srgbClr>
                </a:solidFill>
              </a:rPr>
              <a:t>before</a:t>
            </a:r>
            <a:r>
              <a:rPr lang="en-US" sz="2000" dirty="0">
                <a:solidFill>
                  <a:srgbClr val="4472C4">
                    <a:lumMod val="50000"/>
                  </a:srgbClr>
                </a:solidFill>
              </a:rPr>
              <a:t>, got in touch with us today. Everything’s </a:t>
            </a:r>
            <a:r>
              <a:rPr lang="en-US" sz="2000" b="1" dirty="0">
                <a:solidFill>
                  <a:srgbClr val="4472C4">
                    <a:lumMod val="50000"/>
                  </a:srgbClr>
                </a:solidFill>
              </a:rPr>
              <a:t>turning out alright</a:t>
            </a:r>
            <a:r>
              <a:rPr lang="en-US" sz="2000" dirty="0">
                <a:solidFill>
                  <a:srgbClr val="4472C4">
                    <a:lumMod val="50000"/>
                  </a:srgbClr>
                </a:solidFill>
              </a:rPr>
              <a:t>! Hurrah! </a:t>
            </a:r>
          </a:p>
        </p:txBody>
      </p:sp>
    </p:spTree>
    <p:extLst>
      <p:ext uri="{BB962C8B-B14F-4D97-AF65-F5344CB8AC3E}">
        <p14:creationId xmlns:p14="http://schemas.microsoft.com/office/powerpoint/2010/main" val="155711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4141077" cy="788525"/>
          </a:xfrm>
          <a:prstGeom prst="rect">
            <a:avLst/>
          </a:prstGeom>
        </p:spPr>
      </p:pic>
      <p:sp>
        <p:nvSpPr>
          <p:cNvPr id="4" name="Title 3"/>
          <p:cNvSpPr>
            <a:spLocks noGrp="1"/>
          </p:cNvSpPr>
          <p:nvPr>
            <p:ph type="title"/>
          </p:nvPr>
        </p:nvSpPr>
        <p:spPr>
          <a:xfrm>
            <a:off x="0" y="294041"/>
            <a:ext cx="4141076" cy="707849"/>
          </a:xfrm>
        </p:spPr>
        <p:txBody>
          <a:bodyPr>
            <a:noAutofit/>
          </a:bodyPr>
          <a:lstStyle/>
          <a:p>
            <a:r>
              <a:rPr lang="en-GB" sz="3600" b="1" dirty="0">
                <a:solidFill>
                  <a:schemeClr val="bg1"/>
                </a:solidFill>
              </a:rPr>
              <a:t>Mia </a:t>
            </a:r>
            <a:r>
              <a:rPr lang="en-GB" sz="3600" b="1" dirty="0" err="1">
                <a:solidFill>
                  <a:schemeClr val="bg1"/>
                </a:solidFill>
              </a:rPr>
              <a:t>fragt</a:t>
            </a:r>
            <a:r>
              <a:rPr lang="en-GB" sz="3600" b="1" dirty="0">
                <a:solidFill>
                  <a:schemeClr val="bg1"/>
                </a:solidFill>
              </a:rPr>
              <a:t> [1/9]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BA820CC-E22B-41F1-8AE0-0647B9F89368}"/>
              </a:ext>
            </a:extLst>
          </p:cNvPr>
          <p:cNvSpPr txBox="1"/>
          <p:nvPr/>
        </p:nvSpPr>
        <p:spPr>
          <a:xfrm>
            <a:off x="3111890" y="2324620"/>
            <a:ext cx="23532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Heidi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Liste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gemacht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98934" y="1692166"/>
            <a:ext cx="3594864" cy="1187195"/>
          </a:xfrm>
          <a:prstGeom prst="wedgeRoundRectCallout">
            <a:avLst>
              <a:gd name="adj1" fmla="val 37464"/>
              <a:gd name="adj2" fmla="val 1464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a:r>
            <a:r>
              <a:rPr lang="en-US" sz="2400" dirty="0" err="1">
                <a:solidFill>
                  <a:srgbClr val="4472C4">
                    <a:lumMod val="50000"/>
                  </a:srgbClr>
                </a:solidFill>
                <a:latin typeface="Century Gothic" panose="020F0302020204030204"/>
              </a:rPr>
              <a:t>eidi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gemacht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E17E7BC2-26A5-4817-BC4A-2F25ECE65652}"/>
              </a:ext>
            </a:extLst>
          </p:cNvPr>
          <p:cNvSpPr txBox="1"/>
          <p:nvPr/>
        </p:nvSpPr>
        <p:spPr>
          <a:xfrm>
            <a:off x="8026430" y="1877559"/>
            <a:ext cx="3251169"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descr="A picture containing text, vector graphics&#10;&#10;Description automatically generated">
            <a:extLst>
              <a:ext uri="{FF2B5EF4-FFF2-40B4-BE49-F238E27FC236}">
                <a16:creationId xmlns:a16="http://schemas.microsoft.com/office/drawing/2014/main" id="{21EA5E1E-1E66-485D-B58F-17EB98834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82" y="2879361"/>
            <a:ext cx="3000375" cy="3062288"/>
          </a:xfrm>
          <a:prstGeom prst="rect">
            <a:avLst/>
          </a:prstGeom>
        </p:spPr>
      </p:pic>
      <p:pic>
        <p:nvPicPr>
          <p:cNvPr id="12" name="Picture 2" descr="Checklist, Task, To Do, List, Plan, Work, Reminder">
            <a:extLst>
              <a:ext uri="{FF2B5EF4-FFF2-40B4-BE49-F238E27FC236}">
                <a16:creationId xmlns:a16="http://schemas.microsoft.com/office/drawing/2014/main" id="{DBB46778-78F8-465C-9DA3-995FBBA84C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5323" y="358569"/>
            <a:ext cx="1665916" cy="179559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9F1EB035-767B-4526-96B9-8F2D6B1CB18C}"/>
              </a:ext>
            </a:extLst>
          </p:cNvPr>
          <p:cNvSpPr/>
          <p:nvPr/>
        </p:nvSpPr>
        <p:spPr>
          <a:xfrm>
            <a:off x="2885473" y="2216472"/>
            <a:ext cx="3000375" cy="1364927"/>
          </a:xfrm>
          <a:prstGeom prst="wedgeRoundRectCallout">
            <a:avLst>
              <a:gd name="adj1" fmla="val -46873"/>
              <a:gd name="adj2" fmla="val 9133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DF458D4B-03C0-4AEA-AF74-E8EA6F185612}"/>
              </a:ext>
            </a:extLst>
          </p:cNvPr>
          <p:cNvSpPr txBox="1"/>
          <p:nvPr/>
        </p:nvSpPr>
        <p:spPr>
          <a:xfrm>
            <a:off x="3110810" y="2324620"/>
            <a:ext cx="2353235" cy="120032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Heidi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Liste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gemacht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ounded Rectangular Callout 13">
            <a:extLst>
              <a:ext uri="{FF2B5EF4-FFF2-40B4-BE49-F238E27FC236}">
                <a16:creationId xmlns:a16="http://schemas.microsoft.com/office/drawing/2014/main" id="{5321181E-41BB-4E69-BD19-77663983B7F8}"/>
              </a:ext>
            </a:extLst>
          </p:cNvPr>
          <p:cNvSpPr/>
          <p:nvPr/>
        </p:nvSpPr>
        <p:spPr>
          <a:xfrm>
            <a:off x="4795978" y="3941543"/>
            <a:ext cx="4084786" cy="1503293"/>
          </a:xfrm>
          <a:prstGeom prst="wedgeRoundRectCallout">
            <a:avLst>
              <a:gd name="adj1" fmla="val -42032"/>
              <a:gd name="adj2" fmla="val -129705"/>
              <a:gd name="adj3" fmla="val 16667"/>
            </a:avLst>
          </a:prstGeom>
          <a:solidFill>
            <a:srgbClr val="104F7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spcAft>
                <a:spcPts val="0"/>
              </a:spcAft>
            </a:pPr>
            <a:r>
              <a:rPr lang="en-US" sz="2000" dirty="0">
                <a:solidFill>
                  <a:schemeClr val="bg1"/>
                </a:solidFill>
                <a:latin typeface="Century Gothic" panose="020B0502020202020204" pitchFamily="34" charset="0"/>
              </a:rPr>
              <a:t>When the question asks about ‘</a:t>
            </a:r>
            <a:r>
              <a:rPr lang="en-US" sz="2000" i="1" dirty="0">
                <a:solidFill>
                  <a:schemeClr val="bg1"/>
                </a:solidFill>
                <a:latin typeface="Century Gothic" panose="020B0502020202020204" pitchFamily="34" charset="0"/>
              </a:rPr>
              <a:t>a</a:t>
            </a:r>
            <a:r>
              <a:rPr lang="en-US" sz="2000" dirty="0">
                <a:solidFill>
                  <a:schemeClr val="bg1"/>
                </a:solidFill>
                <a:latin typeface="Century Gothic" panose="020B0502020202020204" pitchFamily="34" charset="0"/>
              </a:rPr>
              <a:t>’ (</a:t>
            </a:r>
            <a:r>
              <a:rPr lang="en-US" sz="2000" dirty="0" err="1">
                <a:solidFill>
                  <a:schemeClr val="bg1"/>
                </a:solidFill>
                <a:latin typeface="Century Gothic" panose="020B0502020202020204" pitchFamily="34" charset="0"/>
              </a:rPr>
              <a:t>ein</a:t>
            </a:r>
            <a:r>
              <a:rPr lang="en-US" sz="2000" dirty="0">
                <a:solidFill>
                  <a:schemeClr val="bg1"/>
                </a:solidFill>
                <a:latin typeface="Century Gothic" panose="020B0502020202020204" pitchFamily="34" charset="0"/>
              </a:rPr>
              <a:t>, eine) use </a:t>
            </a:r>
            <a:r>
              <a:rPr lang="en-US" sz="2000" b="1" dirty="0" err="1">
                <a:solidFill>
                  <a:schemeClr val="bg1"/>
                </a:solidFill>
                <a:latin typeface="Century Gothic" panose="020B0502020202020204" pitchFamily="34" charset="0"/>
              </a:rPr>
              <a:t>kein</a:t>
            </a:r>
            <a:r>
              <a:rPr lang="en-US" sz="2000" dirty="0">
                <a:solidFill>
                  <a:schemeClr val="bg1"/>
                </a:solidFill>
                <a:latin typeface="Century Gothic" panose="020B0502020202020204" pitchFamily="34" charset="0"/>
              </a:rPr>
              <a:t> to reply. When the question has ‘</a:t>
            </a:r>
            <a:r>
              <a:rPr lang="en-US" sz="2000" i="1" dirty="0">
                <a:solidFill>
                  <a:schemeClr val="bg1"/>
                </a:solidFill>
                <a:latin typeface="Century Gothic" panose="020B0502020202020204" pitchFamily="34" charset="0"/>
              </a:rPr>
              <a:t>the</a:t>
            </a:r>
            <a:r>
              <a:rPr lang="en-US" sz="2000" dirty="0">
                <a:solidFill>
                  <a:schemeClr val="bg1"/>
                </a:solidFill>
                <a:latin typeface="Century Gothic" panose="020B0502020202020204" pitchFamily="34" charset="0"/>
              </a:rPr>
              <a:t>’ (der, die, das) use </a:t>
            </a:r>
            <a:r>
              <a:rPr lang="en-US" sz="2000" b="1" dirty="0" err="1">
                <a:solidFill>
                  <a:schemeClr val="bg1"/>
                </a:solidFill>
                <a:latin typeface="Century Gothic" panose="020B0502020202020204" pitchFamily="34" charset="0"/>
              </a:rPr>
              <a:t>nicht</a:t>
            </a:r>
            <a:r>
              <a:rPr lang="en-US" sz="2000" b="1" dirty="0">
                <a:solidFill>
                  <a:schemeClr val="bg1"/>
                </a:solidFill>
                <a:latin typeface="Century Gothic" panose="020B0502020202020204" pitchFamily="34" charset="0"/>
              </a:rPr>
              <a:t>.</a:t>
            </a:r>
            <a:endParaRPr lang="en-GB" sz="2000" b="1" kern="1400" dirty="0">
              <a:solidFill>
                <a:srgbClr val="DAA520"/>
              </a:solidFill>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162743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5"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4141077" cy="788525"/>
          </a:xfrm>
          <a:prstGeom prst="rect">
            <a:avLst/>
          </a:prstGeom>
        </p:spPr>
      </p:pic>
      <p:sp>
        <p:nvSpPr>
          <p:cNvPr id="4" name="Title 3"/>
          <p:cNvSpPr>
            <a:spLocks noGrp="1"/>
          </p:cNvSpPr>
          <p:nvPr>
            <p:ph type="title"/>
          </p:nvPr>
        </p:nvSpPr>
        <p:spPr>
          <a:xfrm>
            <a:off x="0" y="294041"/>
            <a:ext cx="3699641" cy="707849"/>
          </a:xfrm>
        </p:spPr>
        <p:txBody>
          <a:bodyPr>
            <a:noAutofit/>
          </a:bodyPr>
          <a:lstStyle/>
          <a:p>
            <a:r>
              <a:rPr lang="en-GB" sz="3600" b="1" dirty="0">
                <a:solidFill>
                  <a:schemeClr val="bg1"/>
                </a:solidFill>
              </a:rPr>
              <a:t>Mia </a:t>
            </a:r>
            <a:r>
              <a:rPr lang="en-GB" sz="3600" b="1" dirty="0" err="1">
                <a:solidFill>
                  <a:schemeClr val="bg1"/>
                </a:solidFill>
              </a:rPr>
              <a:t>fragt</a:t>
            </a:r>
            <a:r>
              <a:rPr lang="en-GB" sz="3600" b="1" dirty="0">
                <a:solidFill>
                  <a:schemeClr val="bg1"/>
                </a:solidFill>
              </a:rPr>
              <a:t> [2/9]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2733073" y="2064072"/>
            <a:ext cx="3000375" cy="1364927"/>
          </a:xfrm>
          <a:prstGeom prst="wedgeRoundRectCallout">
            <a:avLst>
              <a:gd name="adj1" fmla="val -46873"/>
              <a:gd name="adj2" fmla="val 9133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1BA820CC-E22B-41F1-8AE0-0647B9F89368}"/>
              </a:ext>
            </a:extLst>
          </p:cNvPr>
          <p:cNvSpPr txBox="1"/>
          <p:nvPr/>
        </p:nvSpPr>
        <p:spPr>
          <a:xfrm>
            <a:off x="2884393" y="2096918"/>
            <a:ext cx="23532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Wolfgang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Stühle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geholt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30" y="1692166"/>
            <a:ext cx="3839824" cy="1187195"/>
          </a:xfrm>
          <a:prstGeom prst="wedgeRoundRectCallout">
            <a:avLst>
              <a:gd name="adj1" fmla="val 37464"/>
              <a:gd name="adj2" fmla="val 1464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Wolfgang hat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Stühle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geholt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E17E7BC2-26A5-4817-BC4A-2F25ECE65652}"/>
              </a:ext>
            </a:extLst>
          </p:cNvPr>
          <p:cNvSpPr txBox="1"/>
          <p:nvPr/>
        </p:nvSpPr>
        <p:spPr>
          <a:xfrm>
            <a:off x="7886350" y="1855473"/>
            <a:ext cx="3496758" cy="86057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descr="A picture containing text, vector graphics&#10;&#10;Description automatically generated">
            <a:extLst>
              <a:ext uri="{FF2B5EF4-FFF2-40B4-BE49-F238E27FC236}">
                <a16:creationId xmlns:a16="http://schemas.microsoft.com/office/drawing/2014/main" id="{21EA5E1E-1E66-485D-B58F-17EB98834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82" y="2879361"/>
            <a:ext cx="3000375" cy="3062288"/>
          </a:xfrm>
          <a:prstGeom prst="rect">
            <a:avLst/>
          </a:prstGeom>
        </p:spPr>
      </p:pic>
      <p:pic>
        <p:nvPicPr>
          <p:cNvPr id="2050" name="Picture 2" descr="Chair, Plastic, Blue, Metal, Uncomfortable, Office">
            <a:extLst>
              <a:ext uri="{FF2B5EF4-FFF2-40B4-BE49-F238E27FC236}">
                <a16:creationId xmlns:a16="http://schemas.microsoft.com/office/drawing/2014/main" id="{8F320FD1-8435-413C-B098-575AA5F7B32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3895" y="320868"/>
            <a:ext cx="1354926" cy="20624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hair, Plastic, Blue, Metal, Uncomfortable, Office">
            <a:extLst>
              <a:ext uri="{FF2B5EF4-FFF2-40B4-BE49-F238E27FC236}">
                <a16:creationId xmlns:a16="http://schemas.microsoft.com/office/drawing/2014/main" id="{D26D1748-415C-4D2B-A760-D9C7D63DE6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1794" y="294041"/>
            <a:ext cx="1354926" cy="20624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hair, Plastic, Blue, Metal, Uncomfortable, Office">
            <a:extLst>
              <a:ext uri="{FF2B5EF4-FFF2-40B4-BE49-F238E27FC236}">
                <a16:creationId xmlns:a16="http://schemas.microsoft.com/office/drawing/2014/main" id="{BA551023-0980-4687-A3D1-76F2EA5606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6496" y="270148"/>
            <a:ext cx="1354926" cy="206246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hair, Plastic, Blue, Metal, Uncomfortable, Office">
            <a:extLst>
              <a:ext uri="{FF2B5EF4-FFF2-40B4-BE49-F238E27FC236}">
                <a16:creationId xmlns:a16="http://schemas.microsoft.com/office/drawing/2014/main" id="{02EC76B2-93A0-40AA-9655-90DA36950D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62999" y="238087"/>
            <a:ext cx="1354926" cy="20624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hair, Plastic, Blue, Metal, Uncomfortable, Office">
            <a:extLst>
              <a:ext uri="{FF2B5EF4-FFF2-40B4-BE49-F238E27FC236}">
                <a16:creationId xmlns:a16="http://schemas.microsoft.com/office/drawing/2014/main" id="{BFE4CCBF-9DF5-4FF0-9A28-DF6B3921636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5111" y="192960"/>
            <a:ext cx="1354926" cy="2062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02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4141077" cy="788525"/>
          </a:xfrm>
          <a:prstGeom prst="rect">
            <a:avLst/>
          </a:prstGeom>
        </p:spPr>
      </p:pic>
      <p:sp>
        <p:nvSpPr>
          <p:cNvPr id="4" name="Title 3"/>
          <p:cNvSpPr>
            <a:spLocks noGrp="1"/>
          </p:cNvSpPr>
          <p:nvPr>
            <p:ph type="title"/>
          </p:nvPr>
        </p:nvSpPr>
        <p:spPr>
          <a:xfrm>
            <a:off x="0" y="294041"/>
            <a:ext cx="3699641" cy="707849"/>
          </a:xfrm>
        </p:spPr>
        <p:txBody>
          <a:bodyPr>
            <a:noAutofit/>
          </a:bodyPr>
          <a:lstStyle/>
          <a:p>
            <a:r>
              <a:rPr lang="en-GB" sz="3600" b="1" dirty="0">
                <a:solidFill>
                  <a:schemeClr val="bg1"/>
                </a:solidFill>
              </a:rPr>
              <a:t>Mia </a:t>
            </a:r>
            <a:r>
              <a:rPr lang="en-GB" sz="3600" b="1" dirty="0" err="1">
                <a:solidFill>
                  <a:schemeClr val="bg1"/>
                </a:solidFill>
              </a:rPr>
              <a:t>fragt</a:t>
            </a:r>
            <a:r>
              <a:rPr lang="en-GB" sz="3600" b="1" dirty="0">
                <a:solidFill>
                  <a:schemeClr val="bg1"/>
                </a:solidFill>
              </a:rPr>
              <a:t> [3/9]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2733073" y="2064072"/>
            <a:ext cx="3000375" cy="1364927"/>
          </a:xfrm>
          <a:prstGeom prst="wedgeRoundRectCallout">
            <a:avLst>
              <a:gd name="adj1" fmla="val -46873"/>
              <a:gd name="adj2" fmla="val 9133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1BA820CC-E22B-41F1-8AE0-0647B9F89368}"/>
              </a:ext>
            </a:extLst>
          </p:cNvPr>
          <p:cNvSpPr txBox="1"/>
          <p:nvPr/>
        </p:nvSpPr>
        <p:spPr>
          <a:xfrm>
            <a:off x="2884393" y="2096918"/>
            <a:ext cx="23532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Hast du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Butterbrote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vorbereitet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29" y="1692166"/>
            <a:ext cx="4118643" cy="1605081"/>
          </a:xfrm>
          <a:prstGeom prst="wedgeRoundRectCallout">
            <a:avLst>
              <a:gd name="adj1" fmla="val 37464"/>
              <a:gd name="adj2" fmla="val 1464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Butterbrote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vorbereitet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E17E7BC2-26A5-4817-BC4A-2F25ECE65652}"/>
              </a:ext>
            </a:extLst>
          </p:cNvPr>
          <p:cNvSpPr txBox="1"/>
          <p:nvPr/>
        </p:nvSpPr>
        <p:spPr>
          <a:xfrm>
            <a:off x="8380962" y="1894541"/>
            <a:ext cx="3212901"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descr="A picture containing text, vector graphics&#10;&#10;Description automatically generated">
            <a:extLst>
              <a:ext uri="{FF2B5EF4-FFF2-40B4-BE49-F238E27FC236}">
                <a16:creationId xmlns:a16="http://schemas.microsoft.com/office/drawing/2014/main" id="{21EA5E1E-1E66-485D-B58F-17EB98834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82" y="2879361"/>
            <a:ext cx="3000375" cy="3062288"/>
          </a:xfrm>
          <a:prstGeom prst="rect">
            <a:avLst/>
          </a:prstGeom>
        </p:spPr>
      </p:pic>
      <p:pic>
        <p:nvPicPr>
          <p:cNvPr id="3074" name="Picture 2" descr="Sandwich, Diet, Eating, Food, Vegetarian, Bread">
            <a:extLst>
              <a:ext uri="{FF2B5EF4-FFF2-40B4-BE49-F238E27FC236}">
                <a16:creationId xmlns:a16="http://schemas.microsoft.com/office/drawing/2014/main" id="{7C3C4E00-2596-4689-8758-013E643E627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7628" y="192444"/>
            <a:ext cx="2396550" cy="213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63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098" name="Picture 2" descr="Band, Equalizer, Guitar, Jam, Music, Performance, Piano">
            <a:extLst>
              <a:ext uri="{FF2B5EF4-FFF2-40B4-BE49-F238E27FC236}">
                <a16:creationId xmlns:a16="http://schemas.microsoft.com/office/drawing/2014/main" id="{D20C6F5D-BDFF-40A7-8EFA-FDE158E822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5452" y="247046"/>
            <a:ext cx="3488724" cy="21731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4041"/>
            <a:ext cx="4141077" cy="788525"/>
          </a:xfrm>
          <a:prstGeom prst="rect">
            <a:avLst/>
          </a:prstGeom>
        </p:spPr>
      </p:pic>
      <p:sp>
        <p:nvSpPr>
          <p:cNvPr id="4" name="Title 3"/>
          <p:cNvSpPr>
            <a:spLocks noGrp="1"/>
          </p:cNvSpPr>
          <p:nvPr>
            <p:ph type="title"/>
          </p:nvPr>
        </p:nvSpPr>
        <p:spPr>
          <a:xfrm>
            <a:off x="0" y="294041"/>
            <a:ext cx="3699641" cy="707849"/>
          </a:xfrm>
        </p:spPr>
        <p:txBody>
          <a:bodyPr>
            <a:noAutofit/>
          </a:bodyPr>
          <a:lstStyle/>
          <a:p>
            <a:r>
              <a:rPr lang="en-GB" sz="3600" b="1" dirty="0">
                <a:solidFill>
                  <a:schemeClr val="bg1"/>
                </a:solidFill>
              </a:rPr>
              <a:t>Mia </a:t>
            </a:r>
            <a:r>
              <a:rPr lang="en-GB" sz="3600" b="1" dirty="0" err="1">
                <a:solidFill>
                  <a:schemeClr val="bg1"/>
                </a:solidFill>
              </a:rPr>
              <a:t>fragt</a:t>
            </a:r>
            <a:r>
              <a:rPr lang="en-GB" sz="3600" b="1" dirty="0">
                <a:solidFill>
                  <a:schemeClr val="bg1"/>
                </a:solidFill>
              </a:rPr>
              <a:t> [4/9]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2733073" y="2064072"/>
            <a:ext cx="3000375" cy="1364927"/>
          </a:xfrm>
          <a:prstGeom prst="wedgeRoundRectCallout">
            <a:avLst>
              <a:gd name="adj1" fmla="val -46873"/>
              <a:gd name="adj2" fmla="val 9133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1BA820CC-E22B-41F1-8AE0-0647B9F89368}"/>
              </a:ext>
            </a:extLst>
          </p:cNvPr>
          <p:cNvSpPr txBox="1"/>
          <p:nvPr/>
        </p:nvSpPr>
        <p:spPr>
          <a:xfrm>
            <a:off x="2884393" y="2096918"/>
            <a:ext cx="23532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ihr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eine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Band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angerufen</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30" y="1692166"/>
            <a:ext cx="3594864" cy="1187195"/>
          </a:xfrm>
          <a:prstGeom prst="wedgeRoundRectCallout">
            <a:avLst>
              <a:gd name="adj1" fmla="val 37464"/>
              <a:gd name="adj2" fmla="val 1464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angerufen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E17E7BC2-26A5-4817-BC4A-2F25ECE65652}"/>
              </a:ext>
            </a:extLst>
          </p:cNvPr>
          <p:cNvSpPr txBox="1"/>
          <p:nvPr/>
        </p:nvSpPr>
        <p:spPr>
          <a:xfrm>
            <a:off x="7826797" y="1870264"/>
            <a:ext cx="3410609"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descr="A picture containing text, vector graphics&#10;&#10;Description automatically generated">
            <a:extLst>
              <a:ext uri="{FF2B5EF4-FFF2-40B4-BE49-F238E27FC236}">
                <a16:creationId xmlns:a16="http://schemas.microsoft.com/office/drawing/2014/main" id="{21EA5E1E-1E66-485D-B58F-17EB98834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982" y="2879361"/>
            <a:ext cx="3000375" cy="3062288"/>
          </a:xfrm>
          <a:prstGeom prst="rect">
            <a:avLst/>
          </a:prstGeom>
        </p:spPr>
      </p:pic>
    </p:spTree>
    <p:extLst>
      <p:ext uri="{BB962C8B-B14F-4D97-AF65-F5344CB8AC3E}">
        <p14:creationId xmlns:p14="http://schemas.microsoft.com/office/powerpoint/2010/main" val="286472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80000" y="1296000"/>
            <a:ext cx="55638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many past participles can you think of before the music</a:t>
            </a:r>
            <a:r>
              <a:rPr lang="en-US" sz="2400" dirty="0">
                <a:solidFill>
                  <a:srgbClr val="4472C4">
                    <a:lumMod val="50000"/>
                  </a:srgbClr>
                </a:solidFill>
                <a:latin typeface="Century Gothic" panose="020F0302020204030204"/>
              </a:rPr>
              <a:t> stops?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descr="Square&#10;&#10;Description automatically generated">
            <a:extLst>
              <a:ext uri="{FF2B5EF4-FFF2-40B4-BE49-F238E27FC236}">
                <a16:creationId xmlns:a16="http://schemas.microsoft.com/office/drawing/2014/main" id="{6F25B757-A57E-4F5C-9496-B4CD1CA4C3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7519" y="123058"/>
            <a:ext cx="1756291" cy="1757664"/>
          </a:xfrm>
          <a:prstGeom prst="rect">
            <a:avLst/>
          </a:prstGeom>
        </p:spPr>
      </p:pic>
      <p:pic>
        <p:nvPicPr>
          <p:cNvPr id="10" name="Picture 9" descr="Icon&#10;&#10;Description automatically generated">
            <a:extLst>
              <a:ext uri="{FF2B5EF4-FFF2-40B4-BE49-F238E27FC236}">
                <a16:creationId xmlns:a16="http://schemas.microsoft.com/office/drawing/2014/main" id="{91FF336A-BB48-4030-8B90-F2FE11B56BCA}"/>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71701" y="603386"/>
            <a:ext cx="665018" cy="692614"/>
          </a:xfrm>
          <a:prstGeom prst="rect">
            <a:avLst/>
          </a:prstGeom>
        </p:spPr>
      </p:pic>
      <p:sp>
        <p:nvSpPr>
          <p:cNvPr id="13" name="Rectangle: Rounded Corners 12">
            <a:extLst>
              <a:ext uri="{FF2B5EF4-FFF2-40B4-BE49-F238E27FC236}">
                <a16:creationId xmlns:a16="http://schemas.microsoft.com/office/drawing/2014/main" id="{198073E3-8B9A-4E7C-A27A-FE43299624A9}"/>
              </a:ext>
            </a:extLst>
          </p:cNvPr>
          <p:cNvSpPr/>
          <p:nvPr/>
        </p:nvSpPr>
        <p:spPr>
          <a:xfrm>
            <a:off x="907344" y="3665992"/>
            <a:ext cx="1930400" cy="829727"/>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begonnen</a:t>
            </a:r>
            <a:endParaRPr lang="en-GB" dirty="0">
              <a:solidFill>
                <a:srgbClr val="115076"/>
              </a:solidFill>
            </a:endParaRPr>
          </a:p>
        </p:txBody>
      </p:sp>
      <p:sp>
        <p:nvSpPr>
          <p:cNvPr id="14" name="Rectangle: Rounded Corners 13">
            <a:extLst>
              <a:ext uri="{FF2B5EF4-FFF2-40B4-BE49-F238E27FC236}">
                <a16:creationId xmlns:a16="http://schemas.microsoft.com/office/drawing/2014/main" id="{14F63891-1D20-4C7E-A872-12A9DA1052CF}"/>
              </a:ext>
            </a:extLst>
          </p:cNvPr>
          <p:cNvSpPr/>
          <p:nvPr/>
        </p:nvSpPr>
        <p:spPr>
          <a:xfrm>
            <a:off x="3910016" y="3249859"/>
            <a:ext cx="1930400" cy="830997"/>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geflogen</a:t>
            </a:r>
            <a:endParaRPr lang="en-GB" dirty="0">
              <a:solidFill>
                <a:srgbClr val="115076"/>
              </a:solidFill>
            </a:endParaRPr>
          </a:p>
        </p:txBody>
      </p:sp>
      <p:sp>
        <p:nvSpPr>
          <p:cNvPr id="15" name="Rectangle: Rounded Corners 14">
            <a:extLst>
              <a:ext uri="{FF2B5EF4-FFF2-40B4-BE49-F238E27FC236}">
                <a16:creationId xmlns:a16="http://schemas.microsoft.com/office/drawing/2014/main" id="{8637CCD0-6AA5-4259-AD3A-699998C531BA}"/>
              </a:ext>
            </a:extLst>
          </p:cNvPr>
          <p:cNvSpPr/>
          <p:nvPr/>
        </p:nvSpPr>
        <p:spPr>
          <a:xfrm>
            <a:off x="2837744" y="4931685"/>
            <a:ext cx="1930400" cy="830997"/>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gemacht</a:t>
            </a:r>
            <a:endParaRPr lang="en-GB" dirty="0">
              <a:solidFill>
                <a:srgbClr val="115076"/>
              </a:solidFill>
            </a:endParaRPr>
          </a:p>
        </p:txBody>
      </p:sp>
      <p:sp>
        <p:nvSpPr>
          <p:cNvPr id="16" name="TextBox 15">
            <a:extLst>
              <a:ext uri="{FF2B5EF4-FFF2-40B4-BE49-F238E27FC236}">
                <a16:creationId xmlns:a16="http://schemas.microsoft.com/office/drawing/2014/main" id="{FC000FF4-BAC0-4351-8B2A-AD064DBC6DA3}"/>
              </a:ext>
            </a:extLst>
          </p:cNvPr>
          <p:cNvSpPr txBox="1"/>
          <p:nvPr/>
        </p:nvSpPr>
        <p:spPr>
          <a:xfrm>
            <a:off x="179999" y="2384152"/>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Here are a few to get you started…</a:t>
            </a:r>
          </a:p>
        </p:txBody>
      </p:sp>
      <p:pic>
        <p:nvPicPr>
          <p:cNvPr id="6" name="my-life-main-6670.mp3" descr="my-life-main-6670.mp3">
            <a:hlinkClick r:id="" action="ppaction://media"/>
            <a:extLst>
              <a:ext uri="{FF2B5EF4-FFF2-40B4-BE49-F238E27FC236}">
                <a16:creationId xmlns:a16="http://schemas.microsoft.com/office/drawing/2014/main" id="{2A158787-78EB-A84C-AEE7-80FF0D70CA4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08539" y="1296000"/>
            <a:ext cx="1493814" cy="1493814"/>
          </a:xfrm>
          <a:prstGeom prst="rect">
            <a:avLst/>
          </a:prstGeom>
        </p:spPr>
      </p:pic>
    </p:spTree>
    <p:extLst>
      <p:ext uri="{BB962C8B-B14F-4D97-AF65-F5344CB8AC3E}">
        <p14:creationId xmlns:p14="http://schemas.microsoft.com/office/powerpoint/2010/main" val="1316416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0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4141077" cy="788525"/>
          </a:xfrm>
          <a:prstGeom prst="rect">
            <a:avLst/>
          </a:prstGeom>
        </p:spPr>
      </p:pic>
      <p:sp>
        <p:nvSpPr>
          <p:cNvPr id="4" name="Title 3"/>
          <p:cNvSpPr>
            <a:spLocks noGrp="1"/>
          </p:cNvSpPr>
          <p:nvPr>
            <p:ph type="title"/>
          </p:nvPr>
        </p:nvSpPr>
        <p:spPr>
          <a:xfrm>
            <a:off x="0" y="294041"/>
            <a:ext cx="3699641" cy="707849"/>
          </a:xfrm>
        </p:spPr>
        <p:txBody>
          <a:bodyPr>
            <a:noAutofit/>
          </a:bodyPr>
          <a:lstStyle/>
          <a:p>
            <a:r>
              <a:rPr lang="en-GB" sz="3600" b="1" dirty="0">
                <a:solidFill>
                  <a:schemeClr val="bg1"/>
                </a:solidFill>
              </a:rPr>
              <a:t>Mia </a:t>
            </a:r>
            <a:r>
              <a:rPr lang="en-GB" sz="3600" b="1" dirty="0" err="1">
                <a:solidFill>
                  <a:schemeClr val="bg1"/>
                </a:solidFill>
              </a:rPr>
              <a:t>fragt</a:t>
            </a:r>
            <a:r>
              <a:rPr lang="en-GB" sz="3600" b="1" dirty="0">
                <a:solidFill>
                  <a:schemeClr val="bg1"/>
                </a:solidFill>
              </a:rPr>
              <a:t> [5/9]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2733073" y="2064072"/>
            <a:ext cx="3000375" cy="1364927"/>
          </a:xfrm>
          <a:prstGeom prst="wedgeRoundRectCallout">
            <a:avLst>
              <a:gd name="adj1" fmla="val -46873"/>
              <a:gd name="adj2" fmla="val 9133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1BA820CC-E22B-41F1-8AE0-0647B9F89368}"/>
              </a:ext>
            </a:extLst>
          </p:cNvPr>
          <p:cNvSpPr txBox="1"/>
          <p:nvPr/>
        </p:nvSpPr>
        <p:spPr>
          <a:xfrm>
            <a:off x="2884393" y="2096918"/>
            <a:ext cx="23532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t>
            </a:r>
            <a:r>
              <a:rPr lang="en-US" sz="2400" dirty="0">
                <a:solidFill>
                  <a:srgbClr val="4472C4">
                    <a:lumMod val="50000"/>
                  </a:srgbClr>
                </a:solidFill>
                <a:latin typeface="Century Gothic" panose="020F0302020204030204"/>
              </a:rPr>
              <a:t>die </a:t>
            </a:r>
            <a:r>
              <a:rPr lang="en-US" sz="2400" dirty="0" err="1">
                <a:solidFill>
                  <a:srgbClr val="4472C4">
                    <a:lumMod val="50000"/>
                  </a:srgbClr>
                </a:solidFill>
                <a:latin typeface="Century Gothic" panose="020F0302020204030204"/>
              </a:rPr>
              <a:t>Klasse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ein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Eis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gegessen</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30" y="1692166"/>
            <a:ext cx="3594864" cy="1187195"/>
          </a:xfrm>
          <a:prstGeom prst="wedgeRoundRectCallout">
            <a:avLst>
              <a:gd name="adj1" fmla="val 37464"/>
              <a:gd name="adj2" fmla="val 1464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F0302020204030204"/>
              </a:rPr>
              <a:t>die </a:t>
            </a:r>
            <a:r>
              <a:rPr lang="en-US" sz="2400" dirty="0" err="1">
                <a:solidFill>
                  <a:srgbClr val="4472C4">
                    <a:lumMod val="50000"/>
                  </a:srgbClr>
                </a:solidFill>
                <a:latin typeface="Century Gothic" panose="020F0302020204030204"/>
              </a:rPr>
              <a:t>Klasse</a:t>
            </a:r>
            <a:r>
              <a:rPr lang="en-US" sz="2400" dirty="0">
                <a:solidFill>
                  <a:srgbClr val="4472C4">
                    <a:lumMod val="50000"/>
                  </a:srgbClr>
                </a:solidFill>
                <a:latin typeface="Century Gothic" panose="020F0302020204030204"/>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gegessen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E17E7BC2-26A5-4817-BC4A-2F25ECE65652}"/>
              </a:ext>
            </a:extLst>
          </p:cNvPr>
          <p:cNvSpPr txBox="1"/>
          <p:nvPr/>
        </p:nvSpPr>
        <p:spPr>
          <a:xfrm>
            <a:off x="8018281" y="1866085"/>
            <a:ext cx="2996562"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descr="A picture containing text, vector graphics&#10;&#10;Description automatically generated">
            <a:extLst>
              <a:ext uri="{FF2B5EF4-FFF2-40B4-BE49-F238E27FC236}">
                <a16:creationId xmlns:a16="http://schemas.microsoft.com/office/drawing/2014/main" id="{21EA5E1E-1E66-485D-B58F-17EB98834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82" y="2879361"/>
            <a:ext cx="3000375" cy="3062288"/>
          </a:xfrm>
          <a:prstGeom prst="rect">
            <a:avLst/>
          </a:prstGeom>
        </p:spPr>
      </p:pic>
      <p:pic>
        <p:nvPicPr>
          <p:cNvPr id="5122" name="Picture 2" descr="Ice Cream, Cone, Hand, Holding, Cold, Cold Dessert">
            <a:extLst>
              <a:ext uri="{FF2B5EF4-FFF2-40B4-BE49-F238E27FC236}">
                <a16:creationId xmlns:a16="http://schemas.microsoft.com/office/drawing/2014/main" id="{0E40D83B-AEB1-4605-8A33-4FE21462AA6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4768" y="421845"/>
            <a:ext cx="1441621" cy="2162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90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4141077" cy="788525"/>
          </a:xfrm>
          <a:prstGeom prst="rect">
            <a:avLst/>
          </a:prstGeom>
        </p:spPr>
      </p:pic>
      <p:sp>
        <p:nvSpPr>
          <p:cNvPr id="4" name="Title 3"/>
          <p:cNvSpPr>
            <a:spLocks noGrp="1"/>
          </p:cNvSpPr>
          <p:nvPr>
            <p:ph type="title"/>
          </p:nvPr>
        </p:nvSpPr>
        <p:spPr>
          <a:xfrm>
            <a:off x="0" y="294041"/>
            <a:ext cx="3699641" cy="707849"/>
          </a:xfrm>
        </p:spPr>
        <p:txBody>
          <a:bodyPr>
            <a:noAutofit/>
          </a:bodyPr>
          <a:lstStyle/>
          <a:p>
            <a:r>
              <a:rPr lang="en-GB" sz="3600" b="1" dirty="0">
                <a:solidFill>
                  <a:schemeClr val="bg1"/>
                </a:solidFill>
              </a:rPr>
              <a:t>Mia </a:t>
            </a:r>
            <a:r>
              <a:rPr lang="en-GB" sz="3600" b="1" dirty="0" err="1">
                <a:solidFill>
                  <a:schemeClr val="bg1"/>
                </a:solidFill>
              </a:rPr>
              <a:t>fragt</a:t>
            </a:r>
            <a:r>
              <a:rPr lang="en-GB" sz="3600" b="1" dirty="0">
                <a:solidFill>
                  <a:schemeClr val="bg1"/>
                </a:solidFill>
              </a:rPr>
              <a:t> [6/9]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2733073" y="2064072"/>
            <a:ext cx="3247597" cy="1886890"/>
          </a:xfrm>
          <a:prstGeom prst="wedgeRoundRectCallout">
            <a:avLst>
              <a:gd name="adj1" fmla="val -46873"/>
              <a:gd name="adj2" fmla="val 9133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1BA820CC-E22B-41F1-8AE0-0647B9F89368}"/>
              </a:ext>
            </a:extLst>
          </p:cNvPr>
          <p:cNvSpPr txBox="1"/>
          <p:nvPr/>
        </p:nvSpPr>
        <p:spPr>
          <a:xfrm>
            <a:off x="2884393" y="2096918"/>
            <a:ext cx="235323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der Lehrer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Geschichte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geschrieben</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29" y="1692166"/>
            <a:ext cx="4056860" cy="1736834"/>
          </a:xfrm>
          <a:prstGeom prst="wedgeRoundRectCallout">
            <a:avLst>
              <a:gd name="adj1" fmla="val 37464"/>
              <a:gd name="adj2" fmla="val 1464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Lehrer hat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Geschichte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geschrieben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E17E7BC2-26A5-4817-BC4A-2F25ECE65652}"/>
              </a:ext>
            </a:extLst>
          </p:cNvPr>
          <p:cNvSpPr txBox="1"/>
          <p:nvPr/>
        </p:nvSpPr>
        <p:spPr>
          <a:xfrm>
            <a:off x="7958437" y="1775753"/>
            <a:ext cx="3687643" cy="15696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descr="A picture containing text, vector graphics&#10;&#10;Description automatically generated">
            <a:extLst>
              <a:ext uri="{FF2B5EF4-FFF2-40B4-BE49-F238E27FC236}">
                <a16:creationId xmlns:a16="http://schemas.microsoft.com/office/drawing/2014/main" id="{21EA5E1E-1E66-485D-B58F-17EB98834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82" y="2879361"/>
            <a:ext cx="3000375" cy="3062288"/>
          </a:xfrm>
          <a:prstGeom prst="rect">
            <a:avLst/>
          </a:prstGeom>
        </p:spPr>
      </p:pic>
      <p:pic>
        <p:nvPicPr>
          <p:cNvPr id="7170" name="Picture 2" descr="Lol, Acronym, Laugh Out Loud, Laughing, Fun">
            <a:extLst>
              <a:ext uri="{FF2B5EF4-FFF2-40B4-BE49-F238E27FC236}">
                <a16:creationId xmlns:a16="http://schemas.microsoft.com/office/drawing/2014/main" id="{C12BF92E-3511-40CF-A921-489A93F97BD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2160" y="222594"/>
            <a:ext cx="3114975" cy="2232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57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4141077" cy="788525"/>
          </a:xfrm>
          <a:prstGeom prst="rect">
            <a:avLst/>
          </a:prstGeom>
        </p:spPr>
      </p:pic>
      <p:sp>
        <p:nvSpPr>
          <p:cNvPr id="4" name="Title 3"/>
          <p:cNvSpPr>
            <a:spLocks noGrp="1"/>
          </p:cNvSpPr>
          <p:nvPr>
            <p:ph type="title"/>
          </p:nvPr>
        </p:nvSpPr>
        <p:spPr>
          <a:xfrm>
            <a:off x="0" y="294041"/>
            <a:ext cx="3699641" cy="707849"/>
          </a:xfrm>
        </p:spPr>
        <p:txBody>
          <a:bodyPr>
            <a:noAutofit/>
          </a:bodyPr>
          <a:lstStyle/>
          <a:p>
            <a:r>
              <a:rPr lang="en-GB" sz="3600" b="1" dirty="0">
                <a:solidFill>
                  <a:schemeClr val="bg1"/>
                </a:solidFill>
              </a:rPr>
              <a:t>Mia </a:t>
            </a:r>
            <a:r>
              <a:rPr lang="en-GB" sz="3600" b="1" dirty="0" err="1">
                <a:solidFill>
                  <a:schemeClr val="bg1"/>
                </a:solidFill>
              </a:rPr>
              <a:t>fragt</a:t>
            </a:r>
            <a:r>
              <a:rPr lang="en-GB" sz="3600" b="1" dirty="0">
                <a:solidFill>
                  <a:schemeClr val="bg1"/>
                </a:solidFill>
              </a:rPr>
              <a:t> [7/9]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2733073" y="2064072"/>
            <a:ext cx="3000375" cy="1364927"/>
          </a:xfrm>
          <a:prstGeom prst="wedgeRoundRectCallout">
            <a:avLst>
              <a:gd name="adj1" fmla="val -46873"/>
              <a:gd name="adj2" fmla="val 9133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1BA820CC-E22B-41F1-8AE0-0647B9F89368}"/>
              </a:ext>
            </a:extLst>
          </p:cNvPr>
          <p:cNvSpPr txBox="1"/>
          <p:nvPr/>
        </p:nvSpPr>
        <p:spPr>
          <a:xfrm>
            <a:off x="2884393" y="2120406"/>
            <a:ext cx="23532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Hast du </a:t>
            </a:r>
            <a:r>
              <a:rPr lang="en-US" sz="2400" dirty="0" err="1">
                <a:solidFill>
                  <a:srgbClr val="4472C4">
                    <a:lumMod val="50000"/>
                  </a:srgbClr>
                </a:solidFill>
                <a:latin typeface="Century Gothic" panose="020F0302020204030204"/>
              </a:rPr>
              <a:t>mit</a:t>
            </a:r>
            <a:r>
              <a:rPr lang="en-US" sz="2400" dirty="0">
                <a:solidFill>
                  <a:srgbClr val="4472C4">
                    <a:lumMod val="50000"/>
                  </a:srgbClr>
                </a:solidFill>
                <a:latin typeface="Century Gothic" panose="020F0302020204030204"/>
              </a:rPr>
              <a:t> der </a:t>
            </a:r>
            <a:r>
              <a:rPr lang="en-US" sz="2400" dirty="0" err="1">
                <a:solidFill>
                  <a:srgbClr val="4472C4">
                    <a:lumMod val="50000"/>
                  </a:srgbClr>
                </a:solidFill>
                <a:latin typeface="Century Gothic" panose="020F0302020204030204"/>
              </a:rPr>
              <a:t>Sängerin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gesprochen</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30" y="1692166"/>
            <a:ext cx="3735584" cy="1495877"/>
          </a:xfrm>
          <a:prstGeom prst="wedgeRoundRectCallout">
            <a:avLst>
              <a:gd name="adj1" fmla="val 37464"/>
              <a:gd name="adj2" fmla="val 1464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Sängerin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gesprochen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E17E7BC2-26A5-4817-BC4A-2F25ECE65652}"/>
              </a:ext>
            </a:extLst>
          </p:cNvPr>
          <p:cNvSpPr txBox="1"/>
          <p:nvPr/>
        </p:nvSpPr>
        <p:spPr>
          <a:xfrm>
            <a:off x="8031919" y="1839939"/>
            <a:ext cx="3345786"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descr="A picture containing text, vector graphics&#10;&#10;Description automatically generated">
            <a:extLst>
              <a:ext uri="{FF2B5EF4-FFF2-40B4-BE49-F238E27FC236}">
                <a16:creationId xmlns:a16="http://schemas.microsoft.com/office/drawing/2014/main" id="{21EA5E1E-1E66-485D-B58F-17EB98834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82" y="2879361"/>
            <a:ext cx="3000375" cy="3062288"/>
          </a:xfrm>
          <a:prstGeom prst="rect">
            <a:avLst/>
          </a:prstGeom>
        </p:spPr>
      </p:pic>
      <p:pic>
        <p:nvPicPr>
          <p:cNvPr id="6146" name="Picture 2" descr="Sing, Moe, Woman, Girl, Suit, Anime, Manga, Comic">
            <a:extLst>
              <a:ext uri="{FF2B5EF4-FFF2-40B4-BE49-F238E27FC236}">
                <a16:creationId xmlns:a16="http://schemas.microsoft.com/office/drawing/2014/main" id="{9FCF549B-1100-4BC7-8BE5-830424CFA1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9519" y="294041"/>
            <a:ext cx="2549611" cy="1758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09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4141077" cy="788525"/>
          </a:xfrm>
          <a:prstGeom prst="rect">
            <a:avLst/>
          </a:prstGeom>
        </p:spPr>
      </p:pic>
      <p:sp>
        <p:nvSpPr>
          <p:cNvPr id="4" name="Title 3"/>
          <p:cNvSpPr>
            <a:spLocks noGrp="1"/>
          </p:cNvSpPr>
          <p:nvPr>
            <p:ph type="title"/>
          </p:nvPr>
        </p:nvSpPr>
        <p:spPr>
          <a:xfrm>
            <a:off x="0" y="294041"/>
            <a:ext cx="3699641" cy="707849"/>
          </a:xfrm>
        </p:spPr>
        <p:txBody>
          <a:bodyPr>
            <a:noAutofit/>
          </a:bodyPr>
          <a:lstStyle/>
          <a:p>
            <a:r>
              <a:rPr lang="en-GB" sz="3600" b="1" dirty="0">
                <a:solidFill>
                  <a:schemeClr val="bg1"/>
                </a:solidFill>
              </a:rPr>
              <a:t>Mia </a:t>
            </a:r>
            <a:r>
              <a:rPr lang="en-GB" sz="3600" b="1" dirty="0" err="1">
                <a:solidFill>
                  <a:schemeClr val="bg1"/>
                </a:solidFill>
              </a:rPr>
              <a:t>fragt</a:t>
            </a:r>
            <a:r>
              <a:rPr lang="en-GB" sz="3600" b="1" dirty="0">
                <a:solidFill>
                  <a:schemeClr val="bg1"/>
                </a:solidFill>
              </a:rPr>
              <a:t> [8/9]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2733073" y="2064072"/>
            <a:ext cx="3136386" cy="1704739"/>
          </a:xfrm>
          <a:prstGeom prst="wedgeRoundRectCallout">
            <a:avLst>
              <a:gd name="adj1" fmla="val -46873"/>
              <a:gd name="adj2" fmla="val 9133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1BA820CC-E22B-41F1-8AE0-0647B9F89368}"/>
              </a:ext>
            </a:extLst>
          </p:cNvPr>
          <p:cNvSpPr txBox="1"/>
          <p:nvPr/>
        </p:nvSpPr>
        <p:spPr>
          <a:xfrm>
            <a:off x="2884393" y="2096918"/>
            <a:ext cx="235323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Wolfgang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Sachen</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gemacht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29" y="1692166"/>
            <a:ext cx="3723227" cy="2200212"/>
          </a:xfrm>
          <a:prstGeom prst="wedgeRoundRectCallout">
            <a:avLst>
              <a:gd name="adj1" fmla="val 55386"/>
              <a:gd name="adj2" fmla="val 9361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Wolfgang hat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gemacht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E17E7BC2-26A5-4817-BC4A-2F25ECE65652}"/>
              </a:ext>
            </a:extLst>
          </p:cNvPr>
          <p:cNvSpPr txBox="1"/>
          <p:nvPr/>
        </p:nvSpPr>
        <p:spPr>
          <a:xfrm>
            <a:off x="8082461" y="2199151"/>
            <a:ext cx="2996562" cy="15696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descr="A picture containing text, vector graphics&#10;&#10;Description automatically generated">
            <a:extLst>
              <a:ext uri="{FF2B5EF4-FFF2-40B4-BE49-F238E27FC236}">
                <a16:creationId xmlns:a16="http://schemas.microsoft.com/office/drawing/2014/main" id="{21EA5E1E-1E66-485D-B58F-17EB98834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82" y="2879361"/>
            <a:ext cx="3000375" cy="3062288"/>
          </a:xfrm>
          <a:prstGeom prst="rect">
            <a:avLst/>
          </a:prstGeom>
        </p:spPr>
      </p:pic>
      <p:pic>
        <p:nvPicPr>
          <p:cNvPr id="8" name="Picture 7" descr="A person playing a guitar&#10;&#10;Description automatically generated with low confidence">
            <a:extLst>
              <a:ext uri="{FF2B5EF4-FFF2-40B4-BE49-F238E27FC236}">
                <a16:creationId xmlns:a16="http://schemas.microsoft.com/office/drawing/2014/main" id="{AA0CA1CB-CCD2-488E-AF33-56DDBC1551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8545" y="447505"/>
            <a:ext cx="1639429" cy="2200213"/>
          </a:xfrm>
          <a:prstGeom prst="rect">
            <a:avLst/>
          </a:prstGeom>
        </p:spPr>
      </p:pic>
      <p:sp>
        <p:nvSpPr>
          <p:cNvPr id="12" name="Rounded Rectangular Callout 13">
            <a:extLst>
              <a:ext uri="{FF2B5EF4-FFF2-40B4-BE49-F238E27FC236}">
                <a16:creationId xmlns:a16="http://schemas.microsoft.com/office/drawing/2014/main" id="{FDBAA569-F7FE-4A2A-B2AD-D4C859579134}"/>
              </a:ext>
            </a:extLst>
          </p:cNvPr>
          <p:cNvSpPr/>
          <p:nvPr/>
        </p:nvSpPr>
        <p:spPr>
          <a:xfrm>
            <a:off x="4477324" y="4024635"/>
            <a:ext cx="3723227" cy="1141200"/>
          </a:xfrm>
          <a:prstGeom prst="wedgeRoundRectCallout">
            <a:avLst>
              <a:gd name="adj1" fmla="val -42032"/>
              <a:gd name="adj2" fmla="val -129705"/>
              <a:gd name="adj3" fmla="val 16667"/>
            </a:avLst>
          </a:prstGeom>
          <a:solidFill>
            <a:srgbClr val="104F7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spcAft>
                <a:spcPts val="0"/>
              </a:spcAft>
            </a:pPr>
            <a:r>
              <a:rPr lang="en-US" sz="2000" dirty="0">
                <a:solidFill>
                  <a:schemeClr val="bg1"/>
                </a:solidFill>
                <a:latin typeface="Century Gothic" panose="020B0502020202020204" pitchFamily="34" charset="0"/>
              </a:rPr>
              <a:t>Remember! There is no plural of ‘</a:t>
            </a:r>
            <a:r>
              <a:rPr lang="en-US" sz="2000" dirty="0" err="1">
                <a:solidFill>
                  <a:schemeClr val="bg1"/>
                </a:solidFill>
                <a:latin typeface="Century Gothic" panose="020B0502020202020204" pitchFamily="34" charset="0"/>
              </a:rPr>
              <a:t>ein</a:t>
            </a:r>
            <a:r>
              <a:rPr lang="en-US" sz="2000" dirty="0">
                <a:solidFill>
                  <a:schemeClr val="bg1"/>
                </a:solidFill>
                <a:latin typeface="Century Gothic" panose="020B0502020202020204" pitchFamily="34" charset="0"/>
              </a:rPr>
              <a:t>’ but use ‘</a:t>
            </a:r>
            <a:r>
              <a:rPr lang="en-US" sz="2000" dirty="0" err="1">
                <a:solidFill>
                  <a:schemeClr val="bg1"/>
                </a:solidFill>
                <a:latin typeface="Century Gothic" panose="020B0502020202020204" pitchFamily="34" charset="0"/>
              </a:rPr>
              <a:t>keine</a:t>
            </a:r>
            <a:r>
              <a:rPr lang="en-US" sz="2000" dirty="0">
                <a:solidFill>
                  <a:schemeClr val="bg1"/>
                </a:solidFill>
                <a:latin typeface="Century Gothic" panose="020B0502020202020204" pitchFamily="34" charset="0"/>
              </a:rPr>
              <a:t>’ (pl) in the reply.</a:t>
            </a:r>
            <a:endParaRPr lang="en-GB" sz="2000" b="1" kern="1400" dirty="0">
              <a:solidFill>
                <a:srgbClr val="DAA520"/>
              </a:solidFill>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8071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4141077" cy="788525"/>
          </a:xfrm>
          <a:prstGeom prst="rect">
            <a:avLst/>
          </a:prstGeom>
        </p:spPr>
      </p:pic>
      <p:sp>
        <p:nvSpPr>
          <p:cNvPr id="4" name="Title 3"/>
          <p:cNvSpPr>
            <a:spLocks noGrp="1"/>
          </p:cNvSpPr>
          <p:nvPr>
            <p:ph type="title"/>
          </p:nvPr>
        </p:nvSpPr>
        <p:spPr>
          <a:xfrm>
            <a:off x="0" y="294041"/>
            <a:ext cx="3699641" cy="707849"/>
          </a:xfrm>
        </p:spPr>
        <p:txBody>
          <a:bodyPr>
            <a:noAutofit/>
          </a:bodyPr>
          <a:lstStyle/>
          <a:p>
            <a:r>
              <a:rPr lang="en-GB" sz="3600" b="1" dirty="0">
                <a:solidFill>
                  <a:schemeClr val="bg1"/>
                </a:solidFill>
              </a:rPr>
              <a:t>Mia </a:t>
            </a:r>
            <a:r>
              <a:rPr lang="en-GB" sz="3600" b="1" dirty="0" err="1">
                <a:solidFill>
                  <a:schemeClr val="bg1"/>
                </a:solidFill>
              </a:rPr>
              <a:t>fragt</a:t>
            </a:r>
            <a:r>
              <a:rPr lang="en-GB" sz="3600" b="1" dirty="0">
                <a:solidFill>
                  <a:schemeClr val="bg1"/>
                </a:solidFill>
              </a:rPr>
              <a:t> [9/9]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2733073" y="2064072"/>
            <a:ext cx="3000375" cy="1364927"/>
          </a:xfrm>
          <a:prstGeom prst="wedgeRoundRectCallout">
            <a:avLst>
              <a:gd name="adj1" fmla="val -46873"/>
              <a:gd name="adj2" fmla="val 9133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1BA820CC-E22B-41F1-8AE0-0647B9F89368}"/>
              </a:ext>
            </a:extLst>
          </p:cNvPr>
          <p:cNvSpPr txBox="1"/>
          <p:nvPr/>
        </p:nvSpPr>
        <p:spPr>
          <a:xfrm>
            <a:off x="2884393" y="2096918"/>
            <a:ext cx="23532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Hast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du dem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Orchester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geholfen</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29" y="1692166"/>
            <a:ext cx="3661443" cy="1736833"/>
          </a:xfrm>
          <a:prstGeom prst="wedgeRoundRectCallout">
            <a:avLst>
              <a:gd name="adj1" fmla="val 37464"/>
              <a:gd name="adj2" fmla="val 1464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dem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Orchester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geholfen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E17E7BC2-26A5-4817-BC4A-2F25ECE65652}"/>
              </a:ext>
            </a:extLst>
          </p:cNvPr>
          <p:cNvSpPr txBox="1"/>
          <p:nvPr/>
        </p:nvSpPr>
        <p:spPr>
          <a:xfrm>
            <a:off x="7907848" y="2064072"/>
            <a:ext cx="3284003"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descr="A picture containing text, vector graphics&#10;&#10;Description automatically generated">
            <a:extLst>
              <a:ext uri="{FF2B5EF4-FFF2-40B4-BE49-F238E27FC236}">
                <a16:creationId xmlns:a16="http://schemas.microsoft.com/office/drawing/2014/main" id="{21EA5E1E-1E66-485D-B58F-17EB98834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82" y="2879361"/>
            <a:ext cx="3000375" cy="3062288"/>
          </a:xfrm>
          <a:prstGeom prst="rect">
            <a:avLst/>
          </a:prstGeom>
        </p:spPr>
      </p:pic>
      <p:pic>
        <p:nvPicPr>
          <p:cNvPr id="8194" name="Picture 2" descr="Vintage, Retro, Silhouette, Black, People, Group, Band">
            <a:extLst>
              <a:ext uri="{FF2B5EF4-FFF2-40B4-BE49-F238E27FC236}">
                <a16:creationId xmlns:a16="http://schemas.microsoft.com/office/drawing/2014/main" id="{7BB723A3-2AEA-4CCF-90A4-31156D20E5B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4311" y="522363"/>
            <a:ext cx="3223378" cy="1050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29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141077" cy="788525"/>
          </a:xfrm>
          <a:prstGeom prst="rect">
            <a:avLst/>
          </a:prstGeom>
        </p:spPr>
      </p:pic>
      <p:sp>
        <p:nvSpPr>
          <p:cNvPr id="4" name="Title 3"/>
          <p:cNvSpPr>
            <a:spLocks noGrp="1"/>
          </p:cNvSpPr>
          <p:nvPr>
            <p:ph type="title"/>
          </p:nvPr>
        </p:nvSpPr>
        <p:spPr>
          <a:xfrm>
            <a:off x="0" y="294041"/>
            <a:ext cx="4141076" cy="707849"/>
          </a:xfrm>
        </p:spPr>
        <p:txBody>
          <a:bodyPr>
            <a:noAutofit/>
          </a:bodyPr>
          <a:lstStyle/>
          <a:p>
            <a:r>
              <a:rPr lang="en-GB" sz="3600" b="1" dirty="0">
                <a:solidFill>
                  <a:schemeClr val="bg1"/>
                </a:solidFill>
              </a:rPr>
              <a:t>Mia </a:t>
            </a:r>
            <a:r>
              <a:rPr lang="en-GB" sz="3600" b="1" dirty="0" err="1">
                <a:solidFill>
                  <a:schemeClr val="bg1"/>
                </a:solidFill>
              </a:rPr>
              <a:t>fragt</a:t>
            </a:r>
            <a:r>
              <a:rPr lang="en-GB" sz="3600" b="1" dirty="0">
                <a:solidFill>
                  <a:schemeClr val="bg1"/>
                </a:solidFill>
              </a:rPr>
              <a:t> [1/9]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2733073" y="2064072"/>
            <a:ext cx="3000375" cy="1364927"/>
          </a:xfrm>
          <a:prstGeom prst="wedgeRoundRectCallout">
            <a:avLst>
              <a:gd name="adj1" fmla="val -46873"/>
              <a:gd name="adj2" fmla="val 9133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1BA820CC-E22B-41F1-8AE0-0647B9F89368}"/>
              </a:ext>
            </a:extLst>
          </p:cNvPr>
          <p:cNvSpPr txBox="1"/>
          <p:nvPr/>
        </p:nvSpPr>
        <p:spPr>
          <a:xfrm>
            <a:off x="2884393" y="2096918"/>
            <a:ext cx="23532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Heidi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Liste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gemacht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98934" y="1692166"/>
            <a:ext cx="3594864" cy="1187195"/>
          </a:xfrm>
          <a:prstGeom prst="wedgeRoundRectCallout">
            <a:avLst>
              <a:gd name="adj1" fmla="val 37464"/>
              <a:gd name="adj2" fmla="val 1464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rPr>
              <a:t>H</a:t>
            </a:r>
            <a:r>
              <a:rPr lang="en-US" sz="2400" b="1" dirty="0" err="1">
                <a:solidFill>
                  <a:srgbClr val="4472C4">
                    <a:lumMod val="50000"/>
                  </a:srgbClr>
                </a:solidFill>
                <a:latin typeface="Century Gothic" panose="020F0302020204030204"/>
              </a:rPr>
              <a:t>eidi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gemacht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descr="A picture containing text, vector graphics&#10;&#10;Description automatically generated">
            <a:extLst>
              <a:ext uri="{FF2B5EF4-FFF2-40B4-BE49-F238E27FC236}">
                <a16:creationId xmlns:a16="http://schemas.microsoft.com/office/drawing/2014/main" id="{21EA5E1E-1E66-485D-B58F-17EB98834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82" y="2879361"/>
            <a:ext cx="3000375" cy="3062288"/>
          </a:xfrm>
          <a:prstGeom prst="rect">
            <a:avLst/>
          </a:prstGeom>
        </p:spPr>
      </p:pic>
      <p:pic>
        <p:nvPicPr>
          <p:cNvPr id="12" name="Picture 2" descr="Checklist, Task, To Do, List, Plan, Work, Reminder">
            <a:extLst>
              <a:ext uri="{FF2B5EF4-FFF2-40B4-BE49-F238E27FC236}">
                <a16:creationId xmlns:a16="http://schemas.microsoft.com/office/drawing/2014/main" id="{DBB46778-78F8-465C-9DA3-995FBBA84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5323" y="358569"/>
            <a:ext cx="1665916" cy="17955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A1D8319-F0D3-4F87-A4EE-33C7AF7E992F}"/>
              </a:ext>
            </a:extLst>
          </p:cNvPr>
          <p:cNvSpPr txBox="1"/>
          <p:nvPr/>
        </p:nvSpPr>
        <p:spPr>
          <a:xfrm>
            <a:off x="8878929" y="1866085"/>
            <a:ext cx="766307" cy="461665"/>
          </a:xfrm>
          <a:prstGeom prst="rect">
            <a:avLst/>
          </a:prstGeom>
          <a:solidFill>
            <a:schemeClr val="bg1"/>
          </a:solidFill>
        </p:spPr>
        <p:txBody>
          <a:bodyPr wrap="square" rtlCol="0">
            <a:spAutoFit/>
          </a:bodyPr>
          <a:lstStyle/>
          <a:p>
            <a:pPr algn="l"/>
            <a:r>
              <a:rPr lang="en-GB" sz="2400" b="1" dirty="0" err="1">
                <a:solidFill>
                  <a:srgbClr val="F66400"/>
                </a:solidFill>
              </a:rPr>
              <a:t>sie</a:t>
            </a:r>
            <a:endParaRPr lang="en-GB" sz="2400" b="1" dirty="0">
              <a:solidFill>
                <a:srgbClr val="F66400"/>
              </a:solidFill>
            </a:endParaRPr>
          </a:p>
        </p:txBody>
      </p:sp>
      <p:sp>
        <p:nvSpPr>
          <p:cNvPr id="10" name="TextBox 9">
            <a:extLst>
              <a:ext uri="{FF2B5EF4-FFF2-40B4-BE49-F238E27FC236}">
                <a16:creationId xmlns:a16="http://schemas.microsoft.com/office/drawing/2014/main" id="{E17E7BC2-26A5-4817-BC4A-2F25ECE65652}"/>
              </a:ext>
            </a:extLst>
          </p:cNvPr>
          <p:cNvSpPr txBox="1"/>
          <p:nvPr/>
        </p:nvSpPr>
        <p:spPr>
          <a:xfrm>
            <a:off x="8026431" y="1828250"/>
            <a:ext cx="3139870"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2B082395-304D-4980-BCBE-7864B0B0EE2B}"/>
              </a:ext>
            </a:extLst>
          </p:cNvPr>
          <p:cNvSpPr txBox="1"/>
          <p:nvPr/>
        </p:nvSpPr>
        <p:spPr>
          <a:xfrm>
            <a:off x="2884393" y="2107228"/>
            <a:ext cx="2353235" cy="120032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Heidi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Liste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gemacht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Rounded Rectangular Callout 13">
            <a:extLst>
              <a:ext uri="{FF2B5EF4-FFF2-40B4-BE49-F238E27FC236}">
                <a16:creationId xmlns:a16="http://schemas.microsoft.com/office/drawing/2014/main" id="{5FEF7A13-9A67-4A4C-88DA-1599426B7AD2}"/>
              </a:ext>
            </a:extLst>
          </p:cNvPr>
          <p:cNvSpPr/>
          <p:nvPr/>
        </p:nvSpPr>
        <p:spPr>
          <a:xfrm>
            <a:off x="4795978" y="3941543"/>
            <a:ext cx="4278749" cy="1503293"/>
          </a:xfrm>
          <a:prstGeom prst="wedgeRoundRectCallout">
            <a:avLst>
              <a:gd name="adj1" fmla="val -42032"/>
              <a:gd name="adj2" fmla="val -129705"/>
              <a:gd name="adj3" fmla="val 16667"/>
            </a:avLst>
          </a:prstGeom>
          <a:solidFill>
            <a:srgbClr val="104F7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spcAft>
                <a:spcPts val="0"/>
              </a:spcAft>
            </a:pPr>
            <a:r>
              <a:rPr lang="en-US" sz="2000" dirty="0">
                <a:solidFill>
                  <a:schemeClr val="bg1"/>
                </a:solidFill>
                <a:latin typeface="Century Gothic" panose="020B0502020202020204" pitchFamily="34" charset="0"/>
              </a:rPr>
              <a:t>When the question asks about ‘</a:t>
            </a:r>
            <a:r>
              <a:rPr lang="en-US" sz="2000" i="1" dirty="0">
                <a:solidFill>
                  <a:schemeClr val="bg1"/>
                </a:solidFill>
                <a:latin typeface="Century Gothic" panose="020B0502020202020204" pitchFamily="34" charset="0"/>
              </a:rPr>
              <a:t>a</a:t>
            </a:r>
            <a:r>
              <a:rPr lang="en-US" sz="2000" dirty="0">
                <a:solidFill>
                  <a:schemeClr val="bg1"/>
                </a:solidFill>
                <a:latin typeface="Century Gothic" panose="020B0502020202020204" pitchFamily="34" charset="0"/>
              </a:rPr>
              <a:t>’ (</a:t>
            </a:r>
            <a:r>
              <a:rPr lang="en-US" sz="2000" dirty="0" err="1">
                <a:solidFill>
                  <a:schemeClr val="bg1"/>
                </a:solidFill>
                <a:latin typeface="Century Gothic" panose="020B0502020202020204" pitchFamily="34" charset="0"/>
              </a:rPr>
              <a:t>ein</a:t>
            </a:r>
            <a:r>
              <a:rPr lang="en-US" sz="2000" dirty="0">
                <a:solidFill>
                  <a:schemeClr val="bg1"/>
                </a:solidFill>
                <a:latin typeface="Century Gothic" panose="020B0502020202020204" pitchFamily="34" charset="0"/>
              </a:rPr>
              <a:t>, eine) use </a:t>
            </a:r>
            <a:r>
              <a:rPr lang="en-US" sz="2000" b="1" dirty="0" err="1">
                <a:solidFill>
                  <a:schemeClr val="bg1"/>
                </a:solidFill>
                <a:latin typeface="Century Gothic" panose="020B0502020202020204" pitchFamily="34" charset="0"/>
              </a:rPr>
              <a:t>kein</a:t>
            </a:r>
            <a:r>
              <a:rPr lang="en-US" sz="2000" dirty="0">
                <a:solidFill>
                  <a:schemeClr val="bg1"/>
                </a:solidFill>
                <a:latin typeface="Century Gothic" panose="020B0502020202020204" pitchFamily="34" charset="0"/>
              </a:rPr>
              <a:t> to reply. When the question has ‘</a:t>
            </a:r>
            <a:r>
              <a:rPr lang="en-US" sz="2000" i="1" dirty="0">
                <a:solidFill>
                  <a:schemeClr val="bg1"/>
                </a:solidFill>
                <a:latin typeface="Century Gothic" panose="020B0502020202020204" pitchFamily="34" charset="0"/>
              </a:rPr>
              <a:t>the</a:t>
            </a:r>
            <a:r>
              <a:rPr lang="en-US" sz="2000" dirty="0">
                <a:solidFill>
                  <a:schemeClr val="bg1"/>
                </a:solidFill>
                <a:latin typeface="Century Gothic" panose="020B0502020202020204" pitchFamily="34" charset="0"/>
              </a:rPr>
              <a:t>’(der, die , das), use </a:t>
            </a:r>
            <a:r>
              <a:rPr lang="en-US" sz="2000" b="1" dirty="0" err="1">
                <a:solidFill>
                  <a:schemeClr val="bg1"/>
                </a:solidFill>
                <a:latin typeface="Century Gothic" panose="020B0502020202020204" pitchFamily="34" charset="0"/>
              </a:rPr>
              <a:t>nicht</a:t>
            </a:r>
            <a:r>
              <a:rPr lang="en-US" sz="2000" b="1" dirty="0">
                <a:solidFill>
                  <a:schemeClr val="bg1"/>
                </a:solidFill>
                <a:latin typeface="Century Gothic" panose="020B0502020202020204" pitchFamily="34" charset="0"/>
              </a:rPr>
              <a:t>.</a:t>
            </a:r>
            <a:endParaRPr lang="en-GB" sz="2000" b="1" kern="1400" dirty="0">
              <a:solidFill>
                <a:srgbClr val="DAA520"/>
              </a:solidFill>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227988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141077" cy="788525"/>
          </a:xfrm>
          <a:prstGeom prst="rect">
            <a:avLst/>
          </a:prstGeom>
        </p:spPr>
      </p:pic>
      <p:sp>
        <p:nvSpPr>
          <p:cNvPr id="4" name="Title 3"/>
          <p:cNvSpPr>
            <a:spLocks noGrp="1"/>
          </p:cNvSpPr>
          <p:nvPr>
            <p:ph type="title"/>
          </p:nvPr>
        </p:nvSpPr>
        <p:spPr>
          <a:xfrm>
            <a:off x="0" y="294041"/>
            <a:ext cx="3699641" cy="707849"/>
          </a:xfrm>
        </p:spPr>
        <p:txBody>
          <a:bodyPr>
            <a:noAutofit/>
          </a:bodyPr>
          <a:lstStyle/>
          <a:p>
            <a:r>
              <a:rPr lang="en-GB" sz="3600" b="1" dirty="0">
                <a:solidFill>
                  <a:schemeClr val="bg1"/>
                </a:solidFill>
              </a:rPr>
              <a:t>Mia </a:t>
            </a:r>
            <a:r>
              <a:rPr lang="en-GB" sz="3600" b="1" dirty="0" err="1">
                <a:solidFill>
                  <a:schemeClr val="bg1"/>
                </a:solidFill>
              </a:rPr>
              <a:t>fragt</a:t>
            </a:r>
            <a:r>
              <a:rPr lang="en-GB" sz="3600" b="1" dirty="0">
                <a:solidFill>
                  <a:schemeClr val="bg1"/>
                </a:solidFill>
              </a:rPr>
              <a:t> [2/9]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2733073" y="2064072"/>
            <a:ext cx="3000375" cy="1364927"/>
          </a:xfrm>
          <a:prstGeom prst="wedgeRoundRectCallout">
            <a:avLst>
              <a:gd name="adj1" fmla="val -46873"/>
              <a:gd name="adj2" fmla="val 9133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1BA820CC-E22B-41F1-8AE0-0647B9F89368}"/>
              </a:ext>
            </a:extLst>
          </p:cNvPr>
          <p:cNvSpPr txBox="1"/>
          <p:nvPr/>
        </p:nvSpPr>
        <p:spPr>
          <a:xfrm>
            <a:off x="2884393" y="2096918"/>
            <a:ext cx="23532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Wolfgang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Stühle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geholt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30" y="1692166"/>
            <a:ext cx="3594864" cy="1187195"/>
          </a:xfrm>
          <a:prstGeom prst="wedgeRoundRectCallout">
            <a:avLst>
              <a:gd name="adj1" fmla="val 37464"/>
              <a:gd name="adj2" fmla="val 1464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hat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Stühle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geholt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descr="A picture containing text, vector graphics&#10;&#10;Description automatically generated">
            <a:extLst>
              <a:ext uri="{FF2B5EF4-FFF2-40B4-BE49-F238E27FC236}">
                <a16:creationId xmlns:a16="http://schemas.microsoft.com/office/drawing/2014/main" id="{21EA5E1E-1E66-485D-B58F-17EB98834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82" y="2879361"/>
            <a:ext cx="3000375" cy="3062288"/>
          </a:xfrm>
          <a:prstGeom prst="rect">
            <a:avLst/>
          </a:prstGeom>
        </p:spPr>
      </p:pic>
      <p:pic>
        <p:nvPicPr>
          <p:cNvPr id="2050" name="Picture 2" descr="Chair, Plastic, Blue, Metal, Uncomfortable, Office">
            <a:extLst>
              <a:ext uri="{FF2B5EF4-FFF2-40B4-BE49-F238E27FC236}">
                <a16:creationId xmlns:a16="http://schemas.microsoft.com/office/drawing/2014/main" id="{8F320FD1-8435-413C-B098-575AA5F7B3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3895" y="320868"/>
            <a:ext cx="1354926" cy="20624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hair, Plastic, Blue, Metal, Uncomfortable, Office">
            <a:extLst>
              <a:ext uri="{FF2B5EF4-FFF2-40B4-BE49-F238E27FC236}">
                <a16:creationId xmlns:a16="http://schemas.microsoft.com/office/drawing/2014/main" id="{D26D1748-415C-4D2B-A760-D9C7D63DE6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1794" y="294041"/>
            <a:ext cx="1354926" cy="20624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hair, Plastic, Blue, Metal, Uncomfortable, Office">
            <a:extLst>
              <a:ext uri="{FF2B5EF4-FFF2-40B4-BE49-F238E27FC236}">
                <a16:creationId xmlns:a16="http://schemas.microsoft.com/office/drawing/2014/main" id="{BA551023-0980-4687-A3D1-76F2EA5606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6496" y="270148"/>
            <a:ext cx="1354926" cy="206246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hair, Plastic, Blue, Metal, Uncomfortable, Office">
            <a:extLst>
              <a:ext uri="{FF2B5EF4-FFF2-40B4-BE49-F238E27FC236}">
                <a16:creationId xmlns:a16="http://schemas.microsoft.com/office/drawing/2014/main" id="{02EC76B2-93A0-40AA-9655-90DA36950D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2999" y="238087"/>
            <a:ext cx="1354926" cy="20624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hair, Plastic, Blue, Metal, Uncomfortable, Office">
            <a:extLst>
              <a:ext uri="{FF2B5EF4-FFF2-40B4-BE49-F238E27FC236}">
                <a16:creationId xmlns:a16="http://schemas.microsoft.com/office/drawing/2014/main" id="{BFE4CCBF-9DF5-4FF0-9A28-DF6B392163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5111" y="192960"/>
            <a:ext cx="1354926" cy="20624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02F7ED-E734-4697-84EA-46F47086CE5F}"/>
              </a:ext>
            </a:extLst>
          </p:cNvPr>
          <p:cNvSpPr txBox="1"/>
          <p:nvPr/>
        </p:nvSpPr>
        <p:spPr>
          <a:xfrm>
            <a:off x="9636114" y="1864613"/>
            <a:ext cx="1568040" cy="461665"/>
          </a:xfrm>
          <a:prstGeom prst="rect">
            <a:avLst/>
          </a:prstGeom>
          <a:solidFill>
            <a:schemeClr val="bg1"/>
          </a:solidFill>
        </p:spPr>
        <p:txBody>
          <a:bodyPr wrap="square" rtlCol="0">
            <a:spAutoFit/>
          </a:bodyPr>
          <a:lstStyle/>
          <a:p>
            <a:pPr algn="l"/>
            <a:r>
              <a:rPr lang="en-GB" sz="2400" b="1" dirty="0" err="1">
                <a:solidFill>
                  <a:srgbClr val="F66400"/>
                </a:solidFill>
              </a:rPr>
              <a:t>sie</a:t>
            </a:r>
            <a:endParaRPr lang="en-GB" sz="2400" b="1" dirty="0">
              <a:solidFill>
                <a:srgbClr val="F66400"/>
              </a:solidFill>
            </a:endParaRPr>
          </a:p>
        </p:txBody>
      </p:sp>
      <p:sp>
        <p:nvSpPr>
          <p:cNvPr id="10" name="TextBox 9">
            <a:extLst>
              <a:ext uri="{FF2B5EF4-FFF2-40B4-BE49-F238E27FC236}">
                <a16:creationId xmlns:a16="http://schemas.microsoft.com/office/drawing/2014/main" id="{E17E7BC2-26A5-4817-BC4A-2F25ECE65652}"/>
              </a:ext>
            </a:extLst>
          </p:cNvPr>
          <p:cNvSpPr txBox="1"/>
          <p:nvPr/>
        </p:nvSpPr>
        <p:spPr>
          <a:xfrm>
            <a:off x="7862149" y="1864613"/>
            <a:ext cx="3344225" cy="86057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4723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141077" cy="788525"/>
          </a:xfrm>
          <a:prstGeom prst="rect">
            <a:avLst/>
          </a:prstGeom>
        </p:spPr>
      </p:pic>
      <p:sp>
        <p:nvSpPr>
          <p:cNvPr id="4" name="Title 3"/>
          <p:cNvSpPr>
            <a:spLocks noGrp="1"/>
          </p:cNvSpPr>
          <p:nvPr>
            <p:ph type="title"/>
          </p:nvPr>
        </p:nvSpPr>
        <p:spPr>
          <a:xfrm>
            <a:off x="0" y="294041"/>
            <a:ext cx="3699641" cy="707849"/>
          </a:xfrm>
        </p:spPr>
        <p:txBody>
          <a:bodyPr>
            <a:noAutofit/>
          </a:bodyPr>
          <a:lstStyle/>
          <a:p>
            <a:r>
              <a:rPr lang="en-GB" sz="3600" b="1" dirty="0">
                <a:solidFill>
                  <a:schemeClr val="bg1"/>
                </a:solidFill>
              </a:rPr>
              <a:t>Mia </a:t>
            </a:r>
            <a:r>
              <a:rPr lang="en-GB" sz="3600" b="1" dirty="0" err="1">
                <a:solidFill>
                  <a:schemeClr val="bg1"/>
                </a:solidFill>
              </a:rPr>
              <a:t>fragt</a:t>
            </a:r>
            <a:r>
              <a:rPr lang="en-GB" sz="3600" b="1" dirty="0">
                <a:solidFill>
                  <a:schemeClr val="bg1"/>
                </a:solidFill>
              </a:rPr>
              <a:t> [3/9]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2733073" y="2064072"/>
            <a:ext cx="3000375" cy="1364927"/>
          </a:xfrm>
          <a:prstGeom prst="wedgeRoundRectCallout">
            <a:avLst>
              <a:gd name="adj1" fmla="val -46873"/>
              <a:gd name="adj2" fmla="val 9133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1BA820CC-E22B-41F1-8AE0-0647B9F89368}"/>
              </a:ext>
            </a:extLst>
          </p:cNvPr>
          <p:cNvSpPr txBox="1"/>
          <p:nvPr/>
        </p:nvSpPr>
        <p:spPr>
          <a:xfrm>
            <a:off x="2884393" y="2096918"/>
            <a:ext cx="23532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Hast du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Butterbrote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vorbereitet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29" y="1692166"/>
            <a:ext cx="4118643" cy="1605081"/>
          </a:xfrm>
          <a:prstGeom prst="wedgeRoundRectCallout">
            <a:avLst>
              <a:gd name="adj1" fmla="val 37464"/>
              <a:gd name="adj2" fmla="val 1464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lang="en-US" sz="2400" dirty="0">
                <a:solidFill>
                  <a:srgbClr val="4472C4">
                    <a:lumMod val="50000"/>
                  </a:srgbClr>
                </a:solidFill>
                <a:latin typeface="Century Gothic" panose="020F0302020204030204"/>
              </a:rPr>
            </a:b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Butterbrote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vorbereitet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descr="A picture containing text, vector graphics&#10;&#10;Description automatically generated">
            <a:extLst>
              <a:ext uri="{FF2B5EF4-FFF2-40B4-BE49-F238E27FC236}">
                <a16:creationId xmlns:a16="http://schemas.microsoft.com/office/drawing/2014/main" id="{21EA5E1E-1E66-485D-B58F-17EB98834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82" y="2879361"/>
            <a:ext cx="3000375" cy="3062288"/>
          </a:xfrm>
          <a:prstGeom prst="rect">
            <a:avLst/>
          </a:prstGeom>
        </p:spPr>
      </p:pic>
      <p:pic>
        <p:nvPicPr>
          <p:cNvPr id="3074" name="Picture 2" descr="Sandwich, Diet, Eating, Food, Vegetarian, Bread">
            <a:extLst>
              <a:ext uri="{FF2B5EF4-FFF2-40B4-BE49-F238E27FC236}">
                <a16:creationId xmlns:a16="http://schemas.microsoft.com/office/drawing/2014/main" id="{7C3C4E00-2596-4689-8758-013E643E62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7628" y="192444"/>
            <a:ext cx="2396550" cy="21329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0F5AB9B-7BAA-40D2-915F-22ABBC757B9D}"/>
              </a:ext>
            </a:extLst>
          </p:cNvPr>
          <p:cNvSpPr txBox="1"/>
          <p:nvPr/>
        </p:nvSpPr>
        <p:spPr>
          <a:xfrm>
            <a:off x="8238003" y="2263873"/>
            <a:ext cx="2223493" cy="461665"/>
          </a:xfrm>
          <a:prstGeom prst="rect">
            <a:avLst/>
          </a:prstGeom>
          <a:solidFill>
            <a:schemeClr val="bg1"/>
          </a:solidFill>
        </p:spPr>
        <p:txBody>
          <a:bodyPr wrap="square" rtlCol="0">
            <a:spAutoFit/>
          </a:bodyPr>
          <a:lstStyle/>
          <a:p>
            <a:pPr algn="r"/>
            <a:r>
              <a:rPr lang="en-GB" sz="2400" b="1" dirty="0" err="1">
                <a:solidFill>
                  <a:srgbClr val="F66400"/>
                </a:solidFill>
              </a:rPr>
              <a:t>sie</a:t>
            </a:r>
            <a:endParaRPr lang="en-GB" sz="2400" b="1" dirty="0">
              <a:solidFill>
                <a:srgbClr val="F66400"/>
              </a:solidFill>
            </a:endParaRPr>
          </a:p>
        </p:txBody>
      </p:sp>
      <p:sp>
        <p:nvSpPr>
          <p:cNvPr id="10" name="TextBox 9">
            <a:extLst>
              <a:ext uri="{FF2B5EF4-FFF2-40B4-BE49-F238E27FC236}">
                <a16:creationId xmlns:a16="http://schemas.microsoft.com/office/drawing/2014/main" id="{E17E7BC2-26A5-4817-BC4A-2F25ECE65652}"/>
              </a:ext>
            </a:extLst>
          </p:cNvPr>
          <p:cNvSpPr txBox="1"/>
          <p:nvPr/>
        </p:nvSpPr>
        <p:spPr>
          <a:xfrm>
            <a:off x="8086683" y="1894540"/>
            <a:ext cx="3212901"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3572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and, Equalizer, Guitar, Jam, Music, Performance, Piano">
            <a:extLst>
              <a:ext uri="{FF2B5EF4-FFF2-40B4-BE49-F238E27FC236}">
                <a16:creationId xmlns:a16="http://schemas.microsoft.com/office/drawing/2014/main" id="{D20C6F5D-BDFF-40A7-8EFA-FDE158E822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5452" y="247046"/>
            <a:ext cx="3488724" cy="21731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4141077" cy="788525"/>
          </a:xfrm>
          <a:prstGeom prst="rect">
            <a:avLst/>
          </a:prstGeom>
        </p:spPr>
      </p:pic>
      <p:sp>
        <p:nvSpPr>
          <p:cNvPr id="4" name="Title 3"/>
          <p:cNvSpPr>
            <a:spLocks noGrp="1"/>
          </p:cNvSpPr>
          <p:nvPr>
            <p:ph type="title"/>
          </p:nvPr>
        </p:nvSpPr>
        <p:spPr>
          <a:xfrm>
            <a:off x="0" y="294041"/>
            <a:ext cx="3699641" cy="707849"/>
          </a:xfrm>
        </p:spPr>
        <p:txBody>
          <a:bodyPr>
            <a:noAutofit/>
          </a:bodyPr>
          <a:lstStyle/>
          <a:p>
            <a:r>
              <a:rPr lang="en-GB" sz="3600" b="1" dirty="0">
                <a:solidFill>
                  <a:schemeClr val="bg1"/>
                </a:solidFill>
              </a:rPr>
              <a:t>Mia </a:t>
            </a:r>
            <a:r>
              <a:rPr lang="en-GB" sz="3600" b="1" dirty="0" err="1">
                <a:solidFill>
                  <a:schemeClr val="bg1"/>
                </a:solidFill>
              </a:rPr>
              <a:t>fragt</a:t>
            </a:r>
            <a:r>
              <a:rPr lang="en-GB" sz="3600" b="1" dirty="0">
                <a:solidFill>
                  <a:schemeClr val="bg1"/>
                </a:solidFill>
              </a:rPr>
              <a:t> [4/9]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2733073" y="2064072"/>
            <a:ext cx="3000375" cy="1364927"/>
          </a:xfrm>
          <a:prstGeom prst="wedgeRoundRectCallout">
            <a:avLst>
              <a:gd name="adj1" fmla="val -46873"/>
              <a:gd name="adj2" fmla="val 9133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1BA820CC-E22B-41F1-8AE0-0647B9F89368}"/>
              </a:ext>
            </a:extLst>
          </p:cNvPr>
          <p:cNvSpPr txBox="1"/>
          <p:nvPr/>
        </p:nvSpPr>
        <p:spPr>
          <a:xfrm>
            <a:off x="2884393" y="2096918"/>
            <a:ext cx="23532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ihr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eine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Band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angerufen</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30" y="1692166"/>
            <a:ext cx="3760446" cy="1187195"/>
          </a:xfrm>
          <a:prstGeom prst="wedgeRoundRectCallout">
            <a:avLst>
              <a:gd name="adj1" fmla="val 37464"/>
              <a:gd name="adj2" fmla="val 1464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Band</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angerufen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descr="A picture containing text, vector graphics&#10;&#10;Description automatically generated">
            <a:extLst>
              <a:ext uri="{FF2B5EF4-FFF2-40B4-BE49-F238E27FC236}">
                <a16:creationId xmlns:a16="http://schemas.microsoft.com/office/drawing/2014/main" id="{21EA5E1E-1E66-485D-B58F-17EB98834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82" y="2879361"/>
            <a:ext cx="3000375" cy="3062288"/>
          </a:xfrm>
          <a:prstGeom prst="rect">
            <a:avLst/>
          </a:prstGeom>
        </p:spPr>
      </p:pic>
      <p:sp>
        <p:nvSpPr>
          <p:cNvPr id="10" name="TextBox 9">
            <a:extLst>
              <a:ext uri="{FF2B5EF4-FFF2-40B4-BE49-F238E27FC236}">
                <a16:creationId xmlns:a16="http://schemas.microsoft.com/office/drawing/2014/main" id="{E17E7BC2-26A5-4817-BC4A-2F25ECE65652}"/>
              </a:ext>
            </a:extLst>
          </p:cNvPr>
          <p:cNvSpPr txBox="1"/>
          <p:nvPr/>
        </p:nvSpPr>
        <p:spPr>
          <a:xfrm>
            <a:off x="7855672" y="1903882"/>
            <a:ext cx="3410609"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8624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141077" cy="788525"/>
          </a:xfrm>
          <a:prstGeom prst="rect">
            <a:avLst/>
          </a:prstGeom>
        </p:spPr>
      </p:pic>
      <p:sp>
        <p:nvSpPr>
          <p:cNvPr id="4" name="Title 3"/>
          <p:cNvSpPr>
            <a:spLocks noGrp="1"/>
          </p:cNvSpPr>
          <p:nvPr>
            <p:ph type="title"/>
          </p:nvPr>
        </p:nvSpPr>
        <p:spPr>
          <a:xfrm>
            <a:off x="0" y="294041"/>
            <a:ext cx="3699641" cy="707849"/>
          </a:xfrm>
        </p:spPr>
        <p:txBody>
          <a:bodyPr>
            <a:noAutofit/>
          </a:bodyPr>
          <a:lstStyle/>
          <a:p>
            <a:r>
              <a:rPr lang="en-GB" sz="3600" b="1" dirty="0">
                <a:solidFill>
                  <a:schemeClr val="bg1"/>
                </a:solidFill>
              </a:rPr>
              <a:t>Mia </a:t>
            </a:r>
            <a:r>
              <a:rPr lang="en-GB" sz="3600" b="1" dirty="0" err="1">
                <a:solidFill>
                  <a:schemeClr val="bg1"/>
                </a:solidFill>
              </a:rPr>
              <a:t>fragt</a:t>
            </a:r>
            <a:r>
              <a:rPr lang="en-GB" sz="3600" b="1" dirty="0">
                <a:solidFill>
                  <a:schemeClr val="bg1"/>
                </a:solidFill>
              </a:rPr>
              <a:t> [5/9]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2733073" y="2064072"/>
            <a:ext cx="3000375" cy="1364927"/>
          </a:xfrm>
          <a:prstGeom prst="wedgeRoundRectCallout">
            <a:avLst>
              <a:gd name="adj1" fmla="val -46873"/>
              <a:gd name="adj2" fmla="val 9133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1BA820CC-E22B-41F1-8AE0-0647B9F89368}"/>
              </a:ext>
            </a:extLst>
          </p:cNvPr>
          <p:cNvSpPr txBox="1"/>
          <p:nvPr/>
        </p:nvSpPr>
        <p:spPr>
          <a:xfrm>
            <a:off x="2884393" y="2096918"/>
            <a:ext cx="23532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t>
            </a:r>
            <a:r>
              <a:rPr lang="en-US" sz="2400" dirty="0">
                <a:solidFill>
                  <a:srgbClr val="4472C4">
                    <a:lumMod val="50000"/>
                  </a:srgbClr>
                </a:solidFill>
                <a:latin typeface="Century Gothic" panose="020F0302020204030204"/>
              </a:rPr>
              <a:t>die </a:t>
            </a:r>
            <a:r>
              <a:rPr lang="en-US" sz="2400" dirty="0" err="1">
                <a:solidFill>
                  <a:srgbClr val="4472C4">
                    <a:lumMod val="50000"/>
                  </a:srgbClr>
                </a:solidFill>
                <a:latin typeface="Century Gothic" panose="020F0302020204030204"/>
              </a:rPr>
              <a:t>Klasse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ein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Eis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gegessen</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30" y="1692166"/>
            <a:ext cx="3594864" cy="1187195"/>
          </a:xfrm>
          <a:prstGeom prst="wedgeRoundRectCallout">
            <a:avLst>
              <a:gd name="adj1" fmla="val 37464"/>
              <a:gd name="adj2" fmla="val 1464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4472C4">
                    <a:lumMod val="50000"/>
                  </a:srgbClr>
                </a:solidFill>
                <a:latin typeface="Century Gothic" panose="020F0302020204030204"/>
              </a:rPr>
              <a:t>die </a:t>
            </a:r>
            <a:r>
              <a:rPr lang="en-US" sz="2400" b="1" dirty="0" err="1">
                <a:solidFill>
                  <a:srgbClr val="4472C4">
                    <a:lumMod val="50000"/>
                  </a:srgbClr>
                </a:solidFill>
                <a:latin typeface="Century Gothic" panose="020F0302020204030204"/>
              </a:rPr>
              <a:t>Klasse</a:t>
            </a:r>
            <a:r>
              <a:rPr lang="en-US" sz="2400" b="1" dirty="0">
                <a:solidFill>
                  <a:srgbClr val="4472C4">
                    <a:lumMod val="50000"/>
                  </a:srgbClr>
                </a:solidFill>
                <a:latin typeface="Century Gothic" panose="020F0302020204030204"/>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gegessen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descr="A picture containing text, vector graphics&#10;&#10;Description automatically generated">
            <a:extLst>
              <a:ext uri="{FF2B5EF4-FFF2-40B4-BE49-F238E27FC236}">
                <a16:creationId xmlns:a16="http://schemas.microsoft.com/office/drawing/2014/main" id="{21EA5E1E-1E66-485D-B58F-17EB98834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82" y="2879361"/>
            <a:ext cx="3000375" cy="3062288"/>
          </a:xfrm>
          <a:prstGeom prst="rect">
            <a:avLst/>
          </a:prstGeom>
        </p:spPr>
      </p:pic>
      <p:pic>
        <p:nvPicPr>
          <p:cNvPr id="5122" name="Picture 2" descr="Ice Cream, Cone, Hand, Holding, Cold, Cold Dessert">
            <a:extLst>
              <a:ext uri="{FF2B5EF4-FFF2-40B4-BE49-F238E27FC236}">
                <a16:creationId xmlns:a16="http://schemas.microsoft.com/office/drawing/2014/main" id="{0E40D83B-AEB1-4605-8A33-4FE21462AA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4768" y="421845"/>
            <a:ext cx="1441621" cy="21624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75E2F71-043A-42EE-82F4-FF6F7803835A}"/>
              </a:ext>
            </a:extLst>
          </p:cNvPr>
          <p:cNvSpPr txBox="1"/>
          <p:nvPr/>
        </p:nvSpPr>
        <p:spPr>
          <a:xfrm>
            <a:off x="8884879" y="1824098"/>
            <a:ext cx="1496089" cy="461665"/>
          </a:xfrm>
          <a:prstGeom prst="rect">
            <a:avLst/>
          </a:prstGeom>
          <a:solidFill>
            <a:schemeClr val="bg1"/>
          </a:solidFill>
        </p:spPr>
        <p:txBody>
          <a:bodyPr wrap="square" rtlCol="0">
            <a:spAutoFit/>
          </a:bodyPr>
          <a:lstStyle/>
          <a:p>
            <a:pPr algn="ctr"/>
            <a:r>
              <a:rPr lang="en-GB" sz="2400" b="1" dirty="0" err="1">
                <a:solidFill>
                  <a:srgbClr val="F66400"/>
                </a:solidFill>
              </a:rPr>
              <a:t>sie</a:t>
            </a:r>
            <a:endParaRPr lang="en-GB" sz="2400" b="1" dirty="0">
              <a:solidFill>
                <a:srgbClr val="F66400"/>
              </a:solidFill>
            </a:endParaRPr>
          </a:p>
        </p:txBody>
      </p:sp>
      <p:sp>
        <p:nvSpPr>
          <p:cNvPr id="10" name="TextBox 9">
            <a:extLst>
              <a:ext uri="{FF2B5EF4-FFF2-40B4-BE49-F238E27FC236}">
                <a16:creationId xmlns:a16="http://schemas.microsoft.com/office/drawing/2014/main" id="{E17E7BC2-26A5-4817-BC4A-2F25ECE65652}"/>
              </a:ext>
            </a:extLst>
          </p:cNvPr>
          <p:cNvSpPr txBox="1"/>
          <p:nvPr/>
        </p:nvSpPr>
        <p:spPr>
          <a:xfrm>
            <a:off x="8018281" y="1866085"/>
            <a:ext cx="2996562"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9119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80000" y="1296000"/>
            <a:ext cx="1177732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In German, we can sometimes add ‘</a:t>
            </a:r>
            <a:r>
              <a:rPr lang="en-US" sz="2400" b="1" dirty="0" err="1">
                <a:solidFill>
                  <a:srgbClr val="4472C4">
                    <a:lumMod val="50000"/>
                  </a:srgbClr>
                </a:solidFill>
                <a:latin typeface="Century Gothic" panose="020F0302020204030204"/>
              </a:rPr>
              <a:t>mit</a:t>
            </a:r>
            <a:r>
              <a:rPr lang="en-US" sz="2400" dirty="0">
                <a:solidFill>
                  <a:srgbClr val="4472C4">
                    <a:lumMod val="50000"/>
                  </a:srgbClr>
                </a:solidFill>
                <a:latin typeface="Century Gothic" panose="020F0302020204030204"/>
              </a:rPr>
              <a:t>’ before a verb to mean ‘along, too’. You already know ‘</a:t>
            </a:r>
            <a:r>
              <a:rPr lang="en-US" sz="2400" b="1" dirty="0" err="1">
                <a:solidFill>
                  <a:srgbClr val="4472C4">
                    <a:lumMod val="50000"/>
                  </a:srgbClr>
                </a:solidFill>
                <a:latin typeface="Century Gothic" panose="020F0302020204030204"/>
              </a:rPr>
              <a:t>mitnehmen</a:t>
            </a:r>
            <a:r>
              <a:rPr lang="en-US" sz="2400" b="1" dirty="0">
                <a:solidFill>
                  <a:srgbClr val="4472C4">
                    <a:lumMod val="50000"/>
                  </a:srgbClr>
                </a:solidFill>
                <a:latin typeface="Century Gothic" panose="020F0302020204030204"/>
              </a:rPr>
              <a:t>’ </a:t>
            </a:r>
            <a:r>
              <a:rPr lang="en-US" sz="2400" dirty="0">
                <a:solidFill>
                  <a:srgbClr val="4472C4">
                    <a:lumMod val="50000"/>
                  </a:srgbClr>
                </a:solidFill>
                <a:latin typeface="Century Gothic" panose="020F0302020204030204"/>
              </a:rPr>
              <a:t>meaning</a:t>
            </a:r>
            <a:r>
              <a:rPr lang="en-US" sz="2400" b="1" dirty="0">
                <a:solidFill>
                  <a:srgbClr val="4472C4">
                    <a:lumMod val="50000"/>
                  </a:srgbClr>
                </a:solidFill>
                <a:latin typeface="Century Gothic" panose="020F0302020204030204"/>
              </a:rPr>
              <a:t> ‘</a:t>
            </a:r>
            <a:r>
              <a:rPr lang="en-US" sz="2400" i="1" dirty="0">
                <a:solidFill>
                  <a:srgbClr val="4472C4">
                    <a:lumMod val="50000"/>
                  </a:srgbClr>
                </a:solidFill>
                <a:latin typeface="Century Gothic" panose="020F0302020204030204"/>
              </a:rPr>
              <a:t>to take along’</a:t>
            </a:r>
            <a:r>
              <a:rPr lang="en-US" sz="2400" b="1" i="1" dirty="0">
                <a:solidFill>
                  <a:srgbClr val="4472C4">
                    <a:lumMod val="50000"/>
                  </a:srgbClr>
                </a:solidFill>
                <a:latin typeface="Century Gothic" panose="020F0302020204030204"/>
              </a:rPr>
              <a:t>.</a:t>
            </a:r>
            <a:r>
              <a:rPr lang="en-US" sz="2400"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Look at the past participles you have just written, do you think you could add ‘</a:t>
            </a:r>
            <a:r>
              <a:rPr lang="en-US" sz="2400" dirty="0" err="1">
                <a:solidFill>
                  <a:srgbClr val="4472C4">
                    <a:lumMod val="50000"/>
                  </a:srgbClr>
                </a:solidFill>
                <a:latin typeface="Century Gothic" panose="020F0302020204030204"/>
              </a:rPr>
              <a:t>mit</a:t>
            </a:r>
            <a:r>
              <a:rPr lang="en-US" sz="2400" dirty="0">
                <a:solidFill>
                  <a:srgbClr val="4472C4">
                    <a:lumMod val="50000"/>
                  </a:srgbClr>
                </a:solidFill>
                <a:latin typeface="Century Gothic" panose="020F0302020204030204"/>
              </a:rPr>
              <a:t>’ to any of them?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descr="Square&#10;&#10;Description automatically generated">
            <a:extLst>
              <a:ext uri="{FF2B5EF4-FFF2-40B4-BE49-F238E27FC236}">
                <a16:creationId xmlns:a16="http://schemas.microsoft.com/office/drawing/2014/main" id="{6F25B757-A57E-4F5C-9496-B4CD1CA4C3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8145" y="370451"/>
            <a:ext cx="924826" cy="925549"/>
          </a:xfrm>
          <a:prstGeom prst="rect">
            <a:avLst/>
          </a:prstGeom>
        </p:spPr>
      </p:pic>
      <p:pic>
        <p:nvPicPr>
          <p:cNvPr id="10" name="Picture 9" descr="Icon&#10;&#10;Description automatically generated">
            <a:extLst>
              <a:ext uri="{FF2B5EF4-FFF2-40B4-BE49-F238E27FC236}">
                <a16:creationId xmlns:a16="http://schemas.microsoft.com/office/drawing/2014/main" id="{91FF336A-BB48-4030-8B90-F2FE11B56BCA}"/>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683789" y="473102"/>
            <a:ext cx="665018" cy="692614"/>
          </a:xfrm>
          <a:prstGeom prst="rect">
            <a:avLst/>
          </a:prstGeom>
        </p:spPr>
      </p:pic>
      <p:sp>
        <p:nvSpPr>
          <p:cNvPr id="14" name="Rectangle: Rounded Corners 13">
            <a:extLst>
              <a:ext uri="{FF2B5EF4-FFF2-40B4-BE49-F238E27FC236}">
                <a16:creationId xmlns:a16="http://schemas.microsoft.com/office/drawing/2014/main" id="{14F63891-1D20-4C7E-A872-12A9DA1052CF}"/>
              </a:ext>
            </a:extLst>
          </p:cNvPr>
          <p:cNvSpPr/>
          <p:nvPr/>
        </p:nvSpPr>
        <p:spPr>
          <a:xfrm>
            <a:off x="234673" y="3684637"/>
            <a:ext cx="1930400" cy="830997"/>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mitbringen</a:t>
            </a:r>
            <a:endParaRPr lang="en-GB" dirty="0">
              <a:solidFill>
                <a:srgbClr val="115076"/>
              </a:solidFill>
            </a:endParaRPr>
          </a:p>
        </p:txBody>
      </p:sp>
      <p:sp>
        <p:nvSpPr>
          <p:cNvPr id="15" name="Rectangle: Rounded Corners 14">
            <a:extLst>
              <a:ext uri="{FF2B5EF4-FFF2-40B4-BE49-F238E27FC236}">
                <a16:creationId xmlns:a16="http://schemas.microsoft.com/office/drawing/2014/main" id="{8637CCD0-6AA5-4259-AD3A-699998C531BA}"/>
              </a:ext>
            </a:extLst>
          </p:cNvPr>
          <p:cNvSpPr/>
          <p:nvPr/>
        </p:nvSpPr>
        <p:spPr>
          <a:xfrm>
            <a:off x="2360699" y="3684637"/>
            <a:ext cx="1694542" cy="830997"/>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mithelfen</a:t>
            </a:r>
            <a:endParaRPr lang="en-GB" dirty="0">
              <a:solidFill>
                <a:srgbClr val="115076"/>
              </a:solidFill>
            </a:endParaRPr>
          </a:p>
        </p:txBody>
      </p:sp>
      <p:sp>
        <p:nvSpPr>
          <p:cNvPr id="12" name="Rectangle: Rounded Corners 11">
            <a:extLst>
              <a:ext uri="{FF2B5EF4-FFF2-40B4-BE49-F238E27FC236}">
                <a16:creationId xmlns:a16="http://schemas.microsoft.com/office/drawing/2014/main" id="{1301690D-F533-4C09-AFAF-FD657935D7B6}"/>
              </a:ext>
            </a:extLst>
          </p:cNvPr>
          <p:cNvSpPr/>
          <p:nvPr/>
        </p:nvSpPr>
        <p:spPr>
          <a:xfrm>
            <a:off x="4250867" y="3657813"/>
            <a:ext cx="1694542" cy="830997"/>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mitgehen</a:t>
            </a:r>
            <a:endParaRPr lang="en-GB" dirty="0">
              <a:solidFill>
                <a:srgbClr val="115076"/>
              </a:solidFill>
            </a:endParaRPr>
          </a:p>
        </p:txBody>
      </p:sp>
      <p:sp>
        <p:nvSpPr>
          <p:cNvPr id="17" name="Rectangle: Rounded Corners 16">
            <a:extLst>
              <a:ext uri="{FF2B5EF4-FFF2-40B4-BE49-F238E27FC236}">
                <a16:creationId xmlns:a16="http://schemas.microsoft.com/office/drawing/2014/main" id="{D2E8A0D8-3C7C-45CF-8842-58C380D10C2B}"/>
              </a:ext>
            </a:extLst>
          </p:cNvPr>
          <p:cNvSpPr/>
          <p:nvPr/>
        </p:nvSpPr>
        <p:spPr>
          <a:xfrm>
            <a:off x="6141035" y="3657812"/>
            <a:ext cx="2132817" cy="830997"/>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mitmachen</a:t>
            </a:r>
            <a:endParaRPr lang="en-GB" dirty="0">
              <a:solidFill>
                <a:srgbClr val="115076"/>
              </a:solidFill>
            </a:endParaRPr>
          </a:p>
        </p:txBody>
      </p:sp>
      <p:sp>
        <p:nvSpPr>
          <p:cNvPr id="18" name="Rectangle: Rounded Corners 17">
            <a:extLst>
              <a:ext uri="{FF2B5EF4-FFF2-40B4-BE49-F238E27FC236}">
                <a16:creationId xmlns:a16="http://schemas.microsoft.com/office/drawing/2014/main" id="{F223D679-682E-41EF-AD14-08588AC6F884}"/>
              </a:ext>
            </a:extLst>
          </p:cNvPr>
          <p:cNvSpPr/>
          <p:nvPr/>
        </p:nvSpPr>
        <p:spPr>
          <a:xfrm>
            <a:off x="10338551" y="3657811"/>
            <a:ext cx="1673449" cy="830997"/>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50" dirty="0" err="1">
                <a:solidFill>
                  <a:srgbClr val="115076"/>
                </a:solidFill>
              </a:rPr>
              <a:t>mitspielen</a:t>
            </a:r>
            <a:endParaRPr lang="en-GB" sz="2250" dirty="0">
              <a:solidFill>
                <a:srgbClr val="115076"/>
              </a:solidFill>
            </a:endParaRPr>
          </a:p>
        </p:txBody>
      </p:sp>
      <p:sp>
        <p:nvSpPr>
          <p:cNvPr id="19" name="Rectangle: Rounded Corners 18">
            <a:extLst>
              <a:ext uri="{FF2B5EF4-FFF2-40B4-BE49-F238E27FC236}">
                <a16:creationId xmlns:a16="http://schemas.microsoft.com/office/drawing/2014/main" id="{3D89E2AA-CCE4-4800-AA64-9BA49AF38A98}"/>
              </a:ext>
            </a:extLst>
          </p:cNvPr>
          <p:cNvSpPr/>
          <p:nvPr/>
        </p:nvSpPr>
        <p:spPr>
          <a:xfrm>
            <a:off x="8469478" y="3657812"/>
            <a:ext cx="1673449" cy="830997"/>
          </a:xfrm>
          <a:prstGeom prst="round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mitfühlen</a:t>
            </a:r>
            <a:endParaRPr lang="en-GB" dirty="0">
              <a:solidFill>
                <a:srgbClr val="115076"/>
              </a:solidFill>
            </a:endParaRPr>
          </a:p>
        </p:txBody>
      </p:sp>
      <p:sp>
        <p:nvSpPr>
          <p:cNvPr id="20" name="TextBox 19">
            <a:extLst>
              <a:ext uri="{FF2B5EF4-FFF2-40B4-BE49-F238E27FC236}">
                <a16:creationId xmlns:a16="http://schemas.microsoft.com/office/drawing/2014/main" id="{6DF3CD45-D080-47F1-AB09-30611C0D48D3}"/>
              </a:ext>
            </a:extLst>
          </p:cNvPr>
          <p:cNvSpPr txBox="1"/>
          <p:nvPr/>
        </p:nvSpPr>
        <p:spPr>
          <a:xfrm>
            <a:off x="234673" y="2916497"/>
            <a:ext cx="117773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What could these words mean in English?</a:t>
            </a:r>
          </a:p>
        </p:txBody>
      </p:sp>
      <p:sp>
        <p:nvSpPr>
          <p:cNvPr id="21" name="Rectangle: Rounded Corners 20">
            <a:extLst>
              <a:ext uri="{FF2B5EF4-FFF2-40B4-BE49-F238E27FC236}">
                <a16:creationId xmlns:a16="http://schemas.microsoft.com/office/drawing/2014/main" id="{C230BF94-0DC3-49C2-8015-BF1965AC096A}"/>
              </a:ext>
            </a:extLst>
          </p:cNvPr>
          <p:cNvSpPr/>
          <p:nvPr/>
        </p:nvSpPr>
        <p:spPr>
          <a:xfrm>
            <a:off x="234673" y="4560868"/>
            <a:ext cx="1930400" cy="830997"/>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to bring along</a:t>
            </a:r>
            <a:endParaRPr lang="en-GB" dirty="0">
              <a:solidFill>
                <a:srgbClr val="115076"/>
              </a:solidFill>
            </a:endParaRPr>
          </a:p>
        </p:txBody>
      </p:sp>
      <p:sp>
        <p:nvSpPr>
          <p:cNvPr id="22" name="Rectangle: Rounded Corners 21">
            <a:extLst>
              <a:ext uri="{FF2B5EF4-FFF2-40B4-BE49-F238E27FC236}">
                <a16:creationId xmlns:a16="http://schemas.microsoft.com/office/drawing/2014/main" id="{4740286F-AFD9-48C3-AAA8-186F6BD0FF5B}"/>
              </a:ext>
            </a:extLst>
          </p:cNvPr>
          <p:cNvSpPr/>
          <p:nvPr/>
        </p:nvSpPr>
        <p:spPr>
          <a:xfrm>
            <a:off x="2360699" y="4560868"/>
            <a:ext cx="1694542" cy="830997"/>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to assist</a:t>
            </a:r>
            <a:endParaRPr lang="en-GB" dirty="0">
              <a:solidFill>
                <a:srgbClr val="115076"/>
              </a:solidFill>
            </a:endParaRPr>
          </a:p>
        </p:txBody>
      </p:sp>
      <p:sp>
        <p:nvSpPr>
          <p:cNvPr id="23" name="Rectangle: Rounded Corners 22">
            <a:extLst>
              <a:ext uri="{FF2B5EF4-FFF2-40B4-BE49-F238E27FC236}">
                <a16:creationId xmlns:a16="http://schemas.microsoft.com/office/drawing/2014/main" id="{D69DF790-2463-46F7-BFC0-8C7E2A41F1A9}"/>
              </a:ext>
            </a:extLst>
          </p:cNvPr>
          <p:cNvSpPr/>
          <p:nvPr/>
        </p:nvSpPr>
        <p:spPr>
          <a:xfrm>
            <a:off x="4250867" y="4534044"/>
            <a:ext cx="1694542" cy="830997"/>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to go with</a:t>
            </a:r>
            <a:endParaRPr lang="en-GB" dirty="0">
              <a:solidFill>
                <a:srgbClr val="115076"/>
              </a:solidFill>
            </a:endParaRPr>
          </a:p>
        </p:txBody>
      </p:sp>
      <p:sp>
        <p:nvSpPr>
          <p:cNvPr id="24" name="Rectangle: Rounded Corners 23">
            <a:extLst>
              <a:ext uri="{FF2B5EF4-FFF2-40B4-BE49-F238E27FC236}">
                <a16:creationId xmlns:a16="http://schemas.microsoft.com/office/drawing/2014/main" id="{A19E4C05-2B04-4D49-88A0-D4E2A1DBBA3E}"/>
              </a:ext>
            </a:extLst>
          </p:cNvPr>
          <p:cNvSpPr/>
          <p:nvPr/>
        </p:nvSpPr>
        <p:spPr>
          <a:xfrm>
            <a:off x="6141035" y="4534043"/>
            <a:ext cx="2132817" cy="830997"/>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to join in</a:t>
            </a:r>
            <a:endParaRPr lang="en-GB" dirty="0">
              <a:solidFill>
                <a:srgbClr val="115076"/>
              </a:solidFill>
            </a:endParaRPr>
          </a:p>
        </p:txBody>
      </p:sp>
      <p:sp>
        <p:nvSpPr>
          <p:cNvPr id="25" name="Rectangle: Rounded Corners 24">
            <a:extLst>
              <a:ext uri="{FF2B5EF4-FFF2-40B4-BE49-F238E27FC236}">
                <a16:creationId xmlns:a16="http://schemas.microsoft.com/office/drawing/2014/main" id="{0C37827A-29AC-4E61-A7CC-C64E4CB03FFD}"/>
              </a:ext>
            </a:extLst>
          </p:cNvPr>
          <p:cNvSpPr/>
          <p:nvPr/>
        </p:nvSpPr>
        <p:spPr>
          <a:xfrm>
            <a:off x="10338551" y="4534042"/>
            <a:ext cx="1673449" cy="830997"/>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to join in</a:t>
            </a:r>
            <a:endParaRPr lang="en-GB" dirty="0">
              <a:solidFill>
                <a:srgbClr val="115076"/>
              </a:solidFill>
            </a:endParaRPr>
          </a:p>
        </p:txBody>
      </p:sp>
      <p:sp>
        <p:nvSpPr>
          <p:cNvPr id="26" name="Rectangle: Rounded Corners 25">
            <a:extLst>
              <a:ext uri="{FF2B5EF4-FFF2-40B4-BE49-F238E27FC236}">
                <a16:creationId xmlns:a16="http://schemas.microsoft.com/office/drawing/2014/main" id="{73033389-E7EE-4C36-B436-8171284EEA02}"/>
              </a:ext>
            </a:extLst>
          </p:cNvPr>
          <p:cNvSpPr/>
          <p:nvPr/>
        </p:nvSpPr>
        <p:spPr>
          <a:xfrm>
            <a:off x="8469478" y="4534043"/>
            <a:ext cx="1673449" cy="830997"/>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to sympathise</a:t>
            </a:r>
          </a:p>
        </p:txBody>
      </p:sp>
    </p:spTree>
    <p:extLst>
      <p:ext uri="{BB962C8B-B14F-4D97-AF65-F5344CB8AC3E}">
        <p14:creationId xmlns:p14="http://schemas.microsoft.com/office/powerpoint/2010/main" val="326543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2" grpId="0" animBg="1"/>
      <p:bldP spid="17" grpId="0" animBg="1"/>
      <p:bldP spid="18" grpId="0" animBg="1"/>
      <p:bldP spid="19" grpId="0" animBg="1"/>
      <p:bldP spid="21" grpId="0" animBg="1"/>
      <p:bldP spid="22" grpId="0" animBg="1"/>
      <p:bldP spid="23" grpId="0" animBg="1"/>
      <p:bldP spid="24" grpId="0" animBg="1"/>
      <p:bldP spid="25" grpId="0" animBg="1"/>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141077" cy="788525"/>
          </a:xfrm>
          <a:prstGeom prst="rect">
            <a:avLst/>
          </a:prstGeom>
        </p:spPr>
      </p:pic>
      <p:sp>
        <p:nvSpPr>
          <p:cNvPr id="4" name="Title 3"/>
          <p:cNvSpPr>
            <a:spLocks noGrp="1"/>
          </p:cNvSpPr>
          <p:nvPr>
            <p:ph type="title"/>
          </p:nvPr>
        </p:nvSpPr>
        <p:spPr>
          <a:xfrm>
            <a:off x="0" y="294041"/>
            <a:ext cx="3699641" cy="707849"/>
          </a:xfrm>
        </p:spPr>
        <p:txBody>
          <a:bodyPr>
            <a:noAutofit/>
          </a:bodyPr>
          <a:lstStyle/>
          <a:p>
            <a:r>
              <a:rPr lang="en-GB" sz="3600" b="1" dirty="0">
                <a:solidFill>
                  <a:schemeClr val="bg1"/>
                </a:solidFill>
              </a:rPr>
              <a:t>Mia </a:t>
            </a:r>
            <a:r>
              <a:rPr lang="en-GB" sz="3600" b="1" dirty="0" err="1">
                <a:solidFill>
                  <a:schemeClr val="bg1"/>
                </a:solidFill>
              </a:rPr>
              <a:t>fragt</a:t>
            </a:r>
            <a:r>
              <a:rPr lang="en-GB" sz="3600" b="1" dirty="0">
                <a:solidFill>
                  <a:schemeClr val="bg1"/>
                </a:solidFill>
              </a:rPr>
              <a:t> [6/9]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2733073" y="2064072"/>
            <a:ext cx="3247597" cy="1886890"/>
          </a:xfrm>
          <a:prstGeom prst="wedgeRoundRectCallout">
            <a:avLst>
              <a:gd name="adj1" fmla="val -46873"/>
              <a:gd name="adj2" fmla="val 9133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1BA820CC-E22B-41F1-8AE0-0647B9F89368}"/>
              </a:ext>
            </a:extLst>
          </p:cNvPr>
          <p:cNvSpPr txBox="1"/>
          <p:nvPr/>
        </p:nvSpPr>
        <p:spPr>
          <a:xfrm>
            <a:off x="2884393" y="2096918"/>
            <a:ext cx="235323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der Lehrer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Geschichte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geschrieben</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29" y="1692166"/>
            <a:ext cx="4056860" cy="1736834"/>
          </a:xfrm>
          <a:prstGeom prst="wedgeRoundRectCallout">
            <a:avLst>
              <a:gd name="adj1" fmla="val 37464"/>
              <a:gd name="adj2" fmla="val 1464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Lehrer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Geschichte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geschrieben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descr="A picture containing text, vector graphics&#10;&#10;Description automatically generated">
            <a:extLst>
              <a:ext uri="{FF2B5EF4-FFF2-40B4-BE49-F238E27FC236}">
                <a16:creationId xmlns:a16="http://schemas.microsoft.com/office/drawing/2014/main" id="{21EA5E1E-1E66-485D-B58F-17EB98834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82" y="2879361"/>
            <a:ext cx="3000375" cy="3062288"/>
          </a:xfrm>
          <a:prstGeom prst="rect">
            <a:avLst/>
          </a:prstGeom>
        </p:spPr>
      </p:pic>
      <p:pic>
        <p:nvPicPr>
          <p:cNvPr id="7170" name="Picture 2" descr="Lol, Acronym, Laugh Out Loud, Laughing, Fun">
            <a:extLst>
              <a:ext uri="{FF2B5EF4-FFF2-40B4-BE49-F238E27FC236}">
                <a16:creationId xmlns:a16="http://schemas.microsoft.com/office/drawing/2014/main" id="{C12BF92E-3511-40CF-A921-489A93F97B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2160" y="222594"/>
            <a:ext cx="3114975" cy="22323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41F474B-D738-42F1-8320-306E78B7F8DE}"/>
              </a:ext>
            </a:extLst>
          </p:cNvPr>
          <p:cNvSpPr txBox="1"/>
          <p:nvPr/>
        </p:nvSpPr>
        <p:spPr>
          <a:xfrm>
            <a:off x="9092526" y="1982311"/>
            <a:ext cx="1571802" cy="461665"/>
          </a:xfrm>
          <a:prstGeom prst="rect">
            <a:avLst/>
          </a:prstGeom>
          <a:solidFill>
            <a:schemeClr val="bg1"/>
          </a:solidFill>
        </p:spPr>
        <p:txBody>
          <a:bodyPr wrap="square" rtlCol="0">
            <a:spAutoFit/>
          </a:bodyPr>
          <a:lstStyle/>
          <a:p>
            <a:pPr algn="l"/>
            <a:r>
              <a:rPr lang="en-GB" sz="2400" b="1" dirty="0">
                <a:solidFill>
                  <a:srgbClr val="F66400"/>
                </a:solidFill>
              </a:rPr>
              <a:t>er</a:t>
            </a:r>
          </a:p>
        </p:txBody>
      </p:sp>
      <p:sp>
        <p:nvSpPr>
          <p:cNvPr id="10" name="TextBox 9">
            <a:extLst>
              <a:ext uri="{FF2B5EF4-FFF2-40B4-BE49-F238E27FC236}">
                <a16:creationId xmlns:a16="http://schemas.microsoft.com/office/drawing/2014/main" id="{E17E7BC2-26A5-4817-BC4A-2F25ECE65652}"/>
              </a:ext>
            </a:extLst>
          </p:cNvPr>
          <p:cNvSpPr txBox="1"/>
          <p:nvPr/>
        </p:nvSpPr>
        <p:spPr>
          <a:xfrm>
            <a:off x="7958437" y="1775753"/>
            <a:ext cx="3687643" cy="15696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5247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141077" cy="788525"/>
          </a:xfrm>
          <a:prstGeom prst="rect">
            <a:avLst/>
          </a:prstGeom>
        </p:spPr>
      </p:pic>
      <p:sp>
        <p:nvSpPr>
          <p:cNvPr id="4" name="Title 3"/>
          <p:cNvSpPr>
            <a:spLocks noGrp="1"/>
          </p:cNvSpPr>
          <p:nvPr>
            <p:ph type="title"/>
          </p:nvPr>
        </p:nvSpPr>
        <p:spPr>
          <a:xfrm>
            <a:off x="0" y="294041"/>
            <a:ext cx="3699641" cy="707849"/>
          </a:xfrm>
        </p:spPr>
        <p:txBody>
          <a:bodyPr>
            <a:noAutofit/>
          </a:bodyPr>
          <a:lstStyle/>
          <a:p>
            <a:r>
              <a:rPr lang="en-GB" sz="3600" b="1" dirty="0">
                <a:solidFill>
                  <a:schemeClr val="bg1"/>
                </a:solidFill>
              </a:rPr>
              <a:t>Mia </a:t>
            </a:r>
            <a:r>
              <a:rPr lang="en-GB" sz="3600" b="1" dirty="0" err="1">
                <a:solidFill>
                  <a:schemeClr val="bg1"/>
                </a:solidFill>
              </a:rPr>
              <a:t>fragt</a:t>
            </a:r>
            <a:r>
              <a:rPr lang="en-GB" sz="3600" b="1" dirty="0">
                <a:solidFill>
                  <a:schemeClr val="bg1"/>
                </a:solidFill>
              </a:rPr>
              <a:t> [7/9]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2733073" y="2064072"/>
            <a:ext cx="3000375" cy="1364927"/>
          </a:xfrm>
          <a:prstGeom prst="wedgeRoundRectCallout">
            <a:avLst>
              <a:gd name="adj1" fmla="val -46873"/>
              <a:gd name="adj2" fmla="val 9133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1BA820CC-E22B-41F1-8AE0-0647B9F89368}"/>
              </a:ext>
            </a:extLst>
          </p:cNvPr>
          <p:cNvSpPr txBox="1"/>
          <p:nvPr/>
        </p:nvSpPr>
        <p:spPr>
          <a:xfrm>
            <a:off x="2884393" y="2120406"/>
            <a:ext cx="23532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Hast du </a:t>
            </a:r>
            <a:r>
              <a:rPr lang="en-US" sz="2400" dirty="0" err="1">
                <a:solidFill>
                  <a:srgbClr val="4472C4">
                    <a:lumMod val="50000"/>
                  </a:srgbClr>
                </a:solidFill>
                <a:latin typeface="Century Gothic" panose="020F0302020204030204"/>
              </a:rPr>
              <a:t>mit</a:t>
            </a:r>
            <a:r>
              <a:rPr lang="en-US" sz="2400" dirty="0">
                <a:solidFill>
                  <a:srgbClr val="4472C4">
                    <a:lumMod val="50000"/>
                  </a:srgbClr>
                </a:solidFill>
                <a:latin typeface="Century Gothic" panose="020F0302020204030204"/>
              </a:rPr>
              <a:t> der </a:t>
            </a:r>
            <a:r>
              <a:rPr lang="en-US" sz="2400" dirty="0" err="1">
                <a:solidFill>
                  <a:srgbClr val="4472C4">
                    <a:lumMod val="50000"/>
                  </a:srgbClr>
                </a:solidFill>
                <a:latin typeface="Century Gothic" panose="020F0302020204030204"/>
              </a:rPr>
              <a:t>Sängerin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gesprochen</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30" y="1692166"/>
            <a:ext cx="3735584" cy="1495877"/>
          </a:xfrm>
          <a:prstGeom prst="wedgeRoundRectCallout">
            <a:avLst>
              <a:gd name="adj1" fmla="val 37464"/>
              <a:gd name="adj2" fmla="val 1464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Sängerin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gesprochen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descr="A picture containing text, vector graphics&#10;&#10;Description automatically generated">
            <a:extLst>
              <a:ext uri="{FF2B5EF4-FFF2-40B4-BE49-F238E27FC236}">
                <a16:creationId xmlns:a16="http://schemas.microsoft.com/office/drawing/2014/main" id="{21EA5E1E-1E66-485D-B58F-17EB98834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82" y="2879361"/>
            <a:ext cx="3000375" cy="3062288"/>
          </a:xfrm>
          <a:prstGeom prst="rect">
            <a:avLst/>
          </a:prstGeom>
        </p:spPr>
      </p:pic>
      <p:pic>
        <p:nvPicPr>
          <p:cNvPr id="6146" name="Picture 2" descr="Sing, Moe, Woman, Girl, Suit, Anime, Manga, Comic">
            <a:extLst>
              <a:ext uri="{FF2B5EF4-FFF2-40B4-BE49-F238E27FC236}">
                <a16:creationId xmlns:a16="http://schemas.microsoft.com/office/drawing/2014/main" id="{9FCF549B-1100-4BC7-8BE5-830424CFA1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9519" y="294041"/>
            <a:ext cx="2549611" cy="17581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0824043-F648-41E9-8EBC-CA8E82284508}"/>
              </a:ext>
            </a:extLst>
          </p:cNvPr>
          <p:cNvSpPr txBox="1"/>
          <p:nvPr/>
        </p:nvSpPr>
        <p:spPr>
          <a:xfrm>
            <a:off x="8868908" y="2209271"/>
            <a:ext cx="2225408" cy="461665"/>
          </a:xfrm>
          <a:prstGeom prst="rect">
            <a:avLst/>
          </a:prstGeom>
          <a:solidFill>
            <a:schemeClr val="bg1"/>
          </a:solidFill>
        </p:spPr>
        <p:txBody>
          <a:bodyPr wrap="square" rtlCol="0">
            <a:spAutoFit/>
          </a:bodyPr>
          <a:lstStyle/>
          <a:p>
            <a:pPr algn="l"/>
            <a:r>
              <a:rPr lang="en-GB" sz="2400" b="1" dirty="0" err="1">
                <a:solidFill>
                  <a:srgbClr val="F66400"/>
                </a:solidFill>
              </a:rPr>
              <a:t>ihr</a:t>
            </a:r>
            <a:endParaRPr lang="en-GB" sz="2400" b="1" dirty="0">
              <a:solidFill>
                <a:srgbClr val="F66400"/>
              </a:solidFill>
            </a:endParaRPr>
          </a:p>
        </p:txBody>
      </p:sp>
      <p:sp>
        <p:nvSpPr>
          <p:cNvPr id="10" name="TextBox 9">
            <a:extLst>
              <a:ext uri="{FF2B5EF4-FFF2-40B4-BE49-F238E27FC236}">
                <a16:creationId xmlns:a16="http://schemas.microsoft.com/office/drawing/2014/main" id="{E17E7BC2-26A5-4817-BC4A-2F25ECE65652}"/>
              </a:ext>
            </a:extLst>
          </p:cNvPr>
          <p:cNvSpPr txBox="1"/>
          <p:nvPr/>
        </p:nvSpPr>
        <p:spPr>
          <a:xfrm>
            <a:off x="7920495" y="1839938"/>
            <a:ext cx="3345786"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2927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141077" cy="788525"/>
          </a:xfrm>
          <a:prstGeom prst="rect">
            <a:avLst/>
          </a:prstGeom>
        </p:spPr>
      </p:pic>
      <p:sp>
        <p:nvSpPr>
          <p:cNvPr id="4" name="Title 3"/>
          <p:cNvSpPr>
            <a:spLocks noGrp="1"/>
          </p:cNvSpPr>
          <p:nvPr>
            <p:ph type="title"/>
          </p:nvPr>
        </p:nvSpPr>
        <p:spPr>
          <a:xfrm>
            <a:off x="0" y="294041"/>
            <a:ext cx="3699641" cy="707849"/>
          </a:xfrm>
        </p:spPr>
        <p:txBody>
          <a:bodyPr>
            <a:noAutofit/>
          </a:bodyPr>
          <a:lstStyle/>
          <a:p>
            <a:r>
              <a:rPr lang="en-GB" sz="3600" b="1" dirty="0">
                <a:solidFill>
                  <a:schemeClr val="bg1"/>
                </a:solidFill>
              </a:rPr>
              <a:t>Mia </a:t>
            </a:r>
            <a:r>
              <a:rPr lang="en-GB" sz="3600" b="1" dirty="0" err="1">
                <a:solidFill>
                  <a:schemeClr val="bg1"/>
                </a:solidFill>
              </a:rPr>
              <a:t>fragt</a:t>
            </a:r>
            <a:r>
              <a:rPr lang="en-GB" sz="3600" b="1" dirty="0">
                <a:solidFill>
                  <a:schemeClr val="bg1"/>
                </a:solidFill>
              </a:rPr>
              <a:t> [8/9]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2733073" y="2064072"/>
            <a:ext cx="3136386" cy="1704739"/>
          </a:xfrm>
          <a:prstGeom prst="wedgeRoundRectCallout">
            <a:avLst>
              <a:gd name="adj1" fmla="val -46873"/>
              <a:gd name="adj2" fmla="val 9133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1BA820CC-E22B-41F1-8AE0-0647B9F89368}"/>
              </a:ext>
            </a:extLst>
          </p:cNvPr>
          <p:cNvSpPr txBox="1"/>
          <p:nvPr/>
        </p:nvSpPr>
        <p:spPr>
          <a:xfrm>
            <a:off x="2884393" y="2096918"/>
            <a:ext cx="235323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Wolfgang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Sachen</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gemacht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29" y="1692166"/>
            <a:ext cx="3723227" cy="2200212"/>
          </a:xfrm>
          <a:prstGeom prst="wedgeRoundRectCallout">
            <a:avLst>
              <a:gd name="adj1" fmla="val 55386"/>
              <a:gd name="adj2" fmla="val 9361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gemacht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descr="A picture containing text, vector graphics&#10;&#10;Description automatically generated">
            <a:extLst>
              <a:ext uri="{FF2B5EF4-FFF2-40B4-BE49-F238E27FC236}">
                <a16:creationId xmlns:a16="http://schemas.microsoft.com/office/drawing/2014/main" id="{21EA5E1E-1E66-485D-B58F-17EB98834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82" y="2879361"/>
            <a:ext cx="3000375" cy="3062288"/>
          </a:xfrm>
          <a:prstGeom prst="rect">
            <a:avLst/>
          </a:prstGeom>
        </p:spPr>
      </p:pic>
      <p:pic>
        <p:nvPicPr>
          <p:cNvPr id="8" name="Picture 7" descr="A person playing a guitar&#10;&#10;Description automatically generated with low confidence">
            <a:extLst>
              <a:ext uri="{FF2B5EF4-FFF2-40B4-BE49-F238E27FC236}">
                <a16:creationId xmlns:a16="http://schemas.microsoft.com/office/drawing/2014/main" id="{AA0CA1CB-CCD2-488E-AF33-56DDBC1551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8545" y="447505"/>
            <a:ext cx="1639429" cy="2200213"/>
          </a:xfrm>
          <a:prstGeom prst="rect">
            <a:avLst/>
          </a:prstGeom>
        </p:spPr>
      </p:pic>
      <p:sp>
        <p:nvSpPr>
          <p:cNvPr id="7" name="TextBox 6">
            <a:extLst>
              <a:ext uri="{FF2B5EF4-FFF2-40B4-BE49-F238E27FC236}">
                <a16:creationId xmlns:a16="http://schemas.microsoft.com/office/drawing/2014/main" id="{88D59859-7CE2-4DE0-9328-ECC5AC5229F7}"/>
              </a:ext>
            </a:extLst>
          </p:cNvPr>
          <p:cNvSpPr txBox="1"/>
          <p:nvPr/>
        </p:nvSpPr>
        <p:spPr>
          <a:xfrm>
            <a:off x="8964931" y="2186053"/>
            <a:ext cx="1534570" cy="461665"/>
          </a:xfrm>
          <a:prstGeom prst="rect">
            <a:avLst/>
          </a:prstGeom>
          <a:solidFill>
            <a:schemeClr val="bg1"/>
          </a:solidFill>
        </p:spPr>
        <p:txBody>
          <a:bodyPr wrap="square" rtlCol="0">
            <a:spAutoFit/>
          </a:bodyPr>
          <a:lstStyle/>
          <a:p>
            <a:pPr algn="l"/>
            <a:r>
              <a:rPr lang="en-GB" sz="2400" b="1" dirty="0">
                <a:solidFill>
                  <a:srgbClr val="F66400"/>
                </a:solidFill>
              </a:rPr>
              <a:t>er</a:t>
            </a:r>
          </a:p>
        </p:txBody>
      </p:sp>
      <p:sp>
        <p:nvSpPr>
          <p:cNvPr id="10" name="TextBox 9">
            <a:extLst>
              <a:ext uri="{FF2B5EF4-FFF2-40B4-BE49-F238E27FC236}">
                <a16:creationId xmlns:a16="http://schemas.microsoft.com/office/drawing/2014/main" id="{E17E7BC2-26A5-4817-BC4A-2F25ECE65652}"/>
              </a:ext>
            </a:extLst>
          </p:cNvPr>
          <p:cNvSpPr txBox="1"/>
          <p:nvPr/>
        </p:nvSpPr>
        <p:spPr>
          <a:xfrm>
            <a:off x="8082461" y="2199151"/>
            <a:ext cx="2996562" cy="15696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ounded Rectangular Callout 13">
            <a:extLst>
              <a:ext uri="{FF2B5EF4-FFF2-40B4-BE49-F238E27FC236}">
                <a16:creationId xmlns:a16="http://schemas.microsoft.com/office/drawing/2014/main" id="{85C92670-031E-49E0-8C3B-4C1D51F6FD6A}"/>
              </a:ext>
            </a:extLst>
          </p:cNvPr>
          <p:cNvSpPr/>
          <p:nvPr/>
        </p:nvSpPr>
        <p:spPr>
          <a:xfrm>
            <a:off x="4477324" y="4024635"/>
            <a:ext cx="3723227" cy="1141200"/>
          </a:xfrm>
          <a:prstGeom prst="wedgeRoundRectCallout">
            <a:avLst>
              <a:gd name="adj1" fmla="val -41660"/>
              <a:gd name="adj2" fmla="val -167340"/>
              <a:gd name="adj3" fmla="val 16667"/>
            </a:avLst>
          </a:prstGeom>
          <a:solidFill>
            <a:srgbClr val="104F7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spcAft>
                <a:spcPts val="0"/>
              </a:spcAft>
            </a:pPr>
            <a:r>
              <a:rPr lang="en-US" sz="2000" dirty="0">
                <a:solidFill>
                  <a:schemeClr val="bg1"/>
                </a:solidFill>
                <a:latin typeface="Century Gothic" panose="020B0502020202020204" pitchFamily="34" charset="0"/>
              </a:rPr>
              <a:t>Remember! There is no plural of ‘</a:t>
            </a:r>
            <a:r>
              <a:rPr lang="en-US" sz="2000" dirty="0" err="1">
                <a:solidFill>
                  <a:schemeClr val="bg1"/>
                </a:solidFill>
                <a:latin typeface="Century Gothic" panose="020B0502020202020204" pitchFamily="34" charset="0"/>
              </a:rPr>
              <a:t>ein</a:t>
            </a:r>
            <a:r>
              <a:rPr lang="en-US" sz="2000" dirty="0">
                <a:solidFill>
                  <a:schemeClr val="bg1"/>
                </a:solidFill>
                <a:latin typeface="Century Gothic" panose="020B0502020202020204" pitchFamily="34" charset="0"/>
              </a:rPr>
              <a:t>’ but use ‘</a:t>
            </a:r>
            <a:r>
              <a:rPr lang="en-US" sz="2000" dirty="0" err="1">
                <a:solidFill>
                  <a:schemeClr val="bg1"/>
                </a:solidFill>
                <a:latin typeface="Century Gothic" panose="020B0502020202020204" pitchFamily="34" charset="0"/>
              </a:rPr>
              <a:t>keine</a:t>
            </a:r>
            <a:r>
              <a:rPr lang="en-US" sz="2000" dirty="0">
                <a:solidFill>
                  <a:schemeClr val="bg1"/>
                </a:solidFill>
                <a:latin typeface="Century Gothic" panose="020B0502020202020204" pitchFamily="34" charset="0"/>
              </a:rPr>
              <a:t>’ (pl) in the reply.</a:t>
            </a:r>
            <a:endParaRPr lang="en-GB" sz="2000" b="1" kern="1400" dirty="0">
              <a:solidFill>
                <a:srgbClr val="DAA520"/>
              </a:solidFill>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256498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141077" cy="788525"/>
          </a:xfrm>
          <a:prstGeom prst="rect">
            <a:avLst/>
          </a:prstGeom>
        </p:spPr>
      </p:pic>
      <p:sp>
        <p:nvSpPr>
          <p:cNvPr id="4" name="Title 3"/>
          <p:cNvSpPr>
            <a:spLocks noGrp="1"/>
          </p:cNvSpPr>
          <p:nvPr>
            <p:ph type="title"/>
          </p:nvPr>
        </p:nvSpPr>
        <p:spPr>
          <a:xfrm>
            <a:off x="0" y="294041"/>
            <a:ext cx="3699641" cy="707849"/>
          </a:xfrm>
        </p:spPr>
        <p:txBody>
          <a:bodyPr>
            <a:noAutofit/>
          </a:bodyPr>
          <a:lstStyle/>
          <a:p>
            <a:r>
              <a:rPr lang="en-GB" sz="3600" b="1" dirty="0">
                <a:solidFill>
                  <a:schemeClr val="bg1"/>
                </a:solidFill>
              </a:rPr>
              <a:t>Mia </a:t>
            </a:r>
            <a:r>
              <a:rPr lang="en-GB" sz="3600" b="1" dirty="0" err="1">
                <a:solidFill>
                  <a:schemeClr val="bg1"/>
                </a:solidFill>
              </a:rPr>
              <a:t>fragt</a:t>
            </a:r>
            <a:r>
              <a:rPr lang="en-GB" sz="3600" b="1" dirty="0">
                <a:solidFill>
                  <a:schemeClr val="bg1"/>
                </a:solidFill>
              </a:rPr>
              <a:t> [9/9]</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020B1C66-DBEA-4191-84C9-07D03C9A8823}"/>
              </a:ext>
            </a:extLst>
          </p:cNvPr>
          <p:cNvSpPr/>
          <p:nvPr/>
        </p:nvSpPr>
        <p:spPr>
          <a:xfrm>
            <a:off x="2733073" y="2064072"/>
            <a:ext cx="3000375" cy="1364927"/>
          </a:xfrm>
          <a:prstGeom prst="wedgeRoundRectCallout">
            <a:avLst>
              <a:gd name="adj1" fmla="val -46873"/>
              <a:gd name="adj2" fmla="val 9133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1BA820CC-E22B-41F1-8AE0-0647B9F89368}"/>
              </a:ext>
            </a:extLst>
          </p:cNvPr>
          <p:cNvSpPr txBox="1"/>
          <p:nvPr/>
        </p:nvSpPr>
        <p:spPr>
          <a:xfrm>
            <a:off x="2884393" y="2096918"/>
            <a:ext cx="23532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Hast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du dem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Orchester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geholfen</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CA3B2F14-A0A9-4370-8486-89F91606E9CB}"/>
              </a:ext>
            </a:extLst>
          </p:cNvPr>
          <p:cNvSpPr/>
          <p:nvPr/>
        </p:nvSpPr>
        <p:spPr>
          <a:xfrm>
            <a:off x="7719129" y="1692166"/>
            <a:ext cx="3661443" cy="1736833"/>
          </a:xfrm>
          <a:prstGeom prst="wedgeRoundRectCallout">
            <a:avLst>
              <a:gd name="adj1" fmla="val 37464"/>
              <a:gd name="adj2" fmla="val 14640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lang="en-US" sz="2400" dirty="0">
                <a:solidFill>
                  <a:srgbClr val="4472C4">
                    <a:lumMod val="50000"/>
                  </a:srgbClr>
                </a:solidFill>
                <a:latin typeface="Century Gothic" panose="020F0302020204030204"/>
              </a:rPr>
            </a:b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dem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Orchester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geholfen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descr="A picture containing text, vector graphics&#10;&#10;Description automatically generated">
            <a:extLst>
              <a:ext uri="{FF2B5EF4-FFF2-40B4-BE49-F238E27FC236}">
                <a16:creationId xmlns:a16="http://schemas.microsoft.com/office/drawing/2014/main" id="{21EA5E1E-1E66-485D-B58F-17EB98834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82" y="2879361"/>
            <a:ext cx="3000375" cy="3062288"/>
          </a:xfrm>
          <a:prstGeom prst="rect">
            <a:avLst/>
          </a:prstGeom>
        </p:spPr>
      </p:pic>
      <p:pic>
        <p:nvPicPr>
          <p:cNvPr id="8194" name="Picture 2" descr="Vintage, Retro, Silhouette, Black, People, Group, Band">
            <a:extLst>
              <a:ext uri="{FF2B5EF4-FFF2-40B4-BE49-F238E27FC236}">
                <a16:creationId xmlns:a16="http://schemas.microsoft.com/office/drawing/2014/main" id="{7BB723A3-2AEA-4CCF-90A4-31156D20E5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311" y="522363"/>
            <a:ext cx="3223378" cy="10509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02EB7B6-6971-4361-87A6-7B9C5661E339}"/>
              </a:ext>
            </a:extLst>
          </p:cNvPr>
          <p:cNvSpPr txBox="1"/>
          <p:nvPr/>
        </p:nvSpPr>
        <p:spPr>
          <a:xfrm>
            <a:off x="8029033" y="2329749"/>
            <a:ext cx="2304788" cy="461665"/>
          </a:xfrm>
          <a:prstGeom prst="rect">
            <a:avLst/>
          </a:prstGeom>
          <a:solidFill>
            <a:schemeClr val="bg1"/>
          </a:solidFill>
        </p:spPr>
        <p:txBody>
          <a:bodyPr wrap="square" rtlCol="0">
            <a:spAutoFit/>
          </a:bodyPr>
          <a:lstStyle/>
          <a:p>
            <a:pPr algn="r"/>
            <a:r>
              <a:rPr lang="en-GB" sz="2400" b="1" dirty="0" err="1">
                <a:solidFill>
                  <a:srgbClr val="F66400"/>
                </a:solidFill>
              </a:rPr>
              <a:t>ihm</a:t>
            </a:r>
            <a:endParaRPr lang="en-GB" sz="2400" b="1" dirty="0">
              <a:solidFill>
                <a:srgbClr val="F66400"/>
              </a:solidFill>
            </a:endParaRPr>
          </a:p>
        </p:txBody>
      </p:sp>
      <p:sp>
        <p:nvSpPr>
          <p:cNvPr id="10" name="TextBox 9">
            <a:extLst>
              <a:ext uri="{FF2B5EF4-FFF2-40B4-BE49-F238E27FC236}">
                <a16:creationId xmlns:a16="http://schemas.microsoft.com/office/drawing/2014/main" id="{E17E7BC2-26A5-4817-BC4A-2F25ECE65652}"/>
              </a:ext>
            </a:extLst>
          </p:cNvPr>
          <p:cNvSpPr txBox="1"/>
          <p:nvPr/>
        </p:nvSpPr>
        <p:spPr>
          <a:xfrm>
            <a:off x="7982278" y="1960416"/>
            <a:ext cx="3284003"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1678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48CFEEF-0186-48B0-87A5-FB9DDFC6CA36}"/>
              </a:ext>
            </a:extLst>
          </p:cNvPr>
          <p:cNvSpPr txBox="1"/>
          <p:nvPr/>
        </p:nvSpPr>
        <p:spPr>
          <a:xfrm>
            <a:off x="6146749" y="3816145"/>
            <a:ext cx="5239265" cy="830997"/>
          </a:xfrm>
          <a:prstGeom prst="rect">
            <a:avLst/>
          </a:prstGeom>
          <a:solidFill>
            <a:srgbClr val="EBEFF7"/>
          </a:solidFill>
        </p:spPr>
        <p:txBody>
          <a:bodyPr wrap="square" rtlCol="0">
            <a:spAutoFit/>
          </a:bodyPr>
          <a:lstStyle/>
          <a:p>
            <a:pPr algn="l"/>
            <a:r>
              <a:rPr lang="en-US" sz="2400" b="1" dirty="0">
                <a:solidFill>
                  <a:schemeClr val="accent5">
                    <a:lumMod val="50000"/>
                  </a:schemeClr>
                </a:solidFill>
              </a:rPr>
              <a:t>Lies die </a:t>
            </a:r>
            <a:r>
              <a:rPr lang="en-US" sz="2400" b="1" dirty="0" err="1">
                <a:solidFill>
                  <a:schemeClr val="accent5">
                    <a:lumMod val="50000"/>
                  </a:schemeClr>
                </a:solidFill>
              </a:rPr>
              <a:t>Texte</a:t>
            </a:r>
            <a:r>
              <a:rPr lang="en-US" sz="2400" b="1" dirty="0">
                <a:solidFill>
                  <a:schemeClr val="accent5">
                    <a:lumMod val="50000"/>
                  </a:schemeClr>
                </a:solidFill>
              </a:rPr>
              <a:t>, </a:t>
            </a:r>
            <a:r>
              <a:rPr lang="en-US" sz="2400" b="1" dirty="0" err="1">
                <a:solidFill>
                  <a:schemeClr val="accent5">
                    <a:lumMod val="50000"/>
                  </a:schemeClr>
                </a:solidFill>
              </a:rPr>
              <a:t>dann</a:t>
            </a:r>
            <a:r>
              <a:rPr lang="en-US" sz="2400" b="1" dirty="0">
                <a:solidFill>
                  <a:schemeClr val="accent5">
                    <a:lumMod val="50000"/>
                  </a:schemeClr>
                </a:solidFill>
              </a:rPr>
              <a:t> </a:t>
            </a:r>
            <a:r>
              <a:rPr lang="en-US" sz="2400" b="1" dirty="0" err="1">
                <a:solidFill>
                  <a:schemeClr val="accent5">
                    <a:lumMod val="50000"/>
                  </a:schemeClr>
                </a:solidFill>
              </a:rPr>
              <a:t>hör</a:t>
            </a:r>
            <a:r>
              <a:rPr lang="en-US" sz="2400" b="1" dirty="0">
                <a:solidFill>
                  <a:schemeClr val="accent5">
                    <a:lumMod val="50000"/>
                  </a:schemeClr>
                </a:solidFill>
              </a:rPr>
              <a:t> </a:t>
            </a:r>
            <a:r>
              <a:rPr lang="en-US" sz="2400" b="1" dirty="0" err="1">
                <a:solidFill>
                  <a:schemeClr val="accent5">
                    <a:lumMod val="50000"/>
                  </a:schemeClr>
                </a:solidFill>
              </a:rPr>
              <a:t>zu</a:t>
            </a:r>
            <a:r>
              <a:rPr lang="en-US" sz="2400" b="1" dirty="0">
                <a:solidFill>
                  <a:schemeClr val="accent5">
                    <a:lumMod val="50000"/>
                  </a:schemeClr>
                </a:solidFill>
              </a:rPr>
              <a:t>. </a:t>
            </a:r>
            <a:br>
              <a:rPr lang="en-US" sz="2400" b="1" dirty="0">
                <a:solidFill>
                  <a:schemeClr val="accent5">
                    <a:lumMod val="50000"/>
                  </a:schemeClr>
                </a:solidFill>
              </a:rPr>
            </a:br>
            <a:r>
              <a:rPr lang="en-US" sz="2400" b="1" dirty="0" err="1">
                <a:solidFill>
                  <a:schemeClr val="accent5">
                    <a:lumMod val="50000"/>
                  </a:schemeClr>
                </a:solidFill>
              </a:rPr>
              <a:t>Wer</a:t>
            </a:r>
            <a:r>
              <a:rPr lang="en-US" sz="2400" b="1" dirty="0">
                <a:solidFill>
                  <a:schemeClr val="accent5">
                    <a:lumMod val="50000"/>
                  </a:schemeClr>
                </a:solidFill>
              </a:rPr>
              <a:t> </a:t>
            </a:r>
            <a:r>
              <a:rPr lang="en-US" sz="2400" b="1" dirty="0" err="1">
                <a:solidFill>
                  <a:schemeClr val="accent5">
                    <a:lumMod val="50000"/>
                  </a:schemeClr>
                </a:solidFill>
              </a:rPr>
              <a:t>ist</a:t>
            </a:r>
            <a:r>
              <a:rPr lang="en-US" sz="2400" b="1" dirty="0">
                <a:solidFill>
                  <a:schemeClr val="accent5">
                    <a:lumMod val="50000"/>
                  </a:schemeClr>
                </a:solidFill>
              </a:rPr>
              <a:t> der </a:t>
            </a:r>
            <a:r>
              <a:rPr lang="en-US" sz="2400" b="1" dirty="0" err="1">
                <a:solidFill>
                  <a:schemeClr val="accent5">
                    <a:lumMod val="50000"/>
                  </a:schemeClr>
                </a:solidFill>
              </a:rPr>
              <a:t>Ehren</a:t>
            </a:r>
            <a:r>
              <a:rPr lang="en-US" sz="2400" b="1" dirty="0">
                <a:solidFill>
                  <a:schemeClr val="accent5">
                    <a:lumMod val="50000"/>
                  </a:schemeClr>
                </a:solidFill>
              </a:rPr>
              <a:t>*</a:t>
            </a:r>
            <a:r>
              <a:rPr lang="en-US" sz="2400" b="1" dirty="0" err="1">
                <a:solidFill>
                  <a:schemeClr val="accent5">
                    <a:lumMod val="50000"/>
                  </a:schemeClr>
                </a:solidFill>
              </a:rPr>
              <a:t>gast</a:t>
            </a:r>
            <a:r>
              <a:rPr lang="en-US" sz="2400" b="1" dirty="0">
                <a:solidFill>
                  <a:schemeClr val="accent5">
                    <a:lumMod val="50000"/>
                  </a:schemeClr>
                </a:solidFill>
              </a:rPr>
              <a:t>? </a:t>
            </a:r>
            <a:endParaRPr lang="en-GB" sz="2400" b="1" dirty="0">
              <a:solidFill>
                <a:schemeClr val="accent5">
                  <a:lumMod val="50000"/>
                </a:schemeClr>
              </a:solidFill>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8167255" cy="869950"/>
          </a:xfrm>
          <a:prstGeom prst="rect">
            <a:avLst/>
          </a:prstGeom>
        </p:spPr>
      </p:pic>
      <p:sp>
        <p:nvSpPr>
          <p:cNvPr id="4" name="Title 3"/>
          <p:cNvSpPr>
            <a:spLocks noGrp="1"/>
          </p:cNvSpPr>
          <p:nvPr>
            <p:ph type="title"/>
          </p:nvPr>
        </p:nvSpPr>
        <p:spPr>
          <a:xfrm>
            <a:off x="0" y="294041"/>
            <a:ext cx="7107382" cy="707849"/>
          </a:xfrm>
        </p:spPr>
        <p:txBody>
          <a:bodyPr>
            <a:normAutofit fontScale="90000"/>
          </a:bodyPr>
          <a:lstStyle/>
          <a:p>
            <a:r>
              <a:rPr lang="en-GB" sz="3600" b="1" dirty="0">
                <a:solidFill>
                  <a:schemeClr val="bg1"/>
                </a:solidFill>
              </a:rPr>
              <a:t>Wen laden </a:t>
            </a:r>
            <a:r>
              <a:rPr lang="en-GB" sz="3600" b="1" dirty="0" err="1">
                <a:solidFill>
                  <a:schemeClr val="bg1"/>
                </a:solidFill>
              </a:rPr>
              <a:t>wir</a:t>
            </a:r>
            <a:r>
              <a:rPr lang="en-GB" sz="3600" b="1" dirty="0">
                <a:solidFill>
                  <a:schemeClr val="bg1"/>
                </a:solidFill>
              </a:rPr>
              <a:t> </a:t>
            </a:r>
            <a:r>
              <a:rPr lang="en-GB" sz="3600" b="1" dirty="0" err="1">
                <a:solidFill>
                  <a:schemeClr val="bg1"/>
                </a:solidFill>
              </a:rPr>
              <a:t>zum</a:t>
            </a:r>
            <a:r>
              <a:rPr lang="en-GB" sz="3600" b="1" dirty="0">
                <a:solidFill>
                  <a:schemeClr val="bg1"/>
                </a:solidFill>
              </a:rPr>
              <a:t> </a:t>
            </a:r>
            <a:r>
              <a:rPr lang="en-GB" sz="3600" b="1" dirty="0" err="1">
                <a:solidFill>
                  <a:schemeClr val="bg1"/>
                </a:solidFill>
              </a:rPr>
              <a:t>Konzert</a:t>
            </a:r>
            <a:r>
              <a:rPr lang="en-GB" sz="3600" b="1" dirty="0">
                <a:solidFill>
                  <a:schemeClr val="bg1"/>
                </a:solidFill>
              </a:rPr>
              <a:t> </a:t>
            </a:r>
            <a:r>
              <a:rPr lang="en-GB" sz="3600" b="1" dirty="0" err="1">
                <a:solidFill>
                  <a:schemeClr val="bg1"/>
                </a:solidFill>
              </a:rPr>
              <a:t>ein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3049" y="247046"/>
            <a:ext cx="208427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760716" y="1373896"/>
            <a:ext cx="433528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Rote Mütze </a:t>
            </a:r>
            <a:r>
              <a:rPr kumimoji="0" lang="de-DE"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Raphi</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ist eine deutsch-brasilianische Rapperin. Mit 14 Jahren hat sie begonnen, Songs zu schreiben und ihre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E88025E2-6FEF-489D-A9C8-2773E4783DFF}"/>
              </a:ext>
            </a:extLst>
          </p:cNvPr>
          <p:cNvSpPr txBox="1"/>
          <p:nvPr/>
        </p:nvSpPr>
        <p:spPr>
          <a:xfrm>
            <a:off x="7693350" y="1265045"/>
            <a:ext cx="426397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Felicia Laberer </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ist eine 20-jährige paralympische Kanutin, die ihre sportliche Karriere im Schwimmen begonnen hat.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8527FD3-8836-492B-8C8E-4B3475ACDF0C}"/>
              </a:ext>
            </a:extLst>
          </p:cNvPr>
          <p:cNvSpPr txBox="1"/>
          <p:nvPr/>
        </p:nvSpPr>
        <p:spPr>
          <a:xfrm>
            <a:off x="1702990" y="3792580"/>
            <a:ext cx="418302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Student </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Younes </a:t>
            </a:r>
            <a:r>
              <a:rPr kumimoji="0" lang="de-DE"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Zarou</a:t>
            </a:r>
            <a:r>
              <a:rPr kumimoji="0" lang="de-D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ist ein berühmter </a:t>
            </a:r>
            <a:r>
              <a:rPr kumimoji="0" lang="de-DE"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Tik</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DE"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Tok</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-Star mit 38 Millionen Followern. Seine Familie kommt aus Marokko. Er</a:t>
            </a:r>
          </a:p>
        </p:txBody>
      </p:sp>
      <p:sp>
        <p:nvSpPr>
          <p:cNvPr id="8" name="Speech Bubble: Rectangle with Corners Rounded 7">
            <a:extLst>
              <a:ext uri="{FF2B5EF4-FFF2-40B4-BE49-F238E27FC236}">
                <a16:creationId xmlns:a16="http://schemas.microsoft.com/office/drawing/2014/main" id="{18F8B2AC-33C0-4F1E-8776-5BCCDE6FD8FD}"/>
              </a:ext>
            </a:extLst>
          </p:cNvPr>
          <p:cNvSpPr/>
          <p:nvPr/>
        </p:nvSpPr>
        <p:spPr>
          <a:xfrm>
            <a:off x="6096000" y="5402739"/>
            <a:ext cx="5965649" cy="926076"/>
          </a:xfrm>
          <a:prstGeom prst="wedgeRoundRectCallout">
            <a:avLst>
              <a:gd name="adj1" fmla="val -9091"/>
              <a:gd name="adj2" fmla="val 1535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hochladen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to upload | </a:t>
            </a:r>
            <a:r>
              <a:rPr lang="en-GB" sz="2000" baseline="0" dirty="0" err="1">
                <a:solidFill>
                  <a:prstClr val="white"/>
                </a:solidFill>
                <a:latin typeface="Century Gothic" panose="020F0302020204030204"/>
              </a:rPr>
              <a:t>bearbeiten</a:t>
            </a:r>
            <a:r>
              <a:rPr lang="en-GB" sz="2000" baseline="0" dirty="0">
                <a:solidFill>
                  <a:prstClr val="white"/>
                </a:solidFill>
                <a:latin typeface="Century Gothic" panose="020F0302020204030204"/>
              </a:rPr>
              <a:t> </a:t>
            </a:r>
            <a:r>
              <a:rPr lang="en-GB" sz="2000" dirty="0">
                <a:solidFill>
                  <a:prstClr val="white"/>
                </a:solidFill>
                <a:latin typeface="Century Gothic" panose="020F0302020204030204"/>
              </a:rPr>
              <a:t>– to edit</a:t>
            </a:r>
            <a:br>
              <a:rPr lang="en-GB" sz="2000" dirty="0">
                <a:solidFill>
                  <a:prstClr val="white"/>
                </a:solidFill>
                <a:latin typeface="Century Gothic" panose="020F0302020204030204"/>
              </a:rPr>
            </a:br>
            <a:r>
              <a:rPr lang="en-GB" sz="2000" dirty="0">
                <a:solidFill>
                  <a:prstClr val="white"/>
                </a:solidFill>
                <a:latin typeface="Century Gothic" panose="020F0302020204030204"/>
              </a:rPr>
              <a:t>die </a:t>
            </a:r>
            <a:r>
              <a:rPr lang="en-GB" sz="2000" dirty="0" err="1">
                <a:solidFill>
                  <a:prstClr val="white"/>
                </a:solidFill>
                <a:latin typeface="Century Gothic" panose="020F0302020204030204"/>
              </a:rPr>
              <a:t>Meisterschaft</a:t>
            </a:r>
            <a:r>
              <a:rPr lang="en-GB" sz="2000" dirty="0">
                <a:solidFill>
                  <a:prstClr val="white"/>
                </a:solidFill>
                <a:latin typeface="Century Gothic" panose="020F0302020204030204"/>
              </a:rPr>
              <a:t> – championship</a:t>
            </a:r>
            <a:br>
              <a:rPr lang="en-GB" sz="2000" dirty="0">
                <a:solidFill>
                  <a:prstClr val="white"/>
                </a:solidFill>
                <a:latin typeface="Century Gothic" panose="020F0302020204030204"/>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Ehre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 honour</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Action Button: Custom 16">
            <a:hlinkClick r:id="" action="ppaction://noaction" highlightClick="1">
              <a:snd r:embed="rId5" name="9.3.2.4 1.wav"/>
            </a:hlinkClick>
            <a:extLst>
              <a:ext uri="{FF2B5EF4-FFF2-40B4-BE49-F238E27FC236}">
                <a16:creationId xmlns:a16="http://schemas.microsoft.com/office/drawing/2014/main" id="{DBDCF997-D29D-4C04-8476-19EBE6C9C0F9}"/>
              </a:ext>
            </a:extLst>
          </p:cNvPr>
          <p:cNvSpPr/>
          <p:nvPr/>
        </p:nvSpPr>
        <p:spPr>
          <a:xfrm>
            <a:off x="6206142" y="491994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snd r:embed="rId6" name="9.3.2.4 2.wav"/>
            </a:hlinkClick>
            <a:extLst>
              <a:ext uri="{FF2B5EF4-FFF2-40B4-BE49-F238E27FC236}">
                <a16:creationId xmlns:a16="http://schemas.microsoft.com/office/drawing/2014/main" id="{A8753EB2-CD16-4DFE-B40A-0B3C5BC14C20}"/>
              </a:ext>
            </a:extLst>
          </p:cNvPr>
          <p:cNvSpPr/>
          <p:nvPr/>
        </p:nvSpPr>
        <p:spPr>
          <a:xfrm>
            <a:off x="6726920" y="491994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Action Button: Custom 16">
            <a:hlinkClick r:id="" action="ppaction://noaction" highlightClick="1">
              <a:snd r:embed="rId7" name="9.3.2.4 3.wav"/>
            </a:hlinkClick>
            <a:extLst>
              <a:ext uri="{FF2B5EF4-FFF2-40B4-BE49-F238E27FC236}">
                <a16:creationId xmlns:a16="http://schemas.microsoft.com/office/drawing/2014/main" id="{8DBBFF75-045B-423B-B42A-B6D71AD09C2B}"/>
              </a:ext>
            </a:extLst>
          </p:cNvPr>
          <p:cNvSpPr/>
          <p:nvPr/>
        </p:nvSpPr>
        <p:spPr>
          <a:xfrm>
            <a:off x="7299428" y="491994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8" name="9.3.2.4 4.wav"/>
            </a:hlinkClick>
            <a:extLst>
              <a:ext uri="{FF2B5EF4-FFF2-40B4-BE49-F238E27FC236}">
                <a16:creationId xmlns:a16="http://schemas.microsoft.com/office/drawing/2014/main" id="{E7BCF4C2-C763-4339-A5CE-209196210A79}"/>
              </a:ext>
            </a:extLst>
          </p:cNvPr>
          <p:cNvSpPr/>
          <p:nvPr/>
        </p:nvSpPr>
        <p:spPr>
          <a:xfrm>
            <a:off x="7847222" y="49318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Action Button: Custom 16">
            <a:hlinkClick r:id="" action="ppaction://noaction" highlightClick="1">
              <a:snd r:embed="rId9" name="9.3.2.4 5.wav"/>
            </a:hlinkClick>
            <a:extLst>
              <a:ext uri="{FF2B5EF4-FFF2-40B4-BE49-F238E27FC236}">
                <a16:creationId xmlns:a16="http://schemas.microsoft.com/office/drawing/2014/main" id="{68A5BAC6-B772-45E4-AC41-DC2182858FC1}"/>
              </a:ext>
            </a:extLst>
          </p:cNvPr>
          <p:cNvSpPr/>
          <p:nvPr/>
        </p:nvSpPr>
        <p:spPr>
          <a:xfrm>
            <a:off x="8372460" y="49318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Action Button: Custom 16">
            <a:hlinkClick r:id="" action="ppaction://noaction" highlightClick="1">
              <a:snd r:embed="rId10" name="9.3.2.4 6.wav"/>
            </a:hlinkClick>
            <a:extLst>
              <a:ext uri="{FF2B5EF4-FFF2-40B4-BE49-F238E27FC236}">
                <a16:creationId xmlns:a16="http://schemas.microsoft.com/office/drawing/2014/main" id="{5F1E330F-8BCC-4024-9985-65B39AA9A820}"/>
              </a:ext>
            </a:extLst>
          </p:cNvPr>
          <p:cNvSpPr/>
          <p:nvPr/>
        </p:nvSpPr>
        <p:spPr>
          <a:xfrm>
            <a:off x="8907151" y="49318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A person holding a cupcake&#10;&#10;Description automatically generated with low confidence">
            <a:extLst>
              <a:ext uri="{FF2B5EF4-FFF2-40B4-BE49-F238E27FC236}">
                <a16:creationId xmlns:a16="http://schemas.microsoft.com/office/drawing/2014/main" id="{0421C520-3FF9-4FF0-A8D6-423F894FB5A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2760" b="2803"/>
          <a:stretch/>
        </p:blipFill>
        <p:spPr>
          <a:xfrm>
            <a:off x="6389189" y="1397111"/>
            <a:ext cx="1304161" cy="972390"/>
          </a:xfrm>
          <a:prstGeom prst="rect">
            <a:avLst/>
          </a:prstGeom>
        </p:spPr>
      </p:pic>
      <p:sp>
        <p:nvSpPr>
          <p:cNvPr id="19" name="TextBox 18">
            <a:extLst>
              <a:ext uri="{FF2B5EF4-FFF2-40B4-BE49-F238E27FC236}">
                <a16:creationId xmlns:a16="http://schemas.microsoft.com/office/drawing/2014/main" id="{F9DA569B-884D-478C-B97A-7386C75FE9D4}"/>
              </a:ext>
            </a:extLst>
          </p:cNvPr>
          <p:cNvSpPr txBox="1"/>
          <p:nvPr/>
        </p:nvSpPr>
        <p:spPr>
          <a:xfrm>
            <a:off x="6260010" y="2470555"/>
            <a:ext cx="56973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hat bei den Europameisterschaften* eine Goldmedaille gewonnen und bei den Paralympischen Spielen 2020 in Tokio eine Bronzemedaille gewonnen.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1" name="Picture 20" descr="A picture containing person, outdoor, sky, person&#10;&#10;Description automatically generated">
            <a:extLst>
              <a:ext uri="{FF2B5EF4-FFF2-40B4-BE49-F238E27FC236}">
                <a16:creationId xmlns:a16="http://schemas.microsoft.com/office/drawing/2014/main" id="{2B9CDAF2-1DEF-4644-A164-D111C80C41D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670" b="19295"/>
          <a:stretch/>
        </p:blipFill>
        <p:spPr>
          <a:xfrm>
            <a:off x="476262" y="3852707"/>
            <a:ext cx="1284454" cy="1209052"/>
          </a:xfrm>
          <a:prstGeom prst="rect">
            <a:avLst/>
          </a:prstGeom>
        </p:spPr>
      </p:pic>
      <p:sp>
        <p:nvSpPr>
          <p:cNvPr id="22" name="TextBox 21">
            <a:extLst>
              <a:ext uri="{FF2B5EF4-FFF2-40B4-BE49-F238E27FC236}">
                <a16:creationId xmlns:a16="http://schemas.microsoft.com/office/drawing/2014/main" id="{09619857-BDF9-428E-AE71-64C183535772}"/>
              </a:ext>
            </a:extLst>
          </p:cNvPr>
          <p:cNvSpPr txBox="1"/>
          <p:nvPr/>
        </p:nvSpPr>
        <p:spPr>
          <a:xfrm>
            <a:off x="368100" y="5022106"/>
            <a:ext cx="556389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ist dafür bekannt, "Making of"-Videos zu posten. Er zeigt seine </a:t>
            </a:r>
            <a:r>
              <a:rPr kumimoji="0" lang="de-DE"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Bearbeitungs</a:t>
            </a: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*tricks, und war einmal einen ganzen Monat lang live auf der Plattform.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4" name="Picture 23" descr="A person wearing a red hat&#10;&#10;Description automatically generated with medium confidence">
            <a:extLst>
              <a:ext uri="{FF2B5EF4-FFF2-40B4-BE49-F238E27FC236}">
                <a16:creationId xmlns:a16="http://schemas.microsoft.com/office/drawing/2014/main" id="{224C9BD8-1C0F-4F95-BADE-A323176EB60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1997"/>
          <a:stretch/>
        </p:blipFill>
        <p:spPr>
          <a:xfrm>
            <a:off x="425102" y="1416490"/>
            <a:ext cx="1333571" cy="1190808"/>
          </a:xfrm>
          <a:prstGeom prst="rect">
            <a:avLst/>
          </a:prstGeom>
        </p:spPr>
      </p:pic>
      <p:sp>
        <p:nvSpPr>
          <p:cNvPr id="25" name="TextBox 24">
            <a:extLst>
              <a:ext uri="{FF2B5EF4-FFF2-40B4-BE49-F238E27FC236}">
                <a16:creationId xmlns:a16="http://schemas.microsoft.com/office/drawing/2014/main" id="{7AE8BD51-F18B-4494-AE39-480472EAE1D0}"/>
              </a:ext>
            </a:extLst>
          </p:cNvPr>
          <p:cNvSpPr txBox="1"/>
          <p:nvPr/>
        </p:nvSpPr>
        <p:spPr>
          <a:xfrm>
            <a:off x="368099" y="2604820"/>
            <a:ext cx="57279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Werke auf YouTube und Instagram hochzuladen*. Ihre Musikvideos hatten schon viele Millionen Downloads.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Rounded Corners 1">
            <a:extLst>
              <a:ext uri="{FF2B5EF4-FFF2-40B4-BE49-F238E27FC236}">
                <a16:creationId xmlns:a16="http://schemas.microsoft.com/office/drawing/2014/main" id="{E03A88D6-1CD7-4B46-B3DC-6256E86B1E83}"/>
              </a:ext>
            </a:extLst>
          </p:cNvPr>
          <p:cNvSpPr/>
          <p:nvPr/>
        </p:nvSpPr>
        <p:spPr>
          <a:xfrm>
            <a:off x="2909455" y="1731818"/>
            <a:ext cx="1662545" cy="263237"/>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98B46672-9991-45B9-9502-CA1DA18740FB}"/>
              </a:ext>
            </a:extLst>
          </p:cNvPr>
          <p:cNvSpPr/>
          <p:nvPr/>
        </p:nvSpPr>
        <p:spPr>
          <a:xfrm>
            <a:off x="4572000" y="1731818"/>
            <a:ext cx="1359991" cy="263237"/>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332A606F-4901-4D4D-963F-734232541F9D}"/>
              </a:ext>
            </a:extLst>
          </p:cNvPr>
          <p:cNvSpPr/>
          <p:nvPr/>
        </p:nvSpPr>
        <p:spPr>
          <a:xfrm>
            <a:off x="1849173" y="2368851"/>
            <a:ext cx="783191" cy="268357"/>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69D3DAFE-62CE-4AD6-8BA5-2E64EBD9739E}"/>
              </a:ext>
            </a:extLst>
          </p:cNvPr>
          <p:cNvSpPr/>
          <p:nvPr/>
        </p:nvSpPr>
        <p:spPr>
          <a:xfrm>
            <a:off x="400725" y="2655773"/>
            <a:ext cx="873893" cy="233934"/>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DC919FA0-58FC-4B9A-BCAE-1B7E00E337F1}"/>
              </a:ext>
            </a:extLst>
          </p:cNvPr>
          <p:cNvSpPr/>
          <p:nvPr/>
        </p:nvSpPr>
        <p:spPr>
          <a:xfrm>
            <a:off x="2873695" y="2981032"/>
            <a:ext cx="1476632" cy="243549"/>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7CD6B3F5-8A35-42BA-B3B2-E976C8DE162A}"/>
              </a:ext>
            </a:extLst>
          </p:cNvPr>
          <p:cNvSpPr/>
          <p:nvPr/>
        </p:nvSpPr>
        <p:spPr>
          <a:xfrm>
            <a:off x="1849174" y="3297381"/>
            <a:ext cx="1171118" cy="243549"/>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6DF4EF69-1725-4554-8B2B-57B908B5E433}"/>
              </a:ext>
            </a:extLst>
          </p:cNvPr>
          <p:cNvSpPr/>
          <p:nvPr/>
        </p:nvSpPr>
        <p:spPr>
          <a:xfrm>
            <a:off x="3035980" y="3297381"/>
            <a:ext cx="1359991" cy="263237"/>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F274147D-FE43-4074-B0ED-C4BBF03D9E8A}"/>
              </a:ext>
            </a:extLst>
          </p:cNvPr>
          <p:cNvSpPr/>
          <p:nvPr/>
        </p:nvSpPr>
        <p:spPr>
          <a:xfrm>
            <a:off x="2264806" y="3868132"/>
            <a:ext cx="1018721" cy="292532"/>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A6748265-F76C-4BF9-965A-4D6C4F5E59D6}"/>
              </a:ext>
            </a:extLst>
          </p:cNvPr>
          <p:cNvSpPr/>
          <p:nvPr/>
        </p:nvSpPr>
        <p:spPr>
          <a:xfrm>
            <a:off x="3894251" y="4186162"/>
            <a:ext cx="677750" cy="267945"/>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F931A872-8256-4FA5-8098-BA3BCF7139E5}"/>
              </a:ext>
            </a:extLst>
          </p:cNvPr>
          <p:cNvSpPr/>
          <p:nvPr/>
        </p:nvSpPr>
        <p:spPr>
          <a:xfrm>
            <a:off x="1785627" y="4474869"/>
            <a:ext cx="2356882" cy="267945"/>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D16BF8C3-032D-47F0-8AE7-FEA4A6A0F004}"/>
              </a:ext>
            </a:extLst>
          </p:cNvPr>
          <p:cNvSpPr/>
          <p:nvPr/>
        </p:nvSpPr>
        <p:spPr>
          <a:xfrm>
            <a:off x="1807101" y="4783293"/>
            <a:ext cx="825264" cy="238814"/>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6556A90C-511A-46B3-8367-406703E370BB}"/>
              </a:ext>
            </a:extLst>
          </p:cNvPr>
          <p:cNvSpPr/>
          <p:nvPr/>
        </p:nvSpPr>
        <p:spPr>
          <a:xfrm>
            <a:off x="368099" y="5376148"/>
            <a:ext cx="1042456" cy="313841"/>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3E98CEDF-1D5E-42C2-98A8-4AD4AF5EE3EF}"/>
              </a:ext>
            </a:extLst>
          </p:cNvPr>
          <p:cNvSpPr/>
          <p:nvPr/>
        </p:nvSpPr>
        <p:spPr>
          <a:xfrm>
            <a:off x="4056391" y="5112911"/>
            <a:ext cx="922038" cy="263237"/>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7EF64F3E-29B8-4BAF-B79C-3F6682A091DA}"/>
              </a:ext>
            </a:extLst>
          </p:cNvPr>
          <p:cNvSpPr/>
          <p:nvPr/>
        </p:nvSpPr>
        <p:spPr>
          <a:xfrm>
            <a:off x="4736009" y="5424271"/>
            <a:ext cx="805809" cy="259747"/>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BD970D97-7E23-4847-9858-304CEED2D4DB}"/>
              </a:ext>
            </a:extLst>
          </p:cNvPr>
          <p:cNvSpPr/>
          <p:nvPr/>
        </p:nvSpPr>
        <p:spPr>
          <a:xfrm>
            <a:off x="1809347" y="5996074"/>
            <a:ext cx="1359991" cy="263237"/>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121047C7-EF02-4DE9-9EBF-F534A820E9E0}"/>
              </a:ext>
            </a:extLst>
          </p:cNvPr>
          <p:cNvSpPr/>
          <p:nvPr/>
        </p:nvSpPr>
        <p:spPr>
          <a:xfrm>
            <a:off x="7758545" y="1663527"/>
            <a:ext cx="1898073" cy="256061"/>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B64DDD15-7E1D-4ED9-ABDA-2C21C20E28B0}"/>
              </a:ext>
            </a:extLst>
          </p:cNvPr>
          <p:cNvSpPr/>
          <p:nvPr/>
        </p:nvSpPr>
        <p:spPr>
          <a:xfrm>
            <a:off x="6265588" y="2829383"/>
            <a:ext cx="1901666" cy="295715"/>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DE8C1174-3C4A-4CEA-B11D-C43DB4F6E4BE}"/>
              </a:ext>
            </a:extLst>
          </p:cNvPr>
          <p:cNvSpPr/>
          <p:nvPr/>
        </p:nvSpPr>
        <p:spPr>
          <a:xfrm>
            <a:off x="8227155" y="2544997"/>
            <a:ext cx="916845" cy="295715"/>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FCD29BD2-88AB-4E62-99B6-C4DAEA304AD2}"/>
              </a:ext>
            </a:extLst>
          </p:cNvPr>
          <p:cNvSpPr/>
          <p:nvPr/>
        </p:nvSpPr>
        <p:spPr>
          <a:xfrm>
            <a:off x="6243885" y="3178947"/>
            <a:ext cx="2128575" cy="230869"/>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A7E8C8B3-335F-4804-9BC2-C4A1801DEF98}"/>
              </a:ext>
            </a:extLst>
          </p:cNvPr>
          <p:cNvSpPr/>
          <p:nvPr/>
        </p:nvSpPr>
        <p:spPr>
          <a:xfrm>
            <a:off x="6260010" y="3463333"/>
            <a:ext cx="1981134" cy="284718"/>
          </a:xfrm>
          <a:prstGeom prst="roundRect">
            <a:avLst/>
          </a:prstGeom>
          <a:solidFill>
            <a:srgbClr val="00FF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81634442-2546-42BF-99DE-E1338A85A518}"/>
              </a:ext>
            </a:extLst>
          </p:cNvPr>
          <p:cNvSpPr/>
          <p:nvPr/>
        </p:nvSpPr>
        <p:spPr>
          <a:xfrm>
            <a:off x="395529" y="1373981"/>
            <a:ext cx="1382000" cy="1263313"/>
          </a:xfrm>
          <a:prstGeom prst="roundRect">
            <a:avLst/>
          </a:prstGeom>
          <a:noFill/>
          <a:ln w="952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6136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800" b="1" dirty="0" err="1">
                <a:solidFill>
                  <a:prstClr val="white"/>
                </a:solidFill>
              </a:rPr>
              <a:t>Wir</a:t>
            </a:r>
            <a:r>
              <a:rPr lang="en-GB" sz="4800" b="1" dirty="0">
                <a:solidFill>
                  <a:prstClr val="white"/>
                </a:solidFill>
              </a:rPr>
              <a:t> </a:t>
            </a:r>
            <a:r>
              <a:rPr lang="en-GB" sz="4800" b="1" dirty="0" err="1">
                <a:solidFill>
                  <a:prstClr val="white"/>
                </a:solidFill>
              </a:rPr>
              <a:t>machen</a:t>
            </a:r>
            <a:r>
              <a:rPr lang="en-GB" sz="4800" b="1" dirty="0">
                <a:solidFill>
                  <a:prstClr val="white"/>
                </a:solidFill>
              </a:rPr>
              <a:t> </a:t>
            </a:r>
            <a:r>
              <a:rPr lang="en-GB" sz="4800" b="1" dirty="0" err="1">
                <a:solidFill>
                  <a:prstClr val="white"/>
                </a:solidFill>
              </a:rPr>
              <a:t>mit</a:t>
            </a:r>
            <a:r>
              <a:rPr lang="en-GB" sz="4800" b="1" dirty="0">
                <a:solidFill>
                  <a:prstClr val="white"/>
                </a:solidFill>
              </a:rPr>
              <a:t>!</a:t>
            </a:r>
            <a:br>
              <a:rPr lang="en-GB" sz="4800" b="1" dirty="0">
                <a:solidFill>
                  <a:prstClr val="white"/>
                </a:solidFill>
              </a:rPr>
            </a:br>
            <a:endParaRPr lang="en-US" sz="4800"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Revisit perfect tense; </a:t>
            </a:r>
            <a:r>
              <a:rPr lang="en-GB" sz="3000" i="1" dirty="0" err="1">
                <a:solidFill>
                  <a:prstClr val="white"/>
                </a:solidFill>
              </a:rPr>
              <a:t>kein</a:t>
            </a:r>
            <a:r>
              <a:rPr lang="en-GB" sz="3000" dirty="0">
                <a:solidFill>
                  <a:prstClr val="white"/>
                </a:solidFill>
              </a:rPr>
              <a:t> vs. </a:t>
            </a:r>
            <a:r>
              <a:rPr lang="en-GB" sz="3000" i="1" dirty="0" err="1">
                <a:solidFill>
                  <a:prstClr val="white"/>
                </a:solidFill>
              </a:rPr>
              <a:t>nicht</a:t>
            </a:r>
            <a:endParaRPr lang="en-GB" sz="3000" i="1" dirty="0">
              <a:solidFill>
                <a:prstClr val="white"/>
              </a:solidFill>
            </a:endParaRP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Sentence intonation patterns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4 - Lesson 65</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28 / </a:t>
            </a:r>
            <a:r>
              <a:rPr lang="en-GB" sz="1400" dirty="0">
                <a:solidFill>
                  <a:prstClr val="white"/>
                </a:solidFill>
                <a:latin typeface="Century Gothic" panose="020B0502020202020204" pitchFamily="34" charset="0"/>
              </a:rPr>
              <a:t>4</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 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11" name="Picture 10" descr="Icon&#10;&#10;Description automatically generated">
            <a:extLst>
              <a:ext uri="{FF2B5EF4-FFF2-40B4-BE49-F238E27FC236}">
                <a16:creationId xmlns:a16="http://schemas.microsoft.com/office/drawing/2014/main" id="{63A36B58-39D8-40B2-930C-6B297B5584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9615" y="4630579"/>
            <a:ext cx="1350818" cy="1350818"/>
          </a:xfrm>
          <a:prstGeom prst="rect">
            <a:avLst/>
          </a:prstGeom>
        </p:spPr>
      </p:pic>
    </p:spTree>
    <p:extLst>
      <p:ext uri="{BB962C8B-B14F-4D97-AF65-F5344CB8AC3E}">
        <p14:creationId xmlns:p14="http://schemas.microsoft.com/office/powerpoint/2010/main" val="754068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4387"/>
            <a:ext cx="4422372" cy="869950"/>
          </a:xfrm>
          <a:prstGeom prst="rect">
            <a:avLst/>
          </a:prstGeom>
        </p:spPr>
      </p:pic>
      <p:sp>
        <p:nvSpPr>
          <p:cNvPr id="4" name="Title 3"/>
          <p:cNvSpPr>
            <a:spLocks noGrp="1"/>
          </p:cNvSpPr>
          <p:nvPr>
            <p:ph type="title"/>
          </p:nvPr>
        </p:nvSpPr>
        <p:spPr>
          <a:xfrm>
            <a:off x="0" y="134387"/>
            <a:ext cx="4735170" cy="707849"/>
          </a:xfrm>
        </p:spPr>
        <p:txBody>
          <a:bodyPr>
            <a:normAutofit/>
          </a:bodyPr>
          <a:lstStyle/>
          <a:p>
            <a:r>
              <a:rPr lang="en-GB" sz="3600" b="1" dirty="0" err="1">
                <a:solidFill>
                  <a:schemeClr val="bg1"/>
                </a:solidFill>
              </a:rPr>
              <a:t>Schulaustausch</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5245875" y="-19574"/>
            <a:ext cx="486967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Text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Notizen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0B763C26-6033-4B4D-B32F-9D2E74E5BC6D}"/>
              </a:ext>
            </a:extLst>
          </p:cNvPr>
          <p:cNvSpPr/>
          <p:nvPr/>
        </p:nvSpPr>
        <p:spPr>
          <a:xfrm>
            <a:off x="2081716" y="1599689"/>
            <a:ext cx="7911390" cy="4882555"/>
          </a:xfrm>
          <a:prstGeom prst="rect">
            <a:avLst/>
          </a:prstGeom>
          <a:solidFill>
            <a:srgbClr val="FFF4E7"/>
          </a:solidFill>
          <a:ln>
            <a:solidFill>
              <a:srgbClr val="002060"/>
            </a:solidFill>
          </a:ln>
        </p:spPr>
        <p:txBody>
          <a:bodyPr wrap="square">
            <a:spAutoFit/>
          </a:bodyPr>
          <a:lstStyle/>
          <a:p>
            <a:pPr>
              <a:lnSpc>
                <a:spcPct val="107000"/>
              </a:lnSpc>
              <a:spcAft>
                <a:spcPts val="800"/>
              </a:spcAft>
            </a:pPr>
            <a:r>
              <a:rPr lang="de-DE" sz="2000" b="1" dirty="0">
                <a:solidFill>
                  <a:srgbClr val="002060"/>
                </a:solidFill>
              </a:rPr>
              <a:t>Gestern</a:t>
            </a:r>
            <a:r>
              <a:rPr lang="de-DE" sz="2000" dirty="0">
                <a:solidFill>
                  <a:srgbClr val="002060"/>
                </a:solidFill>
              </a:rPr>
              <a:t> bin ich mit meiner </a:t>
            </a:r>
            <a:r>
              <a:rPr lang="de-DE" sz="2000" b="1" dirty="0">
                <a:solidFill>
                  <a:srgbClr val="002060"/>
                </a:solidFill>
              </a:rPr>
              <a:t>Mutter</a:t>
            </a:r>
            <a:r>
              <a:rPr lang="de-DE" sz="2000" dirty="0">
                <a:solidFill>
                  <a:srgbClr val="002060"/>
                </a:solidFill>
              </a:rPr>
              <a:t> zu einem Lunchkonzert in der Berliner Philharmonie gegangen. Wir </a:t>
            </a:r>
            <a:r>
              <a:rPr lang="de-DE" sz="2000" b="1" dirty="0">
                <a:solidFill>
                  <a:srgbClr val="002060"/>
                </a:solidFill>
              </a:rPr>
              <a:t>mussten</a:t>
            </a:r>
            <a:r>
              <a:rPr lang="de-DE" sz="2000" dirty="0">
                <a:solidFill>
                  <a:srgbClr val="002060"/>
                </a:solidFill>
              </a:rPr>
              <a:t> keine Karten kaufen, weil der Eintritt kostenlos war. Im ersten </a:t>
            </a:r>
            <a:r>
              <a:rPr lang="de-DE" sz="2000" b="1" dirty="0">
                <a:solidFill>
                  <a:srgbClr val="002060"/>
                </a:solidFill>
              </a:rPr>
              <a:t>Teil</a:t>
            </a:r>
            <a:r>
              <a:rPr lang="de-DE" sz="2000" dirty="0">
                <a:solidFill>
                  <a:srgbClr val="002060"/>
                </a:solidFill>
              </a:rPr>
              <a:t> haben wir ein interessantes </a:t>
            </a:r>
            <a:r>
              <a:rPr lang="de-DE" sz="2000" b="1" dirty="0">
                <a:solidFill>
                  <a:srgbClr val="002060"/>
                </a:solidFill>
              </a:rPr>
              <a:t>Orchester</a:t>
            </a:r>
            <a:r>
              <a:rPr lang="de-DE" sz="2000" dirty="0">
                <a:solidFill>
                  <a:srgbClr val="002060"/>
                </a:solidFill>
              </a:rPr>
              <a:t> gesehen und danach hat ein </a:t>
            </a:r>
            <a:r>
              <a:rPr lang="de-DE" sz="2000" b="1" dirty="0">
                <a:solidFill>
                  <a:srgbClr val="002060"/>
                </a:solidFill>
              </a:rPr>
              <a:t>Chor </a:t>
            </a:r>
            <a:r>
              <a:rPr lang="de-DE" sz="2000" dirty="0">
                <a:solidFill>
                  <a:srgbClr val="002060"/>
                </a:solidFill>
              </a:rPr>
              <a:t>gesungen. Zum Glück gab es in der Philharmonie viel </a:t>
            </a:r>
            <a:r>
              <a:rPr lang="de-DE" sz="2000" b="1" dirty="0">
                <a:solidFill>
                  <a:srgbClr val="002060"/>
                </a:solidFill>
              </a:rPr>
              <a:t>Essen</a:t>
            </a:r>
            <a:r>
              <a:rPr lang="de-DE" sz="2000" dirty="0">
                <a:solidFill>
                  <a:srgbClr val="002060"/>
                </a:solidFill>
              </a:rPr>
              <a:t>, weil ich Hunger hatte. Ich habe ein </a:t>
            </a:r>
            <a:r>
              <a:rPr lang="de-DE" sz="2000" b="1" dirty="0">
                <a:solidFill>
                  <a:srgbClr val="002060"/>
                </a:solidFill>
              </a:rPr>
              <a:t>Butterbrot</a:t>
            </a:r>
            <a:r>
              <a:rPr lang="de-DE" sz="2000" dirty="0">
                <a:solidFill>
                  <a:srgbClr val="002060"/>
                </a:solidFill>
              </a:rPr>
              <a:t> gegessen. </a:t>
            </a:r>
          </a:p>
          <a:p>
            <a:pPr>
              <a:lnSpc>
                <a:spcPct val="107000"/>
              </a:lnSpc>
              <a:spcAft>
                <a:spcPts val="800"/>
              </a:spcAft>
            </a:pPr>
            <a:endParaRPr lang="de-DE" sz="2000" dirty="0">
              <a:solidFill>
                <a:srgbClr val="002060"/>
              </a:solidFill>
            </a:endParaRPr>
          </a:p>
          <a:p>
            <a:pPr>
              <a:lnSpc>
                <a:spcPct val="107000"/>
              </a:lnSpc>
              <a:spcAft>
                <a:spcPts val="800"/>
              </a:spcAft>
            </a:pPr>
            <a:r>
              <a:rPr lang="de-DE" sz="2000" dirty="0">
                <a:solidFill>
                  <a:srgbClr val="002060"/>
                </a:solidFill>
              </a:rPr>
              <a:t>Der Raum war voll, weil die </a:t>
            </a:r>
            <a:r>
              <a:rPr lang="de-DE" sz="2000" b="1" dirty="0">
                <a:solidFill>
                  <a:srgbClr val="002060"/>
                </a:solidFill>
              </a:rPr>
              <a:t>Musik</a:t>
            </a:r>
            <a:r>
              <a:rPr lang="de-DE" sz="2000" dirty="0">
                <a:solidFill>
                  <a:srgbClr val="002060"/>
                </a:solidFill>
              </a:rPr>
              <a:t> sehr gut war. Hinter mir war eine </a:t>
            </a:r>
            <a:r>
              <a:rPr lang="de-DE" sz="2000" b="1" dirty="0">
                <a:solidFill>
                  <a:srgbClr val="002060"/>
                </a:solidFill>
              </a:rPr>
              <a:t>alte Frau</a:t>
            </a:r>
            <a:r>
              <a:rPr lang="de-DE" sz="2000" dirty="0">
                <a:solidFill>
                  <a:srgbClr val="002060"/>
                </a:solidFill>
              </a:rPr>
              <a:t>. Ich habe ihr geholfen und viel Essen </a:t>
            </a:r>
            <a:r>
              <a:rPr lang="de-DE" sz="2000" b="1" dirty="0">
                <a:solidFill>
                  <a:srgbClr val="002060"/>
                </a:solidFill>
              </a:rPr>
              <a:t>gebracht</a:t>
            </a:r>
            <a:r>
              <a:rPr lang="de-DE" sz="2000" dirty="0">
                <a:solidFill>
                  <a:srgbClr val="002060"/>
                </a:solidFill>
              </a:rPr>
              <a:t>. Eine Stunde war </a:t>
            </a:r>
            <a:r>
              <a:rPr lang="de-DE" sz="2000" b="1" dirty="0">
                <a:solidFill>
                  <a:srgbClr val="002060"/>
                </a:solidFill>
              </a:rPr>
              <a:t>zu kurz </a:t>
            </a:r>
            <a:r>
              <a:rPr lang="de-DE" sz="2000" dirty="0">
                <a:solidFill>
                  <a:srgbClr val="002060"/>
                </a:solidFill>
              </a:rPr>
              <a:t>und ich möchte mehr als einmal in so ein Konzert gehen. Ich habe mit meiner </a:t>
            </a:r>
            <a:r>
              <a:rPr lang="de-DE" sz="2000" b="1" dirty="0">
                <a:solidFill>
                  <a:srgbClr val="002060"/>
                </a:solidFill>
              </a:rPr>
              <a:t>Mutter</a:t>
            </a:r>
            <a:r>
              <a:rPr lang="de-DE" sz="2000" dirty="0">
                <a:solidFill>
                  <a:srgbClr val="002060"/>
                </a:solidFill>
              </a:rPr>
              <a:t> gesprochen und sie hat mir versprochen, mich wieder mitzunehmen. </a:t>
            </a:r>
            <a:r>
              <a:rPr lang="de-DE" sz="2000" b="1" dirty="0">
                <a:solidFill>
                  <a:srgbClr val="002060"/>
                </a:solidFill>
              </a:rPr>
              <a:t>Bisher</a:t>
            </a:r>
            <a:r>
              <a:rPr lang="de-DE" sz="2000" dirty="0">
                <a:solidFill>
                  <a:srgbClr val="002060"/>
                </a:solidFill>
              </a:rPr>
              <a:t> habe ich lieber </a:t>
            </a:r>
            <a:r>
              <a:rPr lang="de-DE" sz="2000" b="1" dirty="0">
                <a:solidFill>
                  <a:srgbClr val="002060"/>
                </a:solidFill>
              </a:rPr>
              <a:t>Filme</a:t>
            </a:r>
            <a:r>
              <a:rPr lang="de-DE" sz="2000" dirty="0">
                <a:solidFill>
                  <a:srgbClr val="002060"/>
                </a:solidFill>
              </a:rPr>
              <a:t> gesehen, aber jetzt will ich mehr Orchester sehen. </a:t>
            </a:r>
            <a:endParaRPr lang="en-GB" sz="2000" dirty="0">
              <a:solidFill>
                <a:srgbClr val="002060"/>
              </a:solidFill>
            </a:endParaRPr>
          </a:p>
        </p:txBody>
      </p:sp>
      <p:sp>
        <p:nvSpPr>
          <p:cNvPr id="10" name="Rectangle: Rounded Corners 9">
            <a:extLst>
              <a:ext uri="{FF2B5EF4-FFF2-40B4-BE49-F238E27FC236}">
                <a16:creationId xmlns:a16="http://schemas.microsoft.com/office/drawing/2014/main" id="{D99F3718-6C9D-43E5-AD7C-05910A4114D7}"/>
              </a:ext>
            </a:extLst>
          </p:cNvPr>
          <p:cNvSpPr/>
          <p:nvPr/>
        </p:nvSpPr>
        <p:spPr>
          <a:xfrm>
            <a:off x="155398" y="4230140"/>
            <a:ext cx="1730372" cy="64375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a:t>
            </a:r>
            <a:r>
              <a:rPr lang="en-GB" sz="2000" dirty="0">
                <a:solidFill>
                  <a:srgbClr val="4472C4">
                    <a:lumMod val="50000"/>
                  </a:srgbClr>
                </a:solidFill>
                <a:latin typeface="Century Gothic" panose="020F0302020204030204"/>
              </a:rPr>
              <a:t>t lang </a:t>
            </a:r>
            <a:r>
              <a:rPr lang="en-GB" sz="2000" dirty="0" err="1">
                <a:solidFill>
                  <a:srgbClr val="4472C4">
                    <a:lumMod val="50000"/>
                  </a:srgbClr>
                </a:solidFill>
                <a:latin typeface="Century Gothic" panose="020F0302020204030204"/>
              </a:rPr>
              <a:t>genug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06CBDB9D-484A-4BF7-9CBE-36BB767B33F0}"/>
              </a:ext>
            </a:extLst>
          </p:cNvPr>
          <p:cNvSpPr/>
          <p:nvPr/>
        </p:nvSpPr>
        <p:spPr>
          <a:xfrm>
            <a:off x="165100" y="3586388"/>
            <a:ext cx="153334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Mann</a:t>
            </a:r>
          </a:p>
        </p:txBody>
      </p:sp>
      <p:sp>
        <p:nvSpPr>
          <p:cNvPr id="12" name="Rectangle: Rounded Corners 11">
            <a:extLst>
              <a:ext uri="{FF2B5EF4-FFF2-40B4-BE49-F238E27FC236}">
                <a16:creationId xmlns:a16="http://schemas.microsoft.com/office/drawing/2014/main" id="{7F14E6D1-FE9F-4A34-967A-857C5EBE2473}"/>
              </a:ext>
            </a:extLst>
          </p:cNvPr>
          <p:cNvSpPr/>
          <p:nvPr/>
        </p:nvSpPr>
        <p:spPr>
          <a:xfrm>
            <a:off x="165100" y="2662539"/>
            <a:ext cx="1543050" cy="7425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wieder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5C605B34-3CF1-4880-9FAD-6F36CC83979A}"/>
              </a:ext>
            </a:extLst>
          </p:cNvPr>
          <p:cNvSpPr/>
          <p:nvPr/>
        </p:nvSpPr>
        <p:spPr>
          <a:xfrm>
            <a:off x="155398" y="205068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Band</a:t>
            </a:r>
          </a:p>
        </p:txBody>
      </p:sp>
      <p:sp>
        <p:nvSpPr>
          <p:cNvPr id="14" name="Rectangle: Rounded Corners 13">
            <a:extLst>
              <a:ext uri="{FF2B5EF4-FFF2-40B4-BE49-F238E27FC236}">
                <a16:creationId xmlns:a16="http://schemas.microsoft.com/office/drawing/2014/main" id="{A0B1E846-1479-4C7E-AB0A-53D633AC60A7}"/>
              </a:ext>
            </a:extLst>
          </p:cNvPr>
          <p:cNvSpPr/>
          <p:nvPr/>
        </p:nvSpPr>
        <p:spPr>
          <a:xfrm>
            <a:off x="165100" y="1183082"/>
            <a:ext cx="1543050" cy="70347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Letzte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Woche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987B37B0-769D-4E60-B58D-1007B525E722}"/>
              </a:ext>
            </a:extLst>
          </p:cNvPr>
          <p:cNvSpPr/>
          <p:nvPr/>
        </p:nvSpPr>
        <p:spPr>
          <a:xfrm>
            <a:off x="2083789" y="1065555"/>
            <a:ext cx="180198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Sänger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8D20AA6F-FCFB-432A-9074-EDB14691B0FB}"/>
              </a:ext>
            </a:extLst>
          </p:cNvPr>
          <p:cNvSpPr/>
          <p:nvPr/>
        </p:nvSpPr>
        <p:spPr>
          <a:xfrm>
            <a:off x="3987601" y="1083447"/>
            <a:ext cx="2381642"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7" name="Rectangle: Rounded Corners 16">
            <a:extLst>
              <a:ext uri="{FF2B5EF4-FFF2-40B4-BE49-F238E27FC236}">
                <a16:creationId xmlns:a16="http://schemas.microsoft.com/office/drawing/2014/main" id="{4296EA8C-5547-44C8-9F5A-7394A56C09F5}"/>
              </a:ext>
            </a:extLst>
          </p:cNvPr>
          <p:cNvSpPr/>
          <p:nvPr/>
        </p:nvSpPr>
        <p:spPr>
          <a:xfrm>
            <a:off x="6517787" y="108387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Klasse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3109A6DC-FB3D-4511-AC23-5F507DDE5AFF}"/>
              </a:ext>
            </a:extLst>
          </p:cNvPr>
          <p:cNvSpPr/>
          <p:nvPr/>
        </p:nvSpPr>
        <p:spPr>
          <a:xfrm>
            <a:off x="8224349" y="107275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2291577B-A88C-46FB-B089-34EC9B027CBA}"/>
              </a:ext>
            </a:extLst>
          </p:cNvPr>
          <p:cNvSpPr/>
          <p:nvPr/>
        </p:nvSpPr>
        <p:spPr>
          <a:xfrm>
            <a:off x="2984782" y="6392992"/>
            <a:ext cx="1771649"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Lehrer</a:t>
            </a:r>
          </a:p>
        </p:txBody>
      </p:sp>
      <p:sp>
        <p:nvSpPr>
          <p:cNvPr id="23" name="Rectangle: Rounded Corners 22">
            <a:extLst>
              <a:ext uri="{FF2B5EF4-FFF2-40B4-BE49-F238E27FC236}">
                <a16:creationId xmlns:a16="http://schemas.microsoft.com/office/drawing/2014/main" id="{BD3E04EB-12AB-4BF5-A287-C2A2B06BA3F6}"/>
              </a:ext>
            </a:extLst>
          </p:cNvPr>
          <p:cNvSpPr/>
          <p:nvPr/>
        </p:nvSpPr>
        <p:spPr>
          <a:xfrm>
            <a:off x="4826193" y="6377796"/>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C62A63BA-F5A4-4565-AD3B-736306A22AE2}"/>
              </a:ext>
            </a:extLst>
          </p:cNvPr>
          <p:cNvSpPr/>
          <p:nvPr/>
        </p:nvSpPr>
        <p:spPr>
          <a:xfrm>
            <a:off x="6439005" y="6390476"/>
            <a:ext cx="1543050" cy="4421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gegeben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C7A37710-9231-4732-836A-30B69F18B17A}"/>
              </a:ext>
            </a:extLst>
          </p:cNvPr>
          <p:cNvSpPr/>
          <p:nvPr/>
        </p:nvSpPr>
        <p:spPr>
          <a:xfrm>
            <a:off x="8060836" y="6233616"/>
            <a:ext cx="1932270" cy="5863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andere</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Sachen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6DB2E082-18C2-4123-BF61-7BC549BFEF25}"/>
              </a:ext>
            </a:extLst>
          </p:cNvPr>
          <p:cNvSpPr/>
          <p:nvPr/>
        </p:nvSpPr>
        <p:spPr>
          <a:xfrm>
            <a:off x="10120592" y="5015624"/>
            <a:ext cx="1543050" cy="48102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Musiker</a:t>
            </a:r>
          </a:p>
        </p:txBody>
      </p:sp>
      <p:sp>
        <p:nvSpPr>
          <p:cNvPr id="28" name="Rectangle: Rounded Corners 27">
            <a:extLst>
              <a:ext uri="{FF2B5EF4-FFF2-40B4-BE49-F238E27FC236}">
                <a16:creationId xmlns:a16="http://schemas.microsoft.com/office/drawing/2014/main" id="{109AC2D7-66A6-4EF5-B6C9-F71DBA605997}"/>
              </a:ext>
            </a:extLst>
          </p:cNvPr>
          <p:cNvSpPr/>
          <p:nvPr/>
        </p:nvSpPr>
        <p:spPr>
          <a:xfrm>
            <a:off x="10110284" y="4433503"/>
            <a:ext cx="1543050" cy="4810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Stunde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07A1FCD8-2A9B-41DA-82DA-B66196A23F90}"/>
              </a:ext>
            </a:extLst>
          </p:cNvPr>
          <p:cNvSpPr/>
          <p:nvPr/>
        </p:nvSpPr>
        <p:spPr>
          <a:xfrm>
            <a:off x="10120591" y="3333351"/>
            <a:ext cx="1543051" cy="97453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Mal</a:t>
            </a:r>
          </a:p>
        </p:txBody>
      </p:sp>
      <p:sp>
        <p:nvSpPr>
          <p:cNvPr id="30" name="Rectangle: Rounded Corners 29">
            <a:extLst>
              <a:ext uri="{FF2B5EF4-FFF2-40B4-BE49-F238E27FC236}">
                <a16:creationId xmlns:a16="http://schemas.microsoft.com/office/drawing/2014/main" id="{76F8C803-CBB0-41D0-A80D-857AE200F82D}"/>
              </a:ext>
            </a:extLst>
          </p:cNvPr>
          <p:cNvSpPr/>
          <p:nvPr/>
        </p:nvSpPr>
        <p:spPr>
          <a:xfrm>
            <a:off x="10125857" y="267122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E13B7683-9592-4615-8976-59F32A358475}"/>
              </a:ext>
            </a:extLst>
          </p:cNvPr>
          <p:cNvSpPr/>
          <p:nvPr/>
        </p:nvSpPr>
        <p:spPr>
          <a:xfrm>
            <a:off x="10125648" y="2016615"/>
            <a:ext cx="1537994"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Speech Bubble: Rectangle with Corners Rounded 34">
            <a:extLst>
              <a:ext uri="{FF2B5EF4-FFF2-40B4-BE49-F238E27FC236}">
                <a16:creationId xmlns:a16="http://schemas.microsoft.com/office/drawing/2014/main" id="{A3D4A0B3-C983-45C6-8E83-FA03AB8E30A4}"/>
              </a:ext>
            </a:extLst>
          </p:cNvPr>
          <p:cNvSpPr/>
          <p:nvPr/>
        </p:nvSpPr>
        <p:spPr>
          <a:xfrm>
            <a:off x="78922" y="4873892"/>
            <a:ext cx="1870043" cy="13597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pic>
        <p:nvPicPr>
          <p:cNvPr id="31" name="Picture 30" descr="Girls, Students, Books, School, Uniform, Learning">
            <a:extLst>
              <a:ext uri="{FF2B5EF4-FFF2-40B4-BE49-F238E27FC236}">
                <a16:creationId xmlns:a16="http://schemas.microsoft.com/office/drawing/2014/main" id="{FF0C2717-5370-49D8-BE76-7320CFA16DEA}"/>
              </a:ext>
            </a:extLst>
          </p:cNvPr>
          <p:cNvPicPr/>
          <p:nvPr/>
        </p:nvPicPr>
        <p:blipFill rotWithShape="1">
          <a:blip r:embed="rId4" cstate="print">
            <a:extLst>
              <a:ext uri="{28A0092B-C50C-407E-A947-70E740481C1C}">
                <a14:useLocalDpi xmlns:a14="http://schemas.microsoft.com/office/drawing/2010/main" val="0"/>
              </a:ext>
            </a:extLst>
          </a:blip>
          <a:srcRect l="10485" t="10913" r="11804"/>
          <a:stretch/>
        </p:blipFill>
        <p:spPr bwMode="auto">
          <a:xfrm>
            <a:off x="10281550" y="860979"/>
            <a:ext cx="1382092" cy="974531"/>
          </a:xfrm>
          <a:prstGeom prst="rect">
            <a:avLst/>
          </a:prstGeom>
          <a:noFill/>
          <a:ln>
            <a:noFill/>
          </a:ln>
          <a:extLst>
            <a:ext uri="{53640926-AAD7-44D8-BBD7-CCE9431645EC}">
              <a14:shadowObscured xmlns:a14="http://schemas.microsoft.com/office/drawing/2010/main"/>
            </a:ext>
          </a:extLst>
        </p:spPr>
      </p:pic>
      <p:sp>
        <p:nvSpPr>
          <p:cNvPr id="34" name="Rectangle: Rounded Corners 26">
            <a:extLst>
              <a:ext uri="{FF2B5EF4-FFF2-40B4-BE49-F238E27FC236}">
                <a16:creationId xmlns:a16="http://schemas.microsoft.com/office/drawing/2014/main" id="{933BA0CE-A464-784F-A601-11F8AD001420}"/>
              </a:ext>
            </a:extLst>
          </p:cNvPr>
          <p:cNvSpPr/>
          <p:nvPr/>
        </p:nvSpPr>
        <p:spPr>
          <a:xfrm>
            <a:off x="10120592" y="5622382"/>
            <a:ext cx="1543050" cy="48102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Gerichte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81532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4387"/>
            <a:ext cx="4422372" cy="869950"/>
          </a:xfrm>
          <a:prstGeom prst="rect">
            <a:avLst/>
          </a:prstGeom>
        </p:spPr>
      </p:pic>
      <p:sp>
        <p:nvSpPr>
          <p:cNvPr id="4" name="Title 3"/>
          <p:cNvSpPr>
            <a:spLocks noGrp="1"/>
          </p:cNvSpPr>
          <p:nvPr>
            <p:ph type="title"/>
          </p:nvPr>
        </p:nvSpPr>
        <p:spPr>
          <a:xfrm>
            <a:off x="0" y="134387"/>
            <a:ext cx="4735170" cy="707849"/>
          </a:xfrm>
        </p:spPr>
        <p:txBody>
          <a:bodyPr>
            <a:normAutofit/>
          </a:bodyPr>
          <a:lstStyle/>
          <a:p>
            <a:r>
              <a:rPr lang="en-GB" sz="3600" b="1" dirty="0" err="1">
                <a:solidFill>
                  <a:schemeClr val="bg1"/>
                </a:solidFill>
              </a:rPr>
              <a:t>Schulaustausch</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5245875" y="-19574"/>
            <a:ext cx="48696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Text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Notizen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0B763C26-6033-4B4D-B32F-9D2E74E5BC6D}"/>
              </a:ext>
            </a:extLst>
          </p:cNvPr>
          <p:cNvSpPr/>
          <p:nvPr/>
        </p:nvSpPr>
        <p:spPr>
          <a:xfrm>
            <a:off x="2081716" y="1542539"/>
            <a:ext cx="7911390" cy="4779963"/>
          </a:xfrm>
          <a:prstGeom prst="rect">
            <a:avLst/>
          </a:prstGeom>
          <a:solidFill>
            <a:srgbClr val="FFF4E7"/>
          </a:solidFill>
          <a:ln>
            <a:solidFill>
              <a:srgbClr val="002060"/>
            </a:solidFill>
          </a:ln>
        </p:spPr>
        <p:txBody>
          <a:bodyPr wrap="square">
            <a:spAutoFit/>
          </a:bodyPr>
          <a:lstStyle/>
          <a:p>
            <a:pPr>
              <a:lnSpc>
                <a:spcPct val="107000"/>
              </a:lnSpc>
              <a:spcAft>
                <a:spcPts val="800"/>
              </a:spcAft>
            </a:pPr>
            <a:r>
              <a:rPr lang="de-DE" sz="2000" b="1" dirty="0">
                <a:solidFill>
                  <a:srgbClr val="002060"/>
                </a:solidFill>
              </a:rPr>
              <a:t>Gestern</a:t>
            </a:r>
            <a:r>
              <a:rPr lang="de-DE" sz="2000" dirty="0">
                <a:solidFill>
                  <a:srgbClr val="002060"/>
                </a:solidFill>
              </a:rPr>
              <a:t> bin ich mit meiner </a:t>
            </a:r>
            <a:r>
              <a:rPr lang="de-DE" sz="2000" b="1" dirty="0">
                <a:solidFill>
                  <a:srgbClr val="002060"/>
                </a:solidFill>
              </a:rPr>
              <a:t>Mutter</a:t>
            </a:r>
            <a:r>
              <a:rPr lang="de-DE" sz="2000" dirty="0">
                <a:solidFill>
                  <a:srgbClr val="002060"/>
                </a:solidFill>
              </a:rPr>
              <a:t>    zu einem Lunchkonzert in der Berliner Philharmonie gegangen. Wir </a:t>
            </a:r>
            <a:r>
              <a:rPr lang="de-DE" sz="2000" b="1" dirty="0">
                <a:solidFill>
                  <a:srgbClr val="002060"/>
                </a:solidFill>
              </a:rPr>
              <a:t>mussten</a:t>
            </a:r>
            <a:r>
              <a:rPr lang="de-DE" sz="2000" dirty="0">
                <a:solidFill>
                  <a:srgbClr val="002060"/>
                </a:solidFill>
              </a:rPr>
              <a:t> keine Karten kaufen, weil der Eintritt kostenlos war. Im          ersten </a:t>
            </a:r>
            <a:r>
              <a:rPr lang="de-DE" sz="2000" b="1" dirty="0">
                <a:solidFill>
                  <a:srgbClr val="002060"/>
                </a:solidFill>
              </a:rPr>
              <a:t>Teil          </a:t>
            </a:r>
            <a:r>
              <a:rPr lang="de-DE" sz="2000" dirty="0">
                <a:solidFill>
                  <a:srgbClr val="002060"/>
                </a:solidFill>
              </a:rPr>
              <a:t>haben wir ein interessantes </a:t>
            </a:r>
            <a:r>
              <a:rPr lang="de-DE" sz="2000" b="1" dirty="0">
                <a:solidFill>
                  <a:srgbClr val="002060"/>
                </a:solidFill>
              </a:rPr>
              <a:t>Orchester</a:t>
            </a:r>
            <a:r>
              <a:rPr lang="de-DE" sz="2000" dirty="0">
                <a:solidFill>
                  <a:srgbClr val="002060"/>
                </a:solidFill>
              </a:rPr>
              <a:t> gesehen und danach hat ein </a:t>
            </a:r>
            <a:r>
              <a:rPr lang="de-DE" sz="2000" b="1" dirty="0">
                <a:solidFill>
                  <a:srgbClr val="002060"/>
                </a:solidFill>
              </a:rPr>
              <a:t>Chor         </a:t>
            </a:r>
            <a:r>
              <a:rPr lang="de-DE" sz="2000" dirty="0">
                <a:solidFill>
                  <a:srgbClr val="002060"/>
                </a:solidFill>
              </a:rPr>
              <a:t>gesungen. Zum Glück gab es in der Philharmonie viel     </a:t>
            </a:r>
            <a:r>
              <a:rPr lang="de-DE" sz="2000" b="1" dirty="0">
                <a:solidFill>
                  <a:srgbClr val="002060"/>
                </a:solidFill>
              </a:rPr>
              <a:t>Essen</a:t>
            </a:r>
            <a:r>
              <a:rPr lang="de-DE" sz="2000" dirty="0">
                <a:solidFill>
                  <a:srgbClr val="002060"/>
                </a:solidFill>
              </a:rPr>
              <a:t>,         weil ich Hunger hatte. Ich habe ein </a:t>
            </a:r>
            <a:r>
              <a:rPr lang="de-DE" sz="2000" b="1" dirty="0">
                <a:solidFill>
                  <a:srgbClr val="002060"/>
                </a:solidFill>
              </a:rPr>
              <a:t>Butterbrot</a:t>
            </a:r>
            <a:r>
              <a:rPr lang="de-DE" sz="2000" dirty="0">
                <a:solidFill>
                  <a:srgbClr val="002060"/>
                </a:solidFill>
              </a:rPr>
              <a:t> gegessen. </a:t>
            </a:r>
          </a:p>
          <a:p>
            <a:pPr>
              <a:lnSpc>
                <a:spcPct val="107000"/>
              </a:lnSpc>
              <a:spcAft>
                <a:spcPts val="800"/>
              </a:spcAft>
            </a:pPr>
            <a:r>
              <a:rPr lang="de-DE" sz="2000" dirty="0">
                <a:solidFill>
                  <a:srgbClr val="002060"/>
                </a:solidFill>
              </a:rPr>
              <a:t>Der Raum war voll, weil die </a:t>
            </a:r>
            <a:r>
              <a:rPr lang="de-DE" sz="2000" b="1" dirty="0">
                <a:solidFill>
                  <a:srgbClr val="002060"/>
                </a:solidFill>
              </a:rPr>
              <a:t>Musik      </a:t>
            </a:r>
            <a:r>
              <a:rPr lang="de-DE" sz="2000" dirty="0">
                <a:solidFill>
                  <a:srgbClr val="002060"/>
                </a:solidFill>
              </a:rPr>
              <a:t> sehr gut war.        Hinter mir war eine </a:t>
            </a:r>
            <a:r>
              <a:rPr lang="de-DE" sz="2000" b="1" dirty="0">
                <a:solidFill>
                  <a:srgbClr val="002060"/>
                </a:solidFill>
              </a:rPr>
              <a:t>alte Frau</a:t>
            </a:r>
            <a:r>
              <a:rPr lang="de-DE" sz="2000" dirty="0">
                <a:solidFill>
                  <a:srgbClr val="002060"/>
                </a:solidFill>
              </a:rPr>
              <a:t>.            Ich habe ihr       geholfen und viel Essen </a:t>
            </a:r>
            <a:r>
              <a:rPr lang="de-DE" sz="2000" b="1" dirty="0">
                <a:solidFill>
                  <a:srgbClr val="002060"/>
                </a:solidFill>
              </a:rPr>
              <a:t>gebracht</a:t>
            </a:r>
            <a:r>
              <a:rPr lang="de-DE" sz="2000" dirty="0">
                <a:solidFill>
                  <a:srgbClr val="002060"/>
                </a:solidFill>
              </a:rPr>
              <a:t>.   Eine Stunde war </a:t>
            </a:r>
            <a:r>
              <a:rPr lang="de-DE" sz="2000" b="1" dirty="0">
                <a:solidFill>
                  <a:srgbClr val="002060"/>
                </a:solidFill>
              </a:rPr>
              <a:t>zu kurz                      </a:t>
            </a:r>
            <a:r>
              <a:rPr lang="de-DE" sz="2000" dirty="0">
                <a:solidFill>
                  <a:srgbClr val="002060"/>
                </a:solidFill>
              </a:rPr>
              <a:t>und ich möchte mehr als einmal in so ein Konzert gehen. Ich habe mit meiner     </a:t>
            </a:r>
            <a:r>
              <a:rPr lang="de-DE" sz="2000" b="1" dirty="0">
                <a:solidFill>
                  <a:srgbClr val="002060"/>
                </a:solidFill>
              </a:rPr>
              <a:t>Mutter  </a:t>
            </a:r>
            <a:r>
              <a:rPr lang="de-DE" sz="2000" dirty="0">
                <a:solidFill>
                  <a:srgbClr val="002060"/>
                </a:solidFill>
              </a:rPr>
              <a:t>  gesprochen und sie   hat mir versprochen, mich wieder mitzunehmen. </a:t>
            </a:r>
            <a:r>
              <a:rPr lang="de-DE" sz="2000" b="1" dirty="0">
                <a:solidFill>
                  <a:srgbClr val="002060"/>
                </a:solidFill>
              </a:rPr>
              <a:t>Bisher   </a:t>
            </a:r>
            <a:r>
              <a:rPr lang="de-DE" sz="2000" dirty="0">
                <a:solidFill>
                  <a:srgbClr val="002060"/>
                </a:solidFill>
              </a:rPr>
              <a:t> habe ich lieber </a:t>
            </a:r>
            <a:r>
              <a:rPr lang="de-DE" sz="2000" b="1" dirty="0">
                <a:solidFill>
                  <a:srgbClr val="002060"/>
                </a:solidFill>
              </a:rPr>
              <a:t>Filme</a:t>
            </a:r>
            <a:r>
              <a:rPr lang="de-DE" sz="2000" dirty="0">
                <a:solidFill>
                  <a:srgbClr val="002060"/>
                </a:solidFill>
              </a:rPr>
              <a:t> gesehen, aber jetzt will ich mehr Orchester sehen. </a:t>
            </a:r>
            <a:endParaRPr lang="en-GB" sz="2000" dirty="0">
              <a:solidFill>
                <a:srgbClr val="002060"/>
              </a:solidFill>
            </a:endParaRPr>
          </a:p>
        </p:txBody>
      </p:sp>
      <p:sp>
        <p:nvSpPr>
          <p:cNvPr id="10" name="Rectangle: Rounded Corners 9">
            <a:extLst>
              <a:ext uri="{FF2B5EF4-FFF2-40B4-BE49-F238E27FC236}">
                <a16:creationId xmlns:a16="http://schemas.microsoft.com/office/drawing/2014/main" id="{D99F3718-6C9D-43E5-AD7C-05910A4114D7}"/>
              </a:ext>
            </a:extLst>
          </p:cNvPr>
          <p:cNvSpPr/>
          <p:nvPr/>
        </p:nvSpPr>
        <p:spPr>
          <a:xfrm>
            <a:off x="142673" y="4079153"/>
            <a:ext cx="1730372" cy="64375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r>
              <a:rPr lang="en-GB" sz="2000" dirty="0">
                <a:solidFill>
                  <a:srgbClr val="4472C4">
                    <a:lumMod val="50000"/>
                  </a:srgbClr>
                </a:solidFill>
                <a:latin typeface="Century Gothic" panose="020F0302020204030204"/>
              </a:rPr>
              <a:t>t lang </a:t>
            </a:r>
            <a:r>
              <a:rPr lang="en-GB" sz="2000" dirty="0" err="1">
                <a:solidFill>
                  <a:srgbClr val="4472C4">
                    <a:lumMod val="50000"/>
                  </a:srgbClr>
                </a:solidFill>
                <a:latin typeface="Century Gothic" panose="020F0302020204030204"/>
              </a:rPr>
              <a:t>genug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06CBDB9D-484A-4BF7-9CBE-36BB767B33F0}"/>
              </a:ext>
            </a:extLst>
          </p:cNvPr>
          <p:cNvSpPr/>
          <p:nvPr/>
        </p:nvSpPr>
        <p:spPr>
          <a:xfrm>
            <a:off x="165100" y="3529238"/>
            <a:ext cx="153334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Mann</a:t>
            </a:r>
          </a:p>
        </p:txBody>
      </p:sp>
      <p:sp>
        <p:nvSpPr>
          <p:cNvPr id="12" name="Rectangle: Rounded Corners 11">
            <a:extLst>
              <a:ext uri="{FF2B5EF4-FFF2-40B4-BE49-F238E27FC236}">
                <a16:creationId xmlns:a16="http://schemas.microsoft.com/office/drawing/2014/main" id="{7F14E6D1-FE9F-4A34-967A-857C5EBE2473}"/>
              </a:ext>
            </a:extLst>
          </p:cNvPr>
          <p:cNvSpPr/>
          <p:nvPr/>
        </p:nvSpPr>
        <p:spPr>
          <a:xfrm>
            <a:off x="165100" y="2605389"/>
            <a:ext cx="1543050" cy="7425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wieder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5C605B34-3CF1-4880-9FAD-6F36CC83979A}"/>
              </a:ext>
            </a:extLst>
          </p:cNvPr>
          <p:cNvSpPr/>
          <p:nvPr/>
        </p:nvSpPr>
        <p:spPr>
          <a:xfrm>
            <a:off x="155398" y="199353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Band</a:t>
            </a:r>
          </a:p>
        </p:txBody>
      </p:sp>
      <p:sp>
        <p:nvSpPr>
          <p:cNvPr id="14" name="Rectangle: Rounded Corners 13">
            <a:extLst>
              <a:ext uri="{FF2B5EF4-FFF2-40B4-BE49-F238E27FC236}">
                <a16:creationId xmlns:a16="http://schemas.microsoft.com/office/drawing/2014/main" id="{A0B1E846-1479-4C7E-AB0A-53D633AC60A7}"/>
              </a:ext>
            </a:extLst>
          </p:cNvPr>
          <p:cNvSpPr/>
          <p:nvPr/>
        </p:nvSpPr>
        <p:spPr>
          <a:xfrm>
            <a:off x="165100" y="1125932"/>
            <a:ext cx="1543050" cy="70347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l</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etzte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Woche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987B37B0-769D-4E60-B58D-1007B525E722}"/>
              </a:ext>
            </a:extLst>
          </p:cNvPr>
          <p:cNvSpPr/>
          <p:nvPr/>
        </p:nvSpPr>
        <p:spPr>
          <a:xfrm>
            <a:off x="2083789" y="1008405"/>
            <a:ext cx="180198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Sänger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8D20AA6F-FCFB-432A-9074-EDB14691B0FB}"/>
              </a:ext>
            </a:extLst>
          </p:cNvPr>
          <p:cNvSpPr/>
          <p:nvPr/>
        </p:nvSpPr>
        <p:spPr>
          <a:xfrm>
            <a:off x="3987601" y="1026297"/>
            <a:ext cx="2381642"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7" name="Rectangle: Rounded Corners 16">
            <a:extLst>
              <a:ext uri="{FF2B5EF4-FFF2-40B4-BE49-F238E27FC236}">
                <a16:creationId xmlns:a16="http://schemas.microsoft.com/office/drawing/2014/main" id="{4296EA8C-5547-44C8-9F5A-7394A56C09F5}"/>
              </a:ext>
            </a:extLst>
          </p:cNvPr>
          <p:cNvSpPr/>
          <p:nvPr/>
        </p:nvSpPr>
        <p:spPr>
          <a:xfrm>
            <a:off x="6517787" y="102672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Klasse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3109A6DC-FB3D-4511-AC23-5F507DDE5AFF}"/>
              </a:ext>
            </a:extLst>
          </p:cNvPr>
          <p:cNvSpPr/>
          <p:nvPr/>
        </p:nvSpPr>
        <p:spPr>
          <a:xfrm>
            <a:off x="8224349" y="1015602"/>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2291577B-A88C-46FB-B089-34EC9B027CBA}"/>
              </a:ext>
            </a:extLst>
          </p:cNvPr>
          <p:cNvSpPr/>
          <p:nvPr/>
        </p:nvSpPr>
        <p:spPr>
          <a:xfrm>
            <a:off x="118433" y="6305918"/>
            <a:ext cx="1771649" cy="44214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Lehrer</a:t>
            </a:r>
          </a:p>
        </p:txBody>
      </p:sp>
      <p:sp>
        <p:nvSpPr>
          <p:cNvPr id="23" name="Rectangle: Rounded Corners 22">
            <a:extLst>
              <a:ext uri="{FF2B5EF4-FFF2-40B4-BE49-F238E27FC236}">
                <a16:creationId xmlns:a16="http://schemas.microsoft.com/office/drawing/2014/main" id="{BD3E04EB-12AB-4BF5-A287-C2A2B06BA3F6}"/>
              </a:ext>
            </a:extLst>
          </p:cNvPr>
          <p:cNvSpPr/>
          <p:nvPr/>
        </p:nvSpPr>
        <p:spPr>
          <a:xfrm>
            <a:off x="10771067" y="5412657"/>
            <a:ext cx="623384" cy="4421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C62A63BA-F5A4-4565-AD3B-736306A22AE2}"/>
              </a:ext>
            </a:extLst>
          </p:cNvPr>
          <p:cNvSpPr/>
          <p:nvPr/>
        </p:nvSpPr>
        <p:spPr>
          <a:xfrm>
            <a:off x="10130611" y="4899841"/>
            <a:ext cx="1549905" cy="4421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gegeben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C7A37710-9231-4732-836A-30B69F18B17A}"/>
              </a:ext>
            </a:extLst>
          </p:cNvPr>
          <p:cNvSpPr/>
          <p:nvPr/>
        </p:nvSpPr>
        <p:spPr>
          <a:xfrm>
            <a:off x="9803109" y="5906813"/>
            <a:ext cx="2305836" cy="4421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andere</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Sachen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6DB2E082-18C2-4123-BF61-7BC549BFEF25}"/>
              </a:ext>
            </a:extLst>
          </p:cNvPr>
          <p:cNvSpPr/>
          <p:nvPr/>
        </p:nvSpPr>
        <p:spPr>
          <a:xfrm>
            <a:off x="10137467" y="3752087"/>
            <a:ext cx="1543050" cy="48102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Musiker</a:t>
            </a:r>
          </a:p>
        </p:txBody>
      </p:sp>
      <p:sp>
        <p:nvSpPr>
          <p:cNvPr id="28" name="Rectangle: Rounded Corners 27">
            <a:extLst>
              <a:ext uri="{FF2B5EF4-FFF2-40B4-BE49-F238E27FC236}">
                <a16:creationId xmlns:a16="http://schemas.microsoft.com/office/drawing/2014/main" id="{109AC2D7-66A6-4EF5-B6C9-F71DBA605997}"/>
              </a:ext>
            </a:extLst>
          </p:cNvPr>
          <p:cNvSpPr/>
          <p:nvPr/>
        </p:nvSpPr>
        <p:spPr>
          <a:xfrm>
            <a:off x="10137467" y="3174427"/>
            <a:ext cx="1543050" cy="4810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Stunde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07A1FCD8-2A9B-41DA-82DA-B66196A23F90}"/>
              </a:ext>
            </a:extLst>
          </p:cNvPr>
          <p:cNvSpPr/>
          <p:nvPr/>
        </p:nvSpPr>
        <p:spPr>
          <a:xfrm>
            <a:off x="10125648" y="2117156"/>
            <a:ext cx="1543051" cy="97453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Mal</a:t>
            </a:r>
          </a:p>
        </p:txBody>
      </p:sp>
      <p:sp>
        <p:nvSpPr>
          <p:cNvPr id="30" name="Rectangle: Rounded Corners 29">
            <a:extLst>
              <a:ext uri="{FF2B5EF4-FFF2-40B4-BE49-F238E27FC236}">
                <a16:creationId xmlns:a16="http://schemas.microsoft.com/office/drawing/2014/main" id="{76F8C803-CBB0-41D0-A80D-857AE200F82D}"/>
              </a:ext>
            </a:extLst>
          </p:cNvPr>
          <p:cNvSpPr/>
          <p:nvPr/>
        </p:nvSpPr>
        <p:spPr>
          <a:xfrm>
            <a:off x="10125648" y="1566480"/>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f</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rüher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E13B7683-9592-4615-8976-59F32A358475}"/>
              </a:ext>
            </a:extLst>
          </p:cNvPr>
          <p:cNvSpPr/>
          <p:nvPr/>
        </p:nvSpPr>
        <p:spPr>
          <a:xfrm>
            <a:off x="10125648" y="1008405"/>
            <a:ext cx="1537994"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v</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t>
            </a:r>
          </a:p>
        </p:txBody>
      </p:sp>
      <p:sp>
        <p:nvSpPr>
          <p:cNvPr id="35" name="Speech Bubble: Rectangle with Corners Rounded 34">
            <a:extLst>
              <a:ext uri="{FF2B5EF4-FFF2-40B4-BE49-F238E27FC236}">
                <a16:creationId xmlns:a16="http://schemas.microsoft.com/office/drawing/2014/main" id="{A3D4A0B3-C983-45C6-8E83-FA03AB8E30A4}"/>
              </a:ext>
            </a:extLst>
          </p:cNvPr>
          <p:cNvSpPr/>
          <p:nvPr/>
        </p:nvSpPr>
        <p:spPr>
          <a:xfrm>
            <a:off x="78922" y="4816742"/>
            <a:ext cx="1870043" cy="13597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sp>
        <p:nvSpPr>
          <p:cNvPr id="34" name="Rectangle: Rounded Corners 26">
            <a:extLst>
              <a:ext uri="{FF2B5EF4-FFF2-40B4-BE49-F238E27FC236}">
                <a16:creationId xmlns:a16="http://schemas.microsoft.com/office/drawing/2014/main" id="{933BA0CE-A464-784F-A601-11F8AD001420}"/>
              </a:ext>
            </a:extLst>
          </p:cNvPr>
          <p:cNvSpPr/>
          <p:nvPr/>
        </p:nvSpPr>
        <p:spPr>
          <a:xfrm>
            <a:off x="10120592" y="4317029"/>
            <a:ext cx="1543050" cy="48102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Gerichte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Rectangle: Rounded Corners 32">
            <a:extLst>
              <a:ext uri="{FF2B5EF4-FFF2-40B4-BE49-F238E27FC236}">
                <a16:creationId xmlns:a16="http://schemas.microsoft.com/office/drawing/2014/main" id="{9A0A532B-70D7-DA42-9990-B89EB78CCDAE}"/>
              </a:ext>
            </a:extLst>
          </p:cNvPr>
          <p:cNvSpPr/>
          <p:nvPr/>
        </p:nvSpPr>
        <p:spPr>
          <a:xfrm>
            <a:off x="1211106" y="1534631"/>
            <a:ext cx="1932239" cy="33487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Letzte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Woche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Rectangle: Rounded Corners 32">
            <a:extLst>
              <a:ext uri="{FF2B5EF4-FFF2-40B4-BE49-F238E27FC236}">
                <a16:creationId xmlns:a16="http://schemas.microsoft.com/office/drawing/2014/main" id="{7A435D62-0745-E142-A27F-4A47C117BA11}"/>
              </a:ext>
            </a:extLst>
          </p:cNvPr>
          <p:cNvSpPr/>
          <p:nvPr/>
        </p:nvSpPr>
        <p:spPr>
          <a:xfrm>
            <a:off x="5398182" y="1590901"/>
            <a:ext cx="1040823" cy="27860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Klasse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Rectangle: Rounded Corners 32">
            <a:extLst>
              <a:ext uri="{FF2B5EF4-FFF2-40B4-BE49-F238E27FC236}">
                <a16:creationId xmlns:a16="http://schemas.microsoft.com/office/drawing/2014/main" id="{D8673CF4-9FB8-3B4C-BEEE-CDB25CCBE207}"/>
              </a:ext>
            </a:extLst>
          </p:cNvPr>
          <p:cNvSpPr/>
          <p:nvPr/>
        </p:nvSpPr>
        <p:spPr>
          <a:xfrm>
            <a:off x="8555503" y="2205539"/>
            <a:ext cx="1133630" cy="346898"/>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Stunde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4" name="Rectangle: Rounded Corners 32">
            <a:extLst>
              <a:ext uri="{FF2B5EF4-FFF2-40B4-BE49-F238E27FC236}">
                <a16:creationId xmlns:a16="http://schemas.microsoft.com/office/drawing/2014/main" id="{8A8BCA12-87FB-3C4D-978F-BC72F9A5A9D8}"/>
              </a:ext>
            </a:extLst>
          </p:cNvPr>
          <p:cNvSpPr/>
          <p:nvPr/>
        </p:nvSpPr>
        <p:spPr>
          <a:xfrm>
            <a:off x="5499398" y="3969741"/>
            <a:ext cx="1192070" cy="283656"/>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Musiker</a:t>
            </a:r>
          </a:p>
        </p:txBody>
      </p:sp>
      <p:sp>
        <p:nvSpPr>
          <p:cNvPr id="51" name="Rectangle: Rounded Corners 32">
            <a:extLst>
              <a:ext uri="{FF2B5EF4-FFF2-40B4-BE49-F238E27FC236}">
                <a16:creationId xmlns:a16="http://schemas.microsoft.com/office/drawing/2014/main" id="{78239B67-9B06-7C47-A93D-A2946A13EEA5}"/>
              </a:ext>
            </a:extLst>
          </p:cNvPr>
          <p:cNvSpPr/>
          <p:nvPr/>
        </p:nvSpPr>
        <p:spPr>
          <a:xfrm>
            <a:off x="3274140" y="5248755"/>
            <a:ext cx="1056356" cy="34521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Lehrer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Rectangle: Rounded Corners 32">
            <a:extLst>
              <a:ext uri="{FF2B5EF4-FFF2-40B4-BE49-F238E27FC236}">
                <a16:creationId xmlns:a16="http://schemas.microsoft.com/office/drawing/2014/main" id="{E4E249DC-76DA-6647-BCC6-3F0C299CE28D}"/>
              </a:ext>
            </a:extLst>
          </p:cNvPr>
          <p:cNvSpPr/>
          <p:nvPr/>
        </p:nvSpPr>
        <p:spPr>
          <a:xfrm>
            <a:off x="8493511" y="5599671"/>
            <a:ext cx="2198657" cy="295775"/>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F0302020204030204"/>
              </a:rPr>
              <a:t>andere</a:t>
            </a:r>
            <a:r>
              <a:rPr lang="en-GB" sz="2000" b="1" dirty="0">
                <a:solidFill>
                  <a:prstClr val="white"/>
                </a:solidFill>
                <a:latin typeface="Century Gothic" panose="020F0302020204030204"/>
              </a:rPr>
              <a:t> </a:t>
            </a:r>
            <a:r>
              <a:rPr lang="en-GB" sz="2000" b="1" dirty="0" err="1">
                <a:solidFill>
                  <a:prstClr val="white"/>
                </a:solidFill>
                <a:latin typeface="Century Gothic" panose="020F0302020204030204"/>
              </a:rPr>
              <a:t>Sachen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E8904596-C33C-412C-B486-F447089841A0}"/>
              </a:ext>
            </a:extLst>
          </p:cNvPr>
          <p:cNvSpPr txBox="1"/>
          <p:nvPr/>
        </p:nvSpPr>
        <p:spPr>
          <a:xfrm>
            <a:off x="3406992" y="2518270"/>
            <a:ext cx="2336448" cy="400110"/>
          </a:xfrm>
          <a:prstGeom prst="rect">
            <a:avLst/>
          </a:prstGeom>
          <a:solidFill>
            <a:srgbClr val="FFF4E7"/>
          </a:solidFill>
        </p:spPr>
        <p:txBody>
          <a:bodyPr wrap="square" rtlCol="0">
            <a:spAutoFit/>
          </a:bodyPr>
          <a:lstStyle/>
          <a:p>
            <a:pPr algn="l"/>
            <a:r>
              <a:rPr lang="en-GB" sz="2000" dirty="0">
                <a:solidFill>
                  <a:schemeClr val="accent5">
                    <a:lumMod val="50000"/>
                  </a:schemeClr>
                </a:solidFill>
              </a:rPr>
              <a:t>ein</a:t>
            </a:r>
            <a:r>
              <a:rPr lang="en-GB" sz="2000" b="1" dirty="0">
                <a:solidFill>
                  <a:srgbClr val="F66400"/>
                </a:solidFill>
              </a:rPr>
              <a:t>e</a:t>
            </a:r>
            <a:r>
              <a:rPr lang="en-GB" sz="2000" dirty="0">
                <a:solidFill>
                  <a:schemeClr val="accent5">
                    <a:lumMod val="50000"/>
                  </a:schemeClr>
                </a:solidFill>
              </a:rPr>
              <a:t> </a:t>
            </a:r>
            <a:r>
              <a:rPr lang="en-GB" sz="2000" dirty="0" err="1">
                <a:solidFill>
                  <a:schemeClr val="accent5">
                    <a:lumMod val="50000"/>
                  </a:schemeClr>
                </a:solidFill>
              </a:rPr>
              <a:t>interessant</a:t>
            </a:r>
            <a:r>
              <a:rPr lang="en-GB" sz="2000" b="1" dirty="0" err="1">
                <a:solidFill>
                  <a:srgbClr val="F66400"/>
                </a:solidFill>
              </a:rPr>
              <a:t>e</a:t>
            </a:r>
            <a:endParaRPr lang="en-GB" sz="2000" b="1" dirty="0">
              <a:solidFill>
                <a:srgbClr val="F66400"/>
              </a:solidFill>
            </a:endParaRPr>
          </a:p>
        </p:txBody>
      </p:sp>
      <p:sp>
        <p:nvSpPr>
          <p:cNvPr id="38" name="Rectangle: Rounded Corners 32">
            <a:extLst>
              <a:ext uri="{FF2B5EF4-FFF2-40B4-BE49-F238E27FC236}">
                <a16:creationId xmlns:a16="http://schemas.microsoft.com/office/drawing/2014/main" id="{B17BFF60-C860-F648-A358-F5F370CA0053}"/>
              </a:ext>
            </a:extLst>
          </p:cNvPr>
          <p:cNvSpPr/>
          <p:nvPr/>
        </p:nvSpPr>
        <p:spPr>
          <a:xfrm>
            <a:off x="1802329" y="2243268"/>
            <a:ext cx="1286334" cy="27500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gekauft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F6D882D0-20CB-4189-9FFF-4285E39B9FB2}"/>
              </a:ext>
            </a:extLst>
          </p:cNvPr>
          <p:cNvSpPr txBox="1"/>
          <p:nvPr/>
        </p:nvSpPr>
        <p:spPr>
          <a:xfrm>
            <a:off x="3759846" y="3153187"/>
            <a:ext cx="1070982" cy="400110"/>
          </a:xfrm>
          <a:prstGeom prst="rect">
            <a:avLst/>
          </a:prstGeom>
          <a:solidFill>
            <a:srgbClr val="FFF4E7"/>
          </a:solidFill>
        </p:spPr>
        <p:txBody>
          <a:bodyPr wrap="square" rtlCol="0">
            <a:spAutoFit/>
          </a:bodyPr>
          <a:lstStyle/>
          <a:p>
            <a:pPr algn="l"/>
            <a:r>
              <a:rPr lang="en-GB" sz="2000" dirty="0" err="1">
                <a:solidFill>
                  <a:schemeClr val="accent5">
                    <a:lumMod val="50000"/>
                  </a:schemeClr>
                </a:solidFill>
              </a:rPr>
              <a:t>viel</a:t>
            </a:r>
            <a:r>
              <a:rPr lang="en-GB" sz="2000" b="1" dirty="0" err="1">
                <a:solidFill>
                  <a:srgbClr val="F66400"/>
                </a:solidFill>
              </a:rPr>
              <a:t>e</a:t>
            </a:r>
            <a:endParaRPr lang="en-GB" sz="2000" b="1" dirty="0">
              <a:solidFill>
                <a:srgbClr val="F66400"/>
              </a:solidFill>
            </a:endParaRPr>
          </a:p>
        </p:txBody>
      </p:sp>
      <p:sp>
        <p:nvSpPr>
          <p:cNvPr id="56" name="TextBox 55">
            <a:extLst>
              <a:ext uri="{FF2B5EF4-FFF2-40B4-BE49-F238E27FC236}">
                <a16:creationId xmlns:a16="http://schemas.microsoft.com/office/drawing/2014/main" id="{FA10EE54-85E9-4073-B576-71FAF6E17735}"/>
              </a:ext>
            </a:extLst>
          </p:cNvPr>
          <p:cNvSpPr txBox="1"/>
          <p:nvPr/>
        </p:nvSpPr>
        <p:spPr>
          <a:xfrm>
            <a:off x="7726958" y="3902153"/>
            <a:ext cx="1070982" cy="400110"/>
          </a:xfrm>
          <a:prstGeom prst="rect">
            <a:avLst/>
          </a:prstGeom>
          <a:solidFill>
            <a:srgbClr val="FFF4E7"/>
          </a:solidFill>
        </p:spPr>
        <p:txBody>
          <a:bodyPr wrap="square" rtlCol="0">
            <a:spAutoFit/>
          </a:bodyPr>
          <a:lstStyle/>
          <a:p>
            <a:pPr algn="l"/>
            <a:r>
              <a:rPr lang="en-GB" sz="2000" dirty="0" err="1">
                <a:solidFill>
                  <a:schemeClr val="accent5">
                    <a:lumMod val="50000"/>
                  </a:schemeClr>
                </a:solidFill>
              </a:rPr>
              <a:t>war</a:t>
            </a:r>
            <a:r>
              <a:rPr lang="en-GB" sz="2000" b="1" dirty="0" err="1">
                <a:solidFill>
                  <a:srgbClr val="F66400"/>
                </a:solidFill>
              </a:rPr>
              <a:t>en</a:t>
            </a:r>
            <a:r>
              <a:rPr lang="en-GB" sz="2000" b="1" dirty="0">
                <a:solidFill>
                  <a:srgbClr val="002060"/>
                </a:solidFill>
              </a:rPr>
              <a:t>.</a:t>
            </a:r>
            <a:endParaRPr lang="en-GB" sz="2000" b="1" dirty="0">
              <a:solidFill>
                <a:srgbClr val="F66400"/>
              </a:solidFill>
            </a:endParaRPr>
          </a:p>
        </p:txBody>
      </p:sp>
      <p:sp>
        <p:nvSpPr>
          <p:cNvPr id="57" name="TextBox 56">
            <a:extLst>
              <a:ext uri="{FF2B5EF4-FFF2-40B4-BE49-F238E27FC236}">
                <a16:creationId xmlns:a16="http://schemas.microsoft.com/office/drawing/2014/main" id="{3E137D36-5C70-406D-9001-60DBBA928BD6}"/>
              </a:ext>
            </a:extLst>
          </p:cNvPr>
          <p:cNvSpPr txBox="1"/>
          <p:nvPr/>
        </p:nvSpPr>
        <p:spPr>
          <a:xfrm>
            <a:off x="3068328" y="4219624"/>
            <a:ext cx="677327" cy="400110"/>
          </a:xfrm>
          <a:prstGeom prst="rect">
            <a:avLst/>
          </a:prstGeom>
          <a:solidFill>
            <a:srgbClr val="FFF4E7"/>
          </a:solidFill>
        </p:spPr>
        <p:txBody>
          <a:bodyPr wrap="square" rtlCol="0">
            <a:spAutoFit/>
          </a:bodyPr>
          <a:lstStyle/>
          <a:p>
            <a:pPr algn="l"/>
            <a:r>
              <a:rPr lang="en-GB" sz="2000" b="1" dirty="0" err="1">
                <a:solidFill>
                  <a:srgbClr val="F66400"/>
                </a:solidFill>
              </a:rPr>
              <a:t>ein</a:t>
            </a:r>
            <a:endParaRPr lang="en-GB" sz="2000" b="1" dirty="0">
              <a:solidFill>
                <a:srgbClr val="F66400"/>
              </a:solidFill>
            </a:endParaRPr>
          </a:p>
        </p:txBody>
      </p:sp>
      <p:sp>
        <p:nvSpPr>
          <p:cNvPr id="49" name="Rectangle: Rounded Corners 32">
            <a:extLst>
              <a:ext uri="{FF2B5EF4-FFF2-40B4-BE49-F238E27FC236}">
                <a16:creationId xmlns:a16="http://schemas.microsoft.com/office/drawing/2014/main" id="{70E4F11E-5AA4-D84E-9A5A-2D878C49426E}"/>
              </a:ext>
            </a:extLst>
          </p:cNvPr>
          <p:cNvSpPr/>
          <p:nvPr/>
        </p:nvSpPr>
        <p:spPr>
          <a:xfrm>
            <a:off x="2847704" y="4599918"/>
            <a:ext cx="1451365" cy="319776"/>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F0302020204030204"/>
              </a:rPr>
              <a:t>gegeben</a:t>
            </a:r>
            <a:r>
              <a:rPr lang="en-GB" sz="2000" b="1" dirty="0">
                <a:solidFill>
                  <a:prstClr val="white"/>
                </a:solidFill>
                <a:latin typeface="Century Gothic" panose="020F0302020204030204"/>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80986A4A-C839-46FB-AEE8-9E0A99DF623C}"/>
              </a:ext>
            </a:extLst>
          </p:cNvPr>
          <p:cNvSpPr txBox="1"/>
          <p:nvPr/>
        </p:nvSpPr>
        <p:spPr>
          <a:xfrm>
            <a:off x="6900138" y="4219399"/>
            <a:ext cx="677327" cy="400110"/>
          </a:xfrm>
          <a:prstGeom prst="rect">
            <a:avLst/>
          </a:prstGeom>
          <a:solidFill>
            <a:srgbClr val="FFF4E7"/>
          </a:solidFill>
        </p:spPr>
        <p:txBody>
          <a:bodyPr wrap="square" rtlCol="0">
            <a:spAutoFit/>
          </a:bodyPr>
          <a:lstStyle/>
          <a:p>
            <a:pPr algn="l"/>
            <a:r>
              <a:rPr lang="en-GB" sz="2000" b="1" dirty="0" err="1">
                <a:solidFill>
                  <a:srgbClr val="F66400"/>
                </a:solidFill>
              </a:rPr>
              <a:t>ihm</a:t>
            </a:r>
            <a:endParaRPr lang="en-GB" sz="2000" b="1" dirty="0">
              <a:solidFill>
                <a:srgbClr val="F66400"/>
              </a:solidFill>
            </a:endParaRPr>
          </a:p>
        </p:txBody>
      </p:sp>
      <p:sp>
        <p:nvSpPr>
          <p:cNvPr id="50" name="Rectangle: Rounded Corners 32">
            <a:extLst>
              <a:ext uri="{FF2B5EF4-FFF2-40B4-BE49-F238E27FC236}">
                <a16:creationId xmlns:a16="http://schemas.microsoft.com/office/drawing/2014/main" id="{2C997A1F-8263-0E4C-B19C-A65D0A4E3DA8}"/>
              </a:ext>
            </a:extLst>
          </p:cNvPr>
          <p:cNvSpPr/>
          <p:nvPr/>
        </p:nvSpPr>
        <p:spPr>
          <a:xfrm>
            <a:off x="6369243" y="4609508"/>
            <a:ext cx="2347357" cy="300596"/>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F0302020204030204"/>
              </a:rPr>
              <a:t>n</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icht</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 lang </a:t>
            </a:r>
            <a:r>
              <a:rPr kumimoji="0" lang="en-GB" sz="2000" b="1" i="0" u="none" strike="noStrike" kern="1200" cap="none" spc="0" normalizeH="0" noProof="0" dirty="0" err="1">
                <a:ln>
                  <a:noFill/>
                </a:ln>
                <a:solidFill>
                  <a:prstClr val="white"/>
                </a:solidFill>
                <a:effectLst/>
                <a:uLnTx/>
                <a:uFillTx/>
                <a:latin typeface="Century Gothic" panose="020F0302020204030204"/>
                <a:ea typeface="+mn-ea"/>
                <a:cs typeface="+mn-cs"/>
              </a:rPr>
              <a:t>genug</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B6797367-7A44-451C-9A33-E979F8921667}"/>
              </a:ext>
            </a:extLst>
          </p:cNvPr>
          <p:cNvSpPr txBox="1"/>
          <p:nvPr/>
        </p:nvSpPr>
        <p:spPr>
          <a:xfrm>
            <a:off x="2093245" y="5241977"/>
            <a:ext cx="1195632" cy="400110"/>
          </a:xfrm>
          <a:prstGeom prst="rect">
            <a:avLst/>
          </a:prstGeom>
          <a:solidFill>
            <a:srgbClr val="FFF4E7"/>
          </a:solidFill>
        </p:spPr>
        <p:txBody>
          <a:bodyPr wrap="square" rtlCol="0">
            <a:spAutoFit/>
          </a:bodyPr>
          <a:lstStyle/>
          <a:p>
            <a:pPr algn="l"/>
            <a:r>
              <a:rPr lang="en-GB" sz="2000" dirty="0" err="1">
                <a:solidFill>
                  <a:schemeClr val="accent5">
                    <a:lumMod val="50000"/>
                  </a:schemeClr>
                </a:solidFill>
              </a:rPr>
              <a:t>mein</a:t>
            </a:r>
            <a:r>
              <a:rPr lang="en-GB" sz="2000" b="1" dirty="0" err="1">
                <a:solidFill>
                  <a:srgbClr val="F66400"/>
                </a:solidFill>
              </a:rPr>
              <a:t>em</a:t>
            </a:r>
            <a:endParaRPr lang="en-GB" sz="2000" b="1" dirty="0">
              <a:solidFill>
                <a:srgbClr val="F66400"/>
              </a:solidFill>
            </a:endParaRPr>
          </a:p>
        </p:txBody>
      </p:sp>
      <p:sp>
        <p:nvSpPr>
          <p:cNvPr id="61" name="TextBox 60">
            <a:extLst>
              <a:ext uri="{FF2B5EF4-FFF2-40B4-BE49-F238E27FC236}">
                <a16:creationId xmlns:a16="http://schemas.microsoft.com/office/drawing/2014/main" id="{C3CCD80C-356E-4A15-9C61-58ABB899D652}"/>
              </a:ext>
            </a:extLst>
          </p:cNvPr>
          <p:cNvSpPr txBox="1"/>
          <p:nvPr/>
        </p:nvSpPr>
        <p:spPr>
          <a:xfrm>
            <a:off x="6517787" y="5228589"/>
            <a:ext cx="474494" cy="400110"/>
          </a:xfrm>
          <a:prstGeom prst="rect">
            <a:avLst/>
          </a:prstGeom>
          <a:solidFill>
            <a:srgbClr val="FFF4E7"/>
          </a:solidFill>
        </p:spPr>
        <p:txBody>
          <a:bodyPr wrap="square" rtlCol="0">
            <a:spAutoFit/>
          </a:bodyPr>
          <a:lstStyle/>
          <a:p>
            <a:pPr algn="l"/>
            <a:r>
              <a:rPr lang="en-GB" sz="2000" b="1" dirty="0" err="1">
                <a:solidFill>
                  <a:srgbClr val="F66400"/>
                </a:solidFill>
              </a:rPr>
              <a:t>er</a:t>
            </a:r>
            <a:endParaRPr lang="en-GB" sz="2000" b="1" dirty="0">
              <a:solidFill>
                <a:srgbClr val="F66400"/>
              </a:solidFill>
            </a:endParaRPr>
          </a:p>
        </p:txBody>
      </p:sp>
      <p:sp>
        <p:nvSpPr>
          <p:cNvPr id="53" name="Rectangle: Rounded Corners 32">
            <a:extLst>
              <a:ext uri="{FF2B5EF4-FFF2-40B4-BE49-F238E27FC236}">
                <a16:creationId xmlns:a16="http://schemas.microsoft.com/office/drawing/2014/main" id="{517F912A-7B37-1F48-B55D-DF23C8422875}"/>
              </a:ext>
            </a:extLst>
          </p:cNvPr>
          <p:cNvSpPr/>
          <p:nvPr/>
        </p:nvSpPr>
        <p:spPr>
          <a:xfrm>
            <a:off x="5468184" y="5599671"/>
            <a:ext cx="979164" cy="295775"/>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F0302020204030204"/>
              </a:rPr>
              <a:t>Früher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Rectangle: Rounded Corners 32">
            <a:extLst>
              <a:ext uri="{FF2B5EF4-FFF2-40B4-BE49-F238E27FC236}">
                <a16:creationId xmlns:a16="http://schemas.microsoft.com/office/drawing/2014/main" id="{7CB16115-3FA3-9D44-98B3-8AA2B2C99C8F}"/>
              </a:ext>
            </a:extLst>
          </p:cNvPr>
          <p:cNvSpPr/>
          <p:nvPr/>
        </p:nvSpPr>
        <p:spPr>
          <a:xfrm>
            <a:off x="3588297" y="4291415"/>
            <a:ext cx="1204510" cy="300595"/>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lustig</a:t>
            </a:r>
            <a:r>
              <a:rPr kumimoji="0" lang="en-GB" sz="2000" b="1" i="0" u="none" strike="noStrike" kern="1200" cap="none" spc="0" normalizeH="0" baseline="0" noProof="0" dirty="0" err="1">
                <a:ln>
                  <a:noFill/>
                </a:ln>
                <a:solidFill>
                  <a:srgbClr val="F66400"/>
                </a:solidFill>
                <a:effectLst/>
                <a:uLnTx/>
                <a:uFillTx/>
                <a:latin typeface="Century Gothic" panose="020F0302020204030204"/>
                <a:ea typeface="+mn-ea"/>
                <a:cs typeface="+mn-cs"/>
              </a:rPr>
              <a:t>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2" name="TextBox 54">
            <a:extLst>
              <a:ext uri="{FF2B5EF4-FFF2-40B4-BE49-F238E27FC236}">
                <a16:creationId xmlns:a16="http://schemas.microsoft.com/office/drawing/2014/main" id="{59C25BDA-9395-4684-9BD7-0D0F3B417E87}"/>
              </a:ext>
            </a:extLst>
          </p:cNvPr>
          <p:cNvSpPr txBox="1"/>
          <p:nvPr/>
        </p:nvSpPr>
        <p:spPr>
          <a:xfrm>
            <a:off x="6760812" y="2204495"/>
            <a:ext cx="915197" cy="400110"/>
          </a:xfrm>
          <a:prstGeom prst="rect">
            <a:avLst/>
          </a:prstGeom>
          <a:solidFill>
            <a:srgbClr val="FFF4E7"/>
          </a:solidFill>
        </p:spPr>
        <p:txBody>
          <a:bodyPr wrap="square" rtlCol="0">
            <a:spAutoFit/>
          </a:bodyPr>
          <a:lstStyle/>
          <a:p>
            <a:pPr algn="l"/>
            <a:r>
              <a:rPr lang="en-GB" sz="2000" dirty="0">
                <a:solidFill>
                  <a:schemeClr val="accent5">
                    <a:lumMod val="50000"/>
                  </a:schemeClr>
                </a:solidFill>
              </a:rPr>
              <a:t>In </a:t>
            </a:r>
            <a:r>
              <a:rPr lang="en-GB" sz="2000" b="1" dirty="0">
                <a:solidFill>
                  <a:srgbClr val="F66400"/>
                </a:solidFill>
              </a:rPr>
              <a:t>der</a:t>
            </a:r>
          </a:p>
        </p:txBody>
      </p:sp>
      <p:sp>
        <p:nvSpPr>
          <p:cNvPr id="42" name="Rectangle: Rounded Corners 32">
            <a:extLst>
              <a:ext uri="{FF2B5EF4-FFF2-40B4-BE49-F238E27FC236}">
                <a16:creationId xmlns:a16="http://schemas.microsoft.com/office/drawing/2014/main" id="{EC1CCCE7-8BE7-4145-A638-AF7AF2EC31A9}"/>
              </a:ext>
            </a:extLst>
          </p:cNvPr>
          <p:cNvSpPr/>
          <p:nvPr/>
        </p:nvSpPr>
        <p:spPr>
          <a:xfrm>
            <a:off x="4451373" y="3193542"/>
            <a:ext cx="1387306" cy="308737"/>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Gerichte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58" name="Rectangle: Rounded Corners 32">
            <a:extLst>
              <a:ext uri="{FF2B5EF4-FFF2-40B4-BE49-F238E27FC236}">
                <a16:creationId xmlns:a16="http://schemas.microsoft.com/office/drawing/2014/main" id="{BAFC7D3B-2599-4688-952C-4F56D6E20A3B}"/>
              </a:ext>
            </a:extLst>
          </p:cNvPr>
          <p:cNvSpPr/>
          <p:nvPr/>
        </p:nvSpPr>
        <p:spPr>
          <a:xfrm>
            <a:off x="4680911" y="4283507"/>
            <a:ext cx="1015194" cy="31057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Mann</a:t>
            </a:r>
          </a:p>
        </p:txBody>
      </p:sp>
      <p:sp>
        <p:nvSpPr>
          <p:cNvPr id="37" name="Rectangle: Rounded Corners 32">
            <a:extLst>
              <a:ext uri="{FF2B5EF4-FFF2-40B4-BE49-F238E27FC236}">
                <a16:creationId xmlns:a16="http://schemas.microsoft.com/office/drawing/2014/main" id="{F78A1AAE-4260-8844-AED8-709CE509D42F}"/>
              </a:ext>
            </a:extLst>
          </p:cNvPr>
          <p:cNvSpPr/>
          <p:nvPr/>
        </p:nvSpPr>
        <p:spPr>
          <a:xfrm>
            <a:off x="7160300" y="1947437"/>
            <a:ext cx="1040823" cy="27860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haben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Rectangle: Rounded Corners 32">
            <a:extLst>
              <a:ext uri="{FF2B5EF4-FFF2-40B4-BE49-F238E27FC236}">
                <a16:creationId xmlns:a16="http://schemas.microsoft.com/office/drawing/2014/main" id="{CC8CC3AE-805C-754C-812F-3622EDEE4645}"/>
              </a:ext>
            </a:extLst>
          </p:cNvPr>
          <p:cNvSpPr/>
          <p:nvPr/>
        </p:nvSpPr>
        <p:spPr>
          <a:xfrm>
            <a:off x="5652699" y="2520602"/>
            <a:ext cx="1108113" cy="346898"/>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Band</a:t>
            </a:r>
          </a:p>
        </p:txBody>
      </p:sp>
      <p:sp>
        <p:nvSpPr>
          <p:cNvPr id="41" name="Rectangle: Rounded Corners 32">
            <a:extLst>
              <a:ext uri="{FF2B5EF4-FFF2-40B4-BE49-F238E27FC236}">
                <a16:creationId xmlns:a16="http://schemas.microsoft.com/office/drawing/2014/main" id="{2BDF86BE-50AA-0040-BF6E-F678DAB02C5F}"/>
              </a:ext>
            </a:extLst>
          </p:cNvPr>
          <p:cNvSpPr/>
          <p:nvPr/>
        </p:nvSpPr>
        <p:spPr>
          <a:xfrm>
            <a:off x="3054168" y="2843783"/>
            <a:ext cx="1273255" cy="371507"/>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Sänger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Rectangle: Rounded Corners 32">
            <a:extLst>
              <a:ext uri="{FF2B5EF4-FFF2-40B4-BE49-F238E27FC236}">
                <a16:creationId xmlns:a16="http://schemas.microsoft.com/office/drawing/2014/main" id="{2D6D8F10-350B-024C-97D7-D4048CA20EA6}"/>
              </a:ext>
            </a:extLst>
          </p:cNvPr>
          <p:cNvSpPr/>
          <p:nvPr/>
        </p:nvSpPr>
        <p:spPr>
          <a:xfrm>
            <a:off x="2593113" y="3543734"/>
            <a:ext cx="1273255" cy="300595"/>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Eis</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6190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animBg="1"/>
      <p:bldP spid="39" grpId="0" animBg="1"/>
      <p:bldP spid="44" grpId="0" animBg="1"/>
      <p:bldP spid="51" grpId="0" animBg="1"/>
      <p:bldP spid="54" grpId="0" animBg="1"/>
      <p:bldP spid="9" grpId="0" animBg="1"/>
      <p:bldP spid="38" grpId="0" animBg="1"/>
      <p:bldP spid="55" grpId="0" animBg="1"/>
      <p:bldP spid="56" grpId="0" animBg="1"/>
      <p:bldP spid="57" grpId="0" animBg="1"/>
      <p:bldP spid="49" grpId="0" animBg="1"/>
      <p:bldP spid="59" grpId="0" animBg="1"/>
      <p:bldP spid="50" grpId="0" animBg="1"/>
      <p:bldP spid="60" grpId="0" animBg="1"/>
      <p:bldP spid="61" grpId="0" animBg="1"/>
      <p:bldP spid="53" grpId="0" animBg="1"/>
      <p:bldP spid="47" grpId="0" animBg="1"/>
      <p:bldP spid="52" grpId="0" animBg="1"/>
      <p:bldP spid="42" grpId="0" animBg="1"/>
      <p:bldP spid="58" grpId="0" animBg="1"/>
      <p:bldP spid="37" grpId="0" animBg="1"/>
      <p:bldP spid="40" grpId="0" animBg="1"/>
      <p:bldP spid="41" grpId="0" animBg="1"/>
      <p:bldP spid="4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76559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8CB7661B-FDC7-4789-B5ED-1622BAC46440}"/>
              </a:ext>
            </a:extLst>
          </p:cNvPr>
          <p:cNvSpPr txBox="1"/>
          <p:nvPr/>
        </p:nvSpPr>
        <p:spPr>
          <a:xfrm>
            <a:off x="135937" y="1280712"/>
            <a:ext cx="11677754" cy="830997"/>
          </a:xfrm>
          <a:prstGeom prst="rect">
            <a:avLst/>
          </a:prstGeom>
          <a:noFill/>
        </p:spPr>
        <p:txBody>
          <a:bodyPr wrap="square" rtlCol="0">
            <a:spAutoFit/>
          </a:bodyPr>
          <a:lstStyle/>
          <a:p>
            <a:pPr lvl="0">
              <a:defRPr/>
            </a:pPr>
            <a:r>
              <a:rPr lang="en-GB" sz="2400" kern="0" dirty="0">
                <a:solidFill>
                  <a:srgbClr val="002060"/>
                </a:solidFill>
              </a:rPr>
              <a:t>German, like English, is a stress-timed language. Stressed syllables are longer and louder.</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9A761EB0-488C-4AB0-A45A-01539F4D8199}"/>
              </a:ext>
            </a:extLst>
          </p:cNvPr>
          <p:cNvSpPr/>
          <p:nvPr/>
        </p:nvSpPr>
        <p:spPr>
          <a:xfrm>
            <a:off x="331076" y="5479652"/>
            <a:ext cx="11860924" cy="70788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The rise and fall is similar in German and English, but more marked in German, and more noticeable with words of one syllable. </a:t>
            </a:r>
            <a:r>
              <a:rPr kumimoji="0" lang="en-GB" sz="2000" b="1" i="0" u="none" strike="noStrike" kern="0" cap="none" spc="0" normalizeH="0" baseline="0" noProof="0" dirty="0">
                <a:ln>
                  <a:noFill/>
                </a:ln>
                <a:solidFill>
                  <a:srgbClr val="002060"/>
                </a:solidFill>
                <a:effectLst/>
                <a:uLnTx/>
                <a:uFillTx/>
              </a:rPr>
              <a:t>For example: </a:t>
            </a:r>
            <a:r>
              <a:rPr kumimoji="0" lang="en-GB" sz="2000" b="0" i="0" u="none" strike="noStrike" kern="0" cap="none" spc="0" normalizeH="0" baseline="0" noProof="0" dirty="0">
                <a:ln>
                  <a:noFill/>
                </a:ln>
                <a:solidFill>
                  <a:srgbClr val="F66400"/>
                </a:solidFill>
                <a:effectLst/>
                <a:uLnTx/>
                <a:uFillTx/>
                <a:latin typeface="Arial"/>
                <a:sym typeface="Wingdings" panose="05000000000000000000" pitchFamily="2" charset="2"/>
              </a:rPr>
              <a:t></a:t>
            </a:r>
            <a:r>
              <a:rPr kumimoji="0" lang="en-GB" sz="2000" b="1" i="0" u="none" strike="noStrike" kern="0" cap="none" spc="0" normalizeH="0" baseline="0" noProof="0" dirty="0">
                <a:ln>
                  <a:noFill/>
                </a:ln>
                <a:solidFill>
                  <a:srgbClr val="002060"/>
                </a:solidFill>
                <a:effectLst/>
                <a:uLnTx/>
                <a:uFillTx/>
              </a:rPr>
              <a:t>gut (larger fall) |   good (small fall).</a:t>
            </a:r>
            <a:endParaRPr kumimoji="0" lang="en-GB" sz="2400" b="0" i="0" u="none" strike="noStrike" kern="0" cap="none" spc="0" normalizeH="0" baseline="0" noProof="0" dirty="0">
              <a:ln>
                <a:noFill/>
              </a:ln>
              <a:solidFill>
                <a:srgbClr val="002060"/>
              </a:solidFill>
              <a:effectLst/>
              <a:uLnTx/>
              <a:uFillTx/>
            </a:endParaRPr>
          </a:p>
        </p:txBody>
      </p:sp>
      <p:sp>
        <p:nvSpPr>
          <p:cNvPr id="67" name="TextBox 66">
            <a:extLst>
              <a:ext uri="{FF2B5EF4-FFF2-40B4-BE49-F238E27FC236}">
                <a16:creationId xmlns:a16="http://schemas.microsoft.com/office/drawing/2014/main" id="{859B80BF-6373-4E90-AE8B-2EA579AA1903}"/>
              </a:ext>
            </a:extLst>
          </p:cNvPr>
          <p:cNvSpPr txBox="1"/>
          <p:nvPr/>
        </p:nvSpPr>
        <p:spPr>
          <a:xfrm>
            <a:off x="135937" y="2207314"/>
            <a:ext cx="11677754" cy="461665"/>
          </a:xfrm>
          <a:prstGeom prst="rect">
            <a:avLst/>
          </a:prstGeom>
          <a:noFill/>
        </p:spPr>
        <p:txBody>
          <a:bodyPr wrap="square" rtlCol="0">
            <a:spAutoFit/>
          </a:bodyPr>
          <a:lstStyle/>
          <a:p>
            <a:pPr lvl="0">
              <a:defRPr/>
            </a:pPr>
            <a:r>
              <a:rPr lang="en-GB" sz="2400" kern="0" dirty="0">
                <a:solidFill>
                  <a:srgbClr val="002060"/>
                </a:solidFill>
              </a:rPr>
              <a:t>Unstressed syllables take up less time and can get swallowed:</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B485EFF8-8961-48FB-920C-2936C212304B}"/>
              </a:ext>
            </a:extLst>
          </p:cNvPr>
          <p:cNvSpPr/>
          <p:nvPr/>
        </p:nvSpPr>
        <p:spPr>
          <a:xfrm>
            <a:off x="2123088" y="3167390"/>
            <a:ext cx="9553903" cy="523220"/>
          </a:xfrm>
          <a:prstGeom prst="rect">
            <a:avLst/>
          </a:prstGeom>
        </p:spPr>
        <p:txBody>
          <a:bodyPr wrap="square">
            <a:spAutoFit/>
          </a:bodyPr>
          <a:lstStyle/>
          <a:p>
            <a:pPr lvl="0">
              <a:defRPr/>
            </a:pPr>
            <a:r>
              <a:rPr lang="en-GB" sz="2800" b="1" kern="0" dirty="0">
                <a:solidFill>
                  <a:srgbClr val="002060"/>
                </a:solidFill>
              </a:rPr>
              <a:t>Am</a:t>
            </a:r>
            <a:r>
              <a:rPr lang="en-GB" sz="2800" b="1" kern="0" dirty="0">
                <a:solidFill>
                  <a:srgbClr val="000000"/>
                </a:solidFill>
              </a:rPr>
              <a:t> </a:t>
            </a:r>
            <a:r>
              <a:rPr lang="en-GB" sz="2800" kern="0" dirty="0">
                <a:solidFill>
                  <a:srgbClr val="FA6500"/>
                </a:solidFill>
                <a:latin typeface="Arial"/>
                <a:sym typeface="Wingdings" panose="05000000000000000000" pitchFamily="2" charset="2"/>
              </a:rPr>
              <a:t></a:t>
            </a:r>
            <a:r>
              <a:rPr lang="en-GB" sz="2800" b="1" u="sng" kern="0" dirty="0" err="1">
                <a:solidFill>
                  <a:srgbClr val="002060"/>
                </a:solidFill>
              </a:rPr>
              <a:t>Donn</a:t>
            </a:r>
            <a:r>
              <a:rPr lang="en-GB" sz="2800" b="1" kern="0" dirty="0" err="1">
                <a:solidFill>
                  <a:srgbClr val="002060"/>
                </a:solidFill>
              </a:rPr>
              <a:t>erstag</a:t>
            </a:r>
            <a:r>
              <a:rPr lang="en-GB" sz="2800" b="1" kern="0" dirty="0">
                <a:solidFill>
                  <a:srgbClr val="002060"/>
                </a:solidFill>
              </a:rPr>
              <a:t> </a:t>
            </a:r>
            <a:r>
              <a:rPr lang="en-GB" sz="2800" b="1" kern="0" dirty="0" err="1">
                <a:solidFill>
                  <a:srgbClr val="002060"/>
                </a:solidFill>
              </a:rPr>
              <a:t>gehe</a:t>
            </a:r>
            <a:r>
              <a:rPr lang="en-GB" sz="2800" b="1" kern="0" dirty="0">
                <a:solidFill>
                  <a:srgbClr val="002060"/>
                </a:solidFill>
              </a:rPr>
              <a:t> ich oft </a:t>
            </a:r>
            <a:r>
              <a:rPr lang="en-GB" sz="2800" kern="0" dirty="0">
                <a:solidFill>
                  <a:srgbClr val="FA6500"/>
                </a:solidFill>
                <a:latin typeface="Arial"/>
                <a:sym typeface="Wingdings" panose="05000000000000000000" pitchFamily="2" charset="2"/>
              </a:rPr>
              <a:t></a:t>
            </a:r>
            <a:r>
              <a:rPr lang="en-GB" sz="2800" b="1" u="sng" kern="0" dirty="0" err="1">
                <a:solidFill>
                  <a:srgbClr val="002060"/>
                </a:solidFill>
              </a:rPr>
              <a:t>ein</a:t>
            </a:r>
            <a:r>
              <a:rPr lang="en-GB" sz="2800" b="1" kern="0" dirty="0" err="1">
                <a:solidFill>
                  <a:srgbClr val="002060"/>
                </a:solidFill>
              </a:rPr>
              <a:t>kaufen</a:t>
            </a:r>
            <a:r>
              <a:rPr lang="en-GB" sz="2800" b="1" kern="0" dirty="0">
                <a:solidFill>
                  <a:srgbClr val="002060"/>
                </a:solidFill>
              </a:rPr>
              <a:t>. </a:t>
            </a:r>
          </a:p>
        </p:txBody>
      </p:sp>
      <p:sp>
        <p:nvSpPr>
          <p:cNvPr id="68" name="TextBox 67">
            <a:extLst>
              <a:ext uri="{FF2B5EF4-FFF2-40B4-BE49-F238E27FC236}">
                <a16:creationId xmlns:a16="http://schemas.microsoft.com/office/drawing/2014/main" id="{23A1A144-7897-4214-A46F-3069BB369BEE}"/>
              </a:ext>
            </a:extLst>
          </p:cNvPr>
          <p:cNvSpPr txBox="1"/>
          <p:nvPr/>
        </p:nvSpPr>
        <p:spPr>
          <a:xfrm rot="2617613">
            <a:off x="3437742" y="3327660"/>
            <a:ext cx="1989593" cy="523220"/>
          </a:xfrm>
          <a:prstGeom prst="rect">
            <a:avLst/>
          </a:prstGeom>
          <a:noFill/>
        </p:spPr>
        <p:txBody>
          <a:bodyPr wrap="square" rtlCol="0">
            <a:spAutoFit/>
          </a:bodyPr>
          <a:lstStyle/>
          <a:p>
            <a:r>
              <a:rPr lang="en-GB" sz="2800" dirty="0">
                <a:solidFill>
                  <a:srgbClr val="FA6500"/>
                </a:solidFill>
                <a:latin typeface="Arial"/>
                <a:sym typeface="Wingdings" panose="05000000000000000000" pitchFamily="2" charset="2"/>
              </a:rPr>
              <a:t></a:t>
            </a:r>
            <a:endParaRPr lang="en-GB" sz="2800" dirty="0">
              <a:solidFill>
                <a:srgbClr val="FA6500"/>
              </a:solidFill>
              <a:latin typeface="Arial"/>
            </a:endParaRPr>
          </a:p>
        </p:txBody>
      </p:sp>
      <p:sp>
        <p:nvSpPr>
          <p:cNvPr id="72" name="TextBox 71">
            <a:extLst>
              <a:ext uri="{FF2B5EF4-FFF2-40B4-BE49-F238E27FC236}">
                <a16:creationId xmlns:a16="http://schemas.microsoft.com/office/drawing/2014/main" id="{5E32EC9E-0CFB-4CEC-883F-D79E7D048FD1}"/>
              </a:ext>
            </a:extLst>
          </p:cNvPr>
          <p:cNvSpPr txBox="1"/>
          <p:nvPr/>
        </p:nvSpPr>
        <p:spPr>
          <a:xfrm rot="2617613">
            <a:off x="4269473" y="3327659"/>
            <a:ext cx="1989593" cy="523220"/>
          </a:xfrm>
          <a:prstGeom prst="rect">
            <a:avLst/>
          </a:prstGeom>
          <a:noFill/>
        </p:spPr>
        <p:txBody>
          <a:bodyPr wrap="square" rtlCol="0">
            <a:spAutoFit/>
          </a:bodyPr>
          <a:lstStyle/>
          <a:p>
            <a:r>
              <a:rPr lang="en-GB" sz="2800" dirty="0">
                <a:solidFill>
                  <a:srgbClr val="FA6500"/>
                </a:solidFill>
                <a:latin typeface="Arial"/>
                <a:sym typeface="Wingdings" panose="05000000000000000000" pitchFamily="2" charset="2"/>
              </a:rPr>
              <a:t></a:t>
            </a:r>
            <a:endParaRPr lang="en-GB" sz="2800" dirty="0">
              <a:solidFill>
                <a:srgbClr val="FA6500"/>
              </a:solidFill>
              <a:latin typeface="Arial"/>
            </a:endParaRPr>
          </a:p>
        </p:txBody>
      </p:sp>
      <p:sp>
        <p:nvSpPr>
          <p:cNvPr id="73" name="TextBox 72">
            <a:extLst>
              <a:ext uri="{FF2B5EF4-FFF2-40B4-BE49-F238E27FC236}">
                <a16:creationId xmlns:a16="http://schemas.microsoft.com/office/drawing/2014/main" id="{308E0AB2-90B5-4082-8C12-09DFDD6E463B}"/>
              </a:ext>
            </a:extLst>
          </p:cNvPr>
          <p:cNvSpPr txBox="1"/>
          <p:nvPr/>
        </p:nvSpPr>
        <p:spPr>
          <a:xfrm rot="2617613">
            <a:off x="5101203" y="3312361"/>
            <a:ext cx="1989593" cy="523220"/>
          </a:xfrm>
          <a:prstGeom prst="rect">
            <a:avLst/>
          </a:prstGeom>
          <a:noFill/>
        </p:spPr>
        <p:txBody>
          <a:bodyPr wrap="square" rtlCol="0">
            <a:spAutoFit/>
          </a:bodyPr>
          <a:lstStyle/>
          <a:p>
            <a:r>
              <a:rPr lang="en-GB" sz="2800" dirty="0">
                <a:solidFill>
                  <a:srgbClr val="FA6500"/>
                </a:solidFill>
                <a:latin typeface="Arial"/>
                <a:sym typeface="Wingdings" panose="05000000000000000000" pitchFamily="2" charset="2"/>
              </a:rPr>
              <a:t></a:t>
            </a:r>
            <a:endParaRPr lang="en-GB" sz="2800" dirty="0">
              <a:solidFill>
                <a:srgbClr val="FA6500"/>
              </a:solidFill>
              <a:latin typeface="Arial"/>
            </a:endParaRPr>
          </a:p>
        </p:txBody>
      </p:sp>
      <p:sp>
        <p:nvSpPr>
          <p:cNvPr id="74" name="TextBox 73">
            <a:extLst>
              <a:ext uri="{FF2B5EF4-FFF2-40B4-BE49-F238E27FC236}">
                <a16:creationId xmlns:a16="http://schemas.microsoft.com/office/drawing/2014/main" id="{915524C1-1EE0-46A2-A075-429BF9BE24D4}"/>
              </a:ext>
            </a:extLst>
          </p:cNvPr>
          <p:cNvSpPr txBox="1"/>
          <p:nvPr/>
        </p:nvSpPr>
        <p:spPr>
          <a:xfrm rot="2617613">
            <a:off x="6040905" y="3278926"/>
            <a:ext cx="1989593" cy="523220"/>
          </a:xfrm>
          <a:prstGeom prst="rect">
            <a:avLst/>
          </a:prstGeom>
          <a:noFill/>
        </p:spPr>
        <p:txBody>
          <a:bodyPr wrap="square" rtlCol="0">
            <a:spAutoFit/>
          </a:bodyPr>
          <a:lstStyle/>
          <a:p>
            <a:r>
              <a:rPr lang="en-GB" sz="2800" dirty="0">
                <a:solidFill>
                  <a:srgbClr val="FA6500"/>
                </a:solidFill>
                <a:latin typeface="Arial"/>
                <a:sym typeface="Wingdings" panose="05000000000000000000" pitchFamily="2" charset="2"/>
              </a:rPr>
              <a:t></a:t>
            </a:r>
            <a:endParaRPr lang="en-GB" sz="2800" dirty="0">
              <a:solidFill>
                <a:srgbClr val="FA6500"/>
              </a:solidFill>
              <a:latin typeface="Arial"/>
            </a:endParaRPr>
          </a:p>
        </p:txBody>
      </p:sp>
      <p:sp>
        <p:nvSpPr>
          <p:cNvPr id="75" name="TextBox 74">
            <a:extLst>
              <a:ext uri="{FF2B5EF4-FFF2-40B4-BE49-F238E27FC236}">
                <a16:creationId xmlns:a16="http://schemas.microsoft.com/office/drawing/2014/main" id="{FF2AB3C9-7861-4E2F-B12E-E2C5AA58E168}"/>
              </a:ext>
            </a:extLst>
          </p:cNvPr>
          <p:cNvSpPr txBox="1"/>
          <p:nvPr/>
        </p:nvSpPr>
        <p:spPr>
          <a:xfrm rot="3238845">
            <a:off x="8609743" y="6417264"/>
            <a:ext cx="1989593" cy="400110"/>
          </a:xfrm>
          <a:prstGeom prst="rect">
            <a:avLst/>
          </a:prstGeom>
          <a:noFill/>
        </p:spPr>
        <p:txBody>
          <a:bodyPr wrap="square" rtlCol="0">
            <a:spAutoFit/>
          </a:bodyPr>
          <a:lstStyle/>
          <a:p>
            <a:r>
              <a:rPr lang="en-GB" sz="2000" dirty="0">
                <a:solidFill>
                  <a:srgbClr val="FA6500"/>
                </a:solidFill>
                <a:latin typeface="Arial"/>
                <a:sym typeface="Wingdings" panose="05000000000000000000" pitchFamily="2" charset="2"/>
              </a:rPr>
              <a:t></a:t>
            </a:r>
            <a:endParaRPr lang="en-GB" sz="2000" dirty="0">
              <a:solidFill>
                <a:srgbClr val="FA6500"/>
              </a:solidFill>
              <a:latin typeface="Arial"/>
            </a:endParaRPr>
          </a:p>
        </p:txBody>
      </p:sp>
      <p:sp>
        <p:nvSpPr>
          <p:cNvPr id="76" name="Rounded Rectangular Callout 13">
            <a:extLst>
              <a:ext uri="{FF2B5EF4-FFF2-40B4-BE49-F238E27FC236}">
                <a16:creationId xmlns:a16="http://schemas.microsoft.com/office/drawing/2014/main" id="{86268C6D-08D9-464C-B395-7E6D1BE68CEC}"/>
              </a:ext>
            </a:extLst>
          </p:cNvPr>
          <p:cNvSpPr/>
          <p:nvPr/>
        </p:nvSpPr>
        <p:spPr>
          <a:xfrm>
            <a:off x="486280" y="4172567"/>
            <a:ext cx="2544201" cy="915917"/>
          </a:xfrm>
          <a:prstGeom prst="wedgeRoundRectCallout">
            <a:avLst>
              <a:gd name="adj1" fmla="val 47159"/>
              <a:gd name="adj2" fmla="val -109031"/>
              <a:gd name="adj3" fmla="val 16667"/>
            </a:avLst>
          </a:prstGeom>
          <a:solidFill>
            <a:srgbClr val="104F7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spcAft>
                <a:spcPts val="0"/>
              </a:spcAft>
            </a:pPr>
            <a:endParaRPr lang="en-GB" sz="2000" b="1" kern="1400" dirty="0">
              <a:solidFill>
                <a:srgbClr val="DAA520"/>
              </a:solidFill>
              <a:latin typeface="Century Gothic" panose="020B0502020202020204" pitchFamily="34" charset="0"/>
              <a:ea typeface="Times New Roman" panose="02020603050405020304" pitchFamily="18" charset="0"/>
            </a:endParaRPr>
          </a:p>
        </p:txBody>
      </p:sp>
      <p:sp>
        <p:nvSpPr>
          <p:cNvPr id="12" name="Rectangle 11">
            <a:extLst>
              <a:ext uri="{FF2B5EF4-FFF2-40B4-BE49-F238E27FC236}">
                <a16:creationId xmlns:a16="http://schemas.microsoft.com/office/drawing/2014/main" id="{60427F47-3B9A-4FF4-8CC4-BAD391D293D0}"/>
              </a:ext>
            </a:extLst>
          </p:cNvPr>
          <p:cNvSpPr/>
          <p:nvPr/>
        </p:nvSpPr>
        <p:spPr>
          <a:xfrm>
            <a:off x="549948" y="4189021"/>
            <a:ext cx="2704944" cy="830997"/>
          </a:xfrm>
          <a:prstGeom prst="rect">
            <a:avLst/>
          </a:prstGeom>
        </p:spPr>
        <p:txBody>
          <a:bodyPr wrap="square">
            <a:spAutoFit/>
          </a:bodyPr>
          <a:lstStyle/>
          <a:p>
            <a:r>
              <a:rPr lang="en-GB" sz="2400" kern="0" dirty="0">
                <a:solidFill>
                  <a:schemeClr val="bg1"/>
                </a:solidFill>
              </a:rPr>
              <a:t>Rise on first stressed word… </a:t>
            </a:r>
            <a:endParaRPr lang="en-GB" dirty="0">
              <a:solidFill>
                <a:schemeClr val="bg1"/>
              </a:solidFill>
            </a:endParaRPr>
          </a:p>
        </p:txBody>
      </p:sp>
      <p:sp>
        <p:nvSpPr>
          <p:cNvPr id="77" name="Rounded Rectangular Callout 13">
            <a:extLst>
              <a:ext uri="{FF2B5EF4-FFF2-40B4-BE49-F238E27FC236}">
                <a16:creationId xmlns:a16="http://schemas.microsoft.com/office/drawing/2014/main" id="{EE686180-2CD9-4D34-8BEE-E2195D3A112E}"/>
              </a:ext>
            </a:extLst>
          </p:cNvPr>
          <p:cNvSpPr/>
          <p:nvPr/>
        </p:nvSpPr>
        <p:spPr>
          <a:xfrm>
            <a:off x="3447423" y="4146560"/>
            <a:ext cx="4234740" cy="1197666"/>
          </a:xfrm>
          <a:prstGeom prst="wedgeRoundRectCallout">
            <a:avLst>
              <a:gd name="adj1" fmla="val -19605"/>
              <a:gd name="adj2" fmla="val -91885"/>
              <a:gd name="adj3" fmla="val 16667"/>
            </a:avLst>
          </a:prstGeom>
          <a:solidFill>
            <a:srgbClr val="104F7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spcAft>
                <a:spcPts val="0"/>
              </a:spcAft>
            </a:pPr>
            <a:endParaRPr lang="en-GB" sz="2000" b="1" kern="1400" dirty="0">
              <a:solidFill>
                <a:srgbClr val="DAA520"/>
              </a:solidFill>
              <a:latin typeface="Century Gothic" panose="020B0502020202020204" pitchFamily="34" charset="0"/>
              <a:ea typeface="Times New Roman" panose="02020603050405020304" pitchFamily="18" charset="0"/>
            </a:endParaRPr>
          </a:p>
        </p:txBody>
      </p:sp>
      <p:sp>
        <p:nvSpPr>
          <p:cNvPr id="14" name="Rectangle 13">
            <a:extLst>
              <a:ext uri="{FF2B5EF4-FFF2-40B4-BE49-F238E27FC236}">
                <a16:creationId xmlns:a16="http://schemas.microsoft.com/office/drawing/2014/main" id="{47446B4C-FA37-4C26-8188-5CD64D49B7D2}"/>
              </a:ext>
            </a:extLst>
          </p:cNvPr>
          <p:cNvSpPr/>
          <p:nvPr/>
        </p:nvSpPr>
        <p:spPr>
          <a:xfrm>
            <a:off x="3516651" y="4143897"/>
            <a:ext cx="4165512" cy="1200329"/>
          </a:xfrm>
          <a:prstGeom prst="rect">
            <a:avLst/>
          </a:prstGeom>
        </p:spPr>
        <p:txBody>
          <a:bodyPr wrap="square">
            <a:spAutoFit/>
          </a:bodyPr>
          <a:lstStyle/>
          <a:p>
            <a:r>
              <a:rPr lang="en-GB" sz="2400" kern="0" dirty="0">
                <a:solidFill>
                  <a:schemeClr val="bg1"/>
                </a:solidFill>
              </a:rPr>
              <a:t>… maintain level pitch on unstressed syllables in between… </a:t>
            </a:r>
            <a:endParaRPr lang="en-GB" dirty="0">
              <a:solidFill>
                <a:schemeClr val="bg1"/>
              </a:solidFill>
            </a:endParaRPr>
          </a:p>
        </p:txBody>
      </p:sp>
      <p:sp>
        <p:nvSpPr>
          <p:cNvPr id="78" name="Rounded Rectangular Callout 13">
            <a:extLst>
              <a:ext uri="{FF2B5EF4-FFF2-40B4-BE49-F238E27FC236}">
                <a16:creationId xmlns:a16="http://schemas.microsoft.com/office/drawing/2014/main" id="{FEA239A3-002C-4F31-83AB-A04C21F01A80}"/>
              </a:ext>
            </a:extLst>
          </p:cNvPr>
          <p:cNvSpPr/>
          <p:nvPr/>
        </p:nvSpPr>
        <p:spPr>
          <a:xfrm>
            <a:off x="7851484" y="4143897"/>
            <a:ext cx="4234740" cy="944587"/>
          </a:xfrm>
          <a:prstGeom prst="wedgeRoundRectCallout">
            <a:avLst>
              <a:gd name="adj1" fmla="val -49140"/>
              <a:gd name="adj2" fmla="val -88375"/>
              <a:gd name="adj3" fmla="val 16667"/>
            </a:avLst>
          </a:prstGeom>
          <a:solidFill>
            <a:srgbClr val="104F7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spcAft>
                <a:spcPts val="0"/>
              </a:spcAft>
            </a:pPr>
            <a:endParaRPr lang="en-GB" sz="2000" b="1" kern="1400" dirty="0">
              <a:solidFill>
                <a:srgbClr val="DAA520"/>
              </a:solidFill>
              <a:latin typeface="Century Gothic" panose="020B0502020202020204" pitchFamily="34" charset="0"/>
              <a:ea typeface="Times New Roman" panose="02020603050405020304" pitchFamily="18" charset="0"/>
            </a:endParaRPr>
          </a:p>
        </p:txBody>
      </p:sp>
      <p:sp>
        <p:nvSpPr>
          <p:cNvPr id="11" name="Rectangle 10">
            <a:extLst>
              <a:ext uri="{FF2B5EF4-FFF2-40B4-BE49-F238E27FC236}">
                <a16:creationId xmlns:a16="http://schemas.microsoft.com/office/drawing/2014/main" id="{0846BCF8-7F3F-4154-BB20-9773B69C257A}"/>
              </a:ext>
            </a:extLst>
          </p:cNvPr>
          <p:cNvSpPr/>
          <p:nvPr/>
        </p:nvSpPr>
        <p:spPr>
          <a:xfrm>
            <a:off x="7874694" y="4215026"/>
            <a:ext cx="4211530" cy="830997"/>
          </a:xfrm>
          <a:prstGeom prst="rect">
            <a:avLst/>
          </a:prstGeom>
        </p:spPr>
        <p:txBody>
          <a:bodyPr wrap="square">
            <a:spAutoFit/>
          </a:bodyPr>
          <a:lstStyle/>
          <a:p>
            <a:r>
              <a:rPr lang="en-GB" sz="2400" kern="0" dirty="0">
                <a:solidFill>
                  <a:schemeClr val="bg1"/>
                </a:solidFill>
              </a:rPr>
              <a:t>… then fall on final stressed syllable of the sentence.</a:t>
            </a:r>
            <a:endParaRPr lang="en-GB" sz="2000" dirty="0">
              <a:solidFill>
                <a:schemeClr val="bg1"/>
              </a:solidFill>
            </a:endParaRPr>
          </a:p>
        </p:txBody>
      </p:sp>
      <p:sp>
        <p:nvSpPr>
          <p:cNvPr id="7" name="Action Button: Sound 6">
            <a:hlinkClick r:id="" action="ppaction://noaction" highlightClick="1">
              <a:snd r:embed="rId5" name="Am_Donnerstag.wav"/>
            </a:hlinkClick>
            <a:extLst>
              <a:ext uri="{FF2B5EF4-FFF2-40B4-BE49-F238E27FC236}">
                <a16:creationId xmlns:a16="http://schemas.microsoft.com/office/drawing/2014/main" id="{633D4FE6-8C02-4038-90B5-8FD26E7935E6}"/>
              </a:ext>
            </a:extLst>
          </p:cNvPr>
          <p:cNvSpPr/>
          <p:nvPr/>
        </p:nvSpPr>
        <p:spPr>
          <a:xfrm>
            <a:off x="1341851" y="3182302"/>
            <a:ext cx="619432" cy="545543"/>
          </a:xfrm>
          <a:prstGeom prst="actionButtonSound">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ular Callout 13">
            <a:extLst>
              <a:ext uri="{FF2B5EF4-FFF2-40B4-BE49-F238E27FC236}">
                <a16:creationId xmlns:a16="http://schemas.microsoft.com/office/drawing/2014/main" id="{AD0AFCE4-F965-4DA7-A66D-8554969F100D}"/>
              </a:ext>
            </a:extLst>
          </p:cNvPr>
          <p:cNvSpPr/>
          <p:nvPr/>
        </p:nvSpPr>
        <p:spPr>
          <a:xfrm>
            <a:off x="2779992" y="183869"/>
            <a:ext cx="6339624" cy="740624"/>
          </a:xfrm>
          <a:prstGeom prst="wedgeRoundRectCallout">
            <a:avLst>
              <a:gd name="adj1" fmla="val -23636"/>
              <a:gd name="adj2" fmla="val 69974"/>
              <a:gd name="adj3" fmla="val 16667"/>
            </a:avLst>
          </a:prstGeom>
          <a:solidFill>
            <a:srgbClr val="104F7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spcAft>
                <a:spcPts val="0"/>
              </a:spcAft>
            </a:pPr>
            <a:r>
              <a:rPr lang="en-GB" sz="2000" dirty="0"/>
              <a:t>Can you hear an additional syllable stress here?  This can happen when you speak more slowly.</a:t>
            </a:r>
            <a:endParaRPr lang="en-GB" sz="2400" b="1" kern="1400" dirty="0">
              <a:solidFill>
                <a:schemeClr val="bg1"/>
              </a:solidFill>
              <a:latin typeface="Century Gothic" panose="020B0502020202020204" pitchFamily="34" charset="0"/>
              <a:ea typeface="Times New Roman" panose="02020603050405020304" pitchFamily="18" charset="0"/>
            </a:endParaRPr>
          </a:p>
        </p:txBody>
      </p:sp>
      <p:cxnSp>
        <p:nvCxnSpPr>
          <p:cNvPr id="9" name="Straight Connector 8">
            <a:extLst>
              <a:ext uri="{FF2B5EF4-FFF2-40B4-BE49-F238E27FC236}">
                <a16:creationId xmlns:a16="http://schemas.microsoft.com/office/drawing/2014/main" id="{FFD31A21-990A-4F9F-A7FC-4D8899B3E5DF}"/>
              </a:ext>
            </a:extLst>
          </p:cNvPr>
          <p:cNvCxnSpPr>
            <a:cxnSpLocks/>
          </p:cNvCxnSpPr>
          <p:nvPr/>
        </p:nvCxnSpPr>
        <p:spPr>
          <a:xfrm>
            <a:off x="6918596" y="3596329"/>
            <a:ext cx="40061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365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67" grpId="0"/>
      <p:bldP spid="10" grpId="0"/>
      <p:bldP spid="68" grpId="0"/>
      <p:bldP spid="72" grpId="0"/>
      <p:bldP spid="73" grpId="0"/>
      <p:bldP spid="74" grpId="0"/>
      <p:bldP spid="75" grpId="0"/>
      <p:bldP spid="76" grpId="0" animBg="1"/>
      <p:bldP spid="12" grpId="0"/>
      <p:bldP spid="77" grpId="0" animBg="1"/>
      <p:bldP spid="14" grpId="0"/>
      <p:bldP spid="78" grpId="0" animBg="1"/>
      <p:bldP spid="11" grpId="0"/>
      <p:bldP spid="7" grpId="0" animBg="1"/>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76559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410924" y="2129591"/>
            <a:ext cx="55638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1. Ali Can </a:t>
            </a:r>
            <a:r>
              <a:rPr lang="en-GB" sz="2000" dirty="0" err="1">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ist</a:t>
            </a:r>
            <a:r>
              <a:rPr lang="en-GB" sz="2000" dirty="0">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 </a:t>
            </a:r>
            <a:r>
              <a:rPr lang="en-GB" sz="2000" dirty="0" err="1">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ein</a:t>
            </a:r>
            <a:r>
              <a:rPr lang="en-GB" sz="2000" dirty="0">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 </a:t>
            </a:r>
            <a:r>
              <a:rPr lang="en-GB" sz="2000" dirty="0" err="1">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deutscher</a:t>
            </a:r>
            <a:r>
              <a:rPr lang="en-GB" sz="2000" dirty="0">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 </a:t>
            </a:r>
            <a:r>
              <a:rPr lang="en-GB" sz="2000" dirty="0" err="1">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sozialer</a:t>
            </a:r>
            <a:r>
              <a:rPr lang="en-GB" sz="2000" dirty="0">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 </a:t>
            </a:r>
            <a:r>
              <a:rPr lang="en-GB" sz="2000" dirty="0" err="1">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Aktivist</a:t>
            </a:r>
            <a:r>
              <a:rPr lang="en-GB" sz="2000" dirty="0">
                <a:solidFill>
                  <a:srgbClr val="115076"/>
                </a:solidFill>
                <a:effectLst/>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 </a:t>
            </a: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8CB7661B-FDC7-4789-B5ED-1622BAC46440}"/>
              </a:ext>
            </a:extLst>
          </p:cNvPr>
          <p:cNvSpPr txBox="1"/>
          <p:nvPr/>
        </p:nvSpPr>
        <p:spPr>
          <a:xfrm>
            <a:off x="135937" y="1280712"/>
            <a:ext cx="116777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Hör</a:t>
            </a:r>
            <a:r>
              <a:rPr lang="en-US" sz="2400" dirty="0">
                <a:solidFill>
                  <a:srgbClr val="4472C4">
                    <a:lumMod val="50000"/>
                  </a:srgbClr>
                </a:solidFill>
                <a:latin typeface="Century Gothic" panose="020F0302020204030204"/>
              </a:rPr>
              <a:t> dem Text </a:t>
            </a:r>
            <a:r>
              <a:rPr lang="en-US" sz="2400" dirty="0" err="1">
                <a:solidFill>
                  <a:srgbClr val="4472C4">
                    <a:lumMod val="50000"/>
                  </a:srgbClr>
                </a:solidFill>
                <a:latin typeface="Century Gothic" panose="020F0302020204030204"/>
              </a:rPr>
              <a:t>zu</a:t>
            </a:r>
            <a:r>
              <a:rPr lang="en-US" sz="2400" dirty="0">
                <a:solidFill>
                  <a:srgbClr val="4472C4">
                    <a:lumMod val="50000"/>
                  </a:srgbClr>
                </a:solidFill>
                <a:latin typeface="Century Gothic" panose="020F0302020204030204"/>
              </a:rPr>
              <a:t>. Wo </a:t>
            </a:r>
            <a:r>
              <a:rPr lang="en-US" sz="2400" dirty="0" err="1">
                <a:solidFill>
                  <a:srgbClr val="4472C4">
                    <a:lumMod val="50000"/>
                  </a:srgbClr>
                </a:solidFill>
                <a:latin typeface="Century Gothic" panose="020F0302020204030204"/>
              </a:rPr>
              <a:t>liegt</a:t>
            </a:r>
            <a:r>
              <a:rPr lang="en-US" sz="2400" dirty="0">
                <a:solidFill>
                  <a:srgbClr val="4472C4">
                    <a:lumMod val="50000"/>
                  </a:srgbClr>
                </a:solidFill>
                <a:latin typeface="Century Gothic" panose="020F0302020204030204"/>
              </a:rPr>
              <a:t> die </a:t>
            </a:r>
            <a:r>
              <a:rPr lang="en-US" sz="2400" dirty="0" err="1">
                <a:solidFill>
                  <a:srgbClr val="4472C4">
                    <a:lumMod val="50000"/>
                  </a:srgbClr>
                </a:solidFill>
                <a:latin typeface="Century Gothic" panose="020F0302020204030204"/>
              </a:rPr>
              <a:t>Betonung</a:t>
            </a:r>
            <a:r>
              <a:rPr lang="en-US" sz="2400" dirty="0">
                <a:solidFill>
                  <a:srgbClr val="4472C4">
                    <a:lumMod val="50000"/>
                  </a:srgbClr>
                </a:solidFill>
                <a:latin typeface="Century Gothic" panose="020F0302020204030204"/>
              </a:rPr>
              <a:t>? Dann lies die </a:t>
            </a:r>
            <a:r>
              <a:rPr lang="en-US" sz="2400" dirty="0" err="1">
                <a:solidFill>
                  <a:srgbClr val="4472C4">
                    <a:lumMod val="50000"/>
                  </a:srgbClr>
                </a:solidFill>
                <a:latin typeface="Century Gothic" panose="020F0302020204030204"/>
              </a:rPr>
              <a:t>Sätze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laut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vor</a:t>
            </a:r>
            <a:r>
              <a:rPr lang="en-US" sz="2400" dirty="0">
                <a:solidFill>
                  <a:srgbClr val="4472C4">
                    <a:lumMod val="50000"/>
                  </a:srgbClr>
                </a:solidFill>
                <a:latin typeface="Century Gothic" panose="020F0302020204030204"/>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6D289091-C0E7-4FCE-AA3D-1F2D92B5F802}"/>
              </a:ext>
            </a:extLst>
          </p:cNvPr>
          <p:cNvSpPr txBox="1"/>
          <p:nvPr/>
        </p:nvSpPr>
        <p:spPr>
          <a:xfrm>
            <a:off x="410924" y="2857232"/>
            <a:ext cx="71513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2. Er hat den Hashtag ‚Metwo‘ geschaffen.</a:t>
            </a:r>
          </a:p>
        </p:txBody>
      </p:sp>
      <p:sp>
        <p:nvSpPr>
          <p:cNvPr id="17" name="TextBox 16">
            <a:extLst>
              <a:ext uri="{FF2B5EF4-FFF2-40B4-BE49-F238E27FC236}">
                <a16:creationId xmlns:a16="http://schemas.microsoft.com/office/drawing/2014/main" id="{7DC02E6B-F57A-4CF0-85FF-ED849B048612}"/>
              </a:ext>
            </a:extLst>
          </p:cNvPr>
          <p:cNvSpPr txBox="1"/>
          <p:nvPr/>
        </p:nvSpPr>
        <p:spPr>
          <a:xfrm>
            <a:off x="410924" y="3584873"/>
            <a:ext cx="71513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3. ‚Metwo‘ sagt, man kann zwei Identitäten haben.</a:t>
            </a:r>
          </a:p>
        </p:txBody>
      </p:sp>
      <p:sp>
        <p:nvSpPr>
          <p:cNvPr id="18" name="TextBox 17">
            <a:extLst>
              <a:ext uri="{FF2B5EF4-FFF2-40B4-BE49-F238E27FC236}">
                <a16:creationId xmlns:a16="http://schemas.microsoft.com/office/drawing/2014/main" id="{58FC6736-F673-4141-A82A-4621666219B8}"/>
              </a:ext>
            </a:extLst>
          </p:cNvPr>
          <p:cNvSpPr txBox="1"/>
          <p:nvPr/>
        </p:nvSpPr>
        <p:spPr>
          <a:xfrm>
            <a:off x="410924" y="4312514"/>
            <a:ext cx="71513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4. Merle Menje ist eine junge deutsche Sportlerin.</a:t>
            </a:r>
          </a:p>
        </p:txBody>
      </p:sp>
      <p:sp>
        <p:nvSpPr>
          <p:cNvPr id="19" name="TextBox 18">
            <a:extLst>
              <a:ext uri="{FF2B5EF4-FFF2-40B4-BE49-F238E27FC236}">
                <a16:creationId xmlns:a16="http://schemas.microsoft.com/office/drawing/2014/main" id="{F047E1C4-9FF1-42D0-BF5F-FE6497F84158}"/>
              </a:ext>
            </a:extLst>
          </p:cNvPr>
          <p:cNvSpPr txBox="1"/>
          <p:nvPr/>
        </p:nvSpPr>
        <p:spPr>
          <a:xfrm>
            <a:off x="410924" y="5040155"/>
            <a:ext cx="71513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5. Merles Spitzname* ist ‚Wunderkind‘.</a:t>
            </a:r>
          </a:p>
        </p:txBody>
      </p:sp>
      <p:sp>
        <p:nvSpPr>
          <p:cNvPr id="20" name="TextBox 19">
            <a:extLst>
              <a:ext uri="{FF2B5EF4-FFF2-40B4-BE49-F238E27FC236}">
                <a16:creationId xmlns:a16="http://schemas.microsoft.com/office/drawing/2014/main" id="{CCAA6E65-A760-4AB1-B51A-45BAA4B38470}"/>
              </a:ext>
            </a:extLst>
          </p:cNvPr>
          <p:cNvSpPr txBox="1"/>
          <p:nvPr/>
        </p:nvSpPr>
        <p:spPr>
          <a:xfrm>
            <a:off x="410923" y="5767798"/>
            <a:ext cx="71513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highlight>
                  <a:srgbClr val="FFFFFF"/>
                </a:highlight>
                <a:latin typeface="Century Gothic" panose="020B0502020202020204" pitchFamily="34" charset="0"/>
                <a:ea typeface="Century Gothic" panose="020B0502020202020204" pitchFamily="34" charset="0"/>
                <a:cs typeface="Century Gothic" panose="020B0502020202020204" pitchFamily="34" charset="0"/>
              </a:rPr>
              <a:t>6. Sie ist eine talentierte Skifahrerin. </a:t>
            </a:r>
          </a:p>
        </p:txBody>
      </p:sp>
      <p:pic>
        <p:nvPicPr>
          <p:cNvPr id="1026" name="Picture 2">
            <a:extLst>
              <a:ext uri="{FF2B5EF4-FFF2-40B4-BE49-F238E27FC236}">
                <a16:creationId xmlns:a16="http://schemas.microsoft.com/office/drawing/2014/main" id="{4623805F-ED03-479B-B083-5A507232A0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5576" y="1928958"/>
            <a:ext cx="1543343" cy="19380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rle Menje">
            <a:extLst>
              <a:ext uri="{FF2B5EF4-FFF2-40B4-BE49-F238E27FC236}">
                <a16:creationId xmlns:a16="http://schemas.microsoft.com/office/drawing/2014/main" id="{1E16A920-8A72-43DF-8514-70BE6B2764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5576" y="4288300"/>
            <a:ext cx="1581672" cy="166247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CA3B7B5E-7D04-4EE1-BFC1-4FB101D43C72}"/>
              </a:ext>
            </a:extLst>
          </p:cNvPr>
          <p:cNvSpPr/>
          <p:nvPr/>
        </p:nvSpPr>
        <p:spPr>
          <a:xfrm>
            <a:off x="2109931" y="320427"/>
            <a:ext cx="2099479" cy="60128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*der </a:t>
            </a:r>
            <a:r>
              <a:rPr lang="en-GB" dirty="0" err="1"/>
              <a:t>Spitzname</a:t>
            </a:r>
            <a:r>
              <a:rPr lang="en-GB" dirty="0"/>
              <a:t> – nickname</a:t>
            </a:r>
          </a:p>
        </p:txBody>
      </p:sp>
      <p:cxnSp>
        <p:nvCxnSpPr>
          <p:cNvPr id="9" name="Straight Connector 8">
            <a:extLst>
              <a:ext uri="{FF2B5EF4-FFF2-40B4-BE49-F238E27FC236}">
                <a16:creationId xmlns:a16="http://schemas.microsoft.com/office/drawing/2014/main" id="{252EFBC2-DACE-41F9-9EA8-37E1BFBEC6B7}"/>
              </a:ext>
            </a:extLst>
          </p:cNvPr>
          <p:cNvCxnSpPr/>
          <p:nvPr/>
        </p:nvCxnSpPr>
        <p:spPr>
          <a:xfrm>
            <a:off x="786317" y="2451798"/>
            <a:ext cx="158230"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5EC85D8-B2F0-4370-B973-29C22C0A0C41}"/>
              </a:ext>
            </a:extLst>
          </p:cNvPr>
          <p:cNvCxnSpPr>
            <a:cxnSpLocks/>
          </p:cNvCxnSpPr>
          <p:nvPr/>
        </p:nvCxnSpPr>
        <p:spPr>
          <a:xfrm>
            <a:off x="2529158" y="2463521"/>
            <a:ext cx="415009"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20C7F40-982F-45A7-A88D-5491BA417436}"/>
              </a:ext>
            </a:extLst>
          </p:cNvPr>
          <p:cNvCxnSpPr>
            <a:cxnSpLocks/>
          </p:cNvCxnSpPr>
          <p:nvPr/>
        </p:nvCxnSpPr>
        <p:spPr>
          <a:xfrm>
            <a:off x="4229412" y="2451798"/>
            <a:ext cx="201911"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8542BDC-9990-4F45-AA17-D834691F41D3}"/>
              </a:ext>
            </a:extLst>
          </p:cNvPr>
          <p:cNvCxnSpPr>
            <a:cxnSpLocks/>
          </p:cNvCxnSpPr>
          <p:nvPr/>
        </p:nvCxnSpPr>
        <p:spPr>
          <a:xfrm>
            <a:off x="5253936" y="2463521"/>
            <a:ext cx="332948"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1997F23-935D-4784-94D1-3A556FA1AF5E}"/>
              </a:ext>
            </a:extLst>
          </p:cNvPr>
          <p:cNvCxnSpPr>
            <a:cxnSpLocks/>
          </p:cNvCxnSpPr>
          <p:nvPr/>
        </p:nvCxnSpPr>
        <p:spPr>
          <a:xfrm>
            <a:off x="2109931" y="3188676"/>
            <a:ext cx="48534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86343FD-A845-439F-9FA5-54ABBE227726}"/>
              </a:ext>
            </a:extLst>
          </p:cNvPr>
          <p:cNvCxnSpPr>
            <a:cxnSpLocks/>
          </p:cNvCxnSpPr>
          <p:nvPr/>
        </p:nvCxnSpPr>
        <p:spPr>
          <a:xfrm>
            <a:off x="3279410" y="3193699"/>
            <a:ext cx="418383"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D0F4AA4-42AF-4AA4-A964-5A72454A7C99}"/>
              </a:ext>
            </a:extLst>
          </p:cNvPr>
          <p:cNvCxnSpPr>
            <a:cxnSpLocks/>
          </p:cNvCxnSpPr>
          <p:nvPr/>
        </p:nvCxnSpPr>
        <p:spPr>
          <a:xfrm>
            <a:off x="4688268" y="3183651"/>
            <a:ext cx="565668"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F7F623E-EBEE-4358-AD14-232536D79282}"/>
              </a:ext>
            </a:extLst>
          </p:cNvPr>
          <p:cNvCxnSpPr>
            <a:cxnSpLocks/>
          </p:cNvCxnSpPr>
          <p:nvPr/>
        </p:nvCxnSpPr>
        <p:spPr>
          <a:xfrm>
            <a:off x="860627" y="3905556"/>
            <a:ext cx="415251"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93E2ED1-F5BE-4C54-B179-E441593D444B}"/>
              </a:ext>
            </a:extLst>
          </p:cNvPr>
          <p:cNvCxnSpPr>
            <a:cxnSpLocks/>
          </p:cNvCxnSpPr>
          <p:nvPr/>
        </p:nvCxnSpPr>
        <p:spPr>
          <a:xfrm>
            <a:off x="3821041" y="3895506"/>
            <a:ext cx="48534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FBAF502-530C-422A-8366-BF89F43017A5}"/>
              </a:ext>
            </a:extLst>
          </p:cNvPr>
          <p:cNvCxnSpPr>
            <a:cxnSpLocks/>
          </p:cNvCxnSpPr>
          <p:nvPr/>
        </p:nvCxnSpPr>
        <p:spPr>
          <a:xfrm>
            <a:off x="5133318" y="3905556"/>
            <a:ext cx="25593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98A538C-9FD0-4A2C-BEC9-934C532211B7}"/>
              </a:ext>
            </a:extLst>
          </p:cNvPr>
          <p:cNvCxnSpPr>
            <a:cxnSpLocks/>
          </p:cNvCxnSpPr>
          <p:nvPr/>
        </p:nvCxnSpPr>
        <p:spPr>
          <a:xfrm>
            <a:off x="5846846" y="3883880"/>
            <a:ext cx="25593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2AA85E1-89B9-4EEC-94C3-1C1CD086D05B}"/>
              </a:ext>
            </a:extLst>
          </p:cNvPr>
          <p:cNvCxnSpPr>
            <a:cxnSpLocks/>
          </p:cNvCxnSpPr>
          <p:nvPr/>
        </p:nvCxnSpPr>
        <p:spPr>
          <a:xfrm>
            <a:off x="790533" y="4640760"/>
            <a:ext cx="48534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C5CC59B-8915-4F06-B85F-9F359895D5D1}"/>
              </a:ext>
            </a:extLst>
          </p:cNvPr>
          <p:cNvCxnSpPr>
            <a:cxnSpLocks/>
          </p:cNvCxnSpPr>
          <p:nvPr/>
        </p:nvCxnSpPr>
        <p:spPr>
          <a:xfrm>
            <a:off x="3279409" y="4650905"/>
            <a:ext cx="48534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1167847-84D9-45F4-BC2C-E6117B845704}"/>
              </a:ext>
            </a:extLst>
          </p:cNvPr>
          <p:cNvCxnSpPr>
            <a:cxnSpLocks/>
          </p:cNvCxnSpPr>
          <p:nvPr/>
        </p:nvCxnSpPr>
        <p:spPr>
          <a:xfrm>
            <a:off x="4096935" y="4640760"/>
            <a:ext cx="48534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BFC8487-7432-4611-99AE-2BC72F3F54EB}"/>
              </a:ext>
            </a:extLst>
          </p:cNvPr>
          <p:cNvCxnSpPr>
            <a:cxnSpLocks/>
          </p:cNvCxnSpPr>
          <p:nvPr/>
        </p:nvCxnSpPr>
        <p:spPr>
          <a:xfrm>
            <a:off x="5361501" y="4630808"/>
            <a:ext cx="48534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ACA964F-9872-4140-923E-628C45A28778}"/>
              </a:ext>
            </a:extLst>
          </p:cNvPr>
          <p:cNvCxnSpPr>
            <a:cxnSpLocks/>
          </p:cNvCxnSpPr>
          <p:nvPr/>
        </p:nvCxnSpPr>
        <p:spPr>
          <a:xfrm>
            <a:off x="760045" y="5369929"/>
            <a:ext cx="48534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0B89568-3E0B-433C-9B08-D5F1BBFDC6BC}"/>
              </a:ext>
            </a:extLst>
          </p:cNvPr>
          <p:cNvCxnSpPr>
            <a:cxnSpLocks/>
          </p:cNvCxnSpPr>
          <p:nvPr/>
        </p:nvCxnSpPr>
        <p:spPr>
          <a:xfrm>
            <a:off x="1706608" y="5369929"/>
            <a:ext cx="48534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FBB2EE3-9D4D-40E4-9CE1-ABFB2DF2EA92}"/>
              </a:ext>
            </a:extLst>
          </p:cNvPr>
          <p:cNvCxnSpPr>
            <a:cxnSpLocks/>
          </p:cNvCxnSpPr>
          <p:nvPr/>
        </p:nvCxnSpPr>
        <p:spPr>
          <a:xfrm>
            <a:off x="3549612" y="5369929"/>
            <a:ext cx="48534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1768852-8ACC-47CE-8268-2FDC8D0463D0}"/>
              </a:ext>
            </a:extLst>
          </p:cNvPr>
          <p:cNvCxnSpPr>
            <a:cxnSpLocks/>
          </p:cNvCxnSpPr>
          <p:nvPr/>
        </p:nvCxnSpPr>
        <p:spPr>
          <a:xfrm>
            <a:off x="2765594" y="6101689"/>
            <a:ext cx="48534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A0A2808-9F9E-4DD2-9C01-964C83C903C8}"/>
              </a:ext>
            </a:extLst>
          </p:cNvPr>
          <p:cNvCxnSpPr>
            <a:cxnSpLocks/>
          </p:cNvCxnSpPr>
          <p:nvPr/>
        </p:nvCxnSpPr>
        <p:spPr>
          <a:xfrm>
            <a:off x="3438593" y="6101689"/>
            <a:ext cx="326161"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
        <p:nvSpPr>
          <p:cNvPr id="35" name="Action Button: Custom 16">
            <a:hlinkClick r:id="" action="ppaction://noaction" highlightClick="1">
              <a:snd r:embed="rId7" name="9.3.2.4 phonics 1.wav"/>
            </a:hlinkClick>
            <a:extLst>
              <a:ext uri="{FF2B5EF4-FFF2-40B4-BE49-F238E27FC236}">
                <a16:creationId xmlns:a16="http://schemas.microsoft.com/office/drawing/2014/main" id="{10A0CFCC-6A9F-E247-A6A6-4B6B2AED823C}"/>
              </a:ext>
            </a:extLst>
          </p:cNvPr>
          <p:cNvSpPr/>
          <p:nvPr/>
        </p:nvSpPr>
        <p:spPr>
          <a:xfrm>
            <a:off x="339910" y="213874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6" name="Action Button: Custom 16">
            <a:hlinkClick r:id="" action="ppaction://noaction" highlightClick="1">
              <a:snd r:embed="rId8" name="9.3.2.4 phonics 2.wav"/>
            </a:hlinkClick>
            <a:extLst>
              <a:ext uri="{FF2B5EF4-FFF2-40B4-BE49-F238E27FC236}">
                <a16:creationId xmlns:a16="http://schemas.microsoft.com/office/drawing/2014/main" id="{D7D1DF31-A0B7-ED45-9CAF-78C192DD2B45}"/>
              </a:ext>
            </a:extLst>
          </p:cNvPr>
          <p:cNvSpPr/>
          <p:nvPr/>
        </p:nvSpPr>
        <p:spPr>
          <a:xfrm>
            <a:off x="339910" y="286126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Action Button: Custom 16">
            <a:hlinkClick r:id="" action="ppaction://noaction" highlightClick="1">
              <a:snd r:embed="rId9" name="9.3.2.4 slide 39 3.wav"/>
            </a:hlinkClick>
            <a:extLst>
              <a:ext uri="{FF2B5EF4-FFF2-40B4-BE49-F238E27FC236}">
                <a16:creationId xmlns:a16="http://schemas.microsoft.com/office/drawing/2014/main" id="{7AD19647-C62A-A640-AB05-B15E450663C0}"/>
              </a:ext>
            </a:extLst>
          </p:cNvPr>
          <p:cNvSpPr/>
          <p:nvPr/>
        </p:nvSpPr>
        <p:spPr>
          <a:xfrm>
            <a:off x="339910" y="361776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8" name="Action Button: Custom 16">
            <a:hlinkClick r:id="" action="ppaction://noaction" highlightClick="1">
              <a:snd r:embed="rId10" name="9.3.2.4 phonics 4.wav"/>
            </a:hlinkClick>
            <a:extLst>
              <a:ext uri="{FF2B5EF4-FFF2-40B4-BE49-F238E27FC236}">
                <a16:creationId xmlns:a16="http://schemas.microsoft.com/office/drawing/2014/main" id="{7E9456AD-39EC-4B44-9A8D-540B6D2D17B3}"/>
              </a:ext>
            </a:extLst>
          </p:cNvPr>
          <p:cNvSpPr/>
          <p:nvPr/>
        </p:nvSpPr>
        <p:spPr>
          <a:xfrm>
            <a:off x="339910" y="434024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9" name="Action Button: Custom 16">
            <a:hlinkClick r:id="" action="ppaction://noaction" highlightClick="1">
              <a:snd r:embed="rId11" name="9.3.2.4 phonics 5.wav"/>
            </a:hlinkClick>
            <a:extLst>
              <a:ext uri="{FF2B5EF4-FFF2-40B4-BE49-F238E27FC236}">
                <a16:creationId xmlns:a16="http://schemas.microsoft.com/office/drawing/2014/main" id="{0B20EE74-EBBD-D549-B1C6-604DAC7344CD}"/>
              </a:ext>
            </a:extLst>
          </p:cNvPr>
          <p:cNvSpPr/>
          <p:nvPr/>
        </p:nvSpPr>
        <p:spPr>
          <a:xfrm>
            <a:off x="339910" y="50716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0" name="Action Button: Custom 16">
            <a:hlinkClick r:id="" action="ppaction://noaction" highlightClick="1">
              <a:snd r:embed="rId12" name="9.3.2.4 phonics 6.wav"/>
            </a:hlinkClick>
            <a:extLst>
              <a:ext uri="{FF2B5EF4-FFF2-40B4-BE49-F238E27FC236}">
                <a16:creationId xmlns:a16="http://schemas.microsoft.com/office/drawing/2014/main" id="{CE2DCFE1-B896-A74E-8836-9A043B72561F}"/>
              </a:ext>
            </a:extLst>
          </p:cNvPr>
          <p:cNvSpPr/>
          <p:nvPr/>
        </p:nvSpPr>
        <p:spPr>
          <a:xfrm>
            <a:off x="339910" y="580081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cxnSp>
        <p:nvCxnSpPr>
          <p:cNvPr id="41" name="Straight Connector 40">
            <a:extLst>
              <a:ext uri="{FF2B5EF4-FFF2-40B4-BE49-F238E27FC236}">
                <a16:creationId xmlns:a16="http://schemas.microsoft.com/office/drawing/2014/main" id="{D456D186-5B04-4CE5-921F-7D7FFC0BEAE3}"/>
              </a:ext>
            </a:extLst>
          </p:cNvPr>
          <p:cNvCxnSpPr>
            <a:cxnSpLocks/>
          </p:cNvCxnSpPr>
          <p:nvPr/>
        </p:nvCxnSpPr>
        <p:spPr>
          <a:xfrm>
            <a:off x="1187742" y="2458497"/>
            <a:ext cx="475260"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16CB12A-4759-4835-9117-2C44A2D0DCEF}"/>
              </a:ext>
            </a:extLst>
          </p:cNvPr>
          <p:cNvCxnSpPr>
            <a:cxnSpLocks/>
          </p:cNvCxnSpPr>
          <p:nvPr/>
        </p:nvCxnSpPr>
        <p:spPr>
          <a:xfrm flipV="1">
            <a:off x="1101141" y="3203746"/>
            <a:ext cx="340797" cy="1"/>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897C124-48E5-42AC-9F36-F0AD5CE35FF6}"/>
              </a:ext>
            </a:extLst>
          </p:cNvPr>
          <p:cNvCxnSpPr>
            <a:cxnSpLocks/>
          </p:cNvCxnSpPr>
          <p:nvPr/>
        </p:nvCxnSpPr>
        <p:spPr>
          <a:xfrm>
            <a:off x="3745089" y="3193699"/>
            <a:ext cx="418383"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3BA6E33-3358-4DB7-9141-9976D32F21C8}"/>
              </a:ext>
            </a:extLst>
          </p:cNvPr>
          <p:cNvCxnSpPr>
            <a:cxnSpLocks/>
          </p:cNvCxnSpPr>
          <p:nvPr/>
        </p:nvCxnSpPr>
        <p:spPr>
          <a:xfrm>
            <a:off x="1291357" y="3903976"/>
            <a:ext cx="415251"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BFE587B-71BB-4030-8AFB-FDBC20135194}"/>
              </a:ext>
            </a:extLst>
          </p:cNvPr>
          <p:cNvCxnSpPr>
            <a:cxnSpLocks/>
          </p:cNvCxnSpPr>
          <p:nvPr/>
        </p:nvCxnSpPr>
        <p:spPr>
          <a:xfrm>
            <a:off x="1560907" y="4635832"/>
            <a:ext cx="48534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794F02-BDA0-4A62-9EAB-9D1BC6DB8BE1}"/>
              </a:ext>
            </a:extLst>
          </p:cNvPr>
          <p:cNvCxnSpPr>
            <a:cxnSpLocks/>
          </p:cNvCxnSpPr>
          <p:nvPr/>
        </p:nvCxnSpPr>
        <p:spPr>
          <a:xfrm>
            <a:off x="1187742" y="6101689"/>
            <a:ext cx="254196"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771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6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6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504149" cy="707849"/>
          </a:xfrm>
        </p:spPr>
        <p:txBody>
          <a:bodyPr>
            <a:normAutofit/>
          </a:bodyPr>
          <a:lstStyle/>
          <a:p>
            <a:r>
              <a:rPr lang="en-GB" sz="3600" b="1" dirty="0">
                <a:solidFill>
                  <a:schemeClr val="bg1"/>
                </a:solidFill>
              </a:rPr>
              <a:t>Past (perfect) tense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9" name="Rectangle 8">
            <a:extLst>
              <a:ext uri="{FF2B5EF4-FFF2-40B4-BE49-F238E27FC236}">
                <a16:creationId xmlns:a16="http://schemas.microsoft.com/office/drawing/2014/main" id="{C44A17E8-7910-5F42-8274-A20854AC15BE}"/>
              </a:ext>
            </a:extLst>
          </p:cNvPr>
          <p:cNvSpPr/>
          <p:nvPr/>
        </p:nvSpPr>
        <p:spPr>
          <a:xfrm>
            <a:off x="101303" y="1290213"/>
            <a:ext cx="11856025" cy="830997"/>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As</a:t>
            </a:r>
            <a:r>
              <a:rPr kumimoji="0" lang="en-US" sz="2400" b="0"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you know, t</a:t>
            </a:r>
            <a:r>
              <a:rPr kumimoji="0" lang="en-U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 form the past participle of</a:t>
            </a:r>
            <a:r>
              <a:rPr kumimoji="0" lang="en-US" sz="2400" b="0"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a:t>
            </a:r>
            <a:r>
              <a:rPr kumimoji="0" lang="en-US" sz="2400" b="1"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weak</a:t>
            </a:r>
            <a:r>
              <a:rPr kumimoji="0" lang="en-US" sz="2400"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verbs</a:t>
            </a:r>
            <a:r>
              <a:rPr kumimoji="0" lang="en-U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sandwich the stem with</a:t>
            </a:r>
            <a:r>
              <a:rPr kumimoji="0" lang="en-US" sz="2400" b="0" i="0" u="none" strike="noStrike" kern="1200" cap="none" spc="0" normalizeH="0" baseline="0" noProof="0" dirty="0">
                <a:ln>
                  <a:noFill/>
                </a:ln>
                <a:solidFill>
                  <a:srgbClr val="E07A1B"/>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ge</a:t>
            </a: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a:t>
            </a:r>
            <a:r>
              <a:rPr kumimoji="0" lang="en-US" sz="2400" b="1" i="0" u="none" strike="noStrike" kern="1200" cap="none" spc="0" normalizeH="0" baseline="0" noProof="0" dirty="0">
                <a:ln>
                  <a:noFill/>
                </a:ln>
                <a:solidFill>
                  <a:srgbClr val="E07A1B"/>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and</a:t>
            </a:r>
            <a:r>
              <a:rPr kumimoji="0" lang="en-US" sz="2400" b="0" i="0" u="none" strike="noStrike" kern="1200" cap="none" spc="0" normalizeH="0" baseline="0" noProof="0" dirty="0">
                <a:ln>
                  <a:noFill/>
                </a:ln>
                <a:solidFill>
                  <a:srgbClr val="E07A1B"/>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-t</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mn-cs"/>
            </a:endParaRPr>
          </a:p>
        </p:txBody>
      </p:sp>
      <p:sp>
        <p:nvSpPr>
          <p:cNvPr id="24" name="TextBox 23">
            <a:extLst>
              <a:ext uri="{FF2B5EF4-FFF2-40B4-BE49-F238E27FC236}">
                <a16:creationId xmlns:a16="http://schemas.microsoft.com/office/drawing/2014/main" id="{05DFCA14-B5AF-644E-B586-BEC0E879F85F}"/>
              </a:ext>
            </a:extLst>
          </p:cNvPr>
          <p:cNvSpPr txBox="1"/>
          <p:nvPr/>
        </p:nvSpPr>
        <p:spPr>
          <a:xfrm>
            <a:off x="241890" y="2122984"/>
            <a:ext cx="14574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68" name="Group 67">
            <a:extLst>
              <a:ext uri="{FF2B5EF4-FFF2-40B4-BE49-F238E27FC236}">
                <a16:creationId xmlns:a16="http://schemas.microsoft.com/office/drawing/2014/main" id="{0BE81DB0-AA80-43FB-B24A-DA4657E44804}"/>
              </a:ext>
            </a:extLst>
          </p:cNvPr>
          <p:cNvGrpSpPr/>
          <p:nvPr/>
        </p:nvGrpSpPr>
        <p:grpSpPr>
          <a:xfrm>
            <a:off x="2359022" y="2118661"/>
            <a:ext cx="1517427" cy="467084"/>
            <a:chOff x="2359022" y="2118661"/>
            <a:chExt cx="1517427" cy="467084"/>
          </a:xfrm>
        </p:grpSpPr>
        <p:sp>
          <p:nvSpPr>
            <p:cNvPr id="25" name="TextBox 24">
              <a:extLst>
                <a:ext uri="{FF2B5EF4-FFF2-40B4-BE49-F238E27FC236}">
                  <a16:creationId xmlns:a16="http://schemas.microsoft.com/office/drawing/2014/main" id="{596B69AF-9628-1548-A619-3BED740EF9FC}"/>
                </a:ext>
              </a:extLst>
            </p:cNvPr>
            <p:cNvSpPr txBox="1"/>
            <p:nvPr/>
          </p:nvSpPr>
          <p:spPr>
            <a:xfrm>
              <a:off x="2733122" y="2124080"/>
              <a:ext cx="106952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D49D5953-7847-0448-AB25-A763A887A867}"/>
                </a:ext>
              </a:extLst>
            </p:cNvPr>
            <p:cNvSpPr txBox="1"/>
            <p:nvPr/>
          </p:nvSpPr>
          <p:spPr>
            <a:xfrm>
              <a:off x="2359022" y="2122984"/>
              <a:ext cx="5854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ge</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207D33FB-AECF-7F4E-99CC-A7C37A270444}"/>
                </a:ext>
              </a:extLst>
            </p:cNvPr>
            <p:cNvSpPr txBox="1"/>
            <p:nvPr/>
          </p:nvSpPr>
          <p:spPr>
            <a:xfrm>
              <a:off x="3598809" y="2118661"/>
              <a:ext cx="277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t</a:t>
              </a:r>
            </a:p>
          </p:txBody>
        </p:sp>
      </p:grpSp>
      <p:sp>
        <p:nvSpPr>
          <p:cNvPr id="28" name="TextBox 27">
            <a:extLst>
              <a:ext uri="{FF2B5EF4-FFF2-40B4-BE49-F238E27FC236}">
                <a16:creationId xmlns:a16="http://schemas.microsoft.com/office/drawing/2014/main" id="{61752899-BDF0-2D41-BE53-C9C0A0CA7C90}"/>
              </a:ext>
            </a:extLst>
          </p:cNvPr>
          <p:cNvSpPr txBox="1"/>
          <p:nvPr/>
        </p:nvSpPr>
        <p:spPr>
          <a:xfrm>
            <a:off x="241890" y="2550225"/>
            <a:ext cx="12250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7" name="Group 6">
            <a:extLst>
              <a:ext uri="{FF2B5EF4-FFF2-40B4-BE49-F238E27FC236}">
                <a16:creationId xmlns:a16="http://schemas.microsoft.com/office/drawing/2014/main" id="{73D373DD-8BBF-43C6-B7F0-6AF8DB571924}"/>
              </a:ext>
            </a:extLst>
          </p:cNvPr>
          <p:cNvGrpSpPr/>
          <p:nvPr/>
        </p:nvGrpSpPr>
        <p:grpSpPr>
          <a:xfrm>
            <a:off x="2359022" y="2550225"/>
            <a:ext cx="1295797" cy="462761"/>
            <a:chOff x="2359022" y="2550225"/>
            <a:chExt cx="1295797" cy="462761"/>
          </a:xfrm>
        </p:grpSpPr>
        <p:sp>
          <p:nvSpPr>
            <p:cNvPr id="29" name="TextBox 28">
              <a:extLst>
                <a:ext uri="{FF2B5EF4-FFF2-40B4-BE49-F238E27FC236}">
                  <a16:creationId xmlns:a16="http://schemas.microsoft.com/office/drawing/2014/main" id="{F0C621F2-2FE8-2B4F-A595-0E9185DA18BE}"/>
                </a:ext>
              </a:extLst>
            </p:cNvPr>
            <p:cNvSpPr txBox="1"/>
            <p:nvPr/>
          </p:nvSpPr>
          <p:spPr>
            <a:xfrm>
              <a:off x="2733122" y="2551321"/>
              <a:ext cx="837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spiel</a:t>
              </a:r>
            </a:p>
          </p:txBody>
        </p:sp>
        <p:sp>
          <p:nvSpPr>
            <p:cNvPr id="30" name="TextBox 29">
              <a:extLst>
                <a:ext uri="{FF2B5EF4-FFF2-40B4-BE49-F238E27FC236}">
                  <a16:creationId xmlns:a16="http://schemas.microsoft.com/office/drawing/2014/main" id="{ED717FCE-897C-5842-A54B-B34BD90E5A9C}"/>
                </a:ext>
              </a:extLst>
            </p:cNvPr>
            <p:cNvSpPr txBox="1"/>
            <p:nvPr/>
          </p:nvSpPr>
          <p:spPr>
            <a:xfrm>
              <a:off x="2359022" y="2550225"/>
              <a:ext cx="5854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ge</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F07BBE6D-D28B-E049-B14D-C56D5E3F2897}"/>
                </a:ext>
              </a:extLst>
            </p:cNvPr>
            <p:cNvSpPr txBox="1"/>
            <p:nvPr/>
          </p:nvSpPr>
          <p:spPr>
            <a:xfrm>
              <a:off x="3377179" y="2550225"/>
              <a:ext cx="277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t</a:t>
              </a:r>
            </a:p>
          </p:txBody>
        </p:sp>
      </p:grpSp>
      <p:sp>
        <p:nvSpPr>
          <p:cNvPr id="32" name="TextBox 31">
            <a:extLst>
              <a:ext uri="{FF2B5EF4-FFF2-40B4-BE49-F238E27FC236}">
                <a16:creationId xmlns:a16="http://schemas.microsoft.com/office/drawing/2014/main" id="{8F2F2784-6EE3-BE4D-926E-D12F4BA5AFDE}"/>
              </a:ext>
            </a:extLst>
          </p:cNvPr>
          <p:cNvSpPr txBox="1"/>
          <p:nvPr/>
        </p:nvSpPr>
        <p:spPr>
          <a:xfrm>
            <a:off x="241890" y="2949239"/>
            <a:ext cx="12202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kaufen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6" name="Group 5">
            <a:extLst>
              <a:ext uri="{FF2B5EF4-FFF2-40B4-BE49-F238E27FC236}">
                <a16:creationId xmlns:a16="http://schemas.microsoft.com/office/drawing/2014/main" id="{199822FD-12F0-4DF5-934E-DDF53E6D646D}"/>
              </a:ext>
            </a:extLst>
          </p:cNvPr>
          <p:cNvGrpSpPr/>
          <p:nvPr/>
        </p:nvGrpSpPr>
        <p:grpSpPr>
          <a:xfrm>
            <a:off x="2359022" y="2944164"/>
            <a:ext cx="1292532" cy="467836"/>
            <a:chOff x="2359022" y="2944164"/>
            <a:chExt cx="1292532" cy="467836"/>
          </a:xfrm>
        </p:grpSpPr>
        <p:sp>
          <p:nvSpPr>
            <p:cNvPr id="33" name="TextBox 32">
              <a:extLst>
                <a:ext uri="{FF2B5EF4-FFF2-40B4-BE49-F238E27FC236}">
                  <a16:creationId xmlns:a16="http://schemas.microsoft.com/office/drawing/2014/main" id="{B76255F7-ED9B-9D4E-9651-FAE72E606DAB}"/>
                </a:ext>
              </a:extLst>
            </p:cNvPr>
            <p:cNvSpPr txBox="1"/>
            <p:nvPr/>
          </p:nvSpPr>
          <p:spPr>
            <a:xfrm>
              <a:off x="2733122" y="2950335"/>
              <a:ext cx="8322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kauf</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DCE7B8F7-6B16-3B4E-AF21-354797ED072E}"/>
                </a:ext>
              </a:extLst>
            </p:cNvPr>
            <p:cNvSpPr txBox="1"/>
            <p:nvPr/>
          </p:nvSpPr>
          <p:spPr>
            <a:xfrm>
              <a:off x="2359022" y="2949239"/>
              <a:ext cx="5854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ge</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81453D19-85E0-E248-B112-250F91614D54}"/>
                </a:ext>
              </a:extLst>
            </p:cNvPr>
            <p:cNvSpPr txBox="1"/>
            <p:nvPr/>
          </p:nvSpPr>
          <p:spPr>
            <a:xfrm>
              <a:off x="3373914" y="2944164"/>
              <a:ext cx="277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t</a:t>
              </a:r>
            </a:p>
          </p:txBody>
        </p:sp>
      </p:grpSp>
      <p:sp>
        <p:nvSpPr>
          <p:cNvPr id="39" name="TextBox 38">
            <a:extLst>
              <a:ext uri="{FF2B5EF4-FFF2-40B4-BE49-F238E27FC236}">
                <a16:creationId xmlns:a16="http://schemas.microsoft.com/office/drawing/2014/main" id="{B87751D2-60B5-C042-9BB6-1FD9130E3801}"/>
              </a:ext>
            </a:extLst>
          </p:cNvPr>
          <p:cNvSpPr txBox="1"/>
          <p:nvPr/>
        </p:nvSpPr>
        <p:spPr>
          <a:xfrm>
            <a:off x="1683573" y="2161769"/>
            <a:ext cx="4860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B652FBA5-B794-D746-B865-D6DF477A9E50}"/>
              </a:ext>
            </a:extLst>
          </p:cNvPr>
          <p:cNvSpPr txBox="1"/>
          <p:nvPr/>
        </p:nvSpPr>
        <p:spPr>
          <a:xfrm>
            <a:off x="1679446" y="2582942"/>
            <a:ext cx="4860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EE15E2DA-22EC-8547-B506-E7EC75DEE5BA}"/>
              </a:ext>
            </a:extLst>
          </p:cNvPr>
          <p:cNvSpPr txBox="1"/>
          <p:nvPr/>
        </p:nvSpPr>
        <p:spPr>
          <a:xfrm>
            <a:off x="1685209" y="2967335"/>
            <a:ext cx="4860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Google Shape;653;p27">
            <a:extLst>
              <a:ext uri="{FF2B5EF4-FFF2-40B4-BE49-F238E27FC236}">
                <a16:creationId xmlns:a16="http://schemas.microsoft.com/office/drawing/2014/main" id="{ACBE35A7-CB82-1944-9636-825E98B329E1}"/>
              </a:ext>
            </a:extLst>
          </p:cNvPr>
          <p:cNvSpPr/>
          <p:nvPr/>
        </p:nvSpPr>
        <p:spPr>
          <a:xfrm>
            <a:off x="4607432" y="1806239"/>
            <a:ext cx="7378493" cy="1782234"/>
          </a:xfrm>
          <a:prstGeom prst="wedgeRoundRectCallout">
            <a:avLst>
              <a:gd name="adj1" fmla="val -18168"/>
              <a:gd name="adj2" fmla="val 49957"/>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hangingPunct="0">
              <a:defRPr/>
            </a:pPr>
            <a:r>
              <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Verbs that start with </a:t>
            </a:r>
            <a:r>
              <a:rPr lang="en-US" sz="2400" b="1" kern="1400" dirty="0">
                <a:solidFill>
                  <a:srgbClr val="DAA520"/>
                </a:solidFill>
                <a:latin typeface="Century Gothic" panose="020B0502020202020204" pitchFamily="34" charset="0"/>
                <a:ea typeface="Times New Roman" panose="02020603050405020304" pitchFamily="18" charset="0"/>
                <a:cs typeface="Comic Sans MS" panose="030F0902030302020204" pitchFamily="66" charset="0"/>
              </a:rPr>
              <a:t>be-</a:t>
            </a:r>
            <a:r>
              <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lang="en-US" sz="2400" b="1" kern="1400" dirty="0" err="1">
                <a:solidFill>
                  <a:srgbClr val="DAA520"/>
                </a:solidFill>
                <a:latin typeface="Century Gothic" panose="020B0502020202020204" pitchFamily="34" charset="0"/>
                <a:ea typeface="Times New Roman" panose="02020603050405020304" pitchFamily="18" charset="0"/>
                <a:cs typeface="Comic Sans MS" panose="030F0902030302020204" pitchFamily="66" charset="0"/>
              </a:rPr>
              <a:t>er</a:t>
            </a:r>
            <a:r>
              <a:rPr lang="en-US" sz="2400" b="1" kern="1400" dirty="0">
                <a:solidFill>
                  <a:srgbClr val="DAA520"/>
                </a:solidFill>
                <a:latin typeface="Century Gothic" panose="020B0502020202020204" pitchFamily="34" charset="0"/>
                <a:ea typeface="Times New Roman" panose="02020603050405020304" pitchFamily="18" charset="0"/>
                <a:cs typeface="Comic Sans MS" panose="030F0902030302020204" pitchFamily="66" charset="0"/>
              </a:rPr>
              <a:t>-</a:t>
            </a:r>
            <a:r>
              <a:rPr lang="en-US" sz="2400" kern="1400" dirty="0">
                <a:solidFill>
                  <a:prstClr val="white"/>
                </a:solidFill>
                <a:latin typeface="Century Gothic" panose="020B0502020202020204" pitchFamily="34" charset="0"/>
                <a:ea typeface="Times New Roman" panose="02020603050405020304" pitchFamily="18" charset="0"/>
                <a:cs typeface="Comic Sans MS" panose="030F0902030302020204" pitchFamily="66" charset="0"/>
              </a:rPr>
              <a:t>, </a:t>
            </a:r>
            <a:r>
              <a:rPr lang="en-US" sz="2400" b="1" kern="1400" dirty="0" err="1">
                <a:solidFill>
                  <a:srgbClr val="DAA520"/>
                </a:solidFill>
                <a:latin typeface="Century Gothic" panose="020B0502020202020204" pitchFamily="34" charset="0"/>
                <a:ea typeface="Times New Roman" panose="02020603050405020304" pitchFamily="18" charset="0"/>
                <a:cs typeface="Comic Sans MS" panose="030F0902030302020204" pitchFamily="66" charset="0"/>
              </a:rPr>
              <a:t>ge</a:t>
            </a:r>
            <a:r>
              <a:rPr lang="en-US" sz="2400" b="1" kern="1400" dirty="0">
                <a:solidFill>
                  <a:srgbClr val="DAA520"/>
                </a:solidFill>
                <a:latin typeface="Century Gothic" panose="020B0502020202020204" pitchFamily="34" charset="0"/>
                <a:ea typeface="Times New Roman" panose="02020603050405020304" pitchFamily="18" charset="0"/>
                <a:cs typeface="Comic Sans MS" panose="030F0902030302020204" pitchFamily="66" charset="0"/>
              </a:rPr>
              <a:t>-</a:t>
            </a:r>
            <a:r>
              <a:rPr lang="en-US" sz="2400" kern="1400" dirty="0">
                <a:solidFill>
                  <a:prstClr val="white"/>
                </a:solidFill>
                <a:latin typeface="Century Gothic" panose="020B0502020202020204" pitchFamily="34" charset="0"/>
                <a:ea typeface="Times New Roman" panose="02020603050405020304" pitchFamily="18" charset="0"/>
                <a:cs typeface="Comic Sans MS" panose="030F0902030302020204" pitchFamily="66" charset="0"/>
              </a:rPr>
              <a:t>, </a:t>
            </a:r>
            <a:r>
              <a:rPr lang="en-US" sz="2400" b="1" kern="1400" dirty="0" err="1">
                <a:solidFill>
                  <a:srgbClr val="DAA520"/>
                </a:solidFill>
                <a:latin typeface="Century Gothic" panose="020B0502020202020204" pitchFamily="34" charset="0"/>
                <a:ea typeface="Times New Roman" panose="02020603050405020304" pitchFamily="18" charset="0"/>
                <a:cs typeface="Comic Sans MS" panose="030F0902030302020204" pitchFamily="66" charset="0"/>
              </a:rPr>
              <a:t>ver</a:t>
            </a:r>
            <a:r>
              <a:rPr lang="en-US" sz="2400" b="1" kern="1400" dirty="0">
                <a:solidFill>
                  <a:srgbClr val="DAA520"/>
                </a:solidFill>
                <a:latin typeface="Century Gothic" panose="020B0502020202020204" pitchFamily="34" charset="0"/>
                <a:ea typeface="Times New Roman" panose="02020603050405020304" pitchFamily="18" charset="0"/>
                <a:cs typeface="Comic Sans MS" panose="030F0902030302020204" pitchFamily="66" charset="0"/>
              </a:rPr>
              <a:t>-</a:t>
            </a:r>
            <a:r>
              <a:rPr lang="en-US" sz="2400" kern="1400" dirty="0">
                <a:solidFill>
                  <a:prstClr val="white"/>
                </a:solidFill>
                <a:latin typeface="Century Gothic" panose="020B0502020202020204" pitchFamily="34" charset="0"/>
                <a:ea typeface="Times New Roman" panose="02020603050405020304" pitchFamily="18" charset="0"/>
                <a:cs typeface="Comic Sans MS" panose="030F0902030302020204" pitchFamily="66" charset="0"/>
              </a:rPr>
              <a:t>, </a:t>
            </a:r>
            <a:r>
              <a:rPr lang="en-US" sz="2400" b="1" kern="1400" dirty="0" err="1">
                <a:solidFill>
                  <a:srgbClr val="DAA520"/>
                </a:solidFill>
                <a:latin typeface="Century Gothic" panose="020B0502020202020204" pitchFamily="34" charset="0"/>
                <a:ea typeface="Times New Roman" panose="02020603050405020304" pitchFamily="18" charset="0"/>
                <a:cs typeface="Comic Sans MS" panose="030F0902030302020204" pitchFamily="66" charset="0"/>
              </a:rPr>
              <a:t>ent</a:t>
            </a:r>
            <a:r>
              <a:rPr lang="en-US" sz="2400" b="1" kern="1400" dirty="0">
                <a:solidFill>
                  <a:srgbClr val="DAA520"/>
                </a:solidFill>
                <a:latin typeface="Century Gothic" panose="020B0502020202020204" pitchFamily="34" charset="0"/>
                <a:ea typeface="Times New Roman" panose="02020603050405020304" pitchFamily="18" charset="0"/>
                <a:cs typeface="Comic Sans MS" panose="030F0902030302020204" pitchFamily="66" charset="0"/>
              </a:rPr>
              <a:t>-</a:t>
            </a:r>
            <a:r>
              <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don’t add </a:t>
            </a:r>
            <a:r>
              <a:rPr kumimoji="0" lang="en-US" sz="2400" b="1" i="0" u="none" strike="noStrike" kern="1400" cap="none" spc="0" normalizeH="0" baseline="0" noProof="0" dirty="0" err="1">
                <a:ln>
                  <a:noFill/>
                </a:ln>
                <a:solidFill>
                  <a:srgbClr val="DAA520"/>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1" i="0" u="none" strike="noStrike" kern="1400" cap="none" spc="0" normalizeH="0" baseline="0" noProof="0" dirty="0">
                <a:ln>
                  <a:noFill/>
                </a:ln>
                <a:solidFill>
                  <a:srgbClr val="DAA520"/>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r>
              <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r>
              <a:rPr kumimoji="0" lang="en-GB" sz="2400" b="0" i="0" u="none" strike="noStrike" kern="14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400" cap="none" spc="0" normalizeH="0" baseline="0" noProof="0" dirty="0" err="1">
                <a:ln>
                  <a:noFill/>
                </a:ln>
                <a:solidFill>
                  <a:srgbClr val="DAA520"/>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be</a:t>
            </a:r>
            <a:r>
              <a:rPr kumimoji="0" lang="en-US" sz="2400" b="0" i="0" u="none" strike="noStrike" kern="1400" cap="none" spc="0" normalizeH="0" baseline="0" noProof="0" dirty="0" err="1">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suchen</a:t>
            </a:r>
            <a:r>
              <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sym typeface="Wingdings" pitchFamily="2" charset="2"/>
              </a:rPr>
              <a:t> </a:t>
            </a:r>
            <a:r>
              <a:rPr kumimoji="0" lang="en-US" sz="2400" b="1" i="0" u="none" strike="noStrike" kern="1400" cap="none" spc="0" normalizeH="0" baseline="0" noProof="0" dirty="0" err="1">
                <a:ln>
                  <a:noFill/>
                </a:ln>
                <a:solidFill>
                  <a:srgbClr val="DAA520"/>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be</a:t>
            </a:r>
            <a:r>
              <a:rPr kumimoji="0" lang="en-US" sz="2400" b="0" i="0" u="none" strike="noStrike" kern="1400" cap="none" spc="0" normalizeH="0" baseline="0" noProof="0" dirty="0" err="1">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sucht</a:t>
            </a:r>
            <a:endPar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endParaRP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400" cap="none" spc="0" normalizeH="0" baseline="0" noProof="0" dirty="0" err="1">
                <a:ln>
                  <a:noFill/>
                </a:ln>
                <a:solidFill>
                  <a:srgbClr val="DAA520"/>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er</a:t>
            </a:r>
            <a:r>
              <a:rPr kumimoji="0" lang="en-US" sz="2400" b="0" i="0" u="none" strike="noStrike" kern="1400" cap="none" spc="0" normalizeH="0" baseline="0" noProof="0" dirty="0" err="1">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leben</a:t>
            </a:r>
            <a:r>
              <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sym typeface="Wingdings" pitchFamily="2" charset="2"/>
              </a:rPr>
              <a:t> </a:t>
            </a:r>
            <a:r>
              <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1" i="0" u="none" strike="noStrike" kern="1400" cap="none" spc="0" normalizeH="0" baseline="0" noProof="0" dirty="0" err="1">
                <a:ln>
                  <a:noFill/>
                </a:ln>
                <a:solidFill>
                  <a:srgbClr val="DAA520"/>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er</a:t>
            </a:r>
            <a:r>
              <a:rPr kumimoji="0" lang="en-US" sz="2400" b="0" i="0" u="none" strike="noStrike" kern="1400" cap="none" spc="0" normalizeH="0" baseline="0" noProof="0" dirty="0" err="1">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lebt</a:t>
            </a:r>
            <a:endParaRPr kumimoji="0" lang="en-GB" sz="2400" b="0" i="0" u="none" strike="noStrike" kern="1400" cap="none" spc="0" normalizeH="0" baseline="0" noProof="0" dirty="0">
              <a:ln>
                <a:noFill/>
              </a:ln>
              <a:solidFill>
                <a:srgbClr val="DAA52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It would be harder to pronounce them if they did!</a:t>
            </a:r>
          </a:p>
        </p:txBody>
      </p:sp>
      <p:sp>
        <p:nvSpPr>
          <p:cNvPr id="50" name="TextBox 49">
            <a:extLst>
              <a:ext uri="{FF2B5EF4-FFF2-40B4-BE49-F238E27FC236}">
                <a16:creationId xmlns:a16="http://schemas.microsoft.com/office/drawing/2014/main" id="{B19BC455-9291-43CF-9BA1-942B6C22FC19}"/>
              </a:ext>
            </a:extLst>
          </p:cNvPr>
          <p:cNvSpPr txBox="1"/>
          <p:nvPr/>
        </p:nvSpPr>
        <p:spPr>
          <a:xfrm>
            <a:off x="68493" y="3642991"/>
            <a:ext cx="11888835" cy="461665"/>
          </a:xfrm>
          <a:prstGeom prst="rect">
            <a:avLst/>
          </a:prstGeom>
          <a:noFill/>
        </p:spPr>
        <p:txBody>
          <a:bodyPr wrap="square" rtlCol="0">
            <a:spAutoFit/>
          </a:bodyPr>
          <a:lstStyle/>
          <a:p>
            <a:pPr>
              <a:defRPr/>
            </a:pPr>
            <a:r>
              <a:rPr lang="en-GB" sz="2400" dirty="0">
                <a:solidFill>
                  <a:srgbClr val="115076"/>
                </a:solidFill>
                <a:latin typeface="Century Gothic" panose="020B0502020202020204" pitchFamily="34" charset="0"/>
              </a:rPr>
              <a:t>Past participles of </a:t>
            </a:r>
            <a:r>
              <a:rPr lang="en-GB" sz="2400" b="1" dirty="0">
                <a:solidFill>
                  <a:srgbClr val="115076"/>
                </a:solidFill>
                <a:latin typeface="Century Gothic" panose="020B0502020202020204" pitchFamily="34" charset="0"/>
              </a:rPr>
              <a:t>strong</a:t>
            </a:r>
            <a:r>
              <a:rPr lang="en-GB" sz="2400" dirty="0">
                <a:solidFill>
                  <a:srgbClr val="115076"/>
                </a:solidFill>
                <a:latin typeface="Century Gothic" panose="020B0502020202020204" pitchFamily="34" charset="0"/>
              </a:rPr>
              <a:t> verbs in German </a:t>
            </a:r>
            <a:r>
              <a:rPr lang="en-US" sz="2400" dirty="0">
                <a:solidFill>
                  <a:srgbClr val="115076"/>
                </a:solidFill>
                <a:latin typeface="Century Gothic" panose="020B0502020202020204" pitchFamily="34" charset="0"/>
              </a:rPr>
              <a:t>sandwich the stem with </a:t>
            </a:r>
            <a:r>
              <a:rPr lang="en-US" sz="2400" b="1" dirty="0" err="1">
                <a:solidFill>
                  <a:srgbClr val="DAA520"/>
                </a:solidFill>
                <a:latin typeface="Century Gothic" panose="020B0502020202020204" pitchFamily="34" charset="0"/>
              </a:rPr>
              <a:t>ge</a:t>
            </a:r>
            <a:r>
              <a:rPr lang="en-US" sz="2400" b="1" dirty="0">
                <a:solidFill>
                  <a:srgbClr val="DAA520"/>
                </a:solidFill>
                <a:latin typeface="Century Gothic" panose="020B0502020202020204" pitchFamily="34" charset="0"/>
              </a:rPr>
              <a:t>-</a:t>
            </a:r>
            <a:r>
              <a:rPr lang="en-US" sz="2400" dirty="0">
                <a:solidFill>
                  <a:srgbClr val="115076"/>
                </a:solidFill>
                <a:latin typeface="Century Gothic" panose="020B0502020202020204" pitchFamily="34" charset="0"/>
              </a:rPr>
              <a:t> and </a:t>
            </a:r>
            <a:r>
              <a:rPr lang="en-US" sz="2400" b="1" dirty="0">
                <a:solidFill>
                  <a:srgbClr val="DAA520"/>
                </a:solidFill>
                <a:latin typeface="Century Gothic" panose="020B0502020202020204" pitchFamily="34" charset="0"/>
              </a:rPr>
              <a:t>-</a:t>
            </a:r>
            <a:r>
              <a:rPr lang="en-US" sz="2400" b="1" dirty="0" err="1">
                <a:solidFill>
                  <a:srgbClr val="DAA520"/>
                </a:solidFill>
                <a:latin typeface="Century Gothic" panose="020B0502020202020204" pitchFamily="34" charset="0"/>
              </a:rPr>
              <a:t>en</a:t>
            </a:r>
            <a:r>
              <a:rPr lang="en-GB" sz="2400" dirty="0">
                <a:solidFill>
                  <a:srgbClr val="115076"/>
                </a:solidFill>
                <a:latin typeface="Century Gothic" panose="020B0502020202020204" pitchFamily="34" charset="0"/>
              </a:rPr>
              <a:t>:</a:t>
            </a:r>
          </a:p>
        </p:txBody>
      </p:sp>
      <p:sp>
        <p:nvSpPr>
          <p:cNvPr id="51" name="TextBox 50">
            <a:extLst>
              <a:ext uri="{FF2B5EF4-FFF2-40B4-BE49-F238E27FC236}">
                <a16:creationId xmlns:a16="http://schemas.microsoft.com/office/drawing/2014/main" id="{0CD3AC7C-F6FA-4DCC-B638-DA24262A376E}"/>
              </a:ext>
            </a:extLst>
          </p:cNvPr>
          <p:cNvSpPr txBox="1"/>
          <p:nvPr/>
        </p:nvSpPr>
        <p:spPr>
          <a:xfrm>
            <a:off x="345283" y="4689623"/>
            <a:ext cx="10134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essen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66EF2553-7322-4C21-B11A-C30A8D443DBD}"/>
              </a:ext>
            </a:extLst>
          </p:cNvPr>
          <p:cNvSpPr txBox="1"/>
          <p:nvPr/>
        </p:nvSpPr>
        <p:spPr>
          <a:xfrm>
            <a:off x="2462415" y="4689623"/>
            <a:ext cx="16369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ge</a:t>
            </a:r>
            <a:r>
              <a:rPr kumimoji="0" lang="en-US" sz="2400" i="0" u="none" strike="noStrike" kern="1200" cap="none" spc="0" normalizeH="0" baseline="0" noProof="0" dirty="0" err="1">
                <a:ln>
                  <a:noFill/>
                </a:ln>
                <a:solidFill>
                  <a:srgbClr val="115076"/>
                </a:solidFill>
                <a:effectLst/>
                <a:uLnTx/>
                <a:uFillTx/>
                <a:latin typeface="Century Gothic" panose="020F0302020204030204"/>
                <a:ea typeface="+mn-ea"/>
                <a:cs typeface="+mn-cs"/>
              </a:rPr>
              <a:t>gess</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A58F95CA-B768-4B0D-80A4-3280E9A34158}"/>
              </a:ext>
            </a:extLst>
          </p:cNvPr>
          <p:cNvSpPr txBox="1"/>
          <p:nvPr/>
        </p:nvSpPr>
        <p:spPr>
          <a:xfrm>
            <a:off x="345283" y="5288494"/>
            <a:ext cx="11480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singen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91E30052-5467-479F-8AC9-F16815FEA436}"/>
              </a:ext>
            </a:extLst>
          </p:cNvPr>
          <p:cNvSpPr txBox="1"/>
          <p:nvPr/>
        </p:nvSpPr>
        <p:spPr>
          <a:xfrm>
            <a:off x="2462415" y="5288494"/>
            <a:ext cx="16738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ge</a:t>
            </a:r>
            <a:r>
              <a:rPr kumimoji="0" lang="en-US" sz="2400" i="0" u="none" strike="noStrike" kern="1200" cap="none" spc="0" normalizeH="0" baseline="0" noProof="0" dirty="0" err="1">
                <a:ln>
                  <a:noFill/>
                </a:ln>
                <a:solidFill>
                  <a:srgbClr val="115076"/>
                </a:solidFill>
                <a:effectLst/>
                <a:uLnTx/>
                <a:uFillTx/>
                <a:latin typeface="Century Gothic" panose="020F0302020204030204"/>
                <a:ea typeface="+mn-ea"/>
                <a:cs typeface="+mn-cs"/>
              </a:rPr>
              <a:t>sung</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FE2F8890-3B46-4FEE-A874-704C49378590}"/>
              </a:ext>
            </a:extLst>
          </p:cNvPr>
          <p:cNvSpPr txBox="1"/>
          <p:nvPr/>
        </p:nvSpPr>
        <p:spPr>
          <a:xfrm>
            <a:off x="345283" y="5858380"/>
            <a:ext cx="15824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sprechen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3E6D819A-178C-40D3-8822-523D0B91683A}"/>
              </a:ext>
            </a:extLst>
          </p:cNvPr>
          <p:cNvSpPr txBox="1"/>
          <p:nvPr/>
        </p:nvSpPr>
        <p:spPr>
          <a:xfrm>
            <a:off x="2462415" y="5858380"/>
            <a:ext cx="19816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ge</a:t>
            </a:r>
            <a:r>
              <a:rPr kumimoji="0" lang="en-US" sz="2400" i="0" u="none" strike="noStrike" kern="1200" cap="none" spc="0" normalizeH="0" baseline="0" noProof="0" dirty="0" err="1">
                <a:ln>
                  <a:noFill/>
                </a:ln>
                <a:solidFill>
                  <a:srgbClr val="115076"/>
                </a:solidFill>
                <a:effectLst/>
                <a:uLnTx/>
                <a:uFillTx/>
                <a:latin typeface="Century Gothic" panose="020F0302020204030204"/>
                <a:ea typeface="+mn-ea"/>
                <a:cs typeface="+mn-cs"/>
              </a:rPr>
              <a:t>sproch</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9A6D684C-C95D-42B2-A97A-5F29E400AD62}"/>
              </a:ext>
            </a:extLst>
          </p:cNvPr>
          <p:cNvSpPr txBox="1"/>
          <p:nvPr/>
        </p:nvSpPr>
        <p:spPr>
          <a:xfrm>
            <a:off x="1786966" y="4728408"/>
            <a:ext cx="4860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2163F936-A067-4F7E-8D9E-A4463E53426C}"/>
              </a:ext>
            </a:extLst>
          </p:cNvPr>
          <p:cNvSpPr txBox="1"/>
          <p:nvPr/>
        </p:nvSpPr>
        <p:spPr>
          <a:xfrm>
            <a:off x="1782839" y="5321211"/>
            <a:ext cx="4860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25AA6894-781F-4ECC-B855-CE73FB35C23D}"/>
              </a:ext>
            </a:extLst>
          </p:cNvPr>
          <p:cNvSpPr txBox="1"/>
          <p:nvPr/>
        </p:nvSpPr>
        <p:spPr>
          <a:xfrm>
            <a:off x="1788602" y="5876476"/>
            <a:ext cx="4860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Rounded Rectangular Callout 15">
            <a:extLst>
              <a:ext uri="{FF2B5EF4-FFF2-40B4-BE49-F238E27FC236}">
                <a16:creationId xmlns:a16="http://schemas.microsoft.com/office/drawing/2014/main" id="{71CF4C7C-8C24-439E-9511-CE6C37AD4897}"/>
              </a:ext>
            </a:extLst>
          </p:cNvPr>
          <p:cNvSpPr/>
          <p:nvPr/>
        </p:nvSpPr>
        <p:spPr>
          <a:xfrm>
            <a:off x="4608082" y="4315243"/>
            <a:ext cx="3444604" cy="1092020"/>
          </a:xfrm>
          <a:prstGeom prst="wedgeRoundRectCallout">
            <a:avLst>
              <a:gd name="adj1" fmla="val -64260"/>
              <a:gd name="adj2" fmla="val 11699"/>
              <a:gd name="adj3" fmla="val 16667"/>
            </a:avLst>
          </a:prstGeom>
          <a:solidFill>
            <a:srgbClr val="104F7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spcAft>
                <a:spcPts val="0"/>
              </a:spcAft>
            </a:pPr>
            <a:r>
              <a:rPr lang="en-US" sz="2000" dirty="0">
                <a:solidFill>
                  <a:schemeClr val="bg1"/>
                </a:solidFill>
                <a:latin typeface="Century Gothic" panose="020B0502020202020204" pitchFamily="34" charset="0"/>
              </a:rPr>
              <a:t>Notice that </a:t>
            </a:r>
            <a:r>
              <a:rPr lang="en-US" sz="2000" i="1" dirty="0" err="1">
                <a:solidFill>
                  <a:schemeClr val="bg1"/>
                </a:solidFill>
                <a:latin typeface="Century Gothic" panose="020B0502020202020204" pitchFamily="34" charset="0"/>
              </a:rPr>
              <a:t>essen</a:t>
            </a:r>
            <a:r>
              <a:rPr lang="en-US" sz="2000" dirty="0">
                <a:solidFill>
                  <a:schemeClr val="bg1"/>
                </a:solidFill>
                <a:latin typeface="Century Gothic" panose="020B0502020202020204" pitchFamily="34" charset="0"/>
              </a:rPr>
              <a:t> also adds a </a:t>
            </a:r>
            <a:r>
              <a:rPr lang="en-US" sz="2000" b="1" dirty="0" err="1">
                <a:solidFill>
                  <a:schemeClr val="bg1"/>
                </a:solidFill>
                <a:latin typeface="Century Gothic" panose="020B0502020202020204" pitchFamily="34" charset="0"/>
              </a:rPr>
              <a:t>ge</a:t>
            </a:r>
            <a:r>
              <a:rPr lang="en-US" sz="2000" b="1" dirty="0">
                <a:solidFill>
                  <a:schemeClr val="bg1"/>
                </a:solidFill>
                <a:latin typeface="Century Gothic" panose="020B0502020202020204" pitchFamily="34" charset="0"/>
              </a:rPr>
              <a:t>-</a:t>
            </a:r>
            <a:r>
              <a:rPr lang="en-US" sz="2000" dirty="0">
                <a:solidFill>
                  <a:schemeClr val="bg1"/>
                </a:solidFill>
                <a:latin typeface="Century Gothic" panose="020B0502020202020204" pitchFamily="34" charset="0"/>
              </a:rPr>
              <a:t> to the stem:</a:t>
            </a:r>
          </a:p>
          <a:p>
            <a:pPr algn="ctr" hangingPunct="0">
              <a:spcAft>
                <a:spcPts val="0"/>
              </a:spcAft>
            </a:pPr>
            <a:r>
              <a:rPr lang="en-US" sz="2000" b="1" dirty="0" err="1">
                <a:solidFill>
                  <a:schemeClr val="bg1"/>
                </a:solidFill>
                <a:latin typeface="Century Gothic" panose="020B0502020202020204" pitchFamily="34" charset="0"/>
              </a:rPr>
              <a:t>essen→</a:t>
            </a:r>
            <a:r>
              <a:rPr lang="en-US" sz="2000" b="1" dirty="0" err="1">
                <a:solidFill>
                  <a:srgbClr val="DAA520"/>
                </a:solidFill>
                <a:latin typeface="Century Gothic" panose="020B0502020202020204" pitchFamily="34" charset="0"/>
              </a:rPr>
              <a:t>ge</a:t>
            </a:r>
            <a:r>
              <a:rPr lang="en-US" sz="2000" b="1" u="sng" dirty="0" err="1">
                <a:solidFill>
                  <a:schemeClr val="bg1"/>
                </a:solidFill>
                <a:latin typeface="Century Gothic" panose="020B0502020202020204" pitchFamily="34" charset="0"/>
              </a:rPr>
              <a:t>g</a:t>
            </a:r>
            <a:r>
              <a:rPr lang="en-US" sz="2000" b="1" dirty="0" err="1">
                <a:solidFill>
                  <a:schemeClr val="bg1"/>
                </a:solidFill>
                <a:latin typeface="Century Gothic" panose="020B0502020202020204" pitchFamily="34" charset="0"/>
              </a:rPr>
              <a:t>ess</a:t>
            </a:r>
            <a:r>
              <a:rPr lang="en-US" sz="2000" b="1" dirty="0" err="1">
                <a:solidFill>
                  <a:srgbClr val="DAA520"/>
                </a:solidFill>
                <a:latin typeface="Century Gothic" panose="020B0502020202020204" pitchFamily="34" charset="0"/>
              </a:rPr>
              <a:t>en</a:t>
            </a:r>
            <a:endParaRPr lang="en-GB" sz="2000" kern="1400" dirty="0">
              <a:solidFill>
                <a:srgbClr val="DAA520"/>
              </a:solidFill>
              <a:latin typeface="Century Gothic" panose="020B0502020202020204" pitchFamily="34" charset="0"/>
              <a:ea typeface="Times New Roman" panose="02020603050405020304" pitchFamily="18" charset="0"/>
            </a:endParaRPr>
          </a:p>
        </p:txBody>
      </p:sp>
      <p:sp>
        <p:nvSpPr>
          <p:cNvPr id="67" name="Rounded Rectangular Callout 13">
            <a:extLst>
              <a:ext uri="{FF2B5EF4-FFF2-40B4-BE49-F238E27FC236}">
                <a16:creationId xmlns:a16="http://schemas.microsoft.com/office/drawing/2014/main" id="{38ACD644-7CBA-4319-B8CD-E09B6140F83A}"/>
              </a:ext>
            </a:extLst>
          </p:cNvPr>
          <p:cNvSpPr/>
          <p:nvPr/>
        </p:nvSpPr>
        <p:spPr>
          <a:xfrm>
            <a:off x="8296678" y="4580696"/>
            <a:ext cx="3742853" cy="1653134"/>
          </a:xfrm>
          <a:prstGeom prst="wedgeRoundRectCallout">
            <a:avLst>
              <a:gd name="adj1" fmla="val -159444"/>
              <a:gd name="adj2" fmla="val 11009"/>
              <a:gd name="adj3" fmla="val 16667"/>
            </a:avLst>
          </a:prstGeom>
          <a:solidFill>
            <a:srgbClr val="104F7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spcAft>
                <a:spcPts val="0"/>
              </a:spcAft>
            </a:pPr>
            <a:r>
              <a:rPr lang="en-US" sz="2000" dirty="0">
                <a:solidFill>
                  <a:schemeClr val="bg1"/>
                </a:solidFill>
                <a:latin typeface="Century Gothic" panose="020B0502020202020204" pitchFamily="34" charset="0"/>
              </a:rPr>
              <a:t>Sometimes the vowel changes in the stems, too:</a:t>
            </a:r>
          </a:p>
          <a:p>
            <a:pPr algn="ctr" hangingPunct="0">
              <a:spcAft>
                <a:spcPts val="0"/>
              </a:spcAft>
            </a:pPr>
            <a:r>
              <a:rPr lang="en-US" sz="2000" b="1" dirty="0" err="1">
                <a:solidFill>
                  <a:schemeClr val="bg1"/>
                </a:solidFill>
                <a:latin typeface="Century Gothic" panose="020B0502020202020204" pitchFamily="34" charset="0"/>
              </a:rPr>
              <a:t>singen→</a:t>
            </a:r>
            <a:r>
              <a:rPr lang="en-US" sz="2000" b="1" dirty="0" err="1">
                <a:solidFill>
                  <a:srgbClr val="DAA520"/>
                </a:solidFill>
                <a:latin typeface="Century Gothic" panose="020B0502020202020204" pitchFamily="34" charset="0"/>
              </a:rPr>
              <a:t>ge</a:t>
            </a:r>
            <a:r>
              <a:rPr lang="en-US" sz="2000" b="1" dirty="0" err="1">
                <a:solidFill>
                  <a:schemeClr val="bg1"/>
                </a:solidFill>
                <a:latin typeface="Century Gothic" panose="020B0502020202020204" pitchFamily="34" charset="0"/>
              </a:rPr>
              <a:t>s</a:t>
            </a:r>
            <a:r>
              <a:rPr lang="en-US" sz="2000" b="1" u="sng" dirty="0" err="1">
                <a:solidFill>
                  <a:schemeClr val="bg1"/>
                </a:solidFill>
                <a:latin typeface="Century Gothic" panose="020B0502020202020204" pitchFamily="34" charset="0"/>
              </a:rPr>
              <a:t>u</a:t>
            </a:r>
            <a:r>
              <a:rPr lang="en-US" sz="2000" b="1" dirty="0" err="1">
                <a:solidFill>
                  <a:schemeClr val="bg1"/>
                </a:solidFill>
                <a:latin typeface="Century Gothic" panose="020B0502020202020204" pitchFamily="34" charset="0"/>
              </a:rPr>
              <a:t>ng</a:t>
            </a:r>
            <a:r>
              <a:rPr lang="en-US" sz="2000" b="1" dirty="0" err="1">
                <a:solidFill>
                  <a:srgbClr val="DAA520"/>
                </a:solidFill>
                <a:latin typeface="Century Gothic" panose="020B0502020202020204" pitchFamily="34" charset="0"/>
              </a:rPr>
              <a:t>en</a:t>
            </a:r>
            <a:endParaRPr lang="en-US" sz="2000" b="1" dirty="0">
              <a:solidFill>
                <a:srgbClr val="DAA520"/>
              </a:solidFill>
              <a:latin typeface="Century Gothic" panose="020B0502020202020204" pitchFamily="34" charset="0"/>
            </a:endParaRPr>
          </a:p>
          <a:p>
            <a:pPr algn="ctr" hangingPunct="0">
              <a:spcAft>
                <a:spcPts val="0"/>
              </a:spcAft>
            </a:pPr>
            <a:r>
              <a:rPr lang="en-US" sz="2000" b="1" kern="1400" dirty="0" err="1">
                <a:solidFill>
                  <a:schemeClr val="bg1"/>
                </a:solidFill>
                <a:latin typeface="Century Gothic" panose="020B0502020202020204" pitchFamily="34" charset="0"/>
                <a:ea typeface="Times New Roman" panose="02020603050405020304" pitchFamily="18" charset="0"/>
              </a:rPr>
              <a:t>sprechen</a:t>
            </a:r>
            <a:r>
              <a:rPr lang="en-US" sz="2000" b="1" dirty="0" err="1">
                <a:solidFill>
                  <a:schemeClr val="bg1"/>
                </a:solidFill>
                <a:latin typeface="Century Gothic" panose="020B0502020202020204" pitchFamily="34" charset="0"/>
              </a:rPr>
              <a:t>→</a:t>
            </a:r>
            <a:r>
              <a:rPr lang="en-US" sz="2000" b="1" dirty="0" err="1">
                <a:solidFill>
                  <a:srgbClr val="DAA520"/>
                </a:solidFill>
                <a:latin typeface="Century Gothic" panose="020B0502020202020204" pitchFamily="34" charset="0"/>
              </a:rPr>
              <a:t>ge</a:t>
            </a:r>
            <a:r>
              <a:rPr lang="en-US" sz="2000" b="1" dirty="0" err="1">
                <a:solidFill>
                  <a:schemeClr val="bg1"/>
                </a:solidFill>
                <a:latin typeface="Century Gothic" panose="020B0502020202020204" pitchFamily="34" charset="0"/>
              </a:rPr>
              <a:t>spr</a:t>
            </a:r>
            <a:r>
              <a:rPr lang="en-US" sz="2000" b="1" u="sng" dirty="0" err="1">
                <a:solidFill>
                  <a:schemeClr val="bg1"/>
                </a:solidFill>
                <a:latin typeface="Century Gothic" panose="020B0502020202020204" pitchFamily="34" charset="0"/>
              </a:rPr>
              <a:t>o</a:t>
            </a:r>
            <a:r>
              <a:rPr lang="en-US" sz="2000" b="1" dirty="0" err="1">
                <a:solidFill>
                  <a:schemeClr val="bg1"/>
                </a:solidFill>
                <a:latin typeface="Century Gothic" panose="020B0502020202020204" pitchFamily="34" charset="0"/>
              </a:rPr>
              <a:t>ch</a:t>
            </a:r>
            <a:r>
              <a:rPr lang="en-US" sz="2000" b="1" dirty="0" err="1">
                <a:solidFill>
                  <a:srgbClr val="DAA520"/>
                </a:solidFill>
                <a:latin typeface="Century Gothic" panose="020B0502020202020204" pitchFamily="34" charset="0"/>
              </a:rPr>
              <a:t>en</a:t>
            </a:r>
            <a:endParaRPr lang="en-GB" sz="2000" kern="1400" dirty="0">
              <a:solidFill>
                <a:srgbClr val="DAA520"/>
              </a:solidFill>
              <a:latin typeface="Century Gothic" panose="020B0502020202020204" pitchFamily="34" charset="0"/>
              <a:ea typeface="Times New Roman" panose="02020603050405020304" pitchFamily="18" charset="0"/>
            </a:endParaRPr>
          </a:p>
        </p:txBody>
      </p:sp>
      <p:sp>
        <p:nvSpPr>
          <p:cNvPr id="38" name="Rounded Rectangular Callout 15">
            <a:extLst>
              <a:ext uri="{FF2B5EF4-FFF2-40B4-BE49-F238E27FC236}">
                <a16:creationId xmlns:a16="http://schemas.microsoft.com/office/drawing/2014/main" id="{8DF5B09F-6D46-4E0C-8929-7A4964CC2FAD}"/>
              </a:ext>
            </a:extLst>
          </p:cNvPr>
          <p:cNvSpPr/>
          <p:nvPr/>
        </p:nvSpPr>
        <p:spPr>
          <a:xfrm>
            <a:off x="9032473" y="2349493"/>
            <a:ext cx="2861278" cy="756700"/>
          </a:xfrm>
          <a:prstGeom prst="wedgeRoundRectCallout">
            <a:avLst>
              <a:gd name="adj1" fmla="val -17284"/>
              <a:gd name="adj2" fmla="val -72119"/>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spcAft>
                <a:spcPts val="0"/>
              </a:spcAft>
            </a:pPr>
            <a:r>
              <a:rPr lang="en-US" sz="2000" dirty="0">
                <a:solidFill>
                  <a:srgbClr val="002060"/>
                </a:solidFill>
                <a:latin typeface="Century Gothic" panose="020B0502020202020204" pitchFamily="34" charset="0"/>
              </a:rPr>
              <a:t>These are called </a:t>
            </a:r>
            <a:r>
              <a:rPr lang="en-US" sz="2000" b="1" dirty="0">
                <a:solidFill>
                  <a:srgbClr val="002060"/>
                </a:solidFill>
                <a:latin typeface="Century Gothic" panose="020B0502020202020204" pitchFamily="34" charset="0"/>
              </a:rPr>
              <a:t>inseparable prefixes</a:t>
            </a:r>
            <a:r>
              <a:rPr lang="en-US" sz="2000" dirty="0">
                <a:solidFill>
                  <a:srgbClr val="002060"/>
                </a:solidFill>
                <a:latin typeface="Century Gothic" panose="020B0502020202020204" pitchFamily="34" charset="0"/>
              </a:rPr>
              <a:t>.</a:t>
            </a:r>
            <a:endParaRPr lang="en-GB" sz="2000" kern="1400" dirty="0">
              <a:solidFill>
                <a:srgbClr val="002060"/>
              </a:solidFill>
              <a:latin typeface="Century Gothic" panose="020B0502020202020204" pitchFamily="34" charset="0"/>
              <a:ea typeface="Times New Roman" panose="02020603050405020304" pitchFamily="18" charset="0"/>
            </a:endParaRPr>
          </a:p>
        </p:txBody>
      </p:sp>
      <p:sp>
        <p:nvSpPr>
          <p:cNvPr id="43" name="TextBox 42">
            <a:extLst>
              <a:ext uri="{FF2B5EF4-FFF2-40B4-BE49-F238E27FC236}">
                <a16:creationId xmlns:a16="http://schemas.microsoft.com/office/drawing/2014/main" id="{705BDF4B-0F5F-4E3F-92F5-912CC5A48A0F}"/>
              </a:ext>
            </a:extLst>
          </p:cNvPr>
          <p:cNvSpPr txBox="1"/>
          <p:nvPr/>
        </p:nvSpPr>
        <p:spPr>
          <a:xfrm>
            <a:off x="353027" y="4158522"/>
            <a:ext cx="10807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sehen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E38929A4-28B5-4668-840C-07AEE8E8535E}"/>
              </a:ext>
            </a:extLst>
          </p:cNvPr>
          <p:cNvSpPr txBox="1"/>
          <p:nvPr/>
        </p:nvSpPr>
        <p:spPr>
          <a:xfrm>
            <a:off x="2470159" y="4158522"/>
            <a:ext cx="1475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ge</a:t>
            </a:r>
            <a:r>
              <a:rPr kumimoji="0" lang="en-US" sz="2400" i="0" u="none" strike="noStrike" kern="1200" cap="none" spc="0" normalizeH="0" baseline="0" noProof="0" dirty="0" err="1">
                <a:ln>
                  <a:noFill/>
                </a:ln>
                <a:solidFill>
                  <a:srgbClr val="115076"/>
                </a:solidFill>
                <a:effectLst/>
                <a:uLnTx/>
                <a:uFillTx/>
                <a:latin typeface="Century Gothic" panose="020F0302020204030204"/>
                <a:ea typeface="+mn-ea"/>
                <a:cs typeface="+mn-cs"/>
              </a:rPr>
              <a:t>seh</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1FEC4EC0-0075-439A-8B3F-72BFFF98128A}"/>
              </a:ext>
            </a:extLst>
          </p:cNvPr>
          <p:cNvSpPr txBox="1"/>
          <p:nvPr/>
        </p:nvSpPr>
        <p:spPr>
          <a:xfrm>
            <a:off x="1794710" y="4197307"/>
            <a:ext cx="4860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7932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P spid="28" grpId="0"/>
      <p:bldP spid="32" grpId="0"/>
      <p:bldP spid="39" grpId="0"/>
      <p:bldP spid="40" grpId="0"/>
      <p:bldP spid="41" grpId="0"/>
      <p:bldP spid="42" grpId="0" animBg="1"/>
      <p:bldP spid="50" grpId="0"/>
      <p:bldP spid="51" grpId="0"/>
      <p:bldP spid="53" grpId="0"/>
      <p:bldP spid="55" grpId="0"/>
      <p:bldP spid="57" grpId="0"/>
      <p:bldP spid="59" grpId="0"/>
      <p:bldP spid="61" grpId="0"/>
      <p:bldP spid="63" grpId="0"/>
      <p:bldP spid="64" grpId="0"/>
      <p:bldP spid="65" grpId="0"/>
      <p:bldP spid="66" grpId="0" animBg="1"/>
      <p:bldP spid="67" grpId="0" animBg="1"/>
      <p:bldP spid="38" grpId="0" animBg="1"/>
      <p:bldP spid="43" grpId="0"/>
      <p:bldP spid="44" grpId="0"/>
      <p:bldP spid="4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0">
            <a:extLst>
              <a:ext uri="{FF2B5EF4-FFF2-40B4-BE49-F238E27FC236}">
                <a16:creationId xmlns:a16="http://schemas.microsoft.com/office/drawing/2014/main" id="{585D743B-8ECB-44B7-9A6A-E2CF0C61DBC1}"/>
              </a:ext>
            </a:extLst>
          </p:cNvPr>
          <p:cNvGraphicFramePr>
            <a:graphicFrameLocks noGrp="1"/>
          </p:cNvGraphicFramePr>
          <p:nvPr>
            <p:extLst>
              <p:ext uri="{D42A27DB-BD31-4B8C-83A1-F6EECF244321}">
                <p14:modId xmlns:p14="http://schemas.microsoft.com/office/powerpoint/2010/main" val="863514457"/>
              </p:ext>
            </p:extLst>
          </p:nvPr>
        </p:nvGraphicFramePr>
        <p:xfrm>
          <a:off x="996276" y="967148"/>
          <a:ext cx="10722459" cy="5296488"/>
        </p:xfrm>
        <a:graphic>
          <a:graphicData uri="http://schemas.openxmlformats.org/drawingml/2006/table">
            <a:tbl>
              <a:tblPr firstRow="1" bandRow="1">
                <a:tableStyleId>{5940675A-B579-460E-94D1-54222C63F5DA}</a:tableStyleId>
              </a:tblPr>
              <a:tblGrid>
                <a:gridCol w="5362201">
                  <a:extLst>
                    <a:ext uri="{9D8B030D-6E8A-4147-A177-3AD203B41FA5}">
                      <a16:colId xmlns:a16="http://schemas.microsoft.com/office/drawing/2014/main" val="129266752"/>
                    </a:ext>
                  </a:extLst>
                </a:gridCol>
                <a:gridCol w="5360258">
                  <a:extLst>
                    <a:ext uri="{9D8B030D-6E8A-4147-A177-3AD203B41FA5}">
                      <a16:colId xmlns:a16="http://schemas.microsoft.com/office/drawing/2014/main" val="1416735800"/>
                    </a:ext>
                  </a:extLst>
                </a:gridCol>
              </a:tblGrid>
              <a:tr h="441374">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2282574961"/>
                  </a:ext>
                </a:extLst>
              </a:tr>
              <a:tr h="441374">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3750174461"/>
                  </a:ext>
                </a:extLst>
              </a:tr>
              <a:tr h="441374">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974751018"/>
                  </a:ext>
                </a:extLst>
              </a:tr>
              <a:tr h="441374">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2579396957"/>
                  </a:ext>
                </a:extLst>
              </a:tr>
              <a:tr h="441374">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60199783"/>
                  </a:ext>
                </a:extLst>
              </a:tr>
              <a:tr h="441374">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073518684"/>
                  </a:ext>
                </a:extLst>
              </a:tr>
              <a:tr h="441374">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979054463"/>
                  </a:ext>
                </a:extLst>
              </a:tr>
              <a:tr h="441374">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3705058769"/>
                  </a:ext>
                </a:extLst>
              </a:tr>
              <a:tr h="441374">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3428382539"/>
                  </a:ext>
                </a:extLst>
              </a:tr>
              <a:tr h="441374">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613867625"/>
                  </a:ext>
                </a:extLst>
              </a:tr>
              <a:tr h="441374">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807781775"/>
                  </a:ext>
                </a:extLst>
              </a:tr>
              <a:tr h="441374">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286780841"/>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5214"/>
            <a:ext cx="2801257" cy="758111"/>
          </a:xfrm>
          <a:prstGeom prst="rect">
            <a:avLst/>
          </a:prstGeom>
        </p:spPr>
      </p:pic>
      <p:sp>
        <p:nvSpPr>
          <p:cNvPr id="4" name="Title 3"/>
          <p:cNvSpPr>
            <a:spLocks noGrp="1"/>
          </p:cNvSpPr>
          <p:nvPr>
            <p:ph type="title"/>
          </p:nvPr>
        </p:nvSpPr>
        <p:spPr>
          <a:xfrm>
            <a:off x="0" y="10176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932269" y="946171"/>
            <a:ext cx="43530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woman calls the man.</a:t>
            </a:r>
          </a:p>
        </p:txBody>
      </p:sp>
      <p:sp>
        <p:nvSpPr>
          <p:cNvPr id="7" name="TextBox 6">
            <a:extLst>
              <a:ext uri="{FF2B5EF4-FFF2-40B4-BE49-F238E27FC236}">
                <a16:creationId xmlns:a16="http://schemas.microsoft.com/office/drawing/2014/main" id="{2878560E-498D-4406-AD6F-030BA71B960E}"/>
              </a:ext>
            </a:extLst>
          </p:cNvPr>
          <p:cNvSpPr txBox="1"/>
          <p:nvPr/>
        </p:nvSpPr>
        <p:spPr>
          <a:xfrm>
            <a:off x="963104" y="1386641"/>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narrow street</a:t>
            </a:r>
          </a:p>
        </p:txBody>
      </p:sp>
      <p:sp>
        <p:nvSpPr>
          <p:cNvPr id="8" name="TextBox 7">
            <a:extLst>
              <a:ext uri="{FF2B5EF4-FFF2-40B4-BE49-F238E27FC236}">
                <a16:creationId xmlns:a16="http://schemas.microsoft.com/office/drawing/2014/main" id="{2460D2C1-41B4-448A-9F7A-722724A5987B}"/>
              </a:ext>
            </a:extLst>
          </p:cNvPr>
          <p:cNvSpPr txBox="1"/>
          <p:nvPr/>
        </p:nvSpPr>
        <p:spPr>
          <a:xfrm>
            <a:off x="932269" y="1831543"/>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film was </a:t>
            </a:r>
            <a:r>
              <a:rPr lang="en-US" sz="2200" dirty="0">
                <a:solidFill>
                  <a:srgbClr val="4472C4">
                    <a:lumMod val="50000"/>
                  </a:srgbClr>
                </a:solidFill>
                <a:latin typeface="Century Gothic" panose="020F0302020204030204"/>
              </a:rPr>
              <a:t>interesting.</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678A9D8A-E406-4C3D-A15E-1F81E56453AF}"/>
              </a:ext>
            </a:extLst>
          </p:cNvPr>
          <p:cNvSpPr txBox="1"/>
          <p:nvPr/>
        </p:nvSpPr>
        <p:spPr>
          <a:xfrm>
            <a:off x="972228" y="2270361"/>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in front of or behind me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FFD2DC45-00F3-4FF3-B47A-FEABDEAFAD2C}"/>
              </a:ext>
            </a:extLst>
          </p:cNvPr>
          <p:cNvSpPr txBox="1"/>
          <p:nvPr/>
        </p:nvSpPr>
        <p:spPr>
          <a:xfrm>
            <a:off x="919818" y="2733884"/>
            <a:ext cx="555126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You have the entry tickets.</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163A4A03-E4E6-4426-ADDA-0636351E8911}"/>
              </a:ext>
            </a:extLst>
          </p:cNvPr>
          <p:cNvSpPr txBox="1"/>
          <p:nvPr/>
        </p:nvSpPr>
        <p:spPr>
          <a:xfrm>
            <a:off x="973653" y="3117769"/>
            <a:ext cx="5266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I’m hungry.</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060BC7AB-EA1C-478E-87BF-9F944719DC53}"/>
              </a:ext>
            </a:extLst>
          </p:cNvPr>
          <p:cNvSpPr txBox="1"/>
          <p:nvPr/>
        </p:nvSpPr>
        <p:spPr>
          <a:xfrm>
            <a:off x="973368" y="3601722"/>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A short part</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85695A53-FEE8-4401-8FAF-1593BC7A5A7F}"/>
              </a:ext>
            </a:extLst>
          </p:cNvPr>
          <p:cNvSpPr txBox="1"/>
          <p:nvPr/>
        </p:nvSpPr>
        <p:spPr>
          <a:xfrm>
            <a:off x="963104" y="4057518"/>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sang well.</a:t>
            </a:r>
          </a:p>
        </p:txBody>
      </p:sp>
      <p:sp>
        <p:nvSpPr>
          <p:cNvPr id="14" name="TextBox 13">
            <a:extLst>
              <a:ext uri="{FF2B5EF4-FFF2-40B4-BE49-F238E27FC236}">
                <a16:creationId xmlns:a16="http://schemas.microsoft.com/office/drawing/2014/main" id="{CD29417E-4A28-4BD4-BBF7-FD52C9B18E57}"/>
              </a:ext>
            </a:extLst>
          </p:cNvPr>
          <p:cNvSpPr txBox="1"/>
          <p:nvPr/>
        </p:nvSpPr>
        <p:spPr>
          <a:xfrm>
            <a:off x="948727" y="4490900"/>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The orchestra is near.</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DF252DA0-3C6C-4585-AC22-727C2F4B95D4}"/>
              </a:ext>
            </a:extLst>
          </p:cNvPr>
          <p:cNvSpPr txBox="1"/>
          <p:nvPr/>
        </p:nvSpPr>
        <p:spPr>
          <a:xfrm>
            <a:off x="925735" y="4961787"/>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train is full.</a:t>
            </a:r>
          </a:p>
        </p:txBody>
      </p:sp>
      <p:sp>
        <p:nvSpPr>
          <p:cNvPr id="16" name="TextBox 15">
            <a:extLst>
              <a:ext uri="{FF2B5EF4-FFF2-40B4-BE49-F238E27FC236}">
                <a16:creationId xmlns:a16="http://schemas.microsoft.com/office/drawing/2014/main" id="{D7B914A5-5882-45CA-9ECE-03BB2CF42EAC}"/>
              </a:ext>
            </a:extLst>
          </p:cNvPr>
          <p:cNvSpPr txBox="1"/>
          <p:nvPr/>
        </p:nvSpPr>
        <p:spPr>
          <a:xfrm>
            <a:off x="915948" y="5455865"/>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Yes, exactly</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EE395434-8695-4635-8489-7E5D53082E2E}"/>
              </a:ext>
            </a:extLst>
          </p:cNvPr>
          <p:cNvSpPr txBox="1"/>
          <p:nvPr/>
        </p:nvSpPr>
        <p:spPr>
          <a:xfrm>
            <a:off x="932270" y="5886752"/>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A long arm</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CCBD91DD-3BC9-4AA2-9072-308CE263BE50}"/>
              </a:ext>
            </a:extLst>
          </p:cNvPr>
          <p:cNvSpPr txBox="1"/>
          <p:nvPr/>
        </p:nvSpPr>
        <p:spPr>
          <a:xfrm>
            <a:off x="2682684" y="279892"/>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Übersetze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67119" y="79432"/>
            <a:ext cx="142096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A862E228-3100-4E09-A70B-C71148CCC89F}"/>
              </a:ext>
            </a:extLst>
          </p:cNvPr>
          <p:cNvSpPr txBox="1"/>
          <p:nvPr/>
        </p:nvSpPr>
        <p:spPr>
          <a:xfrm>
            <a:off x="6402673" y="946171"/>
            <a:ext cx="4742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Die Frau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ruft</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 den Mann.</a:t>
            </a:r>
          </a:p>
        </p:txBody>
      </p:sp>
      <p:sp>
        <p:nvSpPr>
          <p:cNvPr id="20" name="TextBox 19">
            <a:extLst>
              <a:ext uri="{FF2B5EF4-FFF2-40B4-BE49-F238E27FC236}">
                <a16:creationId xmlns:a16="http://schemas.microsoft.com/office/drawing/2014/main" id="{D21DE3A7-002D-4E5C-BE25-945189AC7C2F}"/>
              </a:ext>
            </a:extLst>
          </p:cNvPr>
          <p:cNvSpPr txBox="1"/>
          <p:nvPr/>
        </p:nvSpPr>
        <p:spPr>
          <a:xfrm>
            <a:off x="6402673" y="1389208"/>
            <a:ext cx="4742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Die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enge</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Straße</a:t>
            </a:r>
            <a:endPar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E76DAC78-4F0E-42F7-AE38-ED3E76121B51}"/>
              </a:ext>
            </a:extLst>
          </p:cNvPr>
          <p:cNvSpPr txBox="1"/>
          <p:nvPr/>
        </p:nvSpPr>
        <p:spPr>
          <a:xfrm>
            <a:off x="6402673" y="1877427"/>
            <a:ext cx="4742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Der </a:t>
            </a:r>
            <a:r>
              <a:rPr lang="en-US" sz="2200" i="1" noProof="0" dirty="0">
                <a:solidFill>
                  <a:srgbClr val="FF6600"/>
                </a:solidFill>
                <a:latin typeface="Century Gothic" panose="020F0302020204030204"/>
              </a:rPr>
              <a:t>Film war </a:t>
            </a:r>
            <a:r>
              <a:rPr lang="en-US" sz="2200" i="1" noProof="0" dirty="0" err="1">
                <a:solidFill>
                  <a:srgbClr val="FF6600"/>
                </a:solidFill>
                <a:latin typeface="Century Gothic" panose="020F0302020204030204"/>
              </a:rPr>
              <a:t>interessant</a:t>
            </a:r>
            <a:r>
              <a:rPr lang="en-US" sz="2200" i="1" noProof="0" dirty="0">
                <a:solidFill>
                  <a:srgbClr val="FF6600"/>
                </a:solidFill>
                <a:latin typeface="Century Gothic" panose="020F0302020204030204"/>
              </a:rPr>
              <a:t>.</a:t>
            </a:r>
            <a:endPar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8CC5B6ED-F7B4-4ECE-8743-110CE17A7721}"/>
              </a:ext>
            </a:extLst>
          </p:cNvPr>
          <p:cNvSpPr txBox="1"/>
          <p:nvPr/>
        </p:nvSpPr>
        <p:spPr>
          <a:xfrm>
            <a:off x="6402673" y="2283611"/>
            <a:ext cx="478999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dirty="0" err="1">
                <a:solidFill>
                  <a:srgbClr val="FF6600"/>
                </a:solidFill>
                <a:latin typeface="Century Gothic" panose="020F0302020204030204"/>
              </a:rPr>
              <a:t>vor</a:t>
            </a:r>
            <a:r>
              <a:rPr lang="en-US" sz="2200" i="1" dirty="0">
                <a:solidFill>
                  <a:srgbClr val="FF6600"/>
                </a:solidFill>
                <a:latin typeface="Century Gothic" panose="020F0302020204030204"/>
              </a:rPr>
              <a:t> </a:t>
            </a:r>
            <a:r>
              <a:rPr lang="en-US" sz="2200" i="1" dirty="0" err="1">
                <a:solidFill>
                  <a:srgbClr val="FF6600"/>
                </a:solidFill>
                <a:latin typeface="Century Gothic" panose="020F0302020204030204"/>
              </a:rPr>
              <a:t>oder</a:t>
            </a:r>
            <a:r>
              <a:rPr lang="en-US" sz="2200" i="1" dirty="0">
                <a:solidFill>
                  <a:srgbClr val="FF6600"/>
                </a:solidFill>
                <a:latin typeface="Century Gothic" panose="020F0302020204030204"/>
              </a:rPr>
              <a:t> hinter mir</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sp>
        <p:nvSpPr>
          <p:cNvPr id="23" name="TextBox 22">
            <a:extLst>
              <a:ext uri="{FF2B5EF4-FFF2-40B4-BE49-F238E27FC236}">
                <a16:creationId xmlns:a16="http://schemas.microsoft.com/office/drawing/2014/main" id="{259F38D9-8802-4461-A4B6-777577671EBA}"/>
              </a:ext>
            </a:extLst>
          </p:cNvPr>
          <p:cNvSpPr txBox="1"/>
          <p:nvPr/>
        </p:nvSpPr>
        <p:spPr>
          <a:xfrm>
            <a:off x="6402673" y="2765244"/>
            <a:ext cx="4742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Du hast die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Eintrittskarten</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sp>
        <p:nvSpPr>
          <p:cNvPr id="24" name="TextBox 23">
            <a:extLst>
              <a:ext uri="{FF2B5EF4-FFF2-40B4-BE49-F238E27FC236}">
                <a16:creationId xmlns:a16="http://schemas.microsoft.com/office/drawing/2014/main" id="{9AB7E535-8009-4741-81B8-79CA7CB11699}"/>
              </a:ext>
            </a:extLst>
          </p:cNvPr>
          <p:cNvSpPr txBox="1"/>
          <p:nvPr/>
        </p:nvSpPr>
        <p:spPr>
          <a:xfrm>
            <a:off x="6402673" y="3250511"/>
            <a:ext cx="49904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Ich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habe</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 Hunger.</a:t>
            </a:r>
          </a:p>
        </p:txBody>
      </p:sp>
      <p:sp>
        <p:nvSpPr>
          <p:cNvPr id="25" name="TextBox 24">
            <a:extLst>
              <a:ext uri="{FF2B5EF4-FFF2-40B4-BE49-F238E27FC236}">
                <a16:creationId xmlns:a16="http://schemas.microsoft.com/office/drawing/2014/main" id="{83B84196-D858-4B22-8960-EFFA49253F21}"/>
              </a:ext>
            </a:extLst>
          </p:cNvPr>
          <p:cNvSpPr txBox="1"/>
          <p:nvPr/>
        </p:nvSpPr>
        <p:spPr>
          <a:xfrm>
            <a:off x="6402673" y="3654817"/>
            <a:ext cx="4742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Ein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kurzer</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 Teil</a:t>
            </a:r>
          </a:p>
        </p:txBody>
      </p:sp>
      <p:sp>
        <p:nvSpPr>
          <p:cNvPr id="26" name="TextBox 25">
            <a:extLst>
              <a:ext uri="{FF2B5EF4-FFF2-40B4-BE49-F238E27FC236}">
                <a16:creationId xmlns:a16="http://schemas.microsoft.com/office/drawing/2014/main" id="{053D7B42-321D-41F5-A77F-E0630B5F1693}"/>
              </a:ext>
            </a:extLst>
          </p:cNvPr>
          <p:cNvSpPr txBox="1"/>
          <p:nvPr/>
        </p:nvSpPr>
        <p:spPr>
          <a:xfrm>
            <a:off x="6402673" y="4104442"/>
            <a:ext cx="4742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dirty="0" err="1">
                <a:solidFill>
                  <a:srgbClr val="FF6600"/>
                </a:solidFill>
                <a:latin typeface="Century Gothic" panose="020F0302020204030204"/>
              </a:rPr>
              <a:t>Wir</a:t>
            </a:r>
            <a:r>
              <a:rPr lang="en-US" sz="2200" i="1" dirty="0">
                <a:solidFill>
                  <a:srgbClr val="FF6600"/>
                </a:solidFill>
                <a:latin typeface="Century Gothic" panose="020F0302020204030204"/>
              </a:rPr>
              <a:t> </a:t>
            </a:r>
            <a:r>
              <a:rPr lang="en-US" sz="2200" i="1" dirty="0" err="1">
                <a:solidFill>
                  <a:srgbClr val="FF6600"/>
                </a:solidFill>
                <a:latin typeface="Century Gothic" panose="020F0302020204030204"/>
              </a:rPr>
              <a:t>haben</a:t>
            </a:r>
            <a:r>
              <a:rPr lang="en-US" sz="2200" i="1" dirty="0">
                <a:solidFill>
                  <a:srgbClr val="FF6600"/>
                </a:solidFill>
                <a:latin typeface="Century Gothic" panose="020F0302020204030204"/>
              </a:rPr>
              <a:t> gut </a:t>
            </a:r>
            <a:r>
              <a:rPr lang="en-US" sz="2200" i="1" dirty="0" err="1">
                <a:solidFill>
                  <a:srgbClr val="FF6600"/>
                </a:solidFill>
                <a:latin typeface="Century Gothic" panose="020F0302020204030204"/>
              </a:rPr>
              <a:t>gesungen</a:t>
            </a:r>
            <a:r>
              <a:rPr lang="en-US" sz="2200" i="1" dirty="0">
                <a:solidFill>
                  <a:srgbClr val="FF6600"/>
                </a:solidFill>
                <a:latin typeface="Century Gothic" panose="020F0302020204030204"/>
              </a:rPr>
              <a:t>.</a:t>
            </a:r>
            <a:endPar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19A17B04-52BD-4F1D-9609-C9B69BC87FD2}"/>
              </a:ext>
            </a:extLst>
          </p:cNvPr>
          <p:cNvSpPr txBox="1"/>
          <p:nvPr/>
        </p:nvSpPr>
        <p:spPr>
          <a:xfrm>
            <a:off x="6402673" y="4505144"/>
            <a:ext cx="465304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dirty="0">
                <a:solidFill>
                  <a:srgbClr val="FF6600"/>
                </a:solidFill>
                <a:latin typeface="Century Gothic" panose="020F0302020204030204"/>
              </a:rPr>
              <a:t>Das </a:t>
            </a:r>
            <a:r>
              <a:rPr lang="en-US" sz="2200" i="1" dirty="0" err="1">
                <a:solidFill>
                  <a:srgbClr val="FF6600"/>
                </a:solidFill>
                <a:latin typeface="Century Gothic" panose="020F0302020204030204"/>
              </a:rPr>
              <a:t>Orchester</a:t>
            </a:r>
            <a:r>
              <a:rPr lang="en-US" sz="2200" i="1" dirty="0">
                <a:solidFill>
                  <a:srgbClr val="FF6600"/>
                </a:solidFill>
                <a:latin typeface="Century Gothic" panose="020F0302020204030204"/>
              </a:rPr>
              <a:t> </a:t>
            </a:r>
            <a:r>
              <a:rPr lang="en-US" sz="2200" i="1" dirty="0" err="1">
                <a:solidFill>
                  <a:srgbClr val="FF6600"/>
                </a:solidFill>
                <a:latin typeface="Century Gothic" panose="020F0302020204030204"/>
              </a:rPr>
              <a:t>ist</a:t>
            </a:r>
            <a:r>
              <a:rPr lang="en-US" sz="2200" i="1" dirty="0">
                <a:solidFill>
                  <a:srgbClr val="FF6600"/>
                </a:solidFill>
                <a:latin typeface="Century Gothic" panose="020F0302020204030204"/>
              </a:rPr>
              <a:t> nah.</a:t>
            </a:r>
            <a:endPar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1A62DCE6-F901-4D5A-A635-4FF459E6A730}"/>
              </a:ext>
            </a:extLst>
          </p:cNvPr>
          <p:cNvSpPr txBox="1"/>
          <p:nvPr/>
        </p:nvSpPr>
        <p:spPr>
          <a:xfrm>
            <a:off x="6402673" y="4943334"/>
            <a:ext cx="4742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dirty="0">
                <a:solidFill>
                  <a:srgbClr val="FF6600"/>
                </a:solidFill>
                <a:latin typeface="Century Gothic" panose="020F0302020204030204"/>
              </a:rPr>
              <a:t>Der Zug </a:t>
            </a:r>
            <a:r>
              <a:rPr lang="en-US" sz="2200" i="1" dirty="0" err="1">
                <a:solidFill>
                  <a:srgbClr val="FF6600"/>
                </a:solidFill>
                <a:latin typeface="Century Gothic" panose="020F0302020204030204"/>
              </a:rPr>
              <a:t>ist</a:t>
            </a:r>
            <a:r>
              <a:rPr lang="en-US" sz="2200" i="1" dirty="0">
                <a:solidFill>
                  <a:srgbClr val="FF6600"/>
                </a:solidFill>
                <a:latin typeface="Century Gothic" panose="020F0302020204030204"/>
              </a:rPr>
              <a:t> </a:t>
            </a:r>
            <a:r>
              <a:rPr lang="en-US" sz="2200" i="1" dirty="0" err="1">
                <a:solidFill>
                  <a:srgbClr val="FF6600"/>
                </a:solidFill>
                <a:latin typeface="Century Gothic" panose="020F0302020204030204"/>
              </a:rPr>
              <a:t>voll</a:t>
            </a:r>
            <a:r>
              <a:rPr lang="en-US" sz="2200" i="1" dirty="0">
                <a:solidFill>
                  <a:srgbClr val="FF6600"/>
                </a:solidFill>
                <a:latin typeface="Century Gothic" panose="020F0302020204030204"/>
              </a:rPr>
              <a:t>.</a:t>
            </a:r>
            <a:endPar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E553D218-9B70-4395-AFC9-6553D606A4D3}"/>
              </a:ext>
            </a:extLst>
          </p:cNvPr>
          <p:cNvSpPr txBox="1"/>
          <p:nvPr/>
        </p:nvSpPr>
        <p:spPr>
          <a:xfrm>
            <a:off x="6402673" y="5399977"/>
            <a:ext cx="48451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Ja,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genau</a:t>
            </a:r>
            <a:endPar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639FF263-077B-4B7B-9D49-C912B0C7D407}"/>
              </a:ext>
            </a:extLst>
          </p:cNvPr>
          <p:cNvSpPr txBox="1"/>
          <p:nvPr/>
        </p:nvSpPr>
        <p:spPr>
          <a:xfrm>
            <a:off x="6402673" y="5856620"/>
            <a:ext cx="4742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Ein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langer</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 Arm</a:t>
            </a:r>
          </a:p>
        </p:txBody>
      </p:sp>
      <p:sp>
        <p:nvSpPr>
          <p:cNvPr id="32" name="TextBox 31">
            <a:extLst>
              <a:ext uri="{FF2B5EF4-FFF2-40B4-BE49-F238E27FC236}">
                <a16:creationId xmlns:a16="http://schemas.microsoft.com/office/drawing/2014/main" id="{37704477-DC70-4AD3-8598-EC4600B8FD20}"/>
              </a:ext>
            </a:extLst>
          </p:cNvPr>
          <p:cNvSpPr txBox="1"/>
          <p:nvPr/>
        </p:nvSpPr>
        <p:spPr>
          <a:xfrm>
            <a:off x="368385" y="978378"/>
            <a:ext cx="477910"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3" name="TextBox 32">
            <a:extLst>
              <a:ext uri="{FF2B5EF4-FFF2-40B4-BE49-F238E27FC236}">
                <a16:creationId xmlns:a16="http://schemas.microsoft.com/office/drawing/2014/main" id="{4714DBFA-9A13-438B-A8BB-CF91DB89E0FC}"/>
              </a:ext>
            </a:extLst>
          </p:cNvPr>
          <p:cNvSpPr txBox="1"/>
          <p:nvPr/>
        </p:nvSpPr>
        <p:spPr>
          <a:xfrm>
            <a:off x="355609" y="1399424"/>
            <a:ext cx="477910" cy="400110"/>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34" name="TextBox 33">
            <a:extLst>
              <a:ext uri="{FF2B5EF4-FFF2-40B4-BE49-F238E27FC236}">
                <a16:creationId xmlns:a16="http://schemas.microsoft.com/office/drawing/2014/main" id="{05CD7723-F4BA-4369-B108-F17CDF4F9DAD}"/>
              </a:ext>
            </a:extLst>
          </p:cNvPr>
          <p:cNvSpPr txBox="1"/>
          <p:nvPr/>
        </p:nvSpPr>
        <p:spPr>
          <a:xfrm>
            <a:off x="355609" y="1804760"/>
            <a:ext cx="477910" cy="400110"/>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35" name="TextBox 34">
            <a:extLst>
              <a:ext uri="{FF2B5EF4-FFF2-40B4-BE49-F238E27FC236}">
                <a16:creationId xmlns:a16="http://schemas.microsoft.com/office/drawing/2014/main" id="{B2C48702-27EC-463C-9666-5B37D310D656}"/>
              </a:ext>
            </a:extLst>
          </p:cNvPr>
          <p:cNvSpPr txBox="1"/>
          <p:nvPr/>
        </p:nvSpPr>
        <p:spPr>
          <a:xfrm>
            <a:off x="355609" y="2261335"/>
            <a:ext cx="477910" cy="400110"/>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36" name="TextBox 35">
            <a:extLst>
              <a:ext uri="{FF2B5EF4-FFF2-40B4-BE49-F238E27FC236}">
                <a16:creationId xmlns:a16="http://schemas.microsoft.com/office/drawing/2014/main" id="{817E3D86-E511-4731-B707-8D1C5C33E1D6}"/>
              </a:ext>
            </a:extLst>
          </p:cNvPr>
          <p:cNvSpPr txBox="1"/>
          <p:nvPr/>
        </p:nvSpPr>
        <p:spPr>
          <a:xfrm>
            <a:off x="384085" y="2730041"/>
            <a:ext cx="477910" cy="400110"/>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37" name="TextBox 36">
            <a:extLst>
              <a:ext uri="{FF2B5EF4-FFF2-40B4-BE49-F238E27FC236}">
                <a16:creationId xmlns:a16="http://schemas.microsoft.com/office/drawing/2014/main" id="{932CA1D1-F58C-469E-854F-63342AFA2126}"/>
              </a:ext>
            </a:extLst>
          </p:cNvPr>
          <p:cNvSpPr txBox="1"/>
          <p:nvPr/>
        </p:nvSpPr>
        <p:spPr>
          <a:xfrm>
            <a:off x="379657" y="3176107"/>
            <a:ext cx="477910" cy="400110"/>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sp>
        <p:nvSpPr>
          <p:cNvPr id="38" name="TextBox 37">
            <a:extLst>
              <a:ext uri="{FF2B5EF4-FFF2-40B4-BE49-F238E27FC236}">
                <a16:creationId xmlns:a16="http://schemas.microsoft.com/office/drawing/2014/main" id="{24F3FE2A-53D8-4C7D-A7BC-1F55259342EE}"/>
              </a:ext>
            </a:extLst>
          </p:cNvPr>
          <p:cNvSpPr txBox="1"/>
          <p:nvPr/>
        </p:nvSpPr>
        <p:spPr>
          <a:xfrm>
            <a:off x="355956" y="3634954"/>
            <a:ext cx="477910" cy="400110"/>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p>
        </p:txBody>
      </p:sp>
      <p:sp>
        <p:nvSpPr>
          <p:cNvPr id="39" name="TextBox 38">
            <a:extLst>
              <a:ext uri="{FF2B5EF4-FFF2-40B4-BE49-F238E27FC236}">
                <a16:creationId xmlns:a16="http://schemas.microsoft.com/office/drawing/2014/main" id="{E52F7530-8C24-421D-A5A1-4AAEE6001916}"/>
              </a:ext>
            </a:extLst>
          </p:cNvPr>
          <p:cNvSpPr txBox="1"/>
          <p:nvPr/>
        </p:nvSpPr>
        <p:spPr>
          <a:xfrm>
            <a:off x="355609" y="4081020"/>
            <a:ext cx="477910" cy="400110"/>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p>
        </p:txBody>
      </p:sp>
      <p:sp>
        <p:nvSpPr>
          <p:cNvPr id="41" name="TextBox 40">
            <a:extLst>
              <a:ext uri="{FF2B5EF4-FFF2-40B4-BE49-F238E27FC236}">
                <a16:creationId xmlns:a16="http://schemas.microsoft.com/office/drawing/2014/main" id="{BAF97486-7EB8-49DE-A1C8-DDCCA683308C}"/>
              </a:ext>
            </a:extLst>
          </p:cNvPr>
          <p:cNvSpPr txBox="1"/>
          <p:nvPr/>
        </p:nvSpPr>
        <p:spPr>
          <a:xfrm>
            <a:off x="355609" y="4570341"/>
            <a:ext cx="477910" cy="400110"/>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a:t>
            </a:r>
          </a:p>
        </p:txBody>
      </p:sp>
      <p:sp>
        <p:nvSpPr>
          <p:cNvPr id="42" name="TextBox 41">
            <a:extLst>
              <a:ext uri="{FF2B5EF4-FFF2-40B4-BE49-F238E27FC236}">
                <a16:creationId xmlns:a16="http://schemas.microsoft.com/office/drawing/2014/main" id="{2F7A6A7E-652F-4936-8350-4F71E6A45F44}"/>
              </a:ext>
            </a:extLst>
          </p:cNvPr>
          <p:cNvSpPr txBox="1"/>
          <p:nvPr/>
        </p:nvSpPr>
        <p:spPr>
          <a:xfrm>
            <a:off x="355609" y="5046130"/>
            <a:ext cx="477910" cy="400110"/>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a:t>
            </a:r>
          </a:p>
        </p:txBody>
      </p:sp>
      <p:sp>
        <p:nvSpPr>
          <p:cNvPr id="43" name="TextBox 42">
            <a:extLst>
              <a:ext uri="{FF2B5EF4-FFF2-40B4-BE49-F238E27FC236}">
                <a16:creationId xmlns:a16="http://schemas.microsoft.com/office/drawing/2014/main" id="{2AA8A5F1-B7B4-4413-9651-BAB943C69F4F}"/>
              </a:ext>
            </a:extLst>
          </p:cNvPr>
          <p:cNvSpPr txBox="1"/>
          <p:nvPr/>
        </p:nvSpPr>
        <p:spPr>
          <a:xfrm>
            <a:off x="349076" y="5514836"/>
            <a:ext cx="477910" cy="400110"/>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11</a:t>
            </a:r>
          </a:p>
        </p:txBody>
      </p:sp>
      <p:sp>
        <p:nvSpPr>
          <p:cNvPr id="44" name="TextBox 43">
            <a:extLst>
              <a:ext uri="{FF2B5EF4-FFF2-40B4-BE49-F238E27FC236}">
                <a16:creationId xmlns:a16="http://schemas.microsoft.com/office/drawing/2014/main" id="{387F53B3-B229-467C-943A-A07688C1E346}"/>
              </a:ext>
            </a:extLst>
          </p:cNvPr>
          <p:cNvSpPr txBox="1"/>
          <p:nvPr/>
        </p:nvSpPr>
        <p:spPr>
          <a:xfrm>
            <a:off x="349076" y="5968935"/>
            <a:ext cx="477910" cy="400110"/>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12</a:t>
            </a:r>
          </a:p>
        </p:txBody>
      </p:sp>
    </p:spTree>
    <p:extLst>
      <p:ext uri="{BB962C8B-B14F-4D97-AF65-F5344CB8AC3E}">
        <p14:creationId xmlns:p14="http://schemas.microsoft.com/office/powerpoint/2010/main" val="163241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P spid="23" grpId="0"/>
      <p:bldP spid="24" grpId="0"/>
      <p:bldP spid="25" grpId="0"/>
      <p:bldP spid="26" grpId="0"/>
      <p:bldP spid="27" grpId="0"/>
      <p:bldP spid="28" grpId="0"/>
      <p:bldP spid="29" grpId="0"/>
      <p:bldP spid="3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904892" cy="869950"/>
          </a:xfrm>
          <a:prstGeom prst="rect">
            <a:avLst/>
          </a:prstGeom>
        </p:spPr>
      </p:pic>
      <p:sp>
        <p:nvSpPr>
          <p:cNvPr id="4" name="Title 3"/>
          <p:cNvSpPr>
            <a:spLocks noGrp="1"/>
          </p:cNvSpPr>
          <p:nvPr>
            <p:ph type="title"/>
          </p:nvPr>
        </p:nvSpPr>
        <p:spPr>
          <a:xfrm>
            <a:off x="0" y="294041"/>
            <a:ext cx="6757261" cy="707849"/>
          </a:xfrm>
        </p:spPr>
        <p:txBody>
          <a:bodyPr>
            <a:normAutofit fontScale="90000"/>
          </a:bodyPr>
          <a:lstStyle/>
          <a:p>
            <a:r>
              <a:rPr lang="en-GB" sz="3600" b="1" dirty="0">
                <a:solidFill>
                  <a:schemeClr val="bg1"/>
                </a:solidFill>
              </a:rPr>
              <a:t>Order of objects in a sentence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9" name="TextBox 8">
            <a:extLst>
              <a:ext uri="{FF2B5EF4-FFF2-40B4-BE49-F238E27FC236}">
                <a16:creationId xmlns:a16="http://schemas.microsoft.com/office/drawing/2014/main" id="{8E270AA0-63BB-4B0A-AF57-0B8EC2DB6643}"/>
              </a:ext>
            </a:extLst>
          </p:cNvPr>
          <p:cNvSpPr txBox="1"/>
          <p:nvPr/>
        </p:nvSpPr>
        <p:spPr>
          <a:xfrm>
            <a:off x="0" y="1198532"/>
            <a:ext cx="120801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a sentence has </a:t>
            </a:r>
            <a:r>
              <a:rPr kumimoji="0" lang="en-US" sz="22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two object nouns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together, the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indirect object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always comes first.</a:t>
            </a:r>
          </a:p>
        </p:txBody>
      </p:sp>
      <p:sp>
        <p:nvSpPr>
          <p:cNvPr id="28" name="TextBox 27">
            <a:extLst>
              <a:ext uri="{FF2B5EF4-FFF2-40B4-BE49-F238E27FC236}">
                <a16:creationId xmlns:a16="http://schemas.microsoft.com/office/drawing/2014/main" id="{478B7E34-0C01-48CD-85BB-8B38A454B0D1}"/>
              </a:ext>
            </a:extLst>
          </p:cNvPr>
          <p:cNvSpPr txBox="1"/>
          <p:nvPr/>
        </p:nvSpPr>
        <p:spPr>
          <a:xfrm>
            <a:off x="493943" y="1702643"/>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29" name="TextBox 28">
            <a:extLst>
              <a:ext uri="{FF2B5EF4-FFF2-40B4-BE49-F238E27FC236}">
                <a16:creationId xmlns:a16="http://schemas.microsoft.com/office/drawing/2014/main" id="{E85B2CFB-27AB-45C9-A170-FC1067248BB5}"/>
              </a:ext>
            </a:extLst>
          </p:cNvPr>
          <p:cNvSpPr txBox="1"/>
          <p:nvPr/>
        </p:nvSpPr>
        <p:spPr>
          <a:xfrm>
            <a:off x="2882967" y="1702643"/>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30" name="TextBox 29">
            <a:extLst>
              <a:ext uri="{FF2B5EF4-FFF2-40B4-BE49-F238E27FC236}">
                <a16:creationId xmlns:a16="http://schemas.microsoft.com/office/drawing/2014/main" id="{A0CEA20D-204A-40B4-850F-71554A00E3F3}"/>
              </a:ext>
            </a:extLst>
          </p:cNvPr>
          <p:cNvSpPr txBox="1"/>
          <p:nvPr/>
        </p:nvSpPr>
        <p:spPr>
          <a:xfrm>
            <a:off x="7769537" y="1692249"/>
            <a:ext cx="2520000"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DIRECT OBJECT</a:t>
            </a:r>
          </a:p>
        </p:txBody>
      </p:sp>
      <p:sp>
        <p:nvSpPr>
          <p:cNvPr id="31" name="Rectangle 30">
            <a:extLst>
              <a:ext uri="{FF2B5EF4-FFF2-40B4-BE49-F238E27FC236}">
                <a16:creationId xmlns:a16="http://schemas.microsoft.com/office/drawing/2014/main" id="{54ED33AA-3BDA-417D-AF76-9DEBBAE3089C}"/>
              </a:ext>
            </a:extLst>
          </p:cNvPr>
          <p:cNvSpPr/>
          <p:nvPr/>
        </p:nvSpPr>
        <p:spPr>
          <a:xfrm>
            <a:off x="493941" y="2191280"/>
            <a:ext cx="9835636" cy="369560"/>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B4C864C8-907B-4485-A6D5-5DB49EACA126}"/>
              </a:ext>
            </a:extLst>
          </p:cNvPr>
          <p:cNvSpPr txBox="1"/>
          <p:nvPr/>
        </p:nvSpPr>
        <p:spPr>
          <a:xfrm>
            <a:off x="493941" y="2166433"/>
            <a:ext cx="17845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33" name="TextBox 32">
            <a:extLst>
              <a:ext uri="{FF2B5EF4-FFF2-40B4-BE49-F238E27FC236}">
                <a16:creationId xmlns:a16="http://schemas.microsoft.com/office/drawing/2014/main" id="{9662422F-794E-4ED4-8405-B41610FF7472}"/>
              </a:ext>
            </a:extLst>
          </p:cNvPr>
          <p:cNvSpPr txBox="1"/>
          <p:nvPr/>
        </p:nvSpPr>
        <p:spPr>
          <a:xfrm>
            <a:off x="2882967" y="2172120"/>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bringe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FDDABA87-7FF1-4DA3-B869-E10CAA93C583}"/>
              </a:ext>
            </a:extLst>
          </p:cNvPr>
          <p:cNvSpPr txBox="1"/>
          <p:nvPr/>
        </p:nvSpPr>
        <p:spPr>
          <a:xfrm>
            <a:off x="7906759" y="2201039"/>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lang="en-GB" sz="2000" b="1" dirty="0" err="1">
                <a:solidFill>
                  <a:srgbClr val="4472C4">
                    <a:lumMod val="50000"/>
                  </a:srgbClr>
                </a:solidFill>
                <a:latin typeface="Century Gothic" panose="020F0302020204030204"/>
              </a:rPr>
              <a:t>Eis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TextBox 34">
            <a:extLst>
              <a:ext uri="{FF2B5EF4-FFF2-40B4-BE49-F238E27FC236}">
                <a16:creationId xmlns:a16="http://schemas.microsoft.com/office/drawing/2014/main" id="{2A3E7173-5D27-4B01-BA7E-0DE253C7E628}"/>
              </a:ext>
            </a:extLst>
          </p:cNvPr>
          <p:cNvSpPr txBox="1"/>
          <p:nvPr/>
        </p:nvSpPr>
        <p:spPr>
          <a:xfrm>
            <a:off x="1102361" y="2534663"/>
            <a:ext cx="93610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en-GB" sz="20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bring</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the </a:t>
            </a:r>
            <a:r>
              <a:rPr lang="en-GB" sz="2000" b="1" i="1" dirty="0">
                <a:solidFill>
                  <a:srgbClr val="4472C4">
                    <a:lumMod val="50000"/>
                  </a:srgbClr>
                </a:solidFill>
                <a:latin typeface="Century Gothic" panose="020F0302020204030204"/>
              </a:rPr>
              <a:t>King</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ice</a:t>
            </a:r>
            <a:r>
              <a:rPr kumimoji="0" lang="en-GB" sz="20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cream</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797435BA-A080-4890-9B88-27F38A52F3A8}"/>
              </a:ext>
            </a:extLst>
          </p:cNvPr>
          <p:cNvSpPr txBox="1"/>
          <p:nvPr/>
        </p:nvSpPr>
        <p:spPr>
          <a:xfrm>
            <a:off x="5041069" y="1702643"/>
            <a:ext cx="2520000"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INDIRECT OBJECT</a:t>
            </a:r>
          </a:p>
        </p:txBody>
      </p:sp>
      <p:sp>
        <p:nvSpPr>
          <p:cNvPr id="37" name="TextBox 36">
            <a:extLst>
              <a:ext uri="{FF2B5EF4-FFF2-40B4-BE49-F238E27FC236}">
                <a16:creationId xmlns:a16="http://schemas.microsoft.com/office/drawing/2014/main" id="{7BD5C287-67E7-4B06-827E-5B238C5D693B}"/>
              </a:ext>
            </a:extLst>
          </p:cNvPr>
          <p:cNvSpPr txBox="1"/>
          <p:nvPr/>
        </p:nvSpPr>
        <p:spPr>
          <a:xfrm>
            <a:off x="5147286" y="2166433"/>
            <a:ext cx="23485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000" b="1" dirty="0">
                <a:solidFill>
                  <a:srgbClr val="4472C4">
                    <a:lumMod val="50000"/>
                  </a:srgbClr>
                </a:solidFill>
                <a:latin typeface="Century Gothic" panose="020F0302020204030204"/>
              </a:rPr>
              <a:t>König</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F8ED7AD6-2C8A-47DF-9385-E50F93644984}"/>
              </a:ext>
            </a:extLst>
          </p:cNvPr>
          <p:cNvSpPr txBox="1"/>
          <p:nvPr/>
        </p:nvSpPr>
        <p:spPr>
          <a:xfrm>
            <a:off x="51367" y="2933139"/>
            <a:ext cx="1202882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If one object is a pronoun, it always comes first, whether it is direct or indirect.</a:t>
            </a:r>
          </a:p>
        </p:txBody>
      </p:sp>
      <p:sp>
        <p:nvSpPr>
          <p:cNvPr id="40" name="TextBox 39">
            <a:extLst>
              <a:ext uri="{FF2B5EF4-FFF2-40B4-BE49-F238E27FC236}">
                <a16:creationId xmlns:a16="http://schemas.microsoft.com/office/drawing/2014/main" id="{ECD840D9-168E-4623-9D32-B7275B9F616B}"/>
              </a:ext>
            </a:extLst>
          </p:cNvPr>
          <p:cNvSpPr txBox="1"/>
          <p:nvPr/>
        </p:nvSpPr>
        <p:spPr>
          <a:xfrm>
            <a:off x="433200" y="3609972"/>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41" name="TextBox 40">
            <a:extLst>
              <a:ext uri="{FF2B5EF4-FFF2-40B4-BE49-F238E27FC236}">
                <a16:creationId xmlns:a16="http://schemas.microsoft.com/office/drawing/2014/main" id="{2F315A6C-890B-47DE-9FC7-2C2EBD612641}"/>
              </a:ext>
            </a:extLst>
          </p:cNvPr>
          <p:cNvSpPr txBox="1"/>
          <p:nvPr/>
        </p:nvSpPr>
        <p:spPr>
          <a:xfrm>
            <a:off x="2822224" y="3609972"/>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43" name="Rectangle 42">
            <a:extLst>
              <a:ext uri="{FF2B5EF4-FFF2-40B4-BE49-F238E27FC236}">
                <a16:creationId xmlns:a16="http://schemas.microsoft.com/office/drawing/2014/main" id="{38170C55-9B63-43DB-BB4F-6BD8B530E283}"/>
              </a:ext>
            </a:extLst>
          </p:cNvPr>
          <p:cNvSpPr/>
          <p:nvPr/>
        </p:nvSpPr>
        <p:spPr>
          <a:xfrm>
            <a:off x="433198" y="4109216"/>
            <a:ext cx="9856339" cy="420745"/>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6A40D4D7-7DAC-44ED-B1A1-DFF94CF7D12C}"/>
              </a:ext>
            </a:extLst>
          </p:cNvPr>
          <p:cNvSpPr txBox="1"/>
          <p:nvPr/>
        </p:nvSpPr>
        <p:spPr>
          <a:xfrm>
            <a:off x="433199" y="4129851"/>
            <a:ext cx="17845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45" name="TextBox 44">
            <a:extLst>
              <a:ext uri="{FF2B5EF4-FFF2-40B4-BE49-F238E27FC236}">
                <a16:creationId xmlns:a16="http://schemas.microsoft.com/office/drawing/2014/main" id="{508B8755-D932-40CB-95D9-AD8ED6350E3B}"/>
              </a:ext>
            </a:extLst>
          </p:cNvPr>
          <p:cNvSpPr txBox="1"/>
          <p:nvPr/>
        </p:nvSpPr>
        <p:spPr>
          <a:xfrm>
            <a:off x="2781672" y="4112775"/>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bringe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297C3790-02E5-41AB-89CD-A5754AFE6B4D}"/>
              </a:ext>
            </a:extLst>
          </p:cNvPr>
          <p:cNvSpPr txBox="1"/>
          <p:nvPr/>
        </p:nvSpPr>
        <p:spPr>
          <a:xfrm>
            <a:off x="8116091" y="4136158"/>
            <a:ext cx="20811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7" name="TextBox 46">
            <a:extLst>
              <a:ext uri="{FF2B5EF4-FFF2-40B4-BE49-F238E27FC236}">
                <a16:creationId xmlns:a16="http://schemas.microsoft.com/office/drawing/2014/main" id="{0E8AAFAF-937A-40FD-8FA1-8CE2E3DCB3CB}"/>
              </a:ext>
            </a:extLst>
          </p:cNvPr>
          <p:cNvSpPr txBox="1"/>
          <p:nvPr/>
        </p:nvSpPr>
        <p:spPr>
          <a:xfrm>
            <a:off x="1184448" y="4499411"/>
            <a:ext cx="95349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en-GB" sz="20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bring</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him                       the ice cream.</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8FFC66EE-6A6D-4560-A0DB-93E318276F01}"/>
              </a:ext>
            </a:extLst>
          </p:cNvPr>
          <p:cNvSpPr txBox="1"/>
          <p:nvPr/>
        </p:nvSpPr>
        <p:spPr>
          <a:xfrm>
            <a:off x="4949285" y="4129851"/>
            <a:ext cx="23485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ihm</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AAE888FE-FC70-4791-857A-7507F6CE7825}"/>
              </a:ext>
            </a:extLst>
          </p:cNvPr>
          <p:cNvSpPr txBox="1"/>
          <p:nvPr/>
        </p:nvSpPr>
        <p:spPr>
          <a:xfrm>
            <a:off x="433200" y="4957441"/>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51" name="TextBox 50">
            <a:extLst>
              <a:ext uri="{FF2B5EF4-FFF2-40B4-BE49-F238E27FC236}">
                <a16:creationId xmlns:a16="http://schemas.microsoft.com/office/drawing/2014/main" id="{B56517E2-CA3E-4299-9926-DE2C7B6EE0DE}"/>
              </a:ext>
            </a:extLst>
          </p:cNvPr>
          <p:cNvSpPr txBox="1"/>
          <p:nvPr/>
        </p:nvSpPr>
        <p:spPr>
          <a:xfrm>
            <a:off x="2822224" y="4957441"/>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53" name="Rectangle 52">
            <a:extLst>
              <a:ext uri="{FF2B5EF4-FFF2-40B4-BE49-F238E27FC236}">
                <a16:creationId xmlns:a16="http://schemas.microsoft.com/office/drawing/2014/main" id="{695BD2CC-8C5F-405F-9537-A248555ADF9F}"/>
              </a:ext>
            </a:extLst>
          </p:cNvPr>
          <p:cNvSpPr/>
          <p:nvPr/>
        </p:nvSpPr>
        <p:spPr>
          <a:xfrm>
            <a:off x="433198" y="5600651"/>
            <a:ext cx="9826068" cy="390195"/>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DE19B68E-7CAA-40A3-90B8-89AA4A80B1D8}"/>
              </a:ext>
            </a:extLst>
          </p:cNvPr>
          <p:cNvSpPr txBox="1"/>
          <p:nvPr/>
        </p:nvSpPr>
        <p:spPr>
          <a:xfrm>
            <a:off x="433199" y="5621286"/>
            <a:ext cx="17845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55" name="TextBox 54">
            <a:extLst>
              <a:ext uri="{FF2B5EF4-FFF2-40B4-BE49-F238E27FC236}">
                <a16:creationId xmlns:a16="http://schemas.microsoft.com/office/drawing/2014/main" id="{EA6D8798-722F-4166-8482-BEF6E30253A5}"/>
              </a:ext>
            </a:extLst>
          </p:cNvPr>
          <p:cNvSpPr txBox="1"/>
          <p:nvPr/>
        </p:nvSpPr>
        <p:spPr>
          <a:xfrm>
            <a:off x="2781672" y="5604210"/>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bringe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EBC4ED0D-7627-4B39-8FD9-023483C29ECE}"/>
              </a:ext>
            </a:extLst>
          </p:cNvPr>
          <p:cNvSpPr txBox="1"/>
          <p:nvPr/>
        </p:nvSpPr>
        <p:spPr>
          <a:xfrm>
            <a:off x="7983441" y="5566219"/>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König.</a:t>
            </a:r>
          </a:p>
        </p:txBody>
      </p:sp>
      <p:sp>
        <p:nvSpPr>
          <p:cNvPr id="57" name="TextBox 56">
            <a:extLst>
              <a:ext uri="{FF2B5EF4-FFF2-40B4-BE49-F238E27FC236}">
                <a16:creationId xmlns:a16="http://schemas.microsoft.com/office/drawing/2014/main" id="{81001D07-8411-4320-8F71-90A5681D846A}"/>
              </a:ext>
            </a:extLst>
          </p:cNvPr>
          <p:cNvSpPr txBox="1"/>
          <p:nvPr/>
        </p:nvSpPr>
        <p:spPr>
          <a:xfrm>
            <a:off x="1093707" y="5966329"/>
            <a:ext cx="99782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en-GB" sz="20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bring</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it</a:t>
            </a:r>
            <a:r>
              <a:rPr kumimoji="0" lang="en-GB" sz="20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(to)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king.</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69D2B519-6324-43A1-BAD0-9B4ABC1728A7}"/>
              </a:ext>
            </a:extLst>
          </p:cNvPr>
          <p:cNvSpPr txBox="1"/>
          <p:nvPr/>
        </p:nvSpPr>
        <p:spPr>
          <a:xfrm>
            <a:off x="4949285" y="5621286"/>
            <a:ext cx="23485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p>
        </p:txBody>
      </p:sp>
      <p:sp>
        <p:nvSpPr>
          <p:cNvPr id="61" name="Rectangle: Rounded Corners 60">
            <a:extLst>
              <a:ext uri="{FF2B5EF4-FFF2-40B4-BE49-F238E27FC236}">
                <a16:creationId xmlns:a16="http://schemas.microsoft.com/office/drawing/2014/main" id="{1D35E93A-EFEC-4F7B-A095-7E2DDC12AE6E}"/>
              </a:ext>
            </a:extLst>
          </p:cNvPr>
          <p:cNvSpPr/>
          <p:nvPr/>
        </p:nvSpPr>
        <p:spPr>
          <a:xfrm>
            <a:off x="4895552" y="3355341"/>
            <a:ext cx="2751384" cy="3011097"/>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5" name="TextBox 84">
            <a:extLst>
              <a:ext uri="{FF2B5EF4-FFF2-40B4-BE49-F238E27FC236}">
                <a16:creationId xmlns:a16="http://schemas.microsoft.com/office/drawing/2014/main" id="{2CC72506-FFAF-44E0-A295-448497ABCA55}"/>
              </a:ext>
            </a:extLst>
          </p:cNvPr>
          <p:cNvSpPr txBox="1"/>
          <p:nvPr/>
        </p:nvSpPr>
        <p:spPr>
          <a:xfrm>
            <a:off x="5016698" y="3631530"/>
            <a:ext cx="2520000"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INDIRECT OBJECT</a:t>
            </a:r>
          </a:p>
        </p:txBody>
      </p:sp>
      <p:sp>
        <p:nvSpPr>
          <p:cNvPr id="86" name="TextBox 85">
            <a:extLst>
              <a:ext uri="{FF2B5EF4-FFF2-40B4-BE49-F238E27FC236}">
                <a16:creationId xmlns:a16="http://schemas.microsoft.com/office/drawing/2014/main" id="{F85394A7-33AB-40BE-9377-023C62B1CB0F}"/>
              </a:ext>
            </a:extLst>
          </p:cNvPr>
          <p:cNvSpPr txBox="1"/>
          <p:nvPr/>
        </p:nvSpPr>
        <p:spPr>
          <a:xfrm>
            <a:off x="7739266" y="3635501"/>
            <a:ext cx="2520000"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DIRECT OBJECT</a:t>
            </a:r>
          </a:p>
        </p:txBody>
      </p:sp>
      <p:sp>
        <p:nvSpPr>
          <p:cNvPr id="87" name="TextBox 86">
            <a:extLst>
              <a:ext uri="{FF2B5EF4-FFF2-40B4-BE49-F238E27FC236}">
                <a16:creationId xmlns:a16="http://schemas.microsoft.com/office/drawing/2014/main" id="{27B69C53-AB69-49B3-9384-4C14933E6071}"/>
              </a:ext>
            </a:extLst>
          </p:cNvPr>
          <p:cNvSpPr txBox="1"/>
          <p:nvPr/>
        </p:nvSpPr>
        <p:spPr>
          <a:xfrm>
            <a:off x="4997858" y="4942566"/>
            <a:ext cx="2520000"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DIRECT OBJECT</a:t>
            </a:r>
          </a:p>
        </p:txBody>
      </p:sp>
      <p:sp>
        <p:nvSpPr>
          <p:cNvPr id="88" name="TextBox 87">
            <a:extLst>
              <a:ext uri="{FF2B5EF4-FFF2-40B4-BE49-F238E27FC236}">
                <a16:creationId xmlns:a16="http://schemas.microsoft.com/office/drawing/2014/main" id="{6D915730-077F-4453-B612-33D98B69AB20}"/>
              </a:ext>
            </a:extLst>
          </p:cNvPr>
          <p:cNvSpPr txBox="1"/>
          <p:nvPr/>
        </p:nvSpPr>
        <p:spPr>
          <a:xfrm>
            <a:off x="7739266" y="4955302"/>
            <a:ext cx="2520000"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INDIRECT OBJECT</a:t>
            </a:r>
          </a:p>
        </p:txBody>
      </p:sp>
    </p:spTree>
    <p:extLst>
      <p:ext uri="{BB962C8B-B14F-4D97-AF65-F5344CB8AC3E}">
        <p14:creationId xmlns:p14="http://schemas.microsoft.com/office/powerpoint/2010/main" val="59739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8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8" grpId="0" animBg="1"/>
      <p:bldP spid="29" grpId="0" animBg="1"/>
      <p:bldP spid="30" grpId="0" animBg="1"/>
      <p:bldP spid="31" grpId="0" animBg="1"/>
      <p:bldP spid="32" grpId="0"/>
      <p:bldP spid="33" grpId="0"/>
      <p:bldP spid="34" grpId="0"/>
      <p:bldP spid="35" grpId="0"/>
      <p:bldP spid="36" grpId="0" animBg="1"/>
      <p:bldP spid="37" grpId="0"/>
      <p:bldP spid="39" grpId="0"/>
      <p:bldP spid="40" grpId="0" animBg="1"/>
      <p:bldP spid="41" grpId="0" animBg="1"/>
      <p:bldP spid="43" grpId="0" animBg="1"/>
      <p:bldP spid="44" grpId="0"/>
      <p:bldP spid="45" grpId="0"/>
      <p:bldP spid="46" grpId="0"/>
      <p:bldP spid="47" grpId="0"/>
      <p:bldP spid="49" grpId="0"/>
      <p:bldP spid="50" grpId="0" animBg="1"/>
      <p:bldP spid="51" grpId="0" animBg="1"/>
      <p:bldP spid="53" grpId="0" animBg="1"/>
      <p:bldP spid="54" grpId="0"/>
      <p:bldP spid="55" grpId="0"/>
      <p:bldP spid="56" grpId="0"/>
      <p:bldP spid="57" grpId="0"/>
      <p:bldP spid="59" grpId="0"/>
      <p:bldP spid="61" grpId="0" animBg="1"/>
      <p:bldP spid="85" grpId="0" animBg="1"/>
      <p:bldP spid="86" grpId="0" animBg="1"/>
      <p:bldP spid="87" grpId="0" animBg="1"/>
      <p:bldP spid="8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511114" cy="869950"/>
          </a:xfrm>
          <a:prstGeom prst="rect">
            <a:avLst/>
          </a:prstGeom>
        </p:spPr>
      </p:pic>
      <p:sp>
        <p:nvSpPr>
          <p:cNvPr id="4" name="Title 3"/>
          <p:cNvSpPr>
            <a:spLocks noGrp="1"/>
          </p:cNvSpPr>
          <p:nvPr>
            <p:ph type="title"/>
          </p:nvPr>
        </p:nvSpPr>
        <p:spPr>
          <a:xfrm>
            <a:off x="0" y="294041"/>
            <a:ext cx="4938727" cy="707849"/>
          </a:xfrm>
        </p:spPr>
        <p:txBody>
          <a:bodyPr>
            <a:normAutofit/>
          </a:bodyPr>
          <a:lstStyle/>
          <a:p>
            <a:r>
              <a:rPr lang="en-US" sz="3600" b="1" dirty="0">
                <a:solidFill>
                  <a:schemeClr val="bg1"/>
                </a:solidFill>
              </a:rPr>
              <a:t>M</a:t>
            </a:r>
            <a:r>
              <a:rPr lang="en-GB" sz="3600" b="1" dirty="0" err="1">
                <a:solidFill>
                  <a:schemeClr val="bg1"/>
                </a:solidFill>
              </a:rPr>
              <a:t>ia</a:t>
            </a:r>
            <a:r>
              <a:rPr lang="en-GB" sz="3600" b="1" dirty="0">
                <a:solidFill>
                  <a:schemeClr val="bg1"/>
                </a:solidFill>
              </a:rPr>
              <a:t> </a:t>
            </a:r>
            <a:r>
              <a:rPr lang="en-GB" sz="3600" b="1" dirty="0" err="1">
                <a:solidFill>
                  <a:schemeClr val="bg1"/>
                </a:solidFill>
              </a:rPr>
              <a:t>fragt</a:t>
            </a:r>
            <a:r>
              <a:rPr lang="en-GB" sz="3600" b="1" dirty="0">
                <a:solidFill>
                  <a:schemeClr val="bg1"/>
                </a:solidFill>
              </a:rPr>
              <a:t> Wolfgang</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5588149" y="130149"/>
            <a:ext cx="57541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Pronomen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nvGraphicFramePr>
        <p:xfrm>
          <a:off x="229081" y="1569927"/>
          <a:ext cx="11617519" cy="4473603"/>
        </p:xfrm>
        <a:graphic>
          <a:graphicData uri="http://schemas.openxmlformats.org/drawingml/2006/table">
            <a:tbl>
              <a:tblPr firstRow="1" bandRow="1">
                <a:tableStyleId>{00A15C55-8517-42AA-B614-E9B94910E393}</a:tableStyleId>
              </a:tblPr>
              <a:tblGrid>
                <a:gridCol w="660605">
                  <a:extLst>
                    <a:ext uri="{9D8B030D-6E8A-4147-A177-3AD203B41FA5}">
                      <a16:colId xmlns:a16="http://schemas.microsoft.com/office/drawing/2014/main" val="2607353726"/>
                    </a:ext>
                  </a:extLst>
                </a:gridCol>
                <a:gridCol w="5696465">
                  <a:extLst>
                    <a:ext uri="{9D8B030D-6E8A-4147-A177-3AD203B41FA5}">
                      <a16:colId xmlns:a16="http://schemas.microsoft.com/office/drawing/2014/main" val="1600817978"/>
                    </a:ext>
                  </a:extLst>
                </a:gridCol>
                <a:gridCol w="5260449">
                  <a:extLst>
                    <a:ext uri="{9D8B030D-6E8A-4147-A177-3AD203B41FA5}">
                      <a16:colId xmlns:a16="http://schemas.microsoft.com/office/drawing/2014/main" val="4128092149"/>
                    </a:ext>
                  </a:extLst>
                </a:gridCol>
              </a:tblGrid>
              <a:tr h="497067">
                <a:tc>
                  <a:txBody>
                    <a:bodyPr/>
                    <a:lstStyle/>
                    <a:p>
                      <a:endParaRPr lang="en-GB" dirty="0"/>
                    </a:p>
                  </a:txBody>
                  <a:tcPr>
                    <a:noFill/>
                  </a:tcPr>
                </a:tc>
                <a:tc>
                  <a:txBody>
                    <a:bodyPr/>
                    <a:lstStyle/>
                    <a:p>
                      <a:pPr algn="ctr"/>
                      <a:r>
                        <a:rPr lang="en-US" dirty="0"/>
                        <a:t>Mia</a:t>
                      </a:r>
                      <a:endParaRPr lang="en-GB" dirty="0"/>
                    </a:p>
                  </a:txBody>
                  <a:tcP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Wolfgang</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Hast du </a:t>
                      </a:r>
                      <a:r>
                        <a:rPr lang="en-GB" sz="2000" b="1" dirty="0">
                          <a:solidFill>
                            <a:srgbClr val="115076"/>
                          </a:solidFill>
                        </a:rPr>
                        <a:t>die </a:t>
                      </a:r>
                      <a:r>
                        <a:rPr lang="en-GB" sz="2000" b="1" dirty="0" err="1">
                          <a:solidFill>
                            <a:srgbClr val="115076"/>
                          </a:solidFill>
                        </a:rPr>
                        <a:t>Karten</a:t>
                      </a:r>
                      <a:r>
                        <a:rPr lang="en-GB" sz="2000" b="1" dirty="0">
                          <a:solidFill>
                            <a:srgbClr val="115076"/>
                          </a:solidFill>
                        </a:rPr>
                        <a:t> </a:t>
                      </a:r>
                      <a:r>
                        <a:rPr lang="en-GB" sz="2000" dirty="0" err="1">
                          <a:solidFill>
                            <a:srgbClr val="115076"/>
                          </a:solidFill>
                        </a:rPr>
                        <a:t>vorbereitet</a:t>
                      </a:r>
                      <a:r>
                        <a:rPr lang="en-GB" sz="2000" dirty="0">
                          <a:solidFill>
                            <a:srgbClr val="115076"/>
                          </a:solidFill>
                        </a:rPr>
                        <a:t>? </a:t>
                      </a:r>
                    </a:p>
                  </a:txBody>
                  <a:tcPr anchor="ctr"/>
                </a:tc>
                <a:tc>
                  <a:txBody>
                    <a:bodyPr/>
                    <a:lstStyle/>
                    <a:p>
                      <a:pPr algn="ctr"/>
                      <a:r>
                        <a:rPr lang="en-US" sz="2000" b="1" dirty="0" err="1">
                          <a:solidFill>
                            <a:schemeClr val="accent1">
                              <a:lumMod val="50000"/>
                            </a:schemeClr>
                          </a:solidFill>
                        </a:rPr>
                        <a:t>sie</a:t>
                      </a:r>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Hast du </a:t>
                      </a:r>
                      <a:r>
                        <a:rPr lang="de-DE" sz="2000" b="1" dirty="0">
                          <a:solidFill>
                            <a:srgbClr val="115076"/>
                          </a:solidFill>
                        </a:rPr>
                        <a:t>den Eintrittspreis </a:t>
                      </a:r>
                      <a:r>
                        <a:rPr lang="de-DE" sz="2000" dirty="0">
                          <a:solidFill>
                            <a:srgbClr val="115076"/>
                          </a:solidFill>
                        </a:rPr>
                        <a:t>beschlossen?</a:t>
                      </a:r>
                      <a:endParaRPr lang="en-GB" sz="2000" dirty="0">
                        <a:solidFill>
                          <a:srgbClr val="115076"/>
                        </a:solidFill>
                      </a:endParaRPr>
                    </a:p>
                  </a:txBody>
                  <a:tcPr anchor="ctr"/>
                </a:tc>
                <a:tc>
                  <a:txBody>
                    <a:bodyPr/>
                    <a:lstStyle/>
                    <a:p>
                      <a:pPr algn="ctr"/>
                      <a:r>
                        <a:rPr lang="en-US" sz="2000" b="1" dirty="0" err="1">
                          <a:solidFill>
                            <a:schemeClr val="accent1">
                              <a:lumMod val="50000"/>
                            </a:schemeClr>
                          </a:solidFill>
                        </a:rPr>
                        <a:t>ihn</a:t>
                      </a:r>
                      <a:endParaRPr lang="en-GB" sz="2000" b="1"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Hast du </a:t>
                      </a:r>
                      <a:r>
                        <a:rPr lang="de-DE" sz="2000" b="1" dirty="0">
                          <a:solidFill>
                            <a:srgbClr val="115076"/>
                          </a:solidFill>
                        </a:rPr>
                        <a:t>der Band </a:t>
                      </a:r>
                      <a:r>
                        <a:rPr lang="de-DE" sz="2000" dirty="0">
                          <a:solidFill>
                            <a:srgbClr val="115076"/>
                          </a:solidFill>
                        </a:rPr>
                        <a:t>geschrieben?</a:t>
                      </a:r>
                      <a:endParaRPr lang="en-GB" sz="2000" dirty="0">
                        <a:solidFill>
                          <a:srgbClr val="115076"/>
                        </a:solidFill>
                      </a:endParaRPr>
                    </a:p>
                  </a:txBody>
                  <a:tcPr anchor="ctr"/>
                </a:tc>
                <a:tc>
                  <a:txBody>
                    <a:bodyPr/>
                    <a:lstStyle/>
                    <a:p>
                      <a:pPr algn="ctr"/>
                      <a:r>
                        <a:rPr lang="en-US" sz="2000" b="1" dirty="0" err="1">
                          <a:solidFill>
                            <a:schemeClr val="accent1">
                              <a:lumMod val="50000"/>
                            </a:schemeClr>
                          </a:solidFill>
                        </a:rPr>
                        <a:t>ihr</a:t>
                      </a:r>
                      <a:endParaRPr lang="en-GB" sz="2000" b="1"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Hast du</a:t>
                      </a:r>
                      <a:r>
                        <a:rPr lang="de-DE" sz="2000" b="1" dirty="0">
                          <a:solidFill>
                            <a:srgbClr val="115076"/>
                          </a:solidFill>
                        </a:rPr>
                        <a:t> mit der Sängerin </a:t>
                      </a:r>
                      <a:r>
                        <a:rPr lang="de-DE" sz="2000" dirty="0">
                          <a:solidFill>
                            <a:srgbClr val="115076"/>
                          </a:solidFill>
                        </a:rPr>
                        <a:t>gesprochen?</a:t>
                      </a:r>
                      <a:endParaRPr lang="en-GB" sz="2000" dirty="0">
                        <a:solidFill>
                          <a:srgbClr val="115076"/>
                        </a:solidFill>
                      </a:endParaRPr>
                    </a:p>
                  </a:txBody>
                  <a:tcPr anchor="ctr"/>
                </a:tc>
                <a:tc>
                  <a:txBody>
                    <a:bodyPr/>
                    <a:lstStyle/>
                    <a:p>
                      <a:pPr algn="ctr"/>
                      <a:r>
                        <a:rPr lang="en-US" sz="2000" b="1" dirty="0" err="1">
                          <a:solidFill>
                            <a:schemeClr val="accent1">
                              <a:lumMod val="50000"/>
                            </a:schemeClr>
                          </a:solidFill>
                        </a:rPr>
                        <a:t>ihr</a:t>
                      </a:r>
                      <a:r>
                        <a:rPr lang="en-US" sz="2000" b="1" dirty="0">
                          <a:solidFill>
                            <a:schemeClr val="accent1">
                              <a:lumMod val="50000"/>
                            </a:schemeClr>
                          </a:solidFill>
                        </a:rPr>
                        <a:t> </a:t>
                      </a:r>
                      <a:endParaRPr lang="en-GB" sz="2000" b="1"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Hast du </a:t>
                      </a:r>
                      <a:r>
                        <a:rPr lang="de-DE" sz="2000" b="1" dirty="0">
                          <a:solidFill>
                            <a:srgbClr val="115076"/>
                          </a:solidFill>
                        </a:rPr>
                        <a:t>das Essen </a:t>
                      </a:r>
                      <a:r>
                        <a:rPr lang="de-DE" sz="2000" dirty="0">
                          <a:solidFill>
                            <a:srgbClr val="115076"/>
                          </a:solidFill>
                        </a:rPr>
                        <a:t>eingekauft?</a:t>
                      </a:r>
                      <a:endParaRPr lang="en-GB" sz="2000" dirty="0">
                        <a:solidFill>
                          <a:srgbClr val="115076"/>
                        </a:solidFill>
                      </a:endParaRPr>
                    </a:p>
                  </a:txBody>
                  <a:tcPr anchor="ctr"/>
                </a:tc>
                <a:tc>
                  <a:txBody>
                    <a:bodyPr/>
                    <a:lstStyle/>
                    <a:p>
                      <a:pPr algn="ctr"/>
                      <a:r>
                        <a:rPr lang="en-US" sz="2000" b="1" dirty="0">
                          <a:solidFill>
                            <a:schemeClr val="accent1">
                              <a:lumMod val="50000"/>
                            </a:schemeClr>
                          </a:solidFill>
                        </a:rPr>
                        <a:t>es</a:t>
                      </a:r>
                      <a:endParaRPr lang="en-GB" sz="2000" b="1"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Hast du </a:t>
                      </a:r>
                      <a:r>
                        <a:rPr lang="de-DE" sz="2000" b="1" dirty="0">
                          <a:solidFill>
                            <a:srgbClr val="115076"/>
                          </a:solidFill>
                        </a:rPr>
                        <a:t>die Stühle </a:t>
                      </a:r>
                      <a:r>
                        <a:rPr lang="de-DE" sz="2000" dirty="0">
                          <a:solidFill>
                            <a:srgbClr val="115076"/>
                          </a:solidFill>
                        </a:rPr>
                        <a:t>geholt? </a:t>
                      </a:r>
                      <a:endParaRPr lang="en-GB" sz="2000" dirty="0">
                        <a:solidFill>
                          <a:srgbClr val="115076"/>
                        </a:solidFill>
                      </a:endParaRPr>
                    </a:p>
                  </a:txBody>
                  <a:tcPr anchor="ctr"/>
                </a:tc>
                <a:tc>
                  <a:txBody>
                    <a:bodyPr/>
                    <a:lstStyle/>
                    <a:p>
                      <a:pPr algn="ctr"/>
                      <a:r>
                        <a:rPr lang="en-US" sz="2000" b="1" dirty="0" err="1">
                          <a:solidFill>
                            <a:schemeClr val="accent1">
                              <a:lumMod val="50000"/>
                            </a:schemeClr>
                          </a:solidFill>
                        </a:rPr>
                        <a:t>sie</a:t>
                      </a:r>
                      <a:endParaRPr lang="en-GB" sz="2000" b="1"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Hast du </a:t>
                      </a:r>
                      <a:r>
                        <a:rPr lang="de-DE" sz="2000" b="1" dirty="0">
                          <a:solidFill>
                            <a:srgbClr val="115076"/>
                          </a:solidFill>
                        </a:rPr>
                        <a:t>dem Hausmeister*  </a:t>
                      </a:r>
                      <a:r>
                        <a:rPr lang="de-DE" sz="2000" dirty="0">
                          <a:solidFill>
                            <a:srgbClr val="115076"/>
                          </a:solidFill>
                        </a:rPr>
                        <a:t>geholfen?</a:t>
                      </a:r>
                      <a:endParaRPr lang="en-GB" sz="2000" dirty="0">
                        <a:solidFill>
                          <a:srgbClr val="115076"/>
                        </a:solidFill>
                      </a:endParaRPr>
                    </a:p>
                  </a:txBody>
                  <a:tcPr anchor="ctr"/>
                </a:tc>
                <a:tc>
                  <a:txBody>
                    <a:bodyPr/>
                    <a:lstStyle/>
                    <a:p>
                      <a:pPr algn="ctr"/>
                      <a:r>
                        <a:rPr lang="en-US" sz="2000" b="1" dirty="0" err="1">
                          <a:solidFill>
                            <a:schemeClr val="accent1">
                              <a:lumMod val="50000"/>
                            </a:schemeClr>
                          </a:solidFill>
                        </a:rPr>
                        <a:t>ihm</a:t>
                      </a:r>
                      <a:endParaRPr lang="en-GB" sz="2000" b="1"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Hast du dem Chor </a:t>
                      </a:r>
                      <a:r>
                        <a:rPr lang="de-DE" sz="2000" b="1" dirty="0">
                          <a:solidFill>
                            <a:srgbClr val="115076"/>
                          </a:solidFill>
                        </a:rPr>
                        <a:t>die Noten* </a:t>
                      </a:r>
                      <a:r>
                        <a:rPr lang="de-DE" sz="2000" dirty="0">
                          <a:solidFill>
                            <a:srgbClr val="115076"/>
                          </a:solidFill>
                        </a:rPr>
                        <a:t>gebracht?</a:t>
                      </a:r>
                      <a:endParaRPr lang="en-GB" sz="2000" dirty="0">
                        <a:solidFill>
                          <a:srgbClr val="115076"/>
                        </a:solidFill>
                      </a:endParaRPr>
                    </a:p>
                  </a:txBody>
                  <a:tcPr anchor="ctr"/>
                </a:tc>
                <a:tc>
                  <a:txBody>
                    <a:bodyPr/>
                    <a:lstStyle/>
                    <a:p>
                      <a:pPr algn="ctr"/>
                      <a:r>
                        <a:rPr lang="en-US" sz="2000" b="1" dirty="0" err="1">
                          <a:solidFill>
                            <a:schemeClr val="accent1">
                              <a:lumMod val="50000"/>
                            </a:schemeClr>
                          </a:solidFill>
                        </a:rPr>
                        <a:t>sie</a:t>
                      </a:r>
                      <a:endParaRPr lang="en-GB" sz="2000" b="1"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942919" y="2179131"/>
            <a:ext cx="4059218"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916065" y="2690957"/>
            <a:ext cx="5007425" cy="27454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916065" y="3107654"/>
            <a:ext cx="4177471" cy="35793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942412" y="3654972"/>
            <a:ext cx="5007425" cy="32997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953116" y="4134423"/>
            <a:ext cx="4049021" cy="38572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953116" y="4662296"/>
            <a:ext cx="3466150" cy="30075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942412" y="5147575"/>
            <a:ext cx="4824720" cy="32997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942412" y="5639778"/>
            <a:ext cx="5142525" cy="32997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Action Button: Custom 16">
            <a:hlinkClick r:id="" action="ppaction://noaction" highlightClick="1">
              <a:snd r:embed="rId4" name="9.3.2.4 slide 39 1.wav"/>
            </a:hlinkClick>
            <a:extLst>
              <a:ext uri="{FF2B5EF4-FFF2-40B4-BE49-F238E27FC236}">
                <a16:creationId xmlns:a16="http://schemas.microsoft.com/office/drawing/2014/main" id="{D2B1EA48-40BB-4F68-A104-4A8B31B4D4BB}"/>
              </a:ext>
            </a:extLst>
          </p:cNvPr>
          <p:cNvSpPr/>
          <p:nvPr/>
        </p:nvSpPr>
        <p:spPr>
          <a:xfrm>
            <a:off x="375612" y="213548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5" name="9.3.2.4 slide 39 2.wav"/>
            </a:hlinkClick>
            <a:extLst>
              <a:ext uri="{FF2B5EF4-FFF2-40B4-BE49-F238E27FC236}">
                <a16:creationId xmlns:a16="http://schemas.microsoft.com/office/drawing/2014/main" id="{86670C6F-0031-4B33-8535-0B32F1075618}"/>
              </a:ext>
            </a:extLst>
          </p:cNvPr>
          <p:cNvSpPr/>
          <p:nvPr/>
        </p:nvSpPr>
        <p:spPr>
          <a:xfrm>
            <a:off x="375612" y="262599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6" name="9.3.2.4 slide 39 3.wav"/>
            </a:hlinkClick>
            <a:extLst>
              <a:ext uri="{FF2B5EF4-FFF2-40B4-BE49-F238E27FC236}">
                <a16:creationId xmlns:a16="http://schemas.microsoft.com/office/drawing/2014/main" id="{1AEF7932-ED2E-4DD4-B6F3-44931C9B4D42}"/>
              </a:ext>
            </a:extLst>
          </p:cNvPr>
          <p:cNvSpPr/>
          <p:nvPr/>
        </p:nvSpPr>
        <p:spPr>
          <a:xfrm>
            <a:off x="375612" y="311646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7" name="9.3.2.4 slide 39 4.wav"/>
            </a:hlinkClick>
            <a:extLst>
              <a:ext uri="{FF2B5EF4-FFF2-40B4-BE49-F238E27FC236}">
                <a16:creationId xmlns:a16="http://schemas.microsoft.com/office/drawing/2014/main" id="{94BC66DA-7CDF-4759-B490-8954E1259003}"/>
              </a:ext>
            </a:extLst>
          </p:cNvPr>
          <p:cNvSpPr/>
          <p:nvPr/>
        </p:nvSpPr>
        <p:spPr>
          <a:xfrm>
            <a:off x="375612" y="361323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8" name="9.3.2.4 slide 39 5.wav"/>
            </a:hlinkClick>
            <a:extLst>
              <a:ext uri="{FF2B5EF4-FFF2-40B4-BE49-F238E27FC236}">
                <a16:creationId xmlns:a16="http://schemas.microsoft.com/office/drawing/2014/main" id="{F1C9904E-40A0-41A6-988C-0B50785DACB5}"/>
              </a:ext>
            </a:extLst>
          </p:cNvPr>
          <p:cNvSpPr/>
          <p:nvPr/>
        </p:nvSpPr>
        <p:spPr>
          <a:xfrm>
            <a:off x="388786" y="413805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9" name="9.3.2.4 slide 39 6.wav"/>
            </a:hlinkClick>
            <a:extLst>
              <a:ext uri="{FF2B5EF4-FFF2-40B4-BE49-F238E27FC236}">
                <a16:creationId xmlns:a16="http://schemas.microsoft.com/office/drawing/2014/main" id="{C7C2F787-6D11-4287-A3C6-EEC152BD392F}"/>
              </a:ext>
            </a:extLst>
          </p:cNvPr>
          <p:cNvSpPr/>
          <p:nvPr/>
        </p:nvSpPr>
        <p:spPr>
          <a:xfrm>
            <a:off x="375612" y="462062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0" name="9.3.2.4 slide 39 7.wav"/>
            </a:hlinkClick>
            <a:extLst>
              <a:ext uri="{FF2B5EF4-FFF2-40B4-BE49-F238E27FC236}">
                <a16:creationId xmlns:a16="http://schemas.microsoft.com/office/drawing/2014/main" id="{1FAB9E34-96F8-4EBA-82C2-5A64F9E98DEB}"/>
              </a:ext>
            </a:extLst>
          </p:cNvPr>
          <p:cNvSpPr/>
          <p:nvPr/>
        </p:nvSpPr>
        <p:spPr>
          <a:xfrm>
            <a:off x="375612" y="513655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1" name="9.3.2.4 slide 39 8.wav"/>
            </a:hlinkClick>
            <a:extLst>
              <a:ext uri="{FF2B5EF4-FFF2-40B4-BE49-F238E27FC236}">
                <a16:creationId xmlns:a16="http://schemas.microsoft.com/office/drawing/2014/main" id="{C67A306D-D1B6-4E24-BA10-AB54D9801FEB}"/>
              </a:ext>
            </a:extLst>
          </p:cNvPr>
          <p:cNvSpPr/>
          <p:nvPr/>
        </p:nvSpPr>
        <p:spPr>
          <a:xfrm>
            <a:off x="388786" y="560546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40" name="Picture 39" descr="A picture containing text, vector graphics&#10;&#10;Description automatically generated">
            <a:extLst>
              <a:ext uri="{FF2B5EF4-FFF2-40B4-BE49-F238E27FC236}">
                <a16:creationId xmlns:a16="http://schemas.microsoft.com/office/drawing/2014/main" id="{1C8B6D28-53B3-4585-BC6C-7D9599FD96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280619" y="247046"/>
            <a:ext cx="1218419" cy="1323825"/>
          </a:xfrm>
          <a:prstGeom prst="rect">
            <a:avLst/>
          </a:prstGeom>
        </p:spPr>
      </p:pic>
      <p:pic>
        <p:nvPicPr>
          <p:cNvPr id="8" name="Picture 7" descr="A picture containing text, queen, vector graphics&#10;&#10;Description automatically generated">
            <a:extLst>
              <a:ext uri="{FF2B5EF4-FFF2-40B4-BE49-F238E27FC236}">
                <a16:creationId xmlns:a16="http://schemas.microsoft.com/office/drawing/2014/main" id="{29153966-F98F-4113-8023-65CB8ABF12A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48460" y="464878"/>
            <a:ext cx="1864747" cy="1570101"/>
          </a:xfrm>
          <a:prstGeom prst="rect">
            <a:avLst/>
          </a:prstGeom>
        </p:spPr>
      </p:pic>
      <p:sp>
        <p:nvSpPr>
          <p:cNvPr id="41" name="Speech Bubble: Rectangle with Corners Rounded 40">
            <a:extLst>
              <a:ext uri="{FF2B5EF4-FFF2-40B4-BE49-F238E27FC236}">
                <a16:creationId xmlns:a16="http://schemas.microsoft.com/office/drawing/2014/main" id="{45837192-5191-4269-8429-E08D5C7349DC}"/>
              </a:ext>
            </a:extLst>
          </p:cNvPr>
          <p:cNvSpPr/>
          <p:nvPr/>
        </p:nvSpPr>
        <p:spPr>
          <a:xfrm>
            <a:off x="7930437" y="779940"/>
            <a:ext cx="3998934" cy="600555"/>
          </a:xfrm>
          <a:prstGeom prst="wedgeRoundRectCallout">
            <a:avLst>
              <a:gd name="adj1" fmla="val -9091"/>
              <a:gd name="adj2" fmla="val 1535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Hausmeister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caretaker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Noten – sheet music</a:t>
            </a:r>
          </a:p>
        </p:txBody>
      </p:sp>
      <p:sp>
        <p:nvSpPr>
          <p:cNvPr id="42" name="TextBox 41" descr="text box hiding answer">
            <a:extLst>
              <a:ext uri="{FF2B5EF4-FFF2-40B4-BE49-F238E27FC236}">
                <a16:creationId xmlns:a16="http://schemas.microsoft.com/office/drawing/2014/main" id="{BD58A87D-0A2F-43BB-89E1-8678AC05F516}"/>
              </a:ext>
            </a:extLst>
          </p:cNvPr>
          <p:cNvSpPr txBox="1"/>
          <p:nvPr/>
        </p:nvSpPr>
        <p:spPr>
          <a:xfrm>
            <a:off x="8975508" y="2135486"/>
            <a:ext cx="511304" cy="27454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Box 42" descr="text box hiding answer">
            <a:extLst>
              <a:ext uri="{FF2B5EF4-FFF2-40B4-BE49-F238E27FC236}">
                <a16:creationId xmlns:a16="http://schemas.microsoft.com/office/drawing/2014/main" id="{0B40FF9F-7141-4BF2-9ED8-19F7C16743E8}"/>
              </a:ext>
            </a:extLst>
          </p:cNvPr>
          <p:cNvSpPr txBox="1"/>
          <p:nvPr/>
        </p:nvSpPr>
        <p:spPr>
          <a:xfrm>
            <a:off x="8963814" y="3113599"/>
            <a:ext cx="511304" cy="27454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TextBox 43" descr="text box hiding answer">
            <a:extLst>
              <a:ext uri="{FF2B5EF4-FFF2-40B4-BE49-F238E27FC236}">
                <a16:creationId xmlns:a16="http://schemas.microsoft.com/office/drawing/2014/main" id="{F84085A9-C0E9-48C1-9A62-7E250A600790}"/>
              </a:ext>
            </a:extLst>
          </p:cNvPr>
          <p:cNvSpPr txBox="1"/>
          <p:nvPr/>
        </p:nvSpPr>
        <p:spPr>
          <a:xfrm>
            <a:off x="8975508" y="2660927"/>
            <a:ext cx="614796" cy="2421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5" name="TextBox 44" descr="text box hiding answer">
            <a:extLst>
              <a:ext uri="{FF2B5EF4-FFF2-40B4-BE49-F238E27FC236}">
                <a16:creationId xmlns:a16="http://schemas.microsoft.com/office/drawing/2014/main" id="{3BCC5A0F-7645-46E9-9D1D-859ADE3FDED8}"/>
              </a:ext>
            </a:extLst>
          </p:cNvPr>
          <p:cNvSpPr txBox="1"/>
          <p:nvPr/>
        </p:nvSpPr>
        <p:spPr>
          <a:xfrm>
            <a:off x="8965480" y="3656210"/>
            <a:ext cx="614796" cy="2421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descr="text box hiding answer">
            <a:extLst>
              <a:ext uri="{FF2B5EF4-FFF2-40B4-BE49-F238E27FC236}">
                <a16:creationId xmlns:a16="http://schemas.microsoft.com/office/drawing/2014/main" id="{B9351510-86CD-4E97-9257-B488F1F05E84}"/>
              </a:ext>
            </a:extLst>
          </p:cNvPr>
          <p:cNvSpPr txBox="1"/>
          <p:nvPr/>
        </p:nvSpPr>
        <p:spPr>
          <a:xfrm>
            <a:off x="8963814" y="4186192"/>
            <a:ext cx="511304" cy="27454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7" name="TextBox 46" descr="text box hiding answer">
            <a:extLst>
              <a:ext uri="{FF2B5EF4-FFF2-40B4-BE49-F238E27FC236}">
                <a16:creationId xmlns:a16="http://schemas.microsoft.com/office/drawing/2014/main" id="{32FF3FC5-2DF8-4B75-81A1-17E1E474B923}"/>
              </a:ext>
            </a:extLst>
          </p:cNvPr>
          <p:cNvSpPr txBox="1"/>
          <p:nvPr/>
        </p:nvSpPr>
        <p:spPr>
          <a:xfrm>
            <a:off x="9034777" y="4650171"/>
            <a:ext cx="614796" cy="2421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8" name="TextBox 47" descr="text box hiding answer">
            <a:extLst>
              <a:ext uri="{FF2B5EF4-FFF2-40B4-BE49-F238E27FC236}">
                <a16:creationId xmlns:a16="http://schemas.microsoft.com/office/drawing/2014/main" id="{37E9C125-5E98-4B09-9506-EAF9118783FC}"/>
              </a:ext>
            </a:extLst>
          </p:cNvPr>
          <p:cNvSpPr txBox="1"/>
          <p:nvPr/>
        </p:nvSpPr>
        <p:spPr>
          <a:xfrm>
            <a:off x="8848371" y="5661972"/>
            <a:ext cx="801201" cy="307776"/>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TextBox 48" descr="text box hiding answer">
            <a:extLst>
              <a:ext uri="{FF2B5EF4-FFF2-40B4-BE49-F238E27FC236}">
                <a16:creationId xmlns:a16="http://schemas.microsoft.com/office/drawing/2014/main" id="{11D41E41-783D-43D9-9EFF-5F27557B6ACF}"/>
              </a:ext>
            </a:extLst>
          </p:cNvPr>
          <p:cNvSpPr txBox="1"/>
          <p:nvPr/>
        </p:nvSpPr>
        <p:spPr>
          <a:xfrm>
            <a:off x="8975508" y="5135258"/>
            <a:ext cx="511304" cy="27454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59893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096000" cy="869950"/>
          </a:xfrm>
          <a:prstGeom prst="rect">
            <a:avLst/>
          </a:prstGeom>
        </p:spPr>
      </p:pic>
      <p:sp>
        <p:nvSpPr>
          <p:cNvPr id="4" name="Title 3"/>
          <p:cNvSpPr>
            <a:spLocks noGrp="1"/>
          </p:cNvSpPr>
          <p:nvPr>
            <p:ph type="title"/>
          </p:nvPr>
        </p:nvSpPr>
        <p:spPr>
          <a:xfrm>
            <a:off x="0" y="294041"/>
            <a:ext cx="4609070" cy="707849"/>
          </a:xfrm>
        </p:spPr>
        <p:txBody>
          <a:bodyPr>
            <a:normAutofit fontScale="90000"/>
          </a:bodyPr>
          <a:lstStyle/>
          <a:p>
            <a:r>
              <a:rPr lang="en-GB" sz="3600" b="1" dirty="0">
                <a:solidFill>
                  <a:schemeClr val="bg1"/>
                </a:solidFill>
              </a:rPr>
              <a:t>Alastair </a:t>
            </a:r>
            <a:r>
              <a:rPr lang="en-GB" sz="3600" b="1" dirty="0" err="1">
                <a:solidFill>
                  <a:schemeClr val="bg1"/>
                </a:solidFill>
              </a:rPr>
              <a:t>schreibt</a:t>
            </a:r>
            <a:r>
              <a:rPr lang="en-GB" sz="3600" b="1" dirty="0">
                <a:solidFill>
                  <a:schemeClr val="bg1"/>
                </a:solidFill>
              </a:rPr>
              <a:t> Mia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63647" y="93581"/>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80000" y="1296000"/>
            <a:ext cx="4342573" cy="1569660"/>
          </a:xfrm>
          <a:prstGeom prst="rect">
            <a:avLst/>
          </a:prstGeom>
          <a:noFill/>
        </p:spPr>
        <p:txBody>
          <a:bodyPr wrap="square" rtlCol="0">
            <a:spAutoFit/>
          </a:bodyPr>
          <a:lstStyle/>
          <a:p>
            <a:r>
              <a:rPr lang="en-US" sz="2400" dirty="0">
                <a:solidFill>
                  <a:schemeClr val="accent5">
                    <a:lumMod val="50000"/>
                  </a:schemeClr>
                </a:solidFill>
              </a:rPr>
              <a:t>Alastair </a:t>
            </a:r>
            <a:r>
              <a:rPr lang="en-US" sz="2400" dirty="0" err="1">
                <a:solidFill>
                  <a:schemeClr val="accent5">
                    <a:lumMod val="50000"/>
                  </a:schemeClr>
                </a:solidFill>
              </a:rPr>
              <a:t>bereitet</a:t>
            </a:r>
            <a:r>
              <a:rPr lang="en-US" sz="2400" dirty="0">
                <a:solidFill>
                  <a:schemeClr val="accent5">
                    <a:lumMod val="50000"/>
                  </a:schemeClr>
                </a:solidFill>
              </a:rPr>
              <a:t> </a:t>
            </a:r>
            <a:r>
              <a:rPr lang="en-US" sz="2400" dirty="0" err="1">
                <a:solidFill>
                  <a:schemeClr val="accent5">
                    <a:lumMod val="50000"/>
                  </a:schemeClr>
                </a:solidFill>
              </a:rPr>
              <a:t>ein</a:t>
            </a:r>
            <a:r>
              <a:rPr lang="en-US" sz="2400" dirty="0">
                <a:solidFill>
                  <a:schemeClr val="accent5">
                    <a:lumMod val="50000"/>
                  </a:schemeClr>
                </a:solidFill>
              </a:rPr>
              <a:t> </a:t>
            </a:r>
            <a:r>
              <a:rPr lang="en-US" sz="2400" dirty="0" err="1">
                <a:solidFill>
                  <a:schemeClr val="accent5">
                    <a:lumMod val="50000"/>
                  </a:schemeClr>
                </a:solidFill>
              </a:rPr>
              <a:t>Konzert</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a:t>
            </a:r>
            <a:r>
              <a:rPr lang="en-US" sz="2400" dirty="0" err="1">
                <a:solidFill>
                  <a:schemeClr val="accent5">
                    <a:lumMod val="50000"/>
                  </a:schemeClr>
                </a:solidFill>
              </a:rPr>
              <a:t>einen</a:t>
            </a:r>
            <a:r>
              <a:rPr lang="en-US" sz="2400" dirty="0">
                <a:solidFill>
                  <a:schemeClr val="accent5">
                    <a:lumMod val="50000"/>
                  </a:schemeClr>
                </a:solidFill>
              </a:rPr>
              <a:t> </a:t>
            </a:r>
            <a:r>
              <a:rPr lang="en-US" sz="2400" dirty="0" err="1">
                <a:solidFill>
                  <a:schemeClr val="accent5">
                    <a:lumMod val="50000"/>
                  </a:schemeClr>
                </a:solidFill>
              </a:rPr>
              <a:t>guten</a:t>
            </a:r>
            <a:r>
              <a:rPr lang="en-US" sz="2400" dirty="0">
                <a:solidFill>
                  <a:schemeClr val="accent5">
                    <a:lumMod val="50000"/>
                  </a:schemeClr>
                </a:solidFill>
              </a:rPr>
              <a:t> </a:t>
            </a:r>
            <a:r>
              <a:rPr lang="en-US" sz="2400" dirty="0" err="1">
                <a:solidFill>
                  <a:schemeClr val="accent5">
                    <a:lumMod val="50000"/>
                  </a:schemeClr>
                </a:solidFill>
              </a:rPr>
              <a:t>Zweck</a:t>
            </a:r>
            <a:r>
              <a:rPr lang="en-US" sz="2400" dirty="0">
                <a:solidFill>
                  <a:schemeClr val="accent5">
                    <a:lumMod val="50000"/>
                  </a:schemeClr>
                </a:solidFill>
              </a:rPr>
              <a:t> </a:t>
            </a:r>
            <a:r>
              <a:rPr lang="en-US" sz="2400" dirty="0" err="1">
                <a:solidFill>
                  <a:schemeClr val="accent5">
                    <a:lumMod val="50000"/>
                  </a:schemeClr>
                </a:solidFill>
              </a:rPr>
              <a:t>vor</a:t>
            </a:r>
            <a:r>
              <a:rPr lang="en-US" sz="2400" dirty="0">
                <a:solidFill>
                  <a:schemeClr val="accent5">
                    <a:lumMod val="50000"/>
                  </a:schemeClr>
                </a:solidFill>
              </a:rPr>
              <a:t>. Er </a:t>
            </a:r>
            <a:r>
              <a:rPr lang="en-US" sz="2400" dirty="0" err="1">
                <a:solidFill>
                  <a:schemeClr val="accent5">
                    <a:lumMod val="50000"/>
                  </a:schemeClr>
                </a:solidFill>
              </a:rPr>
              <a:t>schreibt</a:t>
            </a:r>
            <a:r>
              <a:rPr lang="en-US" sz="2400" dirty="0">
                <a:solidFill>
                  <a:schemeClr val="accent5">
                    <a:lumMod val="50000"/>
                  </a:schemeClr>
                </a:solidFill>
              </a:rPr>
              <a:t> </a:t>
            </a:r>
            <a:r>
              <a:rPr lang="en-US" sz="2400" dirty="0" err="1">
                <a:solidFill>
                  <a:schemeClr val="accent5">
                    <a:lumMod val="50000"/>
                  </a:schemeClr>
                </a:solidFill>
              </a:rPr>
              <a:t>eine</a:t>
            </a:r>
            <a:r>
              <a:rPr lang="en-US" sz="2400" dirty="0">
                <a:solidFill>
                  <a:schemeClr val="accent5">
                    <a:lumMod val="50000"/>
                  </a:schemeClr>
                </a:solidFill>
              </a:rPr>
              <a:t> Email an Mia. </a:t>
            </a:r>
            <a:r>
              <a:rPr lang="en-US" sz="2400" dirty="0" err="1">
                <a:solidFill>
                  <a:schemeClr val="accent5">
                    <a:lumMod val="50000"/>
                  </a:schemeClr>
                </a:solidFill>
              </a:rPr>
              <a:t>Benutze</a:t>
            </a:r>
            <a:r>
              <a:rPr lang="en-US" sz="2400" dirty="0">
                <a:solidFill>
                  <a:schemeClr val="accent5">
                    <a:lumMod val="50000"/>
                  </a:schemeClr>
                </a:solidFill>
              </a:rPr>
              <a:t> seine </a:t>
            </a:r>
            <a:r>
              <a:rPr lang="en-US" sz="2400" dirty="0" err="1">
                <a:solidFill>
                  <a:schemeClr val="accent5">
                    <a:lumMod val="50000"/>
                  </a:schemeClr>
                </a:solidFill>
              </a:rPr>
              <a:t>Liste</a:t>
            </a:r>
            <a:r>
              <a:rPr lang="en-US" sz="2400" dirty="0">
                <a:solidFill>
                  <a:schemeClr val="accent5">
                    <a:lumMod val="50000"/>
                  </a:schemeClr>
                </a:solidFill>
              </a:rPr>
              <a:t>.</a:t>
            </a:r>
          </a:p>
        </p:txBody>
      </p:sp>
      <p:pic>
        <p:nvPicPr>
          <p:cNvPr id="1026" name="Picture 2" descr="Email, Fast, Service, Internet, Delivery, Icon, Symbol">
            <a:extLst>
              <a:ext uri="{FF2B5EF4-FFF2-40B4-BE49-F238E27FC236}">
                <a16:creationId xmlns:a16="http://schemas.microsoft.com/office/drawing/2014/main" id="{04E2C070-932F-4602-B182-4C047A47DE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000" y="2997669"/>
            <a:ext cx="2883243" cy="1645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ecklist, To Do, Activities, Boxes, Checkmark, Chores">
            <a:extLst>
              <a:ext uri="{FF2B5EF4-FFF2-40B4-BE49-F238E27FC236}">
                <a16:creationId xmlns:a16="http://schemas.microsoft.com/office/drawing/2014/main" id="{EEAC3D07-1665-4978-9A73-6FEF3B22C3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2639" y="447505"/>
            <a:ext cx="7279362" cy="54204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ecklist, Check, Think, Investigate, Diagnose">
            <a:extLst>
              <a:ext uri="{FF2B5EF4-FFF2-40B4-BE49-F238E27FC236}">
                <a16:creationId xmlns:a16="http://schemas.microsoft.com/office/drawing/2014/main" id="{474918F7-AF71-4A6C-9C83-9975A55F8BA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1242" y="4604728"/>
            <a:ext cx="2296297" cy="15858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C9B0C80-27C4-4B37-AF94-AD3C82BEB15C}"/>
              </a:ext>
            </a:extLst>
          </p:cNvPr>
          <p:cNvSpPr txBox="1"/>
          <p:nvPr/>
        </p:nvSpPr>
        <p:spPr>
          <a:xfrm>
            <a:off x="5612086" y="1203878"/>
            <a:ext cx="5780844" cy="400110"/>
          </a:xfrm>
          <a:prstGeom prst="rect">
            <a:avLst/>
          </a:prstGeom>
          <a:noFill/>
        </p:spPr>
        <p:txBody>
          <a:bodyPr wrap="square" rtlCol="0">
            <a:spAutoFit/>
          </a:bodyPr>
          <a:lstStyle/>
          <a:p>
            <a:pPr algn="l"/>
            <a:r>
              <a:rPr lang="en-US" sz="2000" dirty="0">
                <a:solidFill>
                  <a:schemeClr val="accent5">
                    <a:lumMod val="50000"/>
                  </a:schemeClr>
                </a:solidFill>
              </a:rPr>
              <a:t>Singer Jocelyn Anderson: written her a letter.</a:t>
            </a:r>
            <a:endParaRPr lang="en-GB" sz="2000" dirty="0">
              <a:solidFill>
                <a:schemeClr val="accent5">
                  <a:lumMod val="50000"/>
                </a:schemeClr>
              </a:solidFill>
            </a:endParaRPr>
          </a:p>
        </p:txBody>
      </p:sp>
      <p:sp>
        <p:nvSpPr>
          <p:cNvPr id="10" name="TextBox 9">
            <a:extLst>
              <a:ext uri="{FF2B5EF4-FFF2-40B4-BE49-F238E27FC236}">
                <a16:creationId xmlns:a16="http://schemas.microsoft.com/office/drawing/2014/main" id="{F44F0553-C3A0-4153-911D-0F714BF4E2AC}"/>
              </a:ext>
            </a:extLst>
          </p:cNvPr>
          <p:cNvSpPr txBox="1"/>
          <p:nvPr/>
        </p:nvSpPr>
        <p:spPr>
          <a:xfrm>
            <a:off x="5598055" y="1683738"/>
            <a:ext cx="6537515" cy="400110"/>
          </a:xfrm>
          <a:prstGeom prst="rect">
            <a:avLst/>
          </a:prstGeom>
          <a:noFill/>
        </p:spPr>
        <p:txBody>
          <a:bodyPr wrap="square" rtlCol="0">
            <a:spAutoFit/>
          </a:bodyPr>
          <a:lstStyle/>
          <a:p>
            <a:pPr algn="l"/>
            <a:r>
              <a:rPr lang="en-US" sz="2000" dirty="0">
                <a:solidFill>
                  <a:schemeClr val="accent5">
                    <a:lumMod val="50000"/>
                  </a:schemeClr>
                </a:solidFill>
              </a:rPr>
              <a:t>Sandwiches: they are always tasty. Prepared them.</a:t>
            </a:r>
            <a:endParaRPr lang="en-GB" sz="2000" dirty="0">
              <a:solidFill>
                <a:schemeClr val="accent5">
                  <a:lumMod val="50000"/>
                </a:schemeClr>
              </a:solidFill>
            </a:endParaRPr>
          </a:p>
        </p:txBody>
      </p:sp>
      <p:sp>
        <p:nvSpPr>
          <p:cNvPr id="11" name="TextBox 10">
            <a:extLst>
              <a:ext uri="{FF2B5EF4-FFF2-40B4-BE49-F238E27FC236}">
                <a16:creationId xmlns:a16="http://schemas.microsoft.com/office/drawing/2014/main" id="{843903D5-4685-451C-A548-51E6D43F46C0}"/>
              </a:ext>
            </a:extLst>
          </p:cNvPr>
          <p:cNvSpPr txBox="1"/>
          <p:nvPr/>
        </p:nvSpPr>
        <p:spPr>
          <a:xfrm>
            <a:off x="5612086" y="2246340"/>
            <a:ext cx="6537515" cy="400110"/>
          </a:xfrm>
          <a:prstGeom prst="rect">
            <a:avLst/>
          </a:prstGeom>
          <a:noFill/>
        </p:spPr>
        <p:txBody>
          <a:bodyPr wrap="square" rtlCol="0">
            <a:spAutoFit/>
          </a:bodyPr>
          <a:lstStyle/>
          <a:p>
            <a:pPr algn="l"/>
            <a:r>
              <a:rPr lang="en-US" sz="2000" dirty="0">
                <a:solidFill>
                  <a:schemeClr val="accent5">
                    <a:lumMod val="50000"/>
                  </a:schemeClr>
                </a:solidFill>
              </a:rPr>
              <a:t>Choir: helped them* yesterday with their music.</a:t>
            </a:r>
            <a:endParaRPr lang="en-GB" sz="2000" dirty="0">
              <a:solidFill>
                <a:schemeClr val="accent5">
                  <a:lumMod val="50000"/>
                </a:schemeClr>
              </a:solidFill>
            </a:endParaRPr>
          </a:p>
        </p:txBody>
      </p:sp>
      <p:sp>
        <p:nvSpPr>
          <p:cNvPr id="12" name="TextBox 11">
            <a:extLst>
              <a:ext uri="{FF2B5EF4-FFF2-40B4-BE49-F238E27FC236}">
                <a16:creationId xmlns:a16="http://schemas.microsoft.com/office/drawing/2014/main" id="{1569E67D-0E12-4FAA-8061-E2C8AE38EAC0}"/>
              </a:ext>
            </a:extLst>
          </p:cNvPr>
          <p:cNvSpPr txBox="1"/>
          <p:nvPr/>
        </p:nvSpPr>
        <p:spPr>
          <a:xfrm>
            <a:off x="5598054" y="2757643"/>
            <a:ext cx="6537515" cy="400110"/>
          </a:xfrm>
          <a:prstGeom prst="rect">
            <a:avLst/>
          </a:prstGeom>
          <a:noFill/>
        </p:spPr>
        <p:txBody>
          <a:bodyPr wrap="square" rtlCol="0">
            <a:spAutoFit/>
          </a:bodyPr>
          <a:lstStyle/>
          <a:p>
            <a:pPr algn="l"/>
            <a:r>
              <a:rPr lang="en-US" sz="2000" dirty="0">
                <a:solidFill>
                  <a:schemeClr val="accent5">
                    <a:lumMod val="50000"/>
                  </a:schemeClr>
                </a:solidFill>
              </a:rPr>
              <a:t>Class: informed them* about the things that we do.</a:t>
            </a:r>
            <a:endParaRPr lang="en-GB" sz="2000" dirty="0">
              <a:solidFill>
                <a:schemeClr val="accent5">
                  <a:lumMod val="50000"/>
                </a:schemeClr>
              </a:solidFill>
            </a:endParaRPr>
          </a:p>
        </p:txBody>
      </p:sp>
      <p:sp>
        <p:nvSpPr>
          <p:cNvPr id="13" name="TextBox 12">
            <a:extLst>
              <a:ext uri="{FF2B5EF4-FFF2-40B4-BE49-F238E27FC236}">
                <a16:creationId xmlns:a16="http://schemas.microsoft.com/office/drawing/2014/main" id="{61F62D50-7091-42A3-B8EA-A0BA0A5FA999}"/>
              </a:ext>
            </a:extLst>
          </p:cNvPr>
          <p:cNvSpPr txBox="1"/>
          <p:nvPr/>
        </p:nvSpPr>
        <p:spPr>
          <a:xfrm>
            <a:off x="5612086" y="3310109"/>
            <a:ext cx="6537515" cy="400110"/>
          </a:xfrm>
          <a:prstGeom prst="rect">
            <a:avLst/>
          </a:prstGeom>
          <a:noFill/>
        </p:spPr>
        <p:txBody>
          <a:bodyPr wrap="square" rtlCol="0">
            <a:spAutoFit/>
          </a:bodyPr>
          <a:lstStyle/>
          <a:p>
            <a:pPr algn="l"/>
            <a:r>
              <a:rPr lang="en-US" sz="2000" u="sng" dirty="0">
                <a:solidFill>
                  <a:schemeClr val="accent5">
                    <a:lumMod val="50000"/>
                  </a:schemeClr>
                </a:solidFill>
              </a:rPr>
              <a:t>Questions for Mia:</a:t>
            </a:r>
            <a:endParaRPr lang="en-GB" sz="2000" u="sng" dirty="0">
              <a:solidFill>
                <a:schemeClr val="accent5">
                  <a:lumMod val="50000"/>
                </a:schemeClr>
              </a:solidFill>
            </a:endParaRPr>
          </a:p>
        </p:txBody>
      </p:sp>
      <p:sp>
        <p:nvSpPr>
          <p:cNvPr id="14" name="TextBox 13">
            <a:extLst>
              <a:ext uri="{FF2B5EF4-FFF2-40B4-BE49-F238E27FC236}">
                <a16:creationId xmlns:a16="http://schemas.microsoft.com/office/drawing/2014/main" id="{C57E1C98-E772-4D3C-A293-98306327D814}"/>
              </a:ext>
            </a:extLst>
          </p:cNvPr>
          <p:cNvSpPr txBox="1"/>
          <p:nvPr/>
        </p:nvSpPr>
        <p:spPr>
          <a:xfrm>
            <a:off x="5543286" y="3801519"/>
            <a:ext cx="6537515" cy="400110"/>
          </a:xfrm>
          <a:prstGeom prst="rect">
            <a:avLst/>
          </a:prstGeom>
          <a:noFill/>
        </p:spPr>
        <p:txBody>
          <a:bodyPr wrap="square" rtlCol="0">
            <a:spAutoFit/>
          </a:bodyPr>
          <a:lstStyle/>
          <a:p>
            <a:pPr algn="l"/>
            <a:r>
              <a:rPr lang="en-US" sz="2000" dirty="0">
                <a:solidFill>
                  <a:schemeClr val="accent5">
                    <a:lumMod val="50000"/>
                  </a:schemeClr>
                </a:solidFill>
              </a:rPr>
              <a:t>Food: it is important. Have you prepared it? </a:t>
            </a:r>
            <a:endParaRPr lang="en-GB" sz="2000" dirty="0">
              <a:solidFill>
                <a:schemeClr val="accent5">
                  <a:lumMod val="50000"/>
                </a:schemeClr>
              </a:solidFill>
            </a:endParaRPr>
          </a:p>
        </p:txBody>
      </p:sp>
      <p:sp>
        <p:nvSpPr>
          <p:cNvPr id="15" name="TextBox 14">
            <a:extLst>
              <a:ext uri="{FF2B5EF4-FFF2-40B4-BE49-F238E27FC236}">
                <a16:creationId xmlns:a16="http://schemas.microsoft.com/office/drawing/2014/main" id="{A6E447AC-A57E-4F48-9032-C484F3ACCFFB}"/>
              </a:ext>
            </a:extLst>
          </p:cNvPr>
          <p:cNvSpPr txBox="1"/>
          <p:nvPr/>
        </p:nvSpPr>
        <p:spPr>
          <a:xfrm>
            <a:off x="5654485" y="4311825"/>
            <a:ext cx="6537515" cy="400110"/>
          </a:xfrm>
          <a:prstGeom prst="rect">
            <a:avLst/>
          </a:prstGeom>
          <a:noFill/>
        </p:spPr>
        <p:txBody>
          <a:bodyPr wrap="square" rtlCol="0">
            <a:spAutoFit/>
          </a:bodyPr>
          <a:lstStyle/>
          <a:p>
            <a:pPr algn="l"/>
            <a:r>
              <a:rPr lang="en-US" sz="2000" dirty="0">
                <a:solidFill>
                  <a:schemeClr val="accent5">
                    <a:lumMod val="50000"/>
                  </a:schemeClr>
                </a:solidFill>
              </a:rPr>
              <a:t>Head teacher: she is funny. Have you invited her?</a:t>
            </a:r>
            <a:endParaRPr lang="en-GB" sz="2000" dirty="0">
              <a:solidFill>
                <a:schemeClr val="accent5">
                  <a:lumMod val="50000"/>
                </a:schemeClr>
              </a:solidFill>
            </a:endParaRPr>
          </a:p>
        </p:txBody>
      </p:sp>
      <p:sp>
        <p:nvSpPr>
          <p:cNvPr id="16" name="TextBox 15">
            <a:extLst>
              <a:ext uri="{FF2B5EF4-FFF2-40B4-BE49-F238E27FC236}">
                <a16:creationId xmlns:a16="http://schemas.microsoft.com/office/drawing/2014/main" id="{DED63A46-7387-4C58-9332-52CA34450B8E}"/>
              </a:ext>
            </a:extLst>
          </p:cNvPr>
          <p:cNvSpPr txBox="1"/>
          <p:nvPr/>
        </p:nvSpPr>
        <p:spPr>
          <a:xfrm>
            <a:off x="5543286" y="4814442"/>
            <a:ext cx="6733989" cy="400110"/>
          </a:xfrm>
          <a:prstGeom prst="rect">
            <a:avLst/>
          </a:prstGeom>
          <a:noFill/>
        </p:spPr>
        <p:txBody>
          <a:bodyPr wrap="square" rtlCol="0">
            <a:spAutoFit/>
          </a:bodyPr>
          <a:lstStyle/>
          <a:p>
            <a:pPr algn="l"/>
            <a:r>
              <a:rPr lang="en-US" sz="2000" dirty="0">
                <a:solidFill>
                  <a:schemeClr val="accent5">
                    <a:lumMod val="50000"/>
                  </a:schemeClr>
                </a:solidFill>
              </a:rPr>
              <a:t>Chairs: they are necessary. Have you fetched them? </a:t>
            </a:r>
            <a:endParaRPr lang="en-GB" sz="2000" dirty="0">
              <a:solidFill>
                <a:schemeClr val="accent5">
                  <a:lumMod val="50000"/>
                </a:schemeClr>
              </a:solidFill>
            </a:endParaRPr>
          </a:p>
        </p:txBody>
      </p:sp>
      <p:sp>
        <p:nvSpPr>
          <p:cNvPr id="17" name="TextBox 16">
            <a:extLst>
              <a:ext uri="{FF2B5EF4-FFF2-40B4-BE49-F238E27FC236}">
                <a16:creationId xmlns:a16="http://schemas.microsoft.com/office/drawing/2014/main" id="{235BEABC-7AE6-4ADA-A814-D230000FE54B}"/>
              </a:ext>
            </a:extLst>
          </p:cNvPr>
          <p:cNvSpPr txBox="1"/>
          <p:nvPr/>
        </p:nvSpPr>
        <p:spPr>
          <a:xfrm>
            <a:off x="5654485" y="5321420"/>
            <a:ext cx="6733989" cy="707886"/>
          </a:xfrm>
          <a:prstGeom prst="rect">
            <a:avLst/>
          </a:prstGeom>
          <a:noFill/>
        </p:spPr>
        <p:txBody>
          <a:bodyPr wrap="square" rtlCol="0">
            <a:spAutoFit/>
          </a:bodyPr>
          <a:lstStyle/>
          <a:p>
            <a:pPr algn="l"/>
            <a:r>
              <a:rPr lang="en-US" sz="2000" dirty="0">
                <a:solidFill>
                  <a:schemeClr val="accent5">
                    <a:lumMod val="50000"/>
                  </a:schemeClr>
                </a:solidFill>
              </a:rPr>
              <a:t>Singer in the band: she is interesting. Have you spoken with her? </a:t>
            </a:r>
            <a:endParaRPr lang="en-GB" sz="2000" dirty="0">
              <a:solidFill>
                <a:schemeClr val="accent5">
                  <a:lumMod val="50000"/>
                </a:schemeClr>
              </a:solidFill>
            </a:endParaRPr>
          </a:p>
        </p:txBody>
      </p:sp>
      <p:sp>
        <p:nvSpPr>
          <p:cNvPr id="18" name="Speech Bubble: Rectangle with Corners Rounded 17">
            <a:extLst>
              <a:ext uri="{FF2B5EF4-FFF2-40B4-BE49-F238E27FC236}">
                <a16:creationId xmlns:a16="http://schemas.microsoft.com/office/drawing/2014/main" id="{EC83F7C9-7CC1-4AAA-8A5E-E65F1E723F91}"/>
              </a:ext>
            </a:extLst>
          </p:cNvPr>
          <p:cNvSpPr/>
          <p:nvPr/>
        </p:nvSpPr>
        <p:spPr>
          <a:xfrm>
            <a:off x="133547" y="3429000"/>
            <a:ext cx="4222619" cy="1254005"/>
          </a:xfrm>
          <a:prstGeom prst="wedgeRoundRectCallout">
            <a:avLst>
              <a:gd name="adj1" fmla="val 123799"/>
              <a:gd name="adj2" fmla="val -11397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German, collective nouns such as choir and class take a singular verb, e.g. 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Chor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er</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 (it) not </a:t>
            </a: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sie</a:t>
            </a:r>
            <a:r>
              <a:rPr kumimoji="0" lang="en-GB" sz="2000" b="0" i="1" u="none" strike="noStrike" kern="1200" cap="none" spc="0" normalizeH="0" noProof="0" dirty="0">
                <a:ln>
                  <a:noFill/>
                </a:ln>
                <a:solidFill>
                  <a:prstClr val="white"/>
                </a:solidFill>
                <a:effectLst/>
                <a:uLnTx/>
                <a:uFillTx/>
                <a:latin typeface="Century Gothic" panose="020F0302020204030204"/>
                <a:ea typeface="+mn-ea"/>
                <a:cs typeface="+mn-cs"/>
              </a:rPr>
              <a:t> (they)</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8">
            <a:extLst>
              <a:ext uri="{FF2B5EF4-FFF2-40B4-BE49-F238E27FC236}">
                <a16:creationId xmlns:a16="http://schemas.microsoft.com/office/drawing/2014/main" id="{CE3F681C-03F4-42B5-BA73-0B3515EF79B4}"/>
              </a:ext>
            </a:extLst>
          </p:cNvPr>
          <p:cNvGraphicFramePr>
            <a:graphicFrameLocks noGrp="1"/>
          </p:cNvGraphicFramePr>
          <p:nvPr>
            <p:extLst>
              <p:ext uri="{D42A27DB-BD31-4B8C-83A1-F6EECF244321}">
                <p14:modId xmlns:p14="http://schemas.microsoft.com/office/powerpoint/2010/main" val="1916050780"/>
              </p:ext>
            </p:extLst>
          </p:nvPr>
        </p:nvGraphicFramePr>
        <p:xfrm>
          <a:off x="294350" y="1219200"/>
          <a:ext cx="11784440" cy="5085806"/>
        </p:xfrm>
        <a:graphic>
          <a:graphicData uri="http://schemas.openxmlformats.org/drawingml/2006/table">
            <a:tbl>
              <a:tblPr firstRow="1" bandRow="1">
                <a:tableStyleId>{5940675A-B579-460E-94D1-54222C63F5DA}</a:tableStyleId>
              </a:tblPr>
              <a:tblGrid>
                <a:gridCol w="11784440">
                  <a:extLst>
                    <a:ext uri="{9D8B030D-6E8A-4147-A177-3AD203B41FA5}">
                      <a16:colId xmlns:a16="http://schemas.microsoft.com/office/drawing/2014/main" val="4029747735"/>
                    </a:ext>
                  </a:extLst>
                </a:gridCol>
              </a:tblGrid>
              <a:tr h="391886">
                <a:tc>
                  <a:txBody>
                    <a:bodyPr/>
                    <a:lstStyle/>
                    <a:p>
                      <a:r>
                        <a:rPr lang="en-GB" sz="2000" dirty="0">
                          <a:solidFill>
                            <a:srgbClr val="002060"/>
                          </a:solidFill>
                        </a:rPr>
                        <a:t>       Von: </a:t>
                      </a:r>
                      <a:r>
                        <a:rPr lang="en-GB" sz="2000" dirty="0" err="1">
                          <a:solidFill>
                            <a:srgbClr val="002060"/>
                          </a:solidFill>
                        </a:rPr>
                        <a:t>AlastairD</a:t>
                      </a:r>
                      <a:r>
                        <a:rPr lang="en-GB" sz="2000" dirty="0">
                          <a:solidFill>
                            <a:srgbClr val="002060"/>
                          </a:solidFill>
                        </a:rPr>
                        <a:t>&lt;ad1459@gmail.com&gt;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4071676815"/>
                  </a:ext>
                </a:extLst>
              </a:tr>
              <a:tr h="361406">
                <a:tc>
                  <a:txBody>
                    <a:bodyPr/>
                    <a:lstStyle/>
                    <a:p>
                      <a:r>
                        <a:rPr lang="en-GB" sz="2000" dirty="0">
                          <a:solidFill>
                            <a:srgbClr val="002060"/>
                          </a:solidFill>
                        </a:rPr>
                        <a:t>       An: Mia&lt;mia.richter@berlinschule.de&gt;</a:t>
                      </a:r>
                      <a:r>
                        <a:rPr lang="en-GB" sz="2000" dirty="0"/>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4255096367"/>
                  </a:ext>
                </a:extLst>
              </a:tr>
              <a:tr h="4293326">
                <a:tc>
                  <a:txBody>
                    <a:bodyPr/>
                    <a:lstStyle/>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087461823"/>
                  </a:ext>
                </a:extLst>
              </a:tr>
            </a:tbl>
          </a:graphicData>
        </a:graphic>
      </p:graphicFrame>
      <p:sp>
        <p:nvSpPr>
          <p:cNvPr id="7" name="Oval 6">
            <a:extLst>
              <a:ext uri="{FF2B5EF4-FFF2-40B4-BE49-F238E27FC236}">
                <a16:creationId xmlns:a16="http://schemas.microsoft.com/office/drawing/2014/main" id="{EB938AC2-64BC-412A-AAAF-7450B3B309C6}"/>
              </a:ext>
            </a:extLst>
          </p:cNvPr>
          <p:cNvSpPr/>
          <p:nvPr/>
        </p:nvSpPr>
        <p:spPr>
          <a:xfrm>
            <a:off x="374709" y="1255920"/>
            <a:ext cx="337694" cy="319528"/>
          </a:xfrm>
          <a:prstGeom prst="ellipse">
            <a:avLst/>
          </a:prstGeom>
          <a:solidFill>
            <a:srgbClr val="FFF4E7"/>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9">
            <a:extLst>
              <a:ext uri="{FF2B5EF4-FFF2-40B4-BE49-F238E27FC236}">
                <a16:creationId xmlns:a16="http://schemas.microsoft.com/office/drawing/2014/main" id="{907B3125-038B-4DB0-83B6-8E24E8A8F038}"/>
              </a:ext>
            </a:extLst>
          </p:cNvPr>
          <p:cNvSpPr/>
          <p:nvPr/>
        </p:nvSpPr>
        <p:spPr>
          <a:xfrm>
            <a:off x="385674" y="1645057"/>
            <a:ext cx="337694" cy="319528"/>
          </a:xfrm>
          <a:prstGeom prst="ellipse">
            <a:avLst/>
          </a:prstGeom>
          <a:solidFill>
            <a:srgbClr val="FFF4E7"/>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Content Placeholder 2">
            <a:extLst>
              <a:ext uri="{FF2B5EF4-FFF2-40B4-BE49-F238E27FC236}">
                <a16:creationId xmlns:a16="http://schemas.microsoft.com/office/drawing/2014/main" id="{BF150A6B-B553-4FC8-9674-6B5C93F2270C}"/>
              </a:ext>
            </a:extLst>
          </p:cNvPr>
          <p:cNvSpPr>
            <a:spLocks noGrp="1"/>
          </p:cNvSpPr>
          <p:nvPr>
            <p:ph idx="1"/>
          </p:nvPr>
        </p:nvSpPr>
        <p:spPr>
          <a:xfrm>
            <a:off x="294350" y="2191167"/>
            <a:ext cx="10927107" cy="4243722"/>
          </a:xfrm>
        </p:spPr>
        <p:txBody>
          <a:bodyPr>
            <a:normAutofit fontScale="92500" lnSpcReduction="20000"/>
          </a:bodyPr>
          <a:lstStyle/>
          <a:p>
            <a:pPr marL="0" indent="0">
              <a:buNone/>
            </a:pPr>
            <a:r>
              <a:rPr lang="en-US" sz="2000" dirty="0"/>
              <a:t>Liebe Mia,</a:t>
            </a:r>
          </a:p>
          <a:p>
            <a:pPr marL="0" indent="0">
              <a:buNone/>
            </a:pPr>
            <a:r>
              <a:rPr lang="en-US" sz="2000" dirty="0"/>
              <a:t>Ich </a:t>
            </a:r>
            <a:r>
              <a:rPr lang="en-US" sz="2000" dirty="0" err="1"/>
              <a:t>habe</a:t>
            </a:r>
            <a:r>
              <a:rPr lang="en-US" sz="2000" dirty="0"/>
              <a:t> </a:t>
            </a:r>
            <a:r>
              <a:rPr lang="en-US" sz="2000" dirty="0" err="1"/>
              <a:t>wirklich</a:t>
            </a:r>
            <a:r>
              <a:rPr lang="en-US" sz="2000" dirty="0"/>
              <a:t> </a:t>
            </a:r>
            <a:r>
              <a:rPr lang="en-US" sz="2000" dirty="0" err="1"/>
              <a:t>schon</a:t>
            </a:r>
            <a:r>
              <a:rPr lang="en-US" sz="2000" dirty="0"/>
              <a:t> </a:t>
            </a:r>
            <a:r>
              <a:rPr lang="en-US" sz="2000" dirty="0" err="1"/>
              <a:t>viel</a:t>
            </a:r>
            <a:r>
              <a:rPr lang="en-US" sz="2000" dirty="0"/>
              <a:t> </a:t>
            </a:r>
            <a:r>
              <a:rPr lang="en-US" sz="2000" dirty="0" err="1"/>
              <a:t>gemacht</a:t>
            </a:r>
            <a:r>
              <a:rPr lang="en-US" sz="2000" dirty="0"/>
              <a:t>! </a:t>
            </a:r>
          </a:p>
          <a:p>
            <a:pPr marL="0" indent="0">
              <a:buNone/>
            </a:pPr>
            <a:r>
              <a:rPr lang="en-US" sz="2000" dirty="0"/>
              <a:t>Die </a:t>
            </a:r>
            <a:r>
              <a:rPr lang="en-US" sz="2000" dirty="0" err="1"/>
              <a:t>Sängerin</a:t>
            </a:r>
            <a:r>
              <a:rPr lang="en-US" sz="2000" dirty="0"/>
              <a:t> Jocelyn Anderson: Ich </a:t>
            </a:r>
            <a:r>
              <a:rPr lang="en-US" sz="2000" dirty="0" err="1"/>
              <a:t>habe</a:t>
            </a:r>
            <a:r>
              <a:rPr lang="en-US" sz="2000" dirty="0"/>
              <a:t> </a:t>
            </a:r>
            <a:r>
              <a:rPr lang="en-US" sz="2000" dirty="0" err="1"/>
              <a:t>ihr</a:t>
            </a:r>
            <a:r>
              <a:rPr lang="en-US" sz="2000" dirty="0"/>
              <a:t> </a:t>
            </a:r>
            <a:r>
              <a:rPr lang="en-US" sz="2000" dirty="0" err="1"/>
              <a:t>einen</a:t>
            </a:r>
            <a:r>
              <a:rPr lang="en-US" sz="2000" dirty="0"/>
              <a:t> Brief </a:t>
            </a:r>
            <a:r>
              <a:rPr lang="en-US" sz="2000" dirty="0" err="1"/>
              <a:t>geschrieben</a:t>
            </a:r>
            <a:r>
              <a:rPr lang="en-US" sz="2000" dirty="0"/>
              <a:t>. </a:t>
            </a:r>
          </a:p>
          <a:p>
            <a:pPr marL="0" indent="0">
              <a:buNone/>
            </a:pPr>
            <a:r>
              <a:rPr lang="en-US" sz="2000" dirty="0"/>
              <a:t>Die </a:t>
            </a:r>
            <a:r>
              <a:rPr lang="en-US" sz="2000" dirty="0" err="1"/>
              <a:t>Butterbrote</a:t>
            </a:r>
            <a:r>
              <a:rPr lang="en-US" sz="2000" dirty="0"/>
              <a:t>: Sie </a:t>
            </a:r>
            <a:r>
              <a:rPr lang="en-US" sz="2000" dirty="0" err="1"/>
              <a:t>sind</a:t>
            </a:r>
            <a:r>
              <a:rPr lang="en-US" sz="2000" dirty="0"/>
              <a:t> </a:t>
            </a:r>
            <a:r>
              <a:rPr lang="en-US" sz="2000" dirty="0" err="1"/>
              <a:t>immer</a:t>
            </a:r>
            <a:r>
              <a:rPr lang="en-US" sz="2000" dirty="0"/>
              <a:t> </a:t>
            </a:r>
            <a:r>
              <a:rPr lang="en-US" sz="2000" dirty="0" err="1"/>
              <a:t>lecker</a:t>
            </a:r>
            <a:r>
              <a:rPr lang="en-US" sz="2000" dirty="0"/>
              <a:t>. Ich </a:t>
            </a:r>
            <a:r>
              <a:rPr lang="en-US" sz="2000" dirty="0" err="1"/>
              <a:t>habe</a:t>
            </a:r>
            <a:r>
              <a:rPr lang="en-US" sz="2000" dirty="0"/>
              <a:t> </a:t>
            </a:r>
            <a:r>
              <a:rPr lang="en-US" sz="2000" dirty="0" err="1"/>
              <a:t>sie</a:t>
            </a:r>
            <a:r>
              <a:rPr lang="en-US" sz="2000" dirty="0"/>
              <a:t> </a:t>
            </a:r>
            <a:r>
              <a:rPr lang="en-US" sz="2000" dirty="0" err="1"/>
              <a:t>vorbereitet</a:t>
            </a:r>
            <a:r>
              <a:rPr lang="en-US" sz="2000" dirty="0"/>
              <a:t>.</a:t>
            </a:r>
          </a:p>
          <a:p>
            <a:pPr marL="0" indent="0">
              <a:buNone/>
            </a:pPr>
            <a:r>
              <a:rPr lang="en-US" sz="2000" dirty="0"/>
              <a:t>Der </a:t>
            </a:r>
            <a:r>
              <a:rPr lang="en-US" sz="2000" dirty="0" err="1"/>
              <a:t>Chor</a:t>
            </a:r>
            <a:r>
              <a:rPr lang="en-US" sz="2000" dirty="0"/>
              <a:t>: Ich </a:t>
            </a:r>
            <a:r>
              <a:rPr lang="en-US" sz="2000" dirty="0" err="1"/>
              <a:t>habe</a:t>
            </a:r>
            <a:r>
              <a:rPr lang="en-US" sz="2000" dirty="0"/>
              <a:t> </a:t>
            </a:r>
            <a:r>
              <a:rPr lang="en-US" sz="2000" dirty="0" err="1"/>
              <a:t>ihm</a:t>
            </a:r>
            <a:r>
              <a:rPr lang="en-US" sz="2000" dirty="0"/>
              <a:t> </a:t>
            </a:r>
            <a:r>
              <a:rPr lang="en-US" sz="2000" dirty="0" err="1"/>
              <a:t>gestern</a:t>
            </a:r>
            <a:r>
              <a:rPr lang="en-US" sz="2000" dirty="0"/>
              <a:t> </a:t>
            </a:r>
            <a:r>
              <a:rPr lang="en-US" sz="2000" dirty="0" err="1"/>
              <a:t>mit</a:t>
            </a:r>
            <a:r>
              <a:rPr lang="en-US" sz="2000" dirty="0"/>
              <a:t> seiner </a:t>
            </a:r>
            <a:r>
              <a:rPr lang="en-US" sz="2000" dirty="0" err="1"/>
              <a:t>Musik</a:t>
            </a:r>
            <a:r>
              <a:rPr lang="en-US" sz="2000" dirty="0"/>
              <a:t> </a:t>
            </a:r>
            <a:r>
              <a:rPr lang="en-US" sz="2000" dirty="0" err="1"/>
              <a:t>geholfen</a:t>
            </a:r>
            <a:r>
              <a:rPr lang="en-US" sz="2000" dirty="0"/>
              <a:t>. </a:t>
            </a:r>
          </a:p>
          <a:p>
            <a:pPr marL="0" indent="0">
              <a:buNone/>
            </a:pPr>
            <a:r>
              <a:rPr lang="en-US" sz="2000" dirty="0"/>
              <a:t>Die </a:t>
            </a:r>
            <a:r>
              <a:rPr lang="en-US" sz="2000" dirty="0" err="1"/>
              <a:t>Klasse</a:t>
            </a:r>
            <a:r>
              <a:rPr lang="en-US" sz="2000" dirty="0"/>
              <a:t>: Ich </a:t>
            </a:r>
            <a:r>
              <a:rPr lang="en-US" sz="2000" dirty="0" err="1"/>
              <a:t>habe</a:t>
            </a:r>
            <a:r>
              <a:rPr lang="en-US" sz="2000" dirty="0"/>
              <a:t> </a:t>
            </a:r>
            <a:r>
              <a:rPr lang="en-US" sz="2000" dirty="0" err="1"/>
              <a:t>sie</a:t>
            </a:r>
            <a:r>
              <a:rPr lang="en-US" sz="2000" dirty="0"/>
              <a:t> </a:t>
            </a:r>
            <a:r>
              <a:rPr lang="en-US" sz="2000" dirty="0" err="1"/>
              <a:t>über</a:t>
            </a:r>
            <a:r>
              <a:rPr lang="en-US" sz="2000" dirty="0"/>
              <a:t> </a:t>
            </a:r>
            <a:r>
              <a:rPr lang="en-US" sz="2000" dirty="0" err="1"/>
              <a:t>unser</a:t>
            </a:r>
            <a:r>
              <a:rPr lang="en-US" sz="2000" dirty="0"/>
              <a:t> </a:t>
            </a:r>
            <a:r>
              <a:rPr lang="en-US" sz="2000" dirty="0" err="1"/>
              <a:t>Konzert</a:t>
            </a:r>
            <a:r>
              <a:rPr lang="en-US" sz="2000" dirty="0"/>
              <a:t> </a:t>
            </a:r>
            <a:r>
              <a:rPr lang="en-US" sz="2000" dirty="0" err="1"/>
              <a:t>informiert</a:t>
            </a:r>
            <a:r>
              <a:rPr lang="en-US" sz="2000" dirty="0"/>
              <a:t>.</a:t>
            </a:r>
          </a:p>
          <a:p>
            <a:pPr marL="0" indent="0">
              <a:buNone/>
            </a:pPr>
            <a:r>
              <a:rPr lang="en-US" sz="2000" dirty="0" err="1"/>
              <a:t>Meine</a:t>
            </a:r>
            <a:r>
              <a:rPr lang="en-US" sz="2000" dirty="0"/>
              <a:t> </a:t>
            </a:r>
            <a:r>
              <a:rPr lang="en-US" sz="2000" dirty="0" err="1"/>
              <a:t>Fragen</a:t>
            </a:r>
            <a:r>
              <a:rPr lang="en-US" sz="2000" dirty="0"/>
              <a:t> an dich, Mia:</a:t>
            </a:r>
          </a:p>
          <a:p>
            <a:pPr marL="0" indent="0">
              <a:buNone/>
            </a:pPr>
            <a:r>
              <a:rPr lang="en-US" sz="2000" dirty="0"/>
              <a:t>Essen: Es </a:t>
            </a:r>
            <a:r>
              <a:rPr lang="en-US" sz="2000" dirty="0" err="1"/>
              <a:t>ist</a:t>
            </a:r>
            <a:r>
              <a:rPr lang="en-US" sz="2000" dirty="0"/>
              <a:t> </a:t>
            </a:r>
            <a:r>
              <a:rPr lang="en-US" sz="2000" dirty="0" err="1"/>
              <a:t>wichtig</a:t>
            </a:r>
            <a:r>
              <a:rPr lang="en-US" sz="2000" dirty="0"/>
              <a:t>. Hast du es </a:t>
            </a:r>
            <a:r>
              <a:rPr lang="en-US" sz="2000" dirty="0" err="1"/>
              <a:t>vorbereitet</a:t>
            </a:r>
            <a:r>
              <a:rPr lang="en-US" sz="2000" dirty="0"/>
              <a:t>?</a:t>
            </a:r>
          </a:p>
          <a:p>
            <a:pPr marL="0" indent="0">
              <a:buNone/>
            </a:pPr>
            <a:r>
              <a:rPr lang="en-US" sz="2000" dirty="0"/>
              <a:t>Die </a:t>
            </a:r>
            <a:r>
              <a:rPr lang="en-US" sz="2000" dirty="0" err="1"/>
              <a:t>Direktorin</a:t>
            </a:r>
            <a:r>
              <a:rPr lang="en-US" sz="2000" dirty="0"/>
              <a:t>: Sie </a:t>
            </a:r>
            <a:r>
              <a:rPr lang="en-US" sz="2000" dirty="0" err="1"/>
              <a:t>ist</a:t>
            </a:r>
            <a:r>
              <a:rPr lang="en-US" sz="2000" dirty="0"/>
              <a:t> </a:t>
            </a:r>
            <a:r>
              <a:rPr lang="en-US" sz="2000" dirty="0" err="1"/>
              <a:t>lustig</a:t>
            </a:r>
            <a:r>
              <a:rPr lang="en-US" sz="2000" dirty="0"/>
              <a:t>. Hast du </a:t>
            </a:r>
            <a:r>
              <a:rPr lang="en-US" sz="2000" dirty="0" err="1"/>
              <a:t>sie</a:t>
            </a:r>
            <a:r>
              <a:rPr lang="en-US" sz="2000" dirty="0"/>
              <a:t> </a:t>
            </a:r>
            <a:r>
              <a:rPr lang="en-US" sz="2000" dirty="0" err="1"/>
              <a:t>eingeladen</a:t>
            </a:r>
            <a:r>
              <a:rPr lang="en-US" sz="2000" dirty="0"/>
              <a:t>?</a:t>
            </a:r>
          </a:p>
          <a:p>
            <a:pPr marL="0" indent="0">
              <a:buNone/>
            </a:pPr>
            <a:r>
              <a:rPr lang="en-US" sz="2000" dirty="0" err="1"/>
              <a:t>Stühle</a:t>
            </a:r>
            <a:r>
              <a:rPr lang="en-US" sz="2000" dirty="0"/>
              <a:t>: Sie </a:t>
            </a:r>
            <a:r>
              <a:rPr lang="en-US" sz="2000" dirty="0" err="1"/>
              <a:t>sind</a:t>
            </a:r>
            <a:r>
              <a:rPr lang="en-US" sz="2000" dirty="0"/>
              <a:t> </a:t>
            </a:r>
            <a:r>
              <a:rPr lang="en-US" sz="2000" dirty="0" err="1"/>
              <a:t>nötig</a:t>
            </a:r>
            <a:r>
              <a:rPr lang="en-US" sz="2000" dirty="0"/>
              <a:t>. Hast du </a:t>
            </a:r>
            <a:r>
              <a:rPr lang="en-US" sz="2000" dirty="0" err="1"/>
              <a:t>sie</a:t>
            </a:r>
            <a:r>
              <a:rPr lang="en-US" sz="2000" dirty="0"/>
              <a:t> </a:t>
            </a:r>
            <a:r>
              <a:rPr lang="en-US" sz="2000" dirty="0" err="1"/>
              <a:t>geholt</a:t>
            </a:r>
            <a:r>
              <a:rPr lang="en-US" sz="2000" dirty="0"/>
              <a:t>?</a:t>
            </a:r>
          </a:p>
          <a:p>
            <a:pPr marL="0" indent="0">
              <a:buNone/>
            </a:pPr>
            <a:r>
              <a:rPr lang="en-US" sz="2000" dirty="0"/>
              <a:t>Die </a:t>
            </a:r>
            <a:r>
              <a:rPr lang="en-US" sz="2000" dirty="0" err="1"/>
              <a:t>Sängerin</a:t>
            </a:r>
            <a:r>
              <a:rPr lang="en-US" sz="2000" dirty="0"/>
              <a:t> in der Band: Sie </a:t>
            </a:r>
            <a:r>
              <a:rPr lang="en-US" sz="2000" dirty="0" err="1"/>
              <a:t>ist</a:t>
            </a:r>
            <a:r>
              <a:rPr lang="en-US" sz="2000" dirty="0"/>
              <a:t> </a:t>
            </a:r>
            <a:r>
              <a:rPr lang="en-US" sz="2000" dirty="0" err="1"/>
              <a:t>interessant</a:t>
            </a:r>
            <a:r>
              <a:rPr lang="en-US" sz="2000" dirty="0"/>
              <a:t>. Hast du </a:t>
            </a:r>
            <a:r>
              <a:rPr lang="en-US" sz="2000" dirty="0" err="1"/>
              <a:t>mit</a:t>
            </a:r>
            <a:r>
              <a:rPr lang="en-US" sz="2000" dirty="0"/>
              <a:t> </a:t>
            </a:r>
            <a:r>
              <a:rPr lang="en-US" sz="2000" dirty="0" err="1"/>
              <a:t>ihr</a:t>
            </a:r>
            <a:r>
              <a:rPr lang="en-US" sz="2000" dirty="0"/>
              <a:t> </a:t>
            </a:r>
            <a:r>
              <a:rPr lang="en-US" sz="2000" dirty="0" err="1"/>
              <a:t>gesprochen</a:t>
            </a:r>
            <a:r>
              <a:rPr lang="en-US" sz="2000" dirty="0"/>
              <a:t>?</a:t>
            </a:r>
          </a:p>
          <a:p>
            <a:pPr marL="0" indent="0">
              <a:buNone/>
            </a:pPr>
            <a:r>
              <a:rPr lang="en-US" sz="2000" dirty="0" err="1"/>
              <a:t>Viele</a:t>
            </a:r>
            <a:r>
              <a:rPr lang="en-US" sz="2000" dirty="0"/>
              <a:t> </a:t>
            </a:r>
            <a:r>
              <a:rPr lang="en-US" sz="2000" dirty="0" err="1"/>
              <a:t>Grüße</a:t>
            </a:r>
            <a:r>
              <a:rPr lang="en-US" sz="2000" dirty="0"/>
              <a:t>, A</a:t>
            </a:r>
          </a:p>
          <a:p>
            <a:pPr marL="0" indent="0">
              <a:buNone/>
            </a:pPr>
            <a:endParaRPr lang="en-US" sz="2000" dirty="0"/>
          </a:p>
          <a:p>
            <a:pPr marL="0" indent="0">
              <a:buNone/>
            </a:pPr>
            <a:endParaRPr lang="en-US" sz="2000" dirty="0"/>
          </a:p>
          <a:p>
            <a:pPr marL="0" indent="0">
              <a:buNone/>
            </a:pPr>
            <a:endParaRPr lang="en-GB" sz="2000" dirty="0"/>
          </a:p>
        </p:txBody>
      </p:sp>
      <p:pic>
        <p:nvPicPr>
          <p:cNvPr id="4" name="Picture 3" descr="background rectangle">
            <a:extLst>
              <a:ext uri="{FF2B5EF4-FFF2-40B4-BE49-F238E27FC236}">
                <a16:creationId xmlns:a16="http://schemas.microsoft.com/office/drawing/2014/main" id="{11932254-02DC-452D-9E64-EDD3AB0D7B8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8284"/>
            <a:ext cx="3884023" cy="869950"/>
          </a:xfrm>
          <a:prstGeom prst="rect">
            <a:avLst/>
          </a:prstGeom>
        </p:spPr>
      </p:pic>
      <p:sp>
        <p:nvSpPr>
          <p:cNvPr id="2" name="Title 1">
            <a:extLst>
              <a:ext uri="{FF2B5EF4-FFF2-40B4-BE49-F238E27FC236}">
                <a16:creationId xmlns:a16="http://schemas.microsoft.com/office/drawing/2014/main" id="{14A8D29E-ED78-409E-8AE0-085BDCC45489}"/>
              </a:ext>
            </a:extLst>
          </p:cNvPr>
          <p:cNvSpPr>
            <a:spLocks noGrp="1"/>
          </p:cNvSpPr>
          <p:nvPr>
            <p:ph type="title"/>
          </p:nvPr>
        </p:nvSpPr>
        <p:spPr>
          <a:xfrm>
            <a:off x="0" y="60873"/>
            <a:ext cx="3971109" cy="956368"/>
          </a:xfrm>
        </p:spPr>
        <p:txBody>
          <a:bodyPr>
            <a:normAutofit/>
          </a:bodyPr>
          <a:lstStyle/>
          <a:p>
            <a:r>
              <a:rPr lang="en-GB" sz="3200" b="1" dirty="0" err="1">
                <a:solidFill>
                  <a:schemeClr val="bg1"/>
                </a:solidFill>
              </a:rPr>
              <a:t>Alastairs</a:t>
            </a:r>
            <a:r>
              <a:rPr lang="en-GB" sz="3200" b="1" dirty="0">
                <a:solidFill>
                  <a:schemeClr val="bg1"/>
                </a:solidFill>
              </a:rPr>
              <a:t> Email</a:t>
            </a:r>
          </a:p>
        </p:txBody>
      </p:sp>
      <p:pic>
        <p:nvPicPr>
          <p:cNvPr id="15" name="Picture 14" descr="A picture containing text, vector graphics&#10;&#10;Description automatically generated">
            <a:extLst>
              <a:ext uri="{FF2B5EF4-FFF2-40B4-BE49-F238E27FC236}">
                <a16:creationId xmlns:a16="http://schemas.microsoft.com/office/drawing/2014/main" id="{290CC57B-1EC5-4436-8F38-94324C20D8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7174"/>
          <a:stretch/>
        </p:blipFill>
        <p:spPr>
          <a:xfrm>
            <a:off x="385327" y="1626735"/>
            <a:ext cx="373223" cy="275310"/>
          </a:xfrm>
          <a:prstGeom prst="rect">
            <a:avLst/>
          </a:prstGeom>
        </p:spPr>
      </p:pic>
      <p:pic>
        <p:nvPicPr>
          <p:cNvPr id="17" name="Picture 16">
            <a:extLst>
              <a:ext uri="{FF2B5EF4-FFF2-40B4-BE49-F238E27FC236}">
                <a16:creationId xmlns:a16="http://schemas.microsoft.com/office/drawing/2014/main" id="{D28B89B7-EA3B-4E02-ACA5-D65867651F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251" y="1243619"/>
            <a:ext cx="220610" cy="319528"/>
          </a:xfrm>
          <a:prstGeom prst="rect">
            <a:avLst/>
          </a:prstGeom>
        </p:spPr>
      </p:pic>
      <p:sp>
        <p:nvSpPr>
          <p:cNvPr id="18" name="Rounded Rectangle 11">
            <a:extLst>
              <a:ext uri="{FF2B5EF4-FFF2-40B4-BE49-F238E27FC236}">
                <a16:creationId xmlns:a16="http://schemas.microsoft.com/office/drawing/2014/main" id="{C81769C6-1612-4C92-9A5B-C8FDFD55D2CC}"/>
              </a:ext>
            </a:extLst>
          </p:cNvPr>
          <p:cNvSpPr/>
          <p:nvPr/>
        </p:nvSpPr>
        <p:spPr>
          <a:xfrm>
            <a:off x="10563647" y="93581"/>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E28F82BB-EC05-4D65-981E-B04D9BB531DB}"/>
              </a:ext>
            </a:extLst>
          </p:cNvPr>
          <p:cNvSpPr/>
          <p:nvPr/>
        </p:nvSpPr>
        <p:spPr>
          <a:xfrm>
            <a:off x="294350" y="3097530"/>
            <a:ext cx="11784440" cy="320747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0610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(Y9,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3.2, Week 5)</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546506"/>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pic>
        <p:nvPicPr>
          <p:cNvPr id="14" name="Picture 13"/>
          <p:cNvPicPr/>
          <p:nvPr/>
        </p:nvPicPr>
        <p:blipFill>
          <a:blip r:embed="rId6">
            <a:extLst>
              <a:ext uri="{28A0092B-C50C-407E-A947-70E740481C1C}">
                <a14:useLocalDpi xmlns:a14="http://schemas.microsoft.com/office/drawing/2010/main" val="0"/>
              </a:ext>
            </a:extLst>
          </a:blip>
          <a:srcRect/>
          <a:stretch/>
        </p:blipFill>
        <p:spPr>
          <a:xfrm>
            <a:off x="3250524" y="4006300"/>
            <a:ext cx="1275434" cy="1275434"/>
          </a:xfrm>
          <a:prstGeom prst="rect">
            <a:avLst/>
          </a:prstGeom>
        </p:spPr>
      </p:pic>
      <p:sp>
        <p:nvSpPr>
          <p:cNvPr id="12" name="TextBox 11"/>
          <p:cNvSpPr txBox="1"/>
          <p:nvPr/>
        </p:nvSpPr>
        <p:spPr>
          <a:xfrm>
            <a:off x="175149" y="3276403"/>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006300"/>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8"/>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457594"/>
            <a:ext cx="11066804" cy="1138773"/>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9"/>
              </a:rPr>
              <a:t>Term 3.2 Week 1</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10"/>
              </a:rPr>
              <a:t>Term 2.1 Week 5</a:t>
            </a:r>
            <a:br>
              <a:rPr lang="en-GB" sz="2400" dirty="0">
                <a:solidFill>
                  <a:srgbClr val="5B9BD5">
                    <a:lumMod val="50000"/>
                  </a:srgbClr>
                </a:solidFill>
                <a:latin typeface="Century Gothic" panose="020B0502020202020204" pitchFamily="34" charset="0"/>
              </a:rPr>
            </a:br>
            <a:endParaRPr lang="en-GB" sz="20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1"/>
          <a:stretch>
            <a:fillRect/>
          </a:stretch>
        </p:blipFill>
        <p:spPr>
          <a:xfrm>
            <a:off x="10641925" y="4800601"/>
            <a:ext cx="1300638" cy="1300638"/>
          </a:xfrm>
          <a:prstGeom prst="rect">
            <a:avLst/>
          </a:prstGeom>
        </p:spPr>
      </p:pic>
      <p:pic>
        <p:nvPicPr>
          <p:cNvPr id="17" name="Picture 16">
            <a:extLst>
              <a:ext uri="{FF2B5EF4-FFF2-40B4-BE49-F238E27FC236}">
                <a16:creationId xmlns:a16="http://schemas.microsoft.com/office/drawing/2014/main" id="{0CC6D904-06BD-BB4A-99BA-36E33BB13088}"/>
              </a:ext>
            </a:extLst>
          </p:cNvPr>
          <p:cNvPicPr/>
          <p:nvPr/>
        </p:nvPicPr>
        <p:blipFill>
          <a:blip r:embed="rId12">
            <a:extLst>
              <a:ext uri="{28A0092B-C50C-407E-A947-70E740481C1C}">
                <a14:useLocalDpi xmlns:a14="http://schemas.microsoft.com/office/drawing/2010/main" val="0"/>
              </a:ext>
            </a:extLst>
          </a:blip>
          <a:srcRect/>
          <a:stretch/>
        </p:blipFill>
        <p:spPr>
          <a:xfrm>
            <a:off x="3250524" y="1889873"/>
            <a:ext cx="1275434" cy="1275434"/>
          </a:xfrm>
          <a:prstGeom prst="rect">
            <a:avLst/>
          </a:prstGeom>
        </p:spPr>
      </p:pic>
      <p:sp>
        <p:nvSpPr>
          <p:cNvPr id="18" name="TextBox 17">
            <a:extLst>
              <a:ext uri="{FF2B5EF4-FFF2-40B4-BE49-F238E27FC236}">
                <a16:creationId xmlns:a16="http://schemas.microsoft.com/office/drawing/2014/main" id="{34367E75-9C2B-ED43-B07D-899CC12BD747}"/>
              </a:ext>
            </a:extLst>
          </p:cNvPr>
          <p:cNvSpPr txBox="1"/>
          <p:nvPr/>
        </p:nvSpPr>
        <p:spPr>
          <a:xfrm>
            <a:off x="140759" y="4793525"/>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Quizlet QR code:</a:t>
            </a:r>
          </a:p>
        </p:txBody>
      </p:sp>
    </p:spTree>
    <p:extLst>
      <p:ext uri="{BB962C8B-B14F-4D97-AF65-F5344CB8AC3E}">
        <p14:creationId xmlns:p14="http://schemas.microsoft.com/office/powerpoint/2010/main" val="1296544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15076"/>
        </a:solid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[1/3]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CAE6E566-6144-4D5E-AB02-8B486EC96FFD}"/>
              </a:ext>
            </a:extLst>
          </p:cNvPr>
          <p:cNvSpPr/>
          <p:nvPr/>
        </p:nvSpPr>
        <p:spPr>
          <a:xfrm>
            <a:off x="0" y="1368128"/>
            <a:ext cx="12192000" cy="13963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EE932BF-84D6-4B09-8186-8A7205FBCAB9}"/>
              </a:ext>
            </a:extLst>
          </p:cNvPr>
          <p:cNvSpPr txBox="1"/>
          <p:nvPr/>
        </p:nvSpPr>
        <p:spPr>
          <a:xfrm>
            <a:off x="-12192000" y="1558452"/>
            <a:ext cx="12192000" cy="1015663"/>
          </a:xfrm>
          <a:prstGeom prst="rect">
            <a:avLst/>
          </a:prstGeom>
          <a:noFill/>
        </p:spPr>
        <p:txBody>
          <a:bodyPr wrap="square" rtlCol="0">
            <a:spAutoFit/>
          </a:bodyPr>
          <a:lstStyle/>
          <a:p>
            <a:pPr algn="l"/>
            <a:r>
              <a:rPr lang="en-GB" sz="6000" b="1" dirty="0" err="1">
                <a:solidFill>
                  <a:schemeClr val="bg1"/>
                </a:solidFill>
              </a:rPr>
              <a:t>bringen</a:t>
            </a:r>
            <a:r>
              <a:rPr lang="en-GB" sz="6000" b="1" dirty="0">
                <a:solidFill>
                  <a:schemeClr val="bg1"/>
                </a:solidFill>
              </a:rPr>
              <a:t>   |   </a:t>
            </a:r>
            <a:r>
              <a:rPr lang="en-GB" sz="6000" b="1" dirty="0" err="1">
                <a:solidFill>
                  <a:schemeClr val="bg1"/>
                </a:solidFill>
              </a:rPr>
              <a:t>geben</a:t>
            </a:r>
            <a:r>
              <a:rPr lang="en-GB" sz="6000" b="1" dirty="0">
                <a:solidFill>
                  <a:schemeClr val="bg1"/>
                </a:solidFill>
              </a:rPr>
              <a:t>   |   </a:t>
            </a:r>
            <a:r>
              <a:rPr lang="en-GB" sz="6000" b="1" dirty="0" err="1">
                <a:solidFill>
                  <a:schemeClr val="bg1"/>
                </a:solidFill>
              </a:rPr>
              <a:t>essen</a:t>
            </a:r>
            <a:r>
              <a:rPr lang="en-GB" sz="6000" b="1" dirty="0">
                <a:solidFill>
                  <a:schemeClr val="bg1"/>
                </a:solidFill>
              </a:rPr>
              <a:t>  |</a:t>
            </a:r>
          </a:p>
        </p:txBody>
      </p:sp>
      <p:sp>
        <p:nvSpPr>
          <p:cNvPr id="10" name="TextBox 9">
            <a:extLst>
              <a:ext uri="{FF2B5EF4-FFF2-40B4-BE49-F238E27FC236}">
                <a16:creationId xmlns:a16="http://schemas.microsoft.com/office/drawing/2014/main" id="{BA7E6759-C03A-4DB1-9409-98EA38ACDC4C}"/>
              </a:ext>
            </a:extLst>
          </p:cNvPr>
          <p:cNvSpPr txBox="1"/>
          <p:nvPr/>
        </p:nvSpPr>
        <p:spPr>
          <a:xfrm>
            <a:off x="-11865428" y="1528834"/>
            <a:ext cx="12192000" cy="1015663"/>
          </a:xfrm>
          <a:prstGeom prst="rect">
            <a:avLst/>
          </a:prstGeom>
          <a:noFill/>
        </p:spPr>
        <p:txBody>
          <a:bodyPr wrap="square" rtlCol="0">
            <a:spAutoFit/>
          </a:bodyPr>
          <a:lstStyle/>
          <a:p>
            <a:pPr algn="l"/>
            <a:r>
              <a:rPr lang="en-GB" sz="6000" b="1" dirty="0" err="1">
                <a:solidFill>
                  <a:schemeClr val="bg1"/>
                </a:solidFill>
              </a:rPr>
              <a:t>helfen</a:t>
            </a:r>
            <a:r>
              <a:rPr lang="en-GB" sz="6000" b="1" dirty="0">
                <a:solidFill>
                  <a:schemeClr val="bg1"/>
                </a:solidFill>
              </a:rPr>
              <a:t>  |  </a:t>
            </a:r>
            <a:r>
              <a:rPr lang="en-GB" sz="6000" b="1" dirty="0" err="1">
                <a:solidFill>
                  <a:schemeClr val="bg1"/>
                </a:solidFill>
              </a:rPr>
              <a:t>singen</a:t>
            </a:r>
            <a:r>
              <a:rPr lang="en-GB" sz="6000" b="1" dirty="0">
                <a:solidFill>
                  <a:schemeClr val="bg1"/>
                </a:solidFill>
              </a:rPr>
              <a:t>  |  </a:t>
            </a:r>
            <a:r>
              <a:rPr lang="en-GB" sz="6000" b="1" dirty="0" err="1">
                <a:solidFill>
                  <a:schemeClr val="bg1"/>
                </a:solidFill>
              </a:rPr>
              <a:t>sprechen</a:t>
            </a:r>
            <a:r>
              <a:rPr lang="en-GB" sz="6000" b="1" dirty="0">
                <a:solidFill>
                  <a:schemeClr val="bg1"/>
                </a:solidFill>
              </a:rPr>
              <a:t> // </a:t>
            </a:r>
          </a:p>
        </p:txBody>
      </p:sp>
      <p:sp>
        <p:nvSpPr>
          <p:cNvPr id="8" name="Explosion: 8 Points 7">
            <a:extLst>
              <a:ext uri="{FF2B5EF4-FFF2-40B4-BE49-F238E27FC236}">
                <a16:creationId xmlns:a16="http://schemas.microsoft.com/office/drawing/2014/main" id="{9F42ECE6-D0E6-441C-9C02-40AED26CCD84}"/>
              </a:ext>
            </a:extLst>
          </p:cNvPr>
          <p:cNvSpPr/>
          <p:nvPr/>
        </p:nvSpPr>
        <p:spPr>
          <a:xfrm>
            <a:off x="1" y="3171408"/>
            <a:ext cx="2841086" cy="1844304"/>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2"/>
                </a:solidFill>
              </a:rPr>
              <a:t>gebracht</a:t>
            </a:r>
            <a:endParaRPr lang="en-GB" sz="2400" b="1" dirty="0">
              <a:solidFill>
                <a:schemeClr val="accent2"/>
              </a:solidFill>
            </a:endParaRPr>
          </a:p>
          <a:p>
            <a:pPr algn="ctr"/>
            <a:r>
              <a:rPr lang="en-GB" sz="2000" dirty="0">
                <a:solidFill>
                  <a:schemeClr val="accent2"/>
                </a:solidFill>
              </a:rPr>
              <a:t>[</a:t>
            </a:r>
            <a:r>
              <a:rPr lang="en-GB" sz="2000" dirty="0" err="1">
                <a:solidFill>
                  <a:schemeClr val="accent2"/>
                </a:solidFill>
              </a:rPr>
              <a:t>bringen</a:t>
            </a:r>
            <a:r>
              <a:rPr lang="en-GB" sz="2000" dirty="0">
                <a:solidFill>
                  <a:schemeClr val="accent2"/>
                </a:solidFill>
              </a:rPr>
              <a:t>]</a:t>
            </a:r>
          </a:p>
        </p:txBody>
      </p:sp>
      <p:sp>
        <p:nvSpPr>
          <p:cNvPr id="11" name="Explosion: 8 Points 10">
            <a:extLst>
              <a:ext uri="{FF2B5EF4-FFF2-40B4-BE49-F238E27FC236}">
                <a16:creationId xmlns:a16="http://schemas.microsoft.com/office/drawing/2014/main" id="{358840F9-9442-48E9-84AC-6E1FA3A96711}"/>
              </a:ext>
            </a:extLst>
          </p:cNvPr>
          <p:cNvSpPr/>
          <p:nvPr/>
        </p:nvSpPr>
        <p:spPr>
          <a:xfrm>
            <a:off x="1609854" y="4719655"/>
            <a:ext cx="2784987" cy="1844304"/>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2"/>
                </a:solidFill>
              </a:rPr>
              <a:t>gegeben</a:t>
            </a:r>
            <a:endParaRPr lang="en-GB" sz="2400" b="1" dirty="0">
              <a:solidFill>
                <a:schemeClr val="accent2"/>
              </a:solidFill>
            </a:endParaRPr>
          </a:p>
          <a:p>
            <a:pPr algn="ctr"/>
            <a:r>
              <a:rPr lang="en-GB" sz="2000" dirty="0">
                <a:solidFill>
                  <a:schemeClr val="accent2"/>
                </a:solidFill>
              </a:rPr>
              <a:t>[</a:t>
            </a:r>
            <a:r>
              <a:rPr lang="en-GB" sz="2000" dirty="0" err="1">
                <a:solidFill>
                  <a:schemeClr val="accent2"/>
                </a:solidFill>
              </a:rPr>
              <a:t>geben</a:t>
            </a:r>
            <a:r>
              <a:rPr lang="en-GB" sz="2000" dirty="0">
                <a:solidFill>
                  <a:schemeClr val="accent2"/>
                </a:solidFill>
              </a:rPr>
              <a:t>]</a:t>
            </a:r>
          </a:p>
        </p:txBody>
      </p:sp>
      <p:sp>
        <p:nvSpPr>
          <p:cNvPr id="12" name="Explosion: 8 Points 11">
            <a:extLst>
              <a:ext uri="{FF2B5EF4-FFF2-40B4-BE49-F238E27FC236}">
                <a16:creationId xmlns:a16="http://schemas.microsoft.com/office/drawing/2014/main" id="{82E954C6-6472-4DDE-A199-3B7F1AFBD03A}"/>
              </a:ext>
            </a:extLst>
          </p:cNvPr>
          <p:cNvSpPr/>
          <p:nvPr/>
        </p:nvSpPr>
        <p:spPr>
          <a:xfrm>
            <a:off x="3437021" y="3119204"/>
            <a:ext cx="2977634" cy="2045919"/>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2"/>
                </a:solidFill>
              </a:rPr>
              <a:t>gegessen</a:t>
            </a:r>
            <a:endParaRPr lang="en-GB" sz="2400" b="1" dirty="0">
              <a:solidFill>
                <a:schemeClr val="accent2"/>
              </a:solidFill>
            </a:endParaRPr>
          </a:p>
          <a:p>
            <a:pPr algn="ctr"/>
            <a:r>
              <a:rPr lang="en-GB" sz="2000" dirty="0">
                <a:solidFill>
                  <a:schemeClr val="accent2"/>
                </a:solidFill>
              </a:rPr>
              <a:t>[</a:t>
            </a:r>
            <a:r>
              <a:rPr lang="en-GB" sz="2000" dirty="0" err="1">
                <a:solidFill>
                  <a:schemeClr val="accent2"/>
                </a:solidFill>
              </a:rPr>
              <a:t>essen</a:t>
            </a:r>
            <a:r>
              <a:rPr lang="en-GB" sz="2000" dirty="0">
                <a:solidFill>
                  <a:schemeClr val="accent2"/>
                </a:solidFill>
              </a:rPr>
              <a:t>]</a:t>
            </a:r>
          </a:p>
        </p:txBody>
      </p:sp>
      <p:sp>
        <p:nvSpPr>
          <p:cNvPr id="13" name="Explosion: 8 Points 12">
            <a:extLst>
              <a:ext uri="{FF2B5EF4-FFF2-40B4-BE49-F238E27FC236}">
                <a16:creationId xmlns:a16="http://schemas.microsoft.com/office/drawing/2014/main" id="{88D0F551-B304-4537-98E1-56CADFF26D67}"/>
              </a:ext>
            </a:extLst>
          </p:cNvPr>
          <p:cNvSpPr/>
          <p:nvPr/>
        </p:nvSpPr>
        <p:spPr>
          <a:xfrm>
            <a:off x="5362445" y="4719655"/>
            <a:ext cx="2879377" cy="1844304"/>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2"/>
                </a:solidFill>
              </a:rPr>
              <a:t>geholfen</a:t>
            </a:r>
            <a:endParaRPr lang="en-GB" sz="2400" b="1" dirty="0">
              <a:solidFill>
                <a:schemeClr val="accent2"/>
              </a:solidFill>
            </a:endParaRPr>
          </a:p>
          <a:p>
            <a:pPr algn="ctr"/>
            <a:r>
              <a:rPr lang="en-GB" sz="2000" dirty="0">
                <a:solidFill>
                  <a:schemeClr val="accent2"/>
                </a:solidFill>
              </a:rPr>
              <a:t>[</a:t>
            </a:r>
            <a:r>
              <a:rPr lang="en-GB" sz="2000" dirty="0" err="1">
                <a:solidFill>
                  <a:schemeClr val="accent2"/>
                </a:solidFill>
              </a:rPr>
              <a:t>helfen</a:t>
            </a:r>
            <a:r>
              <a:rPr lang="en-GB" sz="2000" dirty="0">
                <a:solidFill>
                  <a:schemeClr val="accent2"/>
                </a:solidFill>
              </a:rPr>
              <a:t>]</a:t>
            </a:r>
          </a:p>
        </p:txBody>
      </p:sp>
      <p:sp>
        <p:nvSpPr>
          <p:cNvPr id="14" name="Explosion: 8 Points 13">
            <a:extLst>
              <a:ext uri="{FF2B5EF4-FFF2-40B4-BE49-F238E27FC236}">
                <a16:creationId xmlns:a16="http://schemas.microsoft.com/office/drawing/2014/main" id="{61051593-1A6B-4077-992C-7AE1B29F5B4F}"/>
              </a:ext>
            </a:extLst>
          </p:cNvPr>
          <p:cNvSpPr/>
          <p:nvPr/>
        </p:nvSpPr>
        <p:spPr>
          <a:xfrm>
            <a:off x="7158339" y="2997278"/>
            <a:ext cx="2977634" cy="1844304"/>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2"/>
                </a:solidFill>
              </a:rPr>
              <a:t>gesungen</a:t>
            </a:r>
            <a:endParaRPr lang="en-GB" sz="2400" b="1" dirty="0">
              <a:solidFill>
                <a:schemeClr val="accent2"/>
              </a:solidFill>
            </a:endParaRPr>
          </a:p>
          <a:p>
            <a:pPr algn="ctr"/>
            <a:r>
              <a:rPr lang="en-GB" sz="2000" dirty="0">
                <a:solidFill>
                  <a:schemeClr val="accent2"/>
                </a:solidFill>
              </a:rPr>
              <a:t>[</a:t>
            </a:r>
            <a:r>
              <a:rPr lang="en-GB" sz="2000" dirty="0" err="1">
                <a:solidFill>
                  <a:schemeClr val="accent2"/>
                </a:solidFill>
              </a:rPr>
              <a:t>singen</a:t>
            </a:r>
            <a:r>
              <a:rPr lang="en-GB" sz="2000" dirty="0">
                <a:solidFill>
                  <a:schemeClr val="accent2"/>
                </a:solidFill>
              </a:rPr>
              <a:t>]</a:t>
            </a:r>
          </a:p>
        </p:txBody>
      </p:sp>
      <p:sp>
        <p:nvSpPr>
          <p:cNvPr id="15" name="Explosion: 8 Points 14">
            <a:extLst>
              <a:ext uri="{FF2B5EF4-FFF2-40B4-BE49-F238E27FC236}">
                <a16:creationId xmlns:a16="http://schemas.microsoft.com/office/drawing/2014/main" id="{C659F38D-E84B-445C-A6FD-ADA40B52D3CA}"/>
              </a:ext>
            </a:extLst>
          </p:cNvPr>
          <p:cNvSpPr/>
          <p:nvPr/>
        </p:nvSpPr>
        <p:spPr>
          <a:xfrm>
            <a:off x="8560181" y="4640000"/>
            <a:ext cx="3631817" cy="2066100"/>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2"/>
                </a:solidFill>
              </a:rPr>
              <a:t>gesprochen</a:t>
            </a:r>
            <a:endParaRPr lang="en-GB" sz="2400" b="1" dirty="0">
              <a:solidFill>
                <a:schemeClr val="accent2"/>
              </a:solidFill>
            </a:endParaRPr>
          </a:p>
          <a:p>
            <a:pPr algn="ctr"/>
            <a:r>
              <a:rPr lang="en-GB" sz="2000" dirty="0">
                <a:solidFill>
                  <a:schemeClr val="accent2"/>
                </a:solidFill>
              </a:rPr>
              <a:t>[</a:t>
            </a:r>
            <a:r>
              <a:rPr lang="en-GB" sz="2000" dirty="0" err="1">
                <a:solidFill>
                  <a:schemeClr val="accent2"/>
                </a:solidFill>
              </a:rPr>
              <a:t>sprechen</a:t>
            </a:r>
            <a:r>
              <a:rPr lang="en-GB" sz="2000" dirty="0">
                <a:solidFill>
                  <a:schemeClr val="accent2"/>
                </a:solidFill>
              </a:rPr>
              <a:t>]</a:t>
            </a:r>
          </a:p>
        </p:txBody>
      </p:sp>
    </p:spTree>
    <p:extLst>
      <p:ext uri="{BB962C8B-B14F-4D97-AF65-F5344CB8AC3E}">
        <p14:creationId xmlns:p14="http://schemas.microsoft.com/office/powerpoint/2010/main" val="208324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repeatCount="indefinite" fill="hold" grpId="0" nodeType="clickEffect">
                                  <p:stCondLst>
                                    <p:cond delay="0"/>
                                  </p:stCondLst>
                                  <p:endCondLst>
                                    <p:cond evt="onNext" delay="0">
                                      <p:tgtEl>
                                        <p:sldTgt/>
                                      </p:tgtEl>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0" fill="hold"/>
                                        <p:tgtEl>
                                          <p:spTgt spid="6"/>
                                        </p:tgtEl>
                                        <p:attrNameLst>
                                          <p:attrName>ppt_x</p:attrName>
                                        </p:attrNameLst>
                                      </p:cBhvr>
                                      <p:tavLst>
                                        <p:tav tm="0">
                                          <p:val>
                                            <p:strVal val="1+#ppt_w/2"/>
                                          </p:val>
                                        </p:tav>
                                        <p:tav tm="100000">
                                          <p:val>
                                            <p:strVal val="#ppt_x"/>
                                          </p:val>
                                        </p:tav>
                                      </p:tavLst>
                                    </p:anim>
                                    <p:anim calcmode="lin" valueType="num">
                                      <p:cBhvr additive="base">
                                        <p:cTn id="8" dur="10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5000"/>
                                  </p:stCondLst>
                                  <p:endCondLst>
                                    <p:cond evt="onNext" delay="0">
                                      <p:tgtEl>
                                        <p:sldTgt/>
                                      </p:tgtEl>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0" fill="hold"/>
                                        <p:tgtEl>
                                          <p:spTgt spid="10"/>
                                        </p:tgtEl>
                                        <p:attrNameLst>
                                          <p:attrName>ppt_x</p:attrName>
                                        </p:attrNameLst>
                                      </p:cBhvr>
                                      <p:tavLst>
                                        <p:tav tm="0">
                                          <p:val>
                                            <p:strVal val="1+#ppt_w/2"/>
                                          </p:val>
                                        </p:tav>
                                        <p:tav tm="100000">
                                          <p:val>
                                            <p:strVal val="#ppt_x"/>
                                          </p:val>
                                        </p:tav>
                                      </p:tavLst>
                                    </p:anim>
                                    <p:anim calcmode="lin" valueType="num">
                                      <p:cBhvr additive="base">
                                        <p:cTn id="12" dur="10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P spid="8" grpId="0" animBg="1"/>
      <p:bldP spid="11"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15076"/>
        </a:solid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[2/3]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CAE6E566-6144-4D5E-AB02-8B486EC96FFD}"/>
              </a:ext>
            </a:extLst>
          </p:cNvPr>
          <p:cNvSpPr/>
          <p:nvPr/>
        </p:nvSpPr>
        <p:spPr>
          <a:xfrm>
            <a:off x="0" y="1368128"/>
            <a:ext cx="12192000" cy="13963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EE932BF-84D6-4B09-8186-8A7205FBCAB9}"/>
              </a:ext>
            </a:extLst>
          </p:cNvPr>
          <p:cNvSpPr txBox="1"/>
          <p:nvPr/>
        </p:nvSpPr>
        <p:spPr>
          <a:xfrm>
            <a:off x="-12192000" y="1558452"/>
            <a:ext cx="12192000" cy="1015663"/>
          </a:xfrm>
          <a:prstGeom prst="rect">
            <a:avLst/>
          </a:prstGeom>
          <a:noFill/>
        </p:spPr>
        <p:txBody>
          <a:bodyPr wrap="square" rtlCol="0">
            <a:spAutoFit/>
          </a:bodyPr>
          <a:lstStyle/>
          <a:p>
            <a:pPr algn="l"/>
            <a:r>
              <a:rPr lang="en-GB" sz="6000" b="1" dirty="0" err="1">
                <a:solidFill>
                  <a:schemeClr val="bg1"/>
                </a:solidFill>
              </a:rPr>
              <a:t>treffen</a:t>
            </a:r>
            <a:r>
              <a:rPr lang="en-GB" sz="6000" b="1" dirty="0">
                <a:solidFill>
                  <a:schemeClr val="bg1"/>
                </a:solidFill>
              </a:rPr>
              <a:t>  |  </a:t>
            </a:r>
            <a:r>
              <a:rPr lang="en-GB" sz="6000" b="1" dirty="0" err="1">
                <a:solidFill>
                  <a:schemeClr val="bg1"/>
                </a:solidFill>
              </a:rPr>
              <a:t>fliegen</a:t>
            </a:r>
            <a:r>
              <a:rPr lang="en-GB" sz="6000" b="1" dirty="0">
                <a:solidFill>
                  <a:schemeClr val="bg1"/>
                </a:solidFill>
              </a:rPr>
              <a:t>  |  </a:t>
            </a:r>
            <a:r>
              <a:rPr lang="en-GB" sz="6000" b="1" dirty="0" err="1">
                <a:solidFill>
                  <a:schemeClr val="bg1"/>
                </a:solidFill>
              </a:rPr>
              <a:t>trinken</a:t>
            </a:r>
            <a:r>
              <a:rPr lang="en-GB" sz="6000" b="1" dirty="0">
                <a:solidFill>
                  <a:schemeClr val="bg1"/>
                </a:solidFill>
              </a:rPr>
              <a:t>  | </a:t>
            </a:r>
          </a:p>
        </p:txBody>
      </p:sp>
      <p:sp>
        <p:nvSpPr>
          <p:cNvPr id="10" name="TextBox 9">
            <a:extLst>
              <a:ext uri="{FF2B5EF4-FFF2-40B4-BE49-F238E27FC236}">
                <a16:creationId xmlns:a16="http://schemas.microsoft.com/office/drawing/2014/main" id="{BA7E6759-C03A-4DB1-9409-98EA38ACDC4C}"/>
              </a:ext>
            </a:extLst>
          </p:cNvPr>
          <p:cNvSpPr txBox="1"/>
          <p:nvPr/>
        </p:nvSpPr>
        <p:spPr>
          <a:xfrm>
            <a:off x="-12009893" y="1623161"/>
            <a:ext cx="12192000" cy="1015663"/>
          </a:xfrm>
          <a:prstGeom prst="rect">
            <a:avLst/>
          </a:prstGeom>
          <a:noFill/>
        </p:spPr>
        <p:txBody>
          <a:bodyPr wrap="square" rtlCol="0">
            <a:spAutoFit/>
          </a:bodyPr>
          <a:lstStyle/>
          <a:p>
            <a:pPr algn="l"/>
            <a:r>
              <a:rPr lang="en-GB" sz="6000" b="1" dirty="0" err="1">
                <a:solidFill>
                  <a:schemeClr val="bg1"/>
                </a:solidFill>
              </a:rPr>
              <a:t>gehen</a:t>
            </a:r>
            <a:r>
              <a:rPr lang="en-GB" sz="6000" b="1" dirty="0">
                <a:solidFill>
                  <a:schemeClr val="bg1"/>
                </a:solidFill>
              </a:rPr>
              <a:t>  |  </a:t>
            </a:r>
            <a:r>
              <a:rPr lang="en-GB" sz="6000" b="1" dirty="0" err="1">
                <a:solidFill>
                  <a:schemeClr val="bg1"/>
                </a:solidFill>
              </a:rPr>
              <a:t>verlieren</a:t>
            </a:r>
            <a:r>
              <a:rPr lang="en-GB" sz="6000" b="1" dirty="0">
                <a:solidFill>
                  <a:schemeClr val="bg1"/>
                </a:solidFill>
              </a:rPr>
              <a:t>  |  </a:t>
            </a:r>
            <a:r>
              <a:rPr lang="en-GB" sz="6000" b="1" dirty="0" err="1">
                <a:solidFill>
                  <a:schemeClr val="bg1"/>
                </a:solidFill>
              </a:rPr>
              <a:t>sitzen</a:t>
            </a:r>
            <a:r>
              <a:rPr lang="en-GB" sz="6000" b="1" dirty="0">
                <a:solidFill>
                  <a:schemeClr val="bg1"/>
                </a:solidFill>
              </a:rPr>
              <a:t>  // </a:t>
            </a:r>
          </a:p>
        </p:txBody>
      </p:sp>
      <p:sp>
        <p:nvSpPr>
          <p:cNvPr id="8" name="Explosion: 8 Points 7">
            <a:extLst>
              <a:ext uri="{FF2B5EF4-FFF2-40B4-BE49-F238E27FC236}">
                <a16:creationId xmlns:a16="http://schemas.microsoft.com/office/drawing/2014/main" id="{9F42ECE6-D0E6-441C-9C02-40AED26CCD84}"/>
              </a:ext>
            </a:extLst>
          </p:cNvPr>
          <p:cNvSpPr/>
          <p:nvPr/>
        </p:nvSpPr>
        <p:spPr>
          <a:xfrm>
            <a:off x="182107" y="3171408"/>
            <a:ext cx="3101420" cy="1844304"/>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2"/>
                </a:solidFill>
              </a:rPr>
              <a:t>getroffen</a:t>
            </a:r>
            <a:endParaRPr lang="en-GB" sz="2400" b="1" dirty="0">
              <a:solidFill>
                <a:schemeClr val="accent2"/>
              </a:solidFill>
            </a:endParaRPr>
          </a:p>
          <a:p>
            <a:pPr algn="ctr"/>
            <a:r>
              <a:rPr lang="en-GB" sz="2000" dirty="0">
                <a:solidFill>
                  <a:schemeClr val="accent2"/>
                </a:solidFill>
              </a:rPr>
              <a:t>[</a:t>
            </a:r>
            <a:r>
              <a:rPr lang="en-GB" sz="2000" dirty="0" err="1">
                <a:solidFill>
                  <a:schemeClr val="accent2"/>
                </a:solidFill>
              </a:rPr>
              <a:t>treffen</a:t>
            </a:r>
            <a:r>
              <a:rPr lang="en-GB" sz="2000" dirty="0">
                <a:solidFill>
                  <a:schemeClr val="accent2"/>
                </a:solidFill>
              </a:rPr>
              <a:t>]</a:t>
            </a:r>
          </a:p>
        </p:txBody>
      </p:sp>
      <p:sp>
        <p:nvSpPr>
          <p:cNvPr id="11" name="Explosion: 8 Points 10">
            <a:extLst>
              <a:ext uri="{FF2B5EF4-FFF2-40B4-BE49-F238E27FC236}">
                <a16:creationId xmlns:a16="http://schemas.microsoft.com/office/drawing/2014/main" id="{358840F9-9442-48E9-84AC-6E1FA3A96711}"/>
              </a:ext>
            </a:extLst>
          </p:cNvPr>
          <p:cNvSpPr/>
          <p:nvPr/>
        </p:nvSpPr>
        <p:spPr>
          <a:xfrm>
            <a:off x="1609854" y="4719655"/>
            <a:ext cx="3132693" cy="1844304"/>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2"/>
                </a:solidFill>
              </a:rPr>
              <a:t>geflogen</a:t>
            </a:r>
            <a:endParaRPr lang="en-GB" sz="2400" b="1" dirty="0">
              <a:solidFill>
                <a:schemeClr val="accent2"/>
              </a:solidFill>
            </a:endParaRPr>
          </a:p>
          <a:p>
            <a:pPr algn="ctr"/>
            <a:r>
              <a:rPr lang="en-GB" sz="2000" dirty="0">
                <a:solidFill>
                  <a:schemeClr val="accent2"/>
                </a:solidFill>
              </a:rPr>
              <a:t>[</a:t>
            </a:r>
            <a:r>
              <a:rPr lang="en-GB" sz="2000" dirty="0" err="1">
                <a:solidFill>
                  <a:schemeClr val="accent2"/>
                </a:solidFill>
              </a:rPr>
              <a:t>fliegen</a:t>
            </a:r>
            <a:r>
              <a:rPr lang="en-GB" sz="2000" dirty="0">
                <a:solidFill>
                  <a:schemeClr val="accent2"/>
                </a:solidFill>
              </a:rPr>
              <a:t>]</a:t>
            </a:r>
          </a:p>
        </p:txBody>
      </p:sp>
      <p:sp>
        <p:nvSpPr>
          <p:cNvPr id="12" name="Explosion: 8 Points 11">
            <a:extLst>
              <a:ext uri="{FF2B5EF4-FFF2-40B4-BE49-F238E27FC236}">
                <a16:creationId xmlns:a16="http://schemas.microsoft.com/office/drawing/2014/main" id="{82E954C6-6472-4DDE-A199-3B7F1AFBD03A}"/>
              </a:ext>
            </a:extLst>
          </p:cNvPr>
          <p:cNvSpPr/>
          <p:nvPr/>
        </p:nvSpPr>
        <p:spPr>
          <a:xfrm>
            <a:off x="3437021" y="3119204"/>
            <a:ext cx="3101420" cy="2045919"/>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2"/>
                </a:solidFill>
              </a:rPr>
              <a:t>getrunken</a:t>
            </a:r>
            <a:endParaRPr lang="en-GB" sz="2400" b="1" dirty="0">
              <a:solidFill>
                <a:schemeClr val="accent2"/>
              </a:solidFill>
            </a:endParaRPr>
          </a:p>
          <a:p>
            <a:pPr algn="ctr"/>
            <a:r>
              <a:rPr lang="en-GB" sz="2000" dirty="0">
                <a:solidFill>
                  <a:schemeClr val="accent2"/>
                </a:solidFill>
              </a:rPr>
              <a:t>[</a:t>
            </a:r>
            <a:r>
              <a:rPr lang="en-GB" sz="2000" dirty="0" err="1">
                <a:solidFill>
                  <a:schemeClr val="accent2"/>
                </a:solidFill>
              </a:rPr>
              <a:t>trinken</a:t>
            </a:r>
            <a:r>
              <a:rPr lang="en-GB" sz="2000" dirty="0">
                <a:solidFill>
                  <a:schemeClr val="accent2"/>
                </a:solidFill>
              </a:rPr>
              <a:t>]</a:t>
            </a:r>
          </a:p>
        </p:txBody>
      </p:sp>
      <p:sp>
        <p:nvSpPr>
          <p:cNvPr id="13" name="Explosion: 8 Points 12">
            <a:extLst>
              <a:ext uri="{FF2B5EF4-FFF2-40B4-BE49-F238E27FC236}">
                <a16:creationId xmlns:a16="http://schemas.microsoft.com/office/drawing/2014/main" id="{88D0F551-B304-4537-98E1-56CADFF26D67}"/>
              </a:ext>
            </a:extLst>
          </p:cNvPr>
          <p:cNvSpPr/>
          <p:nvPr/>
        </p:nvSpPr>
        <p:spPr>
          <a:xfrm>
            <a:off x="5362445" y="4719655"/>
            <a:ext cx="3125384" cy="1844304"/>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2"/>
                </a:solidFill>
              </a:rPr>
              <a:t>gegangen</a:t>
            </a:r>
            <a:endParaRPr lang="en-GB" sz="2400" b="1" dirty="0">
              <a:solidFill>
                <a:schemeClr val="accent2"/>
              </a:solidFill>
            </a:endParaRPr>
          </a:p>
          <a:p>
            <a:pPr algn="ctr"/>
            <a:r>
              <a:rPr lang="en-GB" sz="2000" dirty="0">
                <a:solidFill>
                  <a:schemeClr val="accent2"/>
                </a:solidFill>
              </a:rPr>
              <a:t>[</a:t>
            </a:r>
            <a:r>
              <a:rPr lang="en-GB" sz="2000" dirty="0" err="1">
                <a:solidFill>
                  <a:schemeClr val="accent2"/>
                </a:solidFill>
              </a:rPr>
              <a:t>gehen</a:t>
            </a:r>
            <a:r>
              <a:rPr lang="en-GB" sz="2000" dirty="0">
                <a:solidFill>
                  <a:schemeClr val="accent2"/>
                </a:solidFill>
              </a:rPr>
              <a:t>]</a:t>
            </a:r>
          </a:p>
        </p:txBody>
      </p:sp>
      <p:sp>
        <p:nvSpPr>
          <p:cNvPr id="14" name="Explosion: 8 Points 13">
            <a:extLst>
              <a:ext uri="{FF2B5EF4-FFF2-40B4-BE49-F238E27FC236}">
                <a16:creationId xmlns:a16="http://schemas.microsoft.com/office/drawing/2014/main" id="{61051593-1A6B-4077-992C-7AE1B29F5B4F}"/>
              </a:ext>
            </a:extLst>
          </p:cNvPr>
          <p:cNvSpPr/>
          <p:nvPr/>
        </p:nvSpPr>
        <p:spPr>
          <a:xfrm>
            <a:off x="7158339" y="2997278"/>
            <a:ext cx="2658979" cy="1844304"/>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2"/>
                </a:solidFill>
              </a:rPr>
              <a:t>verloren</a:t>
            </a:r>
            <a:endParaRPr lang="en-GB" sz="2400" b="1" dirty="0">
              <a:solidFill>
                <a:schemeClr val="accent2"/>
              </a:solidFill>
            </a:endParaRPr>
          </a:p>
          <a:p>
            <a:pPr algn="ctr"/>
            <a:r>
              <a:rPr lang="en-GB" sz="2000" dirty="0">
                <a:solidFill>
                  <a:schemeClr val="accent2"/>
                </a:solidFill>
              </a:rPr>
              <a:t>[</a:t>
            </a:r>
            <a:r>
              <a:rPr lang="en-GB" sz="2000" dirty="0" err="1">
                <a:solidFill>
                  <a:schemeClr val="accent2"/>
                </a:solidFill>
              </a:rPr>
              <a:t>verlieren</a:t>
            </a:r>
            <a:r>
              <a:rPr lang="en-GB" sz="2000" dirty="0">
                <a:solidFill>
                  <a:schemeClr val="accent2"/>
                </a:solidFill>
              </a:rPr>
              <a:t>]</a:t>
            </a:r>
          </a:p>
        </p:txBody>
      </p:sp>
      <p:sp>
        <p:nvSpPr>
          <p:cNvPr id="15" name="Explosion: 8 Points 14">
            <a:extLst>
              <a:ext uri="{FF2B5EF4-FFF2-40B4-BE49-F238E27FC236}">
                <a16:creationId xmlns:a16="http://schemas.microsoft.com/office/drawing/2014/main" id="{C659F38D-E84B-445C-A6FD-ADA40B52D3CA}"/>
              </a:ext>
            </a:extLst>
          </p:cNvPr>
          <p:cNvSpPr/>
          <p:nvPr/>
        </p:nvSpPr>
        <p:spPr>
          <a:xfrm>
            <a:off x="8487829" y="4719655"/>
            <a:ext cx="3189630" cy="2066100"/>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2"/>
                </a:solidFill>
              </a:rPr>
              <a:t>gesessen</a:t>
            </a:r>
            <a:endParaRPr lang="en-GB" sz="2400" b="1" dirty="0">
              <a:solidFill>
                <a:schemeClr val="accent2"/>
              </a:solidFill>
            </a:endParaRPr>
          </a:p>
          <a:p>
            <a:pPr algn="ctr"/>
            <a:r>
              <a:rPr lang="en-GB" sz="2000" dirty="0">
                <a:solidFill>
                  <a:schemeClr val="accent2"/>
                </a:solidFill>
              </a:rPr>
              <a:t>[</a:t>
            </a:r>
            <a:r>
              <a:rPr lang="en-GB" sz="2000" dirty="0" err="1">
                <a:solidFill>
                  <a:schemeClr val="accent2"/>
                </a:solidFill>
              </a:rPr>
              <a:t>sitzen</a:t>
            </a:r>
            <a:r>
              <a:rPr lang="en-GB" sz="2000" dirty="0">
                <a:solidFill>
                  <a:schemeClr val="accent2"/>
                </a:solidFill>
              </a:rPr>
              <a:t>]</a:t>
            </a:r>
          </a:p>
        </p:txBody>
      </p:sp>
    </p:spTree>
    <p:extLst>
      <p:ext uri="{BB962C8B-B14F-4D97-AF65-F5344CB8AC3E}">
        <p14:creationId xmlns:p14="http://schemas.microsoft.com/office/powerpoint/2010/main" val="265989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repeatCount="indefinite" fill="hold" grpId="0" nodeType="clickEffect">
                                  <p:stCondLst>
                                    <p:cond delay="0"/>
                                  </p:stCondLst>
                                  <p:endCondLst>
                                    <p:cond evt="onNext" delay="0">
                                      <p:tgtEl>
                                        <p:sldTgt/>
                                      </p:tgtEl>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8000" fill="hold"/>
                                        <p:tgtEl>
                                          <p:spTgt spid="6"/>
                                        </p:tgtEl>
                                        <p:attrNameLst>
                                          <p:attrName>ppt_x</p:attrName>
                                        </p:attrNameLst>
                                      </p:cBhvr>
                                      <p:tavLst>
                                        <p:tav tm="0">
                                          <p:val>
                                            <p:strVal val="1+#ppt_w/2"/>
                                          </p:val>
                                        </p:tav>
                                        <p:tav tm="100000">
                                          <p:val>
                                            <p:strVal val="#ppt_x"/>
                                          </p:val>
                                        </p:tav>
                                      </p:tavLst>
                                    </p:anim>
                                    <p:anim calcmode="lin" valueType="num">
                                      <p:cBhvr additive="base">
                                        <p:cTn id="8" dur="8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4000"/>
                                  </p:stCondLst>
                                  <p:endCondLst>
                                    <p:cond evt="onNext" delay="0">
                                      <p:tgtEl>
                                        <p:sldTgt/>
                                      </p:tgtEl>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8000" fill="hold"/>
                                        <p:tgtEl>
                                          <p:spTgt spid="10"/>
                                        </p:tgtEl>
                                        <p:attrNameLst>
                                          <p:attrName>ppt_x</p:attrName>
                                        </p:attrNameLst>
                                      </p:cBhvr>
                                      <p:tavLst>
                                        <p:tav tm="0">
                                          <p:val>
                                            <p:strVal val="1+#ppt_w/2"/>
                                          </p:val>
                                        </p:tav>
                                        <p:tav tm="100000">
                                          <p:val>
                                            <p:strVal val="#ppt_x"/>
                                          </p:val>
                                        </p:tav>
                                      </p:tavLst>
                                    </p:anim>
                                    <p:anim calcmode="lin" valueType="num">
                                      <p:cBhvr additive="base">
                                        <p:cTn id="12" dur="8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P spid="8" grpId="0" animBg="1"/>
      <p:bldP spid="11" grpId="0"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15076"/>
        </a:solid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[3/3]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CAE6E566-6144-4D5E-AB02-8B486EC96FFD}"/>
              </a:ext>
            </a:extLst>
          </p:cNvPr>
          <p:cNvSpPr/>
          <p:nvPr/>
        </p:nvSpPr>
        <p:spPr>
          <a:xfrm>
            <a:off x="0" y="1368128"/>
            <a:ext cx="12192000" cy="13963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EE932BF-84D6-4B09-8186-8A7205FBCAB9}"/>
              </a:ext>
            </a:extLst>
          </p:cNvPr>
          <p:cNvSpPr txBox="1"/>
          <p:nvPr/>
        </p:nvSpPr>
        <p:spPr>
          <a:xfrm>
            <a:off x="-12192000" y="1558452"/>
            <a:ext cx="12192000" cy="1015663"/>
          </a:xfrm>
          <a:prstGeom prst="rect">
            <a:avLst/>
          </a:prstGeom>
          <a:noFill/>
        </p:spPr>
        <p:txBody>
          <a:bodyPr wrap="square" rtlCol="0">
            <a:spAutoFit/>
          </a:bodyPr>
          <a:lstStyle/>
          <a:p>
            <a:pPr algn="l"/>
            <a:r>
              <a:rPr lang="en-GB" sz="6000" b="1" dirty="0">
                <a:solidFill>
                  <a:schemeClr val="bg1"/>
                </a:solidFill>
              </a:rPr>
              <a:t>sein  |  </a:t>
            </a:r>
            <a:r>
              <a:rPr lang="en-GB" sz="6000" b="1" dirty="0" err="1">
                <a:solidFill>
                  <a:schemeClr val="bg1"/>
                </a:solidFill>
              </a:rPr>
              <a:t>verbringen</a:t>
            </a:r>
            <a:r>
              <a:rPr lang="en-GB" sz="6000" b="1" dirty="0">
                <a:solidFill>
                  <a:schemeClr val="bg1"/>
                </a:solidFill>
              </a:rPr>
              <a:t>  |  </a:t>
            </a:r>
            <a:r>
              <a:rPr lang="en-GB" sz="6000" b="1" dirty="0" err="1">
                <a:solidFill>
                  <a:schemeClr val="bg1"/>
                </a:solidFill>
              </a:rPr>
              <a:t>sterben</a:t>
            </a:r>
            <a:r>
              <a:rPr lang="en-GB" sz="6000" b="1" dirty="0">
                <a:solidFill>
                  <a:schemeClr val="bg1"/>
                </a:solidFill>
              </a:rPr>
              <a:t>  |  </a:t>
            </a:r>
          </a:p>
        </p:txBody>
      </p:sp>
      <p:sp>
        <p:nvSpPr>
          <p:cNvPr id="10" name="TextBox 9">
            <a:extLst>
              <a:ext uri="{FF2B5EF4-FFF2-40B4-BE49-F238E27FC236}">
                <a16:creationId xmlns:a16="http://schemas.microsoft.com/office/drawing/2014/main" id="{BA7E6759-C03A-4DB1-9409-98EA38ACDC4C}"/>
              </a:ext>
            </a:extLst>
          </p:cNvPr>
          <p:cNvSpPr txBox="1"/>
          <p:nvPr/>
        </p:nvSpPr>
        <p:spPr>
          <a:xfrm>
            <a:off x="-12451390" y="1633766"/>
            <a:ext cx="12710780" cy="1015663"/>
          </a:xfrm>
          <a:prstGeom prst="rect">
            <a:avLst/>
          </a:prstGeom>
          <a:noFill/>
        </p:spPr>
        <p:txBody>
          <a:bodyPr wrap="square" rtlCol="0">
            <a:spAutoFit/>
          </a:bodyPr>
          <a:lstStyle/>
          <a:p>
            <a:pPr algn="l"/>
            <a:r>
              <a:rPr lang="en-GB" sz="6000" b="1" dirty="0" err="1">
                <a:solidFill>
                  <a:schemeClr val="bg1"/>
                </a:solidFill>
              </a:rPr>
              <a:t>stehen</a:t>
            </a:r>
            <a:r>
              <a:rPr lang="en-GB" sz="6000" b="1" dirty="0">
                <a:solidFill>
                  <a:schemeClr val="bg1"/>
                </a:solidFill>
              </a:rPr>
              <a:t>  |  </a:t>
            </a:r>
            <a:r>
              <a:rPr lang="en-GB" sz="6000" b="1" dirty="0" err="1">
                <a:solidFill>
                  <a:schemeClr val="bg1"/>
                </a:solidFill>
              </a:rPr>
              <a:t>werden</a:t>
            </a:r>
            <a:r>
              <a:rPr lang="en-GB" sz="6000" b="1" dirty="0">
                <a:solidFill>
                  <a:schemeClr val="bg1"/>
                </a:solidFill>
              </a:rPr>
              <a:t>  |  </a:t>
            </a:r>
            <a:r>
              <a:rPr lang="en-GB" sz="6000" b="1" dirty="0" err="1">
                <a:solidFill>
                  <a:schemeClr val="bg1"/>
                </a:solidFill>
              </a:rPr>
              <a:t>beginnen</a:t>
            </a:r>
            <a:r>
              <a:rPr lang="en-GB" sz="6000" b="1" dirty="0">
                <a:solidFill>
                  <a:schemeClr val="bg1"/>
                </a:solidFill>
              </a:rPr>
              <a:t> // </a:t>
            </a:r>
          </a:p>
        </p:txBody>
      </p:sp>
      <p:sp>
        <p:nvSpPr>
          <p:cNvPr id="8" name="Explosion: 8 Points 7">
            <a:extLst>
              <a:ext uri="{FF2B5EF4-FFF2-40B4-BE49-F238E27FC236}">
                <a16:creationId xmlns:a16="http://schemas.microsoft.com/office/drawing/2014/main" id="{9F42ECE6-D0E6-441C-9C02-40AED26CCD84}"/>
              </a:ext>
            </a:extLst>
          </p:cNvPr>
          <p:cNvSpPr/>
          <p:nvPr/>
        </p:nvSpPr>
        <p:spPr>
          <a:xfrm>
            <a:off x="182107" y="3171408"/>
            <a:ext cx="2883244" cy="1844304"/>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2"/>
                </a:solidFill>
              </a:rPr>
              <a:t>gewesen</a:t>
            </a:r>
            <a:endParaRPr lang="en-GB" sz="2400" b="1" dirty="0">
              <a:solidFill>
                <a:schemeClr val="accent2"/>
              </a:solidFill>
            </a:endParaRPr>
          </a:p>
          <a:p>
            <a:pPr algn="ctr"/>
            <a:r>
              <a:rPr lang="en-GB" sz="2000" dirty="0">
                <a:solidFill>
                  <a:schemeClr val="accent2"/>
                </a:solidFill>
              </a:rPr>
              <a:t>[sein]</a:t>
            </a:r>
          </a:p>
        </p:txBody>
      </p:sp>
      <p:sp>
        <p:nvSpPr>
          <p:cNvPr id="11" name="Explosion: 8 Points 10">
            <a:extLst>
              <a:ext uri="{FF2B5EF4-FFF2-40B4-BE49-F238E27FC236}">
                <a16:creationId xmlns:a16="http://schemas.microsoft.com/office/drawing/2014/main" id="{358840F9-9442-48E9-84AC-6E1FA3A96711}"/>
              </a:ext>
            </a:extLst>
          </p:cNvPr>
          <p:cNvSpPr/>
          <p:nvPr/>
        </p:nvSpPr>
        <p:spPr>
          <a:xfrm>
            <a:off x="1609854" y="4719655"/>
            <a:ext cx="3156656" cy="2045918"/>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2"/>
                </a:solidFill>
              </a:rPr>
              <a:t>verbracht</a:t>
            </a:r>
            <a:endParaRPr lang="en-GB" sz="2400" b="1" dirty="0">
              <a:solidFill>
                <a:schemeClr val="accent2"/>
              </a:solidFill>
            </a:endParaRPr>
          </a:p>
          <a:p>
            <a:pPr algn="ctr"/>
            <a:r>
              <a:rPr lang="en-GB" sz="2000" dirty="0">
                <a:solidFill>
                  <a:schemeClr val="accent2"/>
                </a:solidFill>
              </a:rPr>
              <a:t>[</a:t>
            </a:r>
            <a:r>
              <a:rPr lang="en-GB" sz="2000" dirty="0" err="1">
                <a:solidFill>
                  <a:schemeClr val="accent2"/>
                </a:solidFill>
              </a:rPr>
              <a:t>verbringen</a:t>
            </a:r>
            <a:r>
              <a:rPr lang="en-GB" sz="2000" dirty="0">
                <a:solidFill>
                  <a:schemeClr val="accent2"/>
                </a:solidFill>
              </a:rPr>
              <a:t>]</a:t>
            </a:r>
          </a:p>
        </p:txBody>
      </p:sp>
      <p:sp>
        <p:nvSpPr>
          <p:cNvPr id="12" name="Explosion: 8 Points 11">
            <a:extLst>
              <a:ext uri="{FF2B5EF4-FFF2-40B4-BE49-F238E27FC236}">
                <a16:creationId xmlns:a16="http://schemas.microsoft.com/office/drawing/2014/main" id="{82E954C6-6472-4DDE-A199-3B7F1AFBD03A}"/>
              </a:ext>
            </a:extLst>
          </p:cNvPr>
          <p:cNvSpPr/>
          <p:nvPr/>
        </p:nvSpPr>
        <p:spPr>
          <a:xfrm>
            <a:off x="3437020" y="3119204"/>
            <a:ext cx="3005343" cy="2045919"/>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2"/>
                </a:solidFill>
              </a:rPr>
              <a:t>gestorben</a:t>
            </a:r>
            <a:endParaRPr lang="en-GB" sz="2400" b="1" dirty="0">
              <a:solidFill>
                <a:schemeClr val="accent2"/>
              </a:solidFill>
            </a:endParaRPr>
          </a:p>
          <a:p>
            <a:pPr algn="ctr"/>
            <a:r>
              <a:rPr lang="en-GB" sz="2000" dirty="0">
                <a:solidFill>
                  <a:schemeClr val="accent2"/>
                </a:solidFill>
              </a:rPr>
              <a:t>[</a:t>
            </a:r>
            <a:r>
              <a:rPr lang="en-GB" sz="2000" dirty="0" err="1">
                <a:solidFill>
                  <a:schemeClr val="accent2"/>
                </a:solidFill>
              </a:rPr>
              <a:t>sterben</a:t>
            </a:r>
            <a:r>
              <a:rPr lang="en-GB" sz="2000" dirty="0">
                <a:solidFill>
                  <a:schemeClr val="accent2"/>
                </a:solidFill>
              </a:rPr>
              <a:t>]</a:t>
            </a:r>
          </a:p>
        </p:txBody>
      </p:sp>
      <p:sp>
        <p:nvSpPr>
          <p:cNvPr id="13" name="Explosion: 8 Points 12">
            <a:extLst>
              <a:ext uri="{FF2B5EF4-FFF2-40B4-BE49-F238E27FC236}">
                <a16:creationId xmlns:a16="http://schemas.microsoft.com/office/drawing/2014/main" id="{88D0F551-B304-4537-98E1-56CADFF26D67}"/>
              </a:ext>
            </a:extLst>
          </p:cNvPr>
          <p:cNvSpPr/>
          <p:nvPr/>
        </p:nvSpPr>
        <p:spPr>
          <a:xfrm>
            <a:off x="5362444" y="4719655"/>
            <a:ext cx="3189629" cy="1844304"/>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2"/>
                </a:solidFill>
              </a:rPr>
              <a:t>gestanden</a:t>
            </a:r>
            <a:endParaRPr lang="en-GB" sz="2400" b="1" dirty="0">
              <a:solidFill>
                <a:schemeClr val="accent2"/>
              </a:solidFill>
            </a:endParaRPr>
          </a:p>
          <a:p>
            <a:pPr algn="ctr"/>
            <a:r>
              <a:rPr lang="en-GB" sz="2000" dirty="0">
                <a:solidFill>
                  <a:schemeClr val="accent2"/>
                </a:solidFill>
              </a:rPr>
              <a:t>[</a:t>
            </a:r>
            <a:r>
              <a:rPr lang="en-GB" sz="2000" dirty="0" err="1">
                <a:solidFill>
                  <a:schemeClr val="accent2"/>
                </a:solidFill>
              </a:rPr>
              <a:t>stehen</a:t>
            </a:r>
            <a:r>
              <a:rPr lang="en-GB" sz="2000" dirty="0">
                <a:solidFill>
                  <a:schemeClr val="accent2"/>
                </a:solidFill>
              </a:rPr>
              <a:t>]</a:t>
            </a:r>
          </a:p>
        </p:txBody>
      </p:sp>
      <p:sp>
        <p:nvSpPr>
          <p:cNvPr id="14" name="Explosion: 8 Points 13">
            <a:extLst>
              <a:ext uri="{FF2B5EF4-FFF2-40B4-BE49-F238E27FC236}">
                <a16:creationId xmlns:a16="http://schemas.microsoft.com/office/drawing/2014/main" id="{61051593-1A6B-4077-992C-7AE1B29F5B4F}"/>
              </a:ext>
            </a:extLst>
          </p:cNvPr>
          <p:cNvSpPr/>
          <p:nvPr/>
        </p:nvSpPr>
        <p:spPr>
          <a:xfrm>
            <a:off x="7158338" y="2997278"/>
            <a:ext cx="3189629" cy="1844304"/>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2"/>
                </a:solidFill>
              </a:rPr>
              <a:t>geworden</a:t>
            </a:r>
            <a:endParaRPr lang="en-GB" sz="2400" b="1" dirty="0">
              <a:solidFill>
                <a:schemeClr val="accent2"/>
              </a:solidFill>
            </a:endParaRPr>
          </a:p>
          <a:p>
            <a:pPr algn="ctr"/>
            <a:r>
              <a:rPr lang="en-GB" sz="2000" dirty="0">
                <a:solidFill>
                  <a:schemeClr val="accent2"/>
                </a:solidFill>
              </a:rPr>
              <a:t>[</a:t>
            </a:r>
            <a:r>
              <a:rPr lang="en-GB" sz="2000" dirty="0" err="1">
                <a:solidFill>
                  <a:schemeClr val="accent2"/>
                </a:solidFill>
              </a:rPr>
              <a:t>werden</a:t>
            </a:r>
            <a:r>
              <a:rPr lang="en-GB" sz="2000" dirty="0">
                <a:solidFill>
                  <a:schemeClr val="accent2"/>
                </a:solidFill>
              </a:rPr>
              <a:t>]</a:t>
            </a:r>
          </a:p>
        </p:txBody>
      </p:sp>
      <p:sp>
        <p:nvSpPr>
          <p:cNvPr id="15" name="Explosion: 8 Points 14">
            <a:extLst>
              <a:ext uri="{FF2B5EF4-FFF2-40B4-BE49-F238E27FC236}">
                <a16:creationId xmlns:a16="http://schemas.microsoft.com/office/drawing/2014/main" id="{C659F38D-E84B-445C-A6FD-ADA40B52D3CA}"/>
              </a:ext>
            </a:extLst>
          </p:cNvPr>
          <p:cNvSpPr/>
          <p:nvPr/>
        </p:nvSpPr>
        <p:spPr>
          <a:xfrm>
            <a:off x="8487829" y="4719655"/>
            <a:ext cx="3189630" cy="2066100"/>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2"/>
                </a:solidFill>
              </a:rPr>
              <a:t>begonnen</a:t>
            </a:r>
            <a:endParaRPr lang="en-GB" sz="2400" b="1" dirty="0">
              <a:solidFill>
                <a:schemeClr val="accent2"/>
              </a:solidFill>
            </a:endParaRPr>
          </a:p>
          <a:p>
            <a:pPr algn="ctr"/>
            <a:r>
              <a:rPr lang="en-GB" sz="2000" dirty="0">
                <a:solidFill>
                  <a:schemeClr val="accent2"/>
                </a:solidFill>
              </a:rPr>
              <a:t>[</a:t>
            </a:r>
            <a:r>
              <a:rPr lang="en-GB" sz="2000" dirty="0" err="1">
                <a:solidFill>
                  <a:schemeClr val="accent2"/>
                </a:solidFill>
              </a:rPr>
              <a:t>beginnen</a:t>
            </a:r>
            <a:r>
              <a:rPr lang="en-GB" sz="2000" dirty="0">
                <a:solidFill>
                  <a:schemeClr val="accent2"/>
                </a:solidFill>
              </a:rPr>
              <a:t>]</a:t>
            </a:r>
          </a:p>
        </p:txBody>
      </p:sp>
    </p:spTree>
    <p:extLst>
      <p:ext uri="{BB962C8B-B14F-4D97-AF65-F5344CB8AC3E}">
        <p14:creationId xmlns:p14="http://schemas.microsoft.com/office/powerpoint/2010/main" val="398428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repeatCount="indefinite" fill="hold" grpId="0" nodeType="clickEffect">
                                  <p:stCondLst>
                                    <p:cond delay="0"/>
                                  </p:stCondLst>
                                  <p:endCondLst>
                                    <p:cond evt="onNext" delay="0">
                                      <p:tgtEl>
                                        <p:sldTgt/>
                                      </p:tgtEl>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6000" fill="hold"/>
                                        <p:tgtEl>
                                          <p:spTgt spid="6"/>
                                        </p:tgtEl>
                                        <p:attrNameLst>
                                          <p:attrName>ppt_x</p:attrName>
                                        </p:attrNameLst>
                                      </p:cBhvr>
                                      <p:tavLst>
                                        <p:tav tm="0">
                                          <p:val>
                                            <p:strVal val="1+#ppt_w/2"/>
                                          </p:val>
                                        </p:tav>
                                        <p:tav tm="100000">
                                          <p:val>
                                            <p:strVal val="#ppt_x"/>
                                          </p:val>
                                        </p:tav>
                                      </p:tavLst>
                                    </p:anim>
                                    <p:anim calcmode="lin" valueType="num">
                                      <p:cBhvr additive="base">
                                        <p:cTn id="8" dur="6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3000"/>
                                  </p:stCondLst>
                                  <p:endCondLst>
                                    <p:cond evt="onNext" delay="0">
                                      <p:tgtEl>
                                        <p:sldTgt/>
                                      </p:tgtEl>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6000" fill="hold"/>
                                        <p:tgtEl>
                                          <p:spTgt spid="10"/>
                                        </p:tgtEl>
                                        <p:attrNameLst>
                                          <p:attrName>ppt_x</p:attrName>
                                        </p:attrNameLst>
                                      </p:cBhvr>
                                      <p:tavLst>
                                        <p:tav tm="0">
                                          <p:val>
                                            <p:strVal val="1+#ppt_w/2"/>
                                          </p:val>
                                        </p:tav>
                                        <p:tav tm="100000">
                                          <p:val>
                                            <p:strVal val="#ppt_x"/>
                                          </p:val>
                                        </p:tav>
                                      </p:tavLst>
                                    </p:anim>
                                    <p:anim calcmode="lin" valueType="num">
                                      <p:cBhvr additive="base">
                                        <p:cTn id="12" dur="6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P spid="8" grpId="0" animBg="1"/>
      <p:bldP spid="11" grpId="0" animBg="1"/>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177145"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Wortbetonungen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46229" y="247047"/>
            <a:ext cx="1311097" cy="39719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Phonetik</a:t>
            </a:r>
            <a:endParaRPr lang="en-GB" b="1" dirty="0">
              <a:solidFill>
                <a:prstClr val="white"/>
              </a:solidFill>
              <a:latin typeface="Century Gothic" panose="020B0502020202020204" pitchFamily="34" charset="0"/>
            </a:endParaRPr>
          </a:p>
        </p:txBody>
      </p:sp>
      <p:sp>
        <p:nvSpPr>
          <p:cNvPr id="7" name="Rectangle: Rounded Corners 6">
            <a:extLst>
              <a:ext uri="{FF2B5EF4-FFF2-40B4-BE49-F238E27FC236}">
                <a16:creationId xmlns:a16="http://schemas.microsoft.com/office/drawing/2014/main" id="{BEB3598C-0852-4106-98D8-92B8A5BAE76C}"/>
              </a:ext>
            </a:extLst>
          </p:cNvPr>
          <p:cNvSpPr/>
          <p:nvPr/>
        </p:nvSpPr>
        <p:spPr>
          <a:xfrm>
            <a:off x="7458396" y="247047"/>
            <a:ext cx="2928296" cy="397190"/>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*die </a:t>
            </a:r>
            <a:r>
              <a:rPr lang="en-GB" sz="2000" dirty="0" err="1"/>
              <a:t>Betonung</a:t>
            </a:r>
            <a:r>
              <a:rPr lang="en-GB" sz="2000" dirty="0"/>
              <a:t> – stress </a:t>
            </a:r>
          </a:p>
        </p:txBody>
      </p:sp>
      <p:sp>
        <p:nvSpPr>
          <p:cNvPr id="8" name="Google Shape;120;p16">
            <a:extLst>
              <a:ext uri="{FF2B5EF4-FFF2-40B4-BE49-F238E27FC236}">
                <a16:creationId xmlns:a16="http://schemas.microsoft.com/office/drawing/2014/main" id="{BE1AF679-373F-4EEC-8FB8-056944771004}"/>
              </a:ext>
            </a:extLst>
          </p:cNvPr>
          <p:cNvSpPr txBox="1"/>
          <p:nvPr/>
        </p:nvSpPr>
        <p:spPr>
          <a:xfrm>
            <a:off x="186300" y="1390771"/>
            <a:ext cx="1205849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1F3864"/>
                </a:solidFill>
                <a:latin typeface="Century Gothic"/>
                <a:ea typeface="Century Gothic"/>
                <a:cs typeface="Century Gothic"/>
                <a:sym typeface="Century Gothic"/>
              </a:rPr>
              <a:t>As you know, you most often stress the </a:t>
            </a:r>
            <a:r>
              <a:rPr lang="en-GB" sz="2400" b="1" dirty="0">
                <a:solidFill>
                  <a:srgbClr val="1F3864"/>
                </a:solidFill>
                <a:latin typeface="Century Gothic"/>
                <a:ea typeface="Century Gothic"/>
                <a:cs typeface="Century Gothic"/>
                <a:sym typeface="Century Gothic"/>
              </a:rPr>
              <a:t>1st syllable </a:t>
            </a:r>
            <a:r>
              <a:rPr lang="en-GB" sz="2400" dirty="0">
                <a:solidFill>
                  <a:srgbClr val="1F3864"/>
                </a:solidFill>
                <a:latin typeface="Century Gothic"/>
                <a:ea typeface="Century Gothic"/>
                <a:cs typeface="Century Gothic"/>
                <a:sym typeface="Century Gothic"/>
              </a:rPr>
              <a:t>of German words:</a:t>
            </a:r>
            <a:endParaRPr dirty="0"/>
          </a:p>
        </p:txBody>
      </p:sp>
      <p:sp>
        <p:nvSpPr>
          <p:cNvPr id="10" name="Google Shape;122;p16">
            <a:extLst>
              <a:ext uri="{FF2B5EF4-FFF2-40B4-BE49-F238E27FC236}">
                <a16:creationId xmlns:a16="http://schemas.microsoft.com/office/drawing/2014/main" id="{9423ECD0-F0F6-4B76-914C-0E5B90B3CE17}"/>
              </a:ext>
            </a:extLst>
          </p:cNvPr>
          <p:cNvSpPr txBox="1"/>
          <p:nvPr/>
        </p:nvSpPr>
        <p:spPr>
          <a:xfrm>
            <a:off x="133505" y="2720697"/>
            <a:ext cx="997139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1F3864"/>
                </a:solidFill>
                <a:latin typeface="Century Gothic"/>
                <a:ea typeface="Century Gothic"/>
                <a:cs typeface="Century Gothic"/>
                <a:sym typeface="Century Gothic"/>
              </a:rPr>
              <a:t>Words that start with inseparable prefixes </a:t>
            </a:r>
            <a:r>
              <a:rPr lang="en-GB" sz="2400" b="1" dirty="0">
                <a:solidFill>
                  <a:srgbClr val="1F3864"/>
                </a:solidFill>
                <a:latin typeface="Century Gothic"/>
                <a:ea typeface="Century Gothic"/>
                <a:cs typeface="Century Gothic"/>
                <a:sym typeface="Century Gothic"/>
              </a:rPr>
              <a:t>be</a:t>
            </a:r>
            <a:r>
              <a:rPr lang="en-GB" sz="2400" dirty="0">
                <a:solidFill>
                  <a:srgbClr val="1F3864"/>
                </a:solidFill>
                <a:latin typeface="Century Gothic"/>
                <a:ea typeface="Century Gothic"/>
                <a:cs typeface="Century Gothic"/>
                <a:sym typeface="Century Gothic"/>
              </a:rPr>
              <a:t>-, </a:t>
            </a:r>
            <a:r>
              <a:rPr lang="en-GB" sz="2400" b="1" dirty="0">
                <a:solidFill>
                  <a:srgbClr val="1F3864"/>
                </a:solidFill>
                <a:latin typeface="Century Gothic"/>
                <a:ea typeface="Century Gothic"/>
                <a:cs typeface="Century Gothic"/>
                <a:sym typeface="Century Gothic"/>
              </a:rPr>
              <a:t>er</a:t>
            </a:r>
            <a:r>
              <a:rPr lang="en-GB" sz="2400" dirty="0">
                <a:solidFill>
                  <a:srgbClr val="1F3864"/>
                </a:solidFill>
                <a:latin typeface="Century Gothic"/>
                <a:ea typeface="Century Gothic"/>
                <a:cs typeface="Century Gothic"/>
                <a:sym typeface="Century Gothic"/>
              </a:rPr>
              <a:t>-, </a:t>
            </a:r>
            <a:r>
              <a:rPr lang="en-GB" sz="2400" b="1" dirty="0" err="1">
                <a:solidFill>
                  <a:srgbClr val="1F3864"/>
                </a:solidFill>
                <a:latin typeface="Century Gothic"/>
                <a:ea typeface="Century Gothic"/>
                <a:cs typeface="Century Gothic"/>
                <a:sym typeface="Century Gothic"/>
              </a:rPr>
              <a:t>ge</a:t>
            </a:r>
            <a:r>
              <a:rPr lang="en-GB" sz="2400" dirty="0">
                <a:solidFill>
                  <a:srgbClr val="1F3864"/>
                </a:solidFill>
                <a:latin typeface="Century Gothic"/>
                <a:ea typeface="Century Gothic"/>
                <a:cs typeface="Century Gothic"/>
                <a:sym typeface="Century Gothic"/>
              </a:rPr>
              <a:t>-, </a:t>
            </a:r>
            <a:r>
              <a:rPr lang="en-GB" sz="2400" b="1" dirty="0" err="1">
                <a:solidFill>
                  <a:srgbClr val="1F3864"/>
                </a:solidFill>
                <a:latin typeface="Century Gothic"/>
                <a:ea typeface="Century Gothic"/>
                <a:cs typeface="Century Gothic"/>
                <a:sym typeface="Century Gothic"/>
              </a:rPr>
              <a:t>ver</a:t>
            </a:r>
            <a:r>
              <a:rPr lang="en-GB" sz="2400" dirty="0">
                <a:solidFill>
                  <a:srgbClr val="1F3864"/>
                </a:solidFill>
                <a:latin typeface="Century Gothic"/>
                <a:ea typeface="Century Gothic"/>
                <a:cs typeface="Century Gothic"/>
                <a:sym typeface="Century Gothic"/>
              </a:rPr>
              <a:t>-, </a:t>
            </a:r>
            <a:r>
              <a:rPr lang="en-GB" sz="2400" b="1" dirty="0" err="1">
                <a:solidFill>
                  <a:srgbClr val="1F3864"/>
                </a:solidFill>
                <a:latin typeface="Century Gothic"/>
                <a:ea typeface="Century Gothic"/>
                <a:cs typeface="Century Gothic"/>
                <a:sym typeface="Century Gothic"/>
              </a:rPr>
              <a:t>ent</a:t>
            </a:r>
            <a:r>
              <a:rPr lang="en-GB" sz="2400" dirty="0">
                <a:solidFill>
                  <a:srgbClr val="1F3864"/>
                </a:solidFill>
                <a:latin typeface="Century Gothic"/>
                <a:ea typeface="Century Gothic"/>
                <a:cs typeface="Century Gothic"/>
                <a:sym typeface="Century Gothic"/>
              </a:rPr>
              <a:t>- stress the </a:t>
            </a:r>
            <a:r>
              <a:rPr lang="en-GB" sz="2400" b="1" dirty="0">
                <a:solidFill>
                  <a:srgbClr val="1F3864"/>
                </a:solidFill>
                <a:latin typeface="Century Gothic"/>
                <a:ea typeface="Century Gothic"/>
                <a:cs typeface="Century Gothic"/>
                <a:sym typeface="Century Gothic"/>
              </a:rPr>
              <a:t>2</a:t>
            </a:r>
            <a:r>
              <a:rPr lang="en-GB" sz="2400" b="1" baseline="30000" dirty="0">
                <a:solidFill>
                  <a:srgbClr val="1F3864"/>
                </a:solidFill>
                <a:latin typeface="Century Gothic"/>
                <a:ea typeface="Century Gothic"/>
                <a:cs typeface="Century Gothic"/>
                <a:sym typeface="Century Gothic"/>
              </a:rPr>
              <a:t>nd</a:t>
            </a:r>
            <a:r>
              <a:rPr lang="en-GB" sz="2400" b="1" dirty="0">
                <a:solidFill>
                  <a:srgbClr val="1F3864"/>
                </a:solidFill>
                <a:latin typeface="Century Gothic"/>
                <a:ea typeface="Century Gothic"/>
                <a:cs typeface="Century Gothic"/>
                <a:sym typeface="Century Gothic"/>
              </a:rPr>
              <a:t> syllable</a:t>
            </a:r>
            <a:r>
              <a:rPr lang="en-GB" sz="2400" dirty="0">
                <a:solidFill>
                  <a:srgbClr val="1F3864"/>
                </a:solidFill>
                <a:latin typeface="Century Gothic"/>
                <a:ea typeface="Century Gothic"/>
                <a:cs typeface="Century Gothic"/>
                <a:sym typeface="Century Gothic"/>
              </a:rPr>
              <a:t>:</a:t>
            </a:r>
            <a:endParaRPr dirty="0"/>
          </a:p>
        </p:txBody>
      </p:sp>
      <p:sp>
        <p:nvSpPr>
          <p:cNvPr id="11" name="Google Shape;123;p16">
            <a:extLst>
              <a:ext uri="{FF2B5EF4-FFF2-40B4-BE49-F238E27FC236}">
                <a16:creationId xmlns:a16="http://schemas.microsoft.com/office/drawing/2014/main" id="{871DCDD1-14BC-4383-93F2-0C61A428BD25}"/>
              </a:ext>
            </a:extLst>
          </p:cNvPr>
          <p:cNvSpPr txBox="1"/>
          <p:nvPr/>
        </p:nvSpPr>
        <p:spPr>
          <a:xfrm>
            <a:off x="183276" y="4419955"/>
            <a:ext cx="960271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1F3864"/>
                </a:solidFill>
                <a:latin typeface="Century Gothic"/>
                <a:ea typeface="Century Gothic"/>
                <a:cs typeface="Century Gothic"/>
                <a:sym typeface="Century Gothic"/>
              </a:rPr>
              <a:t>‘</a:t>
            </a:r>
            <a:r>
              <a:rPr lang="en-GB" sz="2400" dirty="0" err="1">
                <a:solidFill>
                  <a:srgbClr val="1F3864"/>
                </a:solidFill>
                <a:latin typeface="Century Gothic"/>
                <a:ea typeface="Century Gothic"/>
                <a:cs typeface="Century Gothic"/>
                <a:sym typeface="Century Gothic"/>
              </a:rPr>
              <a:t>ieren</a:t>
            </a:r>
            <a:r>
              <a:rPr lang="en-GB" sz="2400" dirty="0">
                <a:solidFill>
                  <a:srgbClr val="1F3864"/>
                </a:solidFill>
                <a:latin typeface="Century Gothic"/>
                <a:ea typeface="Century Gothic"/>
                <a:cs typeface="Century Gothic"/>
                <a:sym typeface="Century Gothic"/>
              </a:rPr>
              <a:t>’ verbs stress the ‘</a:t>
            </a:r>
            <a:r>
              <a:rPr lang="en-GB" sz="2400" b="1" dirty="0" err="1">
                <a:solidFill>
                  <a:srgbClr val="1F3864"/>
                </a:solidFill>
                <a:latin typeface="Century Gothic"/>
                <a:ea typeface="Century Gothic"/>
                <a:cs typeface="Century Gothic"/>
                <a:sym typeface="Century Gothic"/>
              </a:rPr>
              <a:t>ie</a:t>
            </a:r>
            <a:r>
              <a:rPr lang="en-GB" sz="2400" dirty="0">
                <a:solidFill>
                  <a:srgbClr val="1F3864"/>
                </a:solidFill>
                <a:latin typeface="Century Gothic"/>
                <a:ea typeface="Century Gothic"/>
                <a:cs typeface="Century Gothic"/>
                <a:sym typeface="Century Gothic"/>
              </a:rPr>
              <a:t>’:</a:t>
            </a:r>
            <a:endParaRPr dirty="0"/>
          </a:p>
        </p:txBody>
      </p:sp>
      <p:sp>
        <p:nvSpPr>
          <p:cNvPr id="13" name="Google Shape;125;p16">
            <a:extLst>
              <a:ext uri="{FF2B5EF4-FFF2-40B4-BE49-F238E27FC236}">
                <a16:creationId xmlns:a16="http://schemas.microsoft.com/office/drawing/2014/main" id="{609CB1A3-DCB4-4917-8C06-98EA9A3C8706}"/>
              </a:ext>
            </a:extLst>
          </p:cNvPr>
          <p:cNvSpPr txBox="1"/>
          <p:nvPr/>
        </p:nvSpPr>
        <p:spPr>
          <a:xfrm>
            <a:off x="1069385" y="1999979"/>
            <a:ext cx="1797804" cy="461665"/>
          </a:xfrm>
          <a:prstGeom prst="rect">
            <a:avLst/>
          </a:prstGeom>
          <a:solidFill>
            <a:srgbClr val="E3EAFD"/>
          </a:solidFill>
          <a:ln w="9525" cap="flat" cmpd="sng">
            <a:solidFill>
              <a:srgbClr val="11507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u="sng" dirty="0" err="1">
                <a:solidFill>
                  <a:srgbClr val="1F3864"/>
                </a:solidFill>
                <a:latin typeface="Century Gothic"/>
                <a:ea typeface="Century Gothic"/>
                <a:cs typeface="Century Gothic"/>
                <a:sym typeface="Century Gothic"/>
              </a:rPr>
              <a:t>hol</a:t>
            </a:r>
            <a:r>
              <a:rPr lang="en-GB" sz="2400" dirty="0" err="1">
                <a:solidFill>
                  <a:srgbClr val="1F3864"/>
                </a:solidFill>
                <a:latin typeface="Century Gothic"/>
                <a:ea typeface="Century Gothic"/>
                <a:cs typeface="Century Gothic"/>
                <a:sym typeface="Century Gothic"/>
              </a:rPr>
              <a:t>en</a:t>
            </a:r>
            <a:endParaRPr sz="2400" dirty="0">
              <a:solidFill>
                <a:srgbClr val="1F3864"/>
              </a:solidFill>
              <a:latin typeface="Century Gothic"/>
              <a:ea typeface="Century Gothic"/>
              <a:cs typeface="Century Gothic"/>
              <a:sym typeface="Century Gothic"/>
            </a:endParaRPr>
          </a:p>
        </p:txBody>
      </p:sp>
      <p:sp>
        <p:nvSpPr>
          <p:cNvPr id="14" name="Google Shape;126;p16">
            <a:extLst>
              <a:ext uri="{FF2B5EF4-FFF2-40B4-BE49-F238E27FC236}">
                <a16:creationId xmlns:a16="http://schemas.microsoft.com/office/drawing/2014/main" id="{AB63B088-86F8-417E-ABFE-2FC805E6154F}"/>
              </a:ext>
            </a:extLst>
          </p:cNvPr>
          <p:cNvSpPr txBox="1"/>
          <p:nvPr/>
        </p:nvSpPr>
        <p:spPr>
          <a:xfrm>
            <a:off x="4178650" y="2011953"/>
            <a:ext cx="1797804" cy="461665"/>
          </a:xfrm>
          <a:prstGeom prst="rect">
            <a:avLst/>
          </a:prstGeom>
          <a:solidFill>
            <a:srgbClr val="E3EAFD"/>
          </a:solidFill>
          <a:ln w="9525" cap="flat" cmpd="sng">
            <a:solidFill>
              <a:srgbClr val="11507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u="sng" dirty="0" err="1">
                <a:solidFill>
                  <a:srgbClr val="1F3864"/>
                </a:solidFill>
                <a:latin typeface="Century Gothic"/>
                <a:ea typeface="Century Gothic"/>
                <a:cs typeface="Century Gothic"/>
                <a:sym typeface="Century Gothic"/>
              </a:rPr>
              <a:t>ruf</a:t>
            </a:r>
            <a:r>
              <a:rPr lang="en-GB" sz="2400" dirty="0" err="1">
                <a:solidFill>
                  <a:srgbClr val="1F3864"/>
                </a:solidFill>
                <a:latin typeface="Century Gothic"/>
                <a:ea typeface="Century Gothic"/>
                <a:cs typeface="Century Gothic"/>
                <a:sym typeface="Century Gothic"/>
              </a:rPr>
              <a:t>en</a:t>
            </a:r>
            <a:endParaRPr sz="2400" dirty="0">
              <a:solidFill>
                <a:srgbClr val="1F3864"/>
              </a:solidFill>
              <a:latin typeface="Century Gothic"/>
              <a:ea typeface="Century Gothic"/>
              <a:cs typeface="Century Gothic"/>
              <a:sym typeface="Century Gothic"/>
            </a:endParaRPr>
          </a:p>
        </p:txBody>
      </p:sp>
      <p:sp>
        <p:nvSpPr>
          <p:cNvPr id="15" name="Google Shape;127;p16">
            <a:extLst>
              <a:ext uri="{FF2B5EF4-FFF2-40B4-BE49-F238E27FC236}">
                <a16:creationId xmlns:a16="http://schemas.microsoft.com/office/drawing/2014/main" id="{F4D582AE-F703-4807-A30C-87BC400C711B}"/>
              </a:ext>
            </a:extLst>
          </p:cNvPr>
          <p:cNvSpPr txBox="1"/>
          <p:nvPr/>
        </p:nvSpPr>
        <p:spPr>
          <a:xfrm>
            <a:off x="7458396" y="1995706"/>
            <a:ext cx="1672904" cy="477912"/>
          </a:xfrm>
          <a:prstGeom prst="rect">
            <a:avLst/>
          </a:prstGeom>
          <a:solidFill>
            <a:srgbClr val="E3EAFD"/>
          </a:solidFill>
          <a:ln w="9525" cap="flat" cmpd="sng">
            <a:solidFill>
              <a:srgbClr val="11507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u="sng" dirty="0">
                <a:solidFill>
                  <a:srgbClr val="1F3864"/>
                </a:solidFill>
                <a:latin typeface="Century Gothic"/>
                <a:ea typeface="Century Gothic"/>
                <a:cs typeface="Century Gothic"/>
                <a:sym typeface="Century Gothic"/>
              </a:rPr>
              <a:t>Kö</a:t>
            </a:r>
            <a:r>
              <a:rPr lang="en-GB" sz="2400" dirty="0">
                <a:solidFill>
                  <a:srgbClr val="1F3864"/>
                </a:solidFill>
                <a:latin typeface="Century Gothic"/>
                <a:ea typeface="Century Gothic"/>
                <a:cs typeface="Century Gothic"/>
                <a:sym typeface="Century Gothic"/>
              </a:rPr>
              <a:t>nig</a:t>
            </a:r>
            <a:endParaRPr sz="2400" u="sng" dirty="0">
              <a:solidFill>
                <a:srgbClr val="1F3864"/>
              </a:solidFill>
              <a:latin typeface="Century Gothic"/>
              <a:ea typeface="Century Gothic"/>
              <a:cs typeface="Century Gothic"/>
              <a:sym typeface="Century Gothic"/>
            </a:endParaRPr>
          </a:p>
        </p:txBody>
      </p:sp>
      <p:sp>
        <p:nvSpPr>
          <p:cNvPr id="16" name="Google Shape;128;p16">
            <a:extLst>
              <a:ext uri="{FF2B5EF4-FFF2-40B4-BE49-F238E27FC236}">
                <a16:creationId xmlns:a16="http://schemas.microsoft.com/office/drawing/2014/main" id="{35F124E8-2A83-4E4E-B95E-D0FC3C80C860}"/>
              </a:ext>
            </a:extLst>
          </p:cNvPr>
          <p:cNvSpPr txBox="1"/>
          <p:nvPr/>
        </p:nvSpPr>
        <p:spPr>
          <a:xfrm>
            <a:off x="1069385" y="3601504"/>
            <a:ext cx="1797804" cy="461665"/>
          </a:xfrm>
          <a:prstGeom prst="rect">
            <a:avLst/>
          </a:prstGeom>
          <a:solidFill>
            <a:srgbClr val="E3EAFD"/>
          </a:solidFill>
          <a:ln w="9525" cap="flat" cmpd="sng">
            <a:solidFill>
              <a:srgbClr val="11507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1F3864"/>
                </a:solidFill>
                <a:latin typeface="Century Gothic"/>
                <a:ea typeface="Century Gothic"/>
                <a:cs typeface="Century Gothic"/>
                <a:sym typeface="Century Gothic"/>
              </a:rPr>
              <a:t>Be</a:t>
            </a:r>
            <a:r>
              <a:rPr lang="en-GB" sz="2400" u="sng">
                <a:solidFill>
                  <a:srgbClr val="1F3864"/>
                </a:solidFill>
                <a:latin typeface="Century Gothic"/>
                <a:ea typeface="Century Gothic"/>
                <a:cs typeface="Century Gothic"/>
                <a:sym typeface="Century Gothic"/>
              </a:rPr>
              <a:t>such</a:t>
            </a:r>
            <a:endParaRPr sz="2400" u="sng">
              <a:solidFill>
                <a:srgbClr val="1F3864"/>
              </a:solidFill>
              <a:latin typeface="Century Gothic"/>
              <a:ea typeface="Century Gothic"/>
              <a:cs typeface="Century Gothic"/>
              <a:sym typeface="Century Gothic"/>
            </a:endParaRPr>
          </a:p>
        </p:txBody>
      </p:sp>
      <p:sp>
        <p:nvSpPr>
          <p:cNvPr id="17" name="Google Shape;129;p16">
            <a:extLst>
              <a:ext uri="{FF2B5EF4-FFF2-40B4-BE49-F238E27FC236}">
                <a16:creationId xmlns:a16="http://schemas.microsoft.com/office/drawing/2014/main" id="{142D7FD8-51FE-46BD-BD7E-010F968751DD}"/>
              </a:ext>
            </a:extLst>
          </p:cNvPr>
          <p:cNvSpPr txBox="1"/>
          <p:nvPr/>
        </p:nvSpPr>
        <p:spPr>
          <a:xfrm>
            <a:off x="4178650" y="3584187"/>
            <a:ext cx="1797804" cy="461624"/>
          </a:xfrm>
          <a:prstGeom prst="rect">
            <a:avLst/>
          </a:prstGeom>
          <a:solidFill>
            <a:srgbClr val="E3EAFD"/>
          </a:solidFill>
          <a:ln w="9525" cap="flat" cmpd="sng">
            <a:solidFill>
              <a:srgbClr val="11507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1F3864"/>
                </a:solidFill>
                <a:latin typeface="Century Gothic"/>
                <a:ea typeface="Century Gothic"/>
                <a:cs typeface="Century Gothic"/>
                <a:sym typeface="Century Gothic"/>
              </a:rPr>
              <a:t>ge</a:t>
            </a:r>
            <a:r>
              <a:rPr lang="en-GB" sz="2400" u="sng" dirty="0" err="1">
                <a:solidFill>
                  <a:srgbClr val="1F3864"/>
                </a:solidFill>
                <a:latin typeface="Century Gothic"/>
                <a:ea typeface="Century Gothic"/>
                <a:cs typeface="Century Gothic"/>
                <a:sym typeface="Century Gothic"/>
              </a:rPr>
              <a:t>winnen</a:t>
            </a:r>
            <a:endParaRPr sz="2400" u="sng" dirty="0">
              <a:solidFill>
                <a:srgbClr val="1F3864"/>
              </a:solidFill>
              <a:latin typeface="Century Gothic"/>
              <a:ea typeface="Century Gothic"/>
              <a:cs typeface="Century Gothic"/>
              <a:sym typeface="Century Gothic"/>
            </a:endParaRPr>
          </a:p>
        </p:txBody>
      </p:sp>
      <p:sp>
        <p:nvSpPr>
          <p:cNvPr id="18" name="Google Shape;130;p16">
            <a:extLst>
              <a:ext uri="{FF2B5EF4-FFF2-40B4-BE49-F238E27FC236}">
                <a16:creationId xmlns:a16="http://schemas.microsoft.com/office/drawing/2014/main" id="{8BFA3ECD-0736-4602-A1EB-9FC5C8A567CD}"/>
              </a:ext>
            </a:extLst>
          </p:cNvPr>
          <p:cNvSpPr txBox="1"/>
          <p:nvPr/>
        </p:nvSpPr>
        <p:spPr>
          <a:xfrm>
            <a:off x="7458396" y="3597231"/>
            <a:ext cx="1797804" cy="461665"/>
          </a:xfrm>
          <a:prstGeom prst="rect">
            <a:avLst/>
          </a:prstGeom>
          <a:solidFill>
            <a:srgbClr val="E3EAFD"/>
          </a:solidFill>
          <a:ln w="9525" cap="flat" cmpd="sng">
            <a:solidFill>
              <a:srgbClr val="11507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1F3864"/>
                </a:solidFill>
                <a:latin typeface="Century Gothic"/>
                <a:ea typeface="Century Gothic"/>
                <a:cs typeface="Century Gothic"/>
                <a:sym typeface="Century Gothic"/>
              </a:rPr>
              <a:t>ver</a:t>
            </a:r>
            <a:r>
              <a:rPr lang="en-GB" sz="2400" u="sng">
                <a:solidFill>
                  <a:srgbClr val="1F3864"/>
                </a:solidFill>
                <a:latin typeface="Century Gothic"/>
                <a:ea typeface="Century Gothic"/>
                <a:cs typeface="Century Gothic"/>
                <a:sym typeface="Century Gothic"/>
              </a:rPr>
              <a:t>gess</a:t>
            </a:r>
            <a:r>
              <a:rPr lang="en-GB" sz="2400">
                <a:solidFill>
                  <a:srgbClr val="1F3864"/>
                </a:solidFill>
                <a:latin typeface="Century Gothic"/>
                <a:ea typeface="Century Gothic"/>
                <a:cs typeface="Century Gothic"/>
                <a:sym typeface="Century Gothic"/>
              </a:rPr>
              <a:t>en</a:t>
            </a:r>
            <a:endParaRPr sz="2400">
              <a:solidFill>
                <a:srgbClr val="1F3864"/>
              </a:solidFill>
              <a:latin typeface="Century Gothic"/>
              <a:ea typeface="Century Gothic"/>
              <a:cs typeface="Century Gothic"/>
              <a:sym typeface="Century Gothic"/>
            </a:endParaRPr>
          </a:p>
        </p:txBody>
      </p:sp>
      <p:sp>
        <p:nvSpPr>
          <p:cNvPr id="23" name="Google Shape;128;p16">
            <a:extLst>
              <a:ext uri="{FF2B5EF4-FFF2-40B4-BE49-F238E27FC236}">
                <a16:creationId xmlns:a16="http://schemas.microsoft.com/office/drawing/2014/main" id="{63335EE1-14D8-4D21-8E23-7BE1E8B3B892}"/>
              </a:ext>
            </a:extLst>
          </p:cNvPr>
          <p:cNvSpPr txBox="1"/>
          <p:nvPr/>
        </p:nvSpPr>
        <p:spPr>
          <a:xfrm>
            <a:off x="1069385" y="5412256"/>
            <a:ext cx="1797804" cy="461665"/>
          </a:xfrm>
          <a:prstGeom prst="rect">
            <a:avLst/>
          </a:prstGeom>
          <a:solidFill>
            <a:srgbClr val="E3EAFD"/>
          </a:solidFill>
          <a:ln w="9525" cap="flat" cmpd="sng">
            <a:solidFill>
              <a:srgbClr val="11507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1F3864"/>
                </a:solidFill>
                <a:latin typeface="Century Gothic"/>
                <a:ea typeface="Century Gothic"/>
                <a:cs typeface="Century Gothic"/>
                <a:sym typeface="Century Gothic"/>
              </a:rPr>
              <a:t>interess</a:t>
            </a:r>
            <a:r>
              <a:rPr lang="en-GB" sz="2400" u="sng" dirty="0" err="1">
                <a:solidFill>
                  <a:srgbClr val="1F3864"/>
                </a:solidFill>
                <a:latin typeface="Century Gothic"/>
                <a:ea typeface="Century Gothic"/>
                <a:cs typeface="Century Gothic"/>
                <a:sym typeface="Century Gothic"/>
              </a:rPr>
              <a:t>ie</a:t>
            </a:r>
            <a:r>
              <a:rPr lang="en-GB" sz="2400" dirty="0" err="1">
                <a:solidFill>
                  <a:srgbClr val="1F3864"/>
                </a:solidFill>
                <a:latin typeface="Century Gothic"/>
                <a:ea typeface="Century Gothic"/>
                <a:cs typeface="Century Gothic"/>
                <a:sym typeface="Century Gothic"/>
              </a:rPr>
              <a:t>rt</a:t>
            </a:r>
            <a:endParaRPr sz="2400" u="sng" dirty="0">
              <a:solidFill>
                <a:srgbClr val="1F3864"/>
              </a:solidFill>
              <a:latin typeface="Century Gothic"/>
              <a:ea typeface="Century Gothic"/>
              <a:cs typeface="Century Gothic"/>
              <a:sym typeface="Century Gothic"/>
            </a:endParaRPr>
          </a:p>
        </p:txBody>
      </p:sp>
      <p:sp>
        <p:nvSpPr>
          <p:cNvPr id="24" name="Google Shape;128;p16">
            <a:extLst>
              <a:ext uri="{FF2B5EF4-FFF2-40B4-BE49-F238E27FC236}">
                <a16:creationId xmlns:a16="http://schemas.microsoft.com/office/drawing/2014/main" id="{EC37F5E6-3A72-409D-922A-CE95F4221FDA}"/>
              </a:ext>
            </a:extLst>
          </p:cNvPr>
          <p:cNvSpPr txBox="1"/>
          <p:nvPr/>
        </p:nvSpPr>
        <p:spPr>
          <a:xfrm>
            <a:off x="4177145" y="5412256"/>
            <a:ext cx="1797804" cy="461665"/>
          </a:xfrm>
          <a:prstGeom prst="rect">
            <a:avLst/>
          </a:prstGeom>
          <a:solidFill>
            <a:srgbClr val="E3EAFD"/>
          </a:solidFill>
          <a:ln w="9525" cap="flat" cmpd="sng">
            <a:solidFill>
              <a:srgbClr val="11507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1F3864"/>
                </a:solidFill>
                <a:latin typeface="Century Gothic"/>
                <a:ea typeface="Century Gothic"/>
                <a:cs typeface="Century Gothic"/>
                <a:sym typeface="Century Gothic"/>
              </a:rPr>
              <a:t>produz</a:t>
            </a:r>
            <a:r>
              <a:rPr lang="en-GB" sz="2400" u="sng" dirty="0" err="1">
                <a:solidFill>
                  <a:srgbClr val="1F3864"/>
                </a:solidFill>
                <a:latin typeface="Century Gothic"/>
                <a:ea typeface="Century Gothic"/>
                <a:cs typeface="Century Gothic"/>
                <a:sym typeface="Century Gothic"/>
              </a:rPr>
              <a:t>ie</a:t>
            </a:r>
            <a:r>
              <a:rPr lang="en-GB" sz="2400" dirty="0" err="1">
                <a:solidFill>
                  <a:srgbClr val="1F3864"/>
                </a:solidFill>
                <a:latin typeface="Century Gothic"/>
                <a:ea typeface="Century Gothic"/>
                <a:cs typeface="Century Gothic"/>
                <a:sym typeface="Century Gothic"/>
              </a:rPr>
              <a:t>rt</a:t>
            </a:r>
            <a:endParaRPr sz="2400" u="sng" dirty="0">
              <a:solidFill>
                <a:srgbClr val="1F3864"/>
              </a:solidFill>
              <a:latin typeface="Century Gothic"/>
              <a:ea typeface="Century Gothic"/>
              <a:cs typeface="Century Gothic"/>
              <a:sym typeface="Century Gothic"/>
            </a:endParaRPr>
          </a:p>
        </p:txBody>
      </p:sp>
      <p:sp>
        <p:nvSpPr>
          <p:cNvPr id="25" name="Google Shape;128;p16">
            <a:extLst>
              <a:ext uri="{FF2B5EF4-FFF2-40B4-BE49-F238E27FC236}">
                <a16:creationId xmlns:a16="http://schemas.microsoft.com/office/drawing/2014/main" id="{1A2FA1DB-8D83-4935-AE0F-6906E5A16B15}"/>
              </a:ext>
            </a:extLst>
          </p:cNvPr>
          <p:cNvSpPr txBox="1"/>
          <p:nvPr/>
        </p:nvSpPr>
        <p:spPr>
          <a:xfrm>
            <a:off x="7458396" y="5383596"/>
            <a:ext cx="1797804" cy="461624"/>
          </a:xfrm>
          <a:prstGeom prst="rect">
            <a:avLst/>
          </a:prstGeom>
          <a:solidFill>
            <a:srgbClr val="E3EAFD"/>
          </a:solidFill>
          <a:ln w="9525" cap="flat" cmpd="sng">
            <a:solidFill>
              <a:srgbClr val="11507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1F3864"/>
                </a:solidFill>
                <a:latin typeface="Century Gothic"/>
                <a:ea typeface="Century Gothic"/>
                <a:cs typeface="Century Gothic"/>
                <a:sym typeface="Century Gothic"/>
              </a:rPr>
              <a:t>kritis</a:t>
            </a:r>
            <a:r>
              <a:rPr lang="en-GB" sz="2400" u="sng" dirty="0" err="1">
                <a:solidFill>
                  <a:srgbClr val="1F3864"/>
                </a:solidFill>
                <a:latin typeface="Century Gothic"/>
                <a:ea typeface="Century Gothic"/>
                <a:cs typeface="Century Gothic"/>
                <a:sym typeface="Century Gothic"/>
              </a:rPr>
              <a:t>ie</a:t>
            </a:r>
            <a:r>
              <a:rPr lang="en-GB" sz="2400" dirty="0" err="1">
                <a:solidFill>
                  <a:srgbClr val="1F3864"/>
                </a:solidFill>
                <a:latin typeface="Century Gothic"/>
                <a:ea typeface="Century Gothic"/>
                <a:cs typeface="Century Gothic"/>
                <a:sym typeface="Century Gothic"/>
              </a:rPr>
              <a:t>ren</a:t>
            </a:r>
            <a:endParaRPr sz="2400" u="sng" dirty="0">
              <a:solidFill>
                <a:srgbClr val="1F3864"/>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096000" cy="869950"/>
          </a:xfrm>
          <a:prstGeom prst="rect">
            <a:avLst/>
          </a:prstGeom>
        </p:spPr>
      </p:pic>
      <p:sp>
        <p:nvSpPr>
          <p:cNvPr id="4" name="Title 3"/>
          <p:cNvSpPr>
            <a:spLocks noGrp="1"/>
          </p:cNvSpPr>
          <p:nvPr>
            <p:ph type="title"/>
          </p:nvPr>
        </p:nvSpPr>
        <p:spPr>
          <a:xfrm>
            <a:off x="0" y="294041"/>
            <a:ext cx="5743891" cy="707849"/>
          </a:xfrm>
        </p:spPr>
        <p:txBody>
          <a:bodyPr>
            <a:normAutofit/>
          </a:bodyPr>
          <a:lstStyle/>
          <a:p>
            <a:r>
              <a:rPr lang="en-GB" sz="3600" b="1" dirty="0">
                <a:solidFill>
                  <a:schemeClr val="bg1"/>
                </a:solidFill>
              </a:rPr>
              <a:t>Infinitive und </a:t>
            </a:r>
            <a:r>
              <a:rPr lang="en-GB" sz="3600" b="1" dirty="0" err="1">
                <a:solidFill>
                  <a:schemeClr val="bg1"/>
                </a:solidFill>
              </a:rPr>
              <a:t>Partizipien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72574" y="1232309"/>
            <a:ext cx="9928623" cy="461665"/>
          </a:xfrm>
          <a:prstGeom prst="rect">
            <a:avLst/>
          </a:prstGeom>
          <a:noFill/>
        </p:spPr>
        <p:txBody>
          <a:bodyPr wrap="square" rtlCol="0">
            <a:spAutoFit/>
          </a:bodyPr>
          <a:lstStyle/>
          <a:p>
            <a:r>
              <a:rPr lang="en-US" sz="2400" dirty="0" err="1">
                <a:solidFill>
                  <a:schemeClr val="accent5">
                    <a:lumMod val="50000"/>
                  </a:schemeClr>
                </a:solidFill>
              </a:rPr>
              <a:t>Arbeite</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a:t>
            </a:r>
            <a:r>
              <a:rPr lang="en-US" sz="2400" dirty="0" err="1">
                <a:solidFill>
                  <a:schemeClr val="accent5">
                    <a:lumMod val="50000"/>
                  </a:schemeClr>
                </a:solidFill>
              </a:rPr>
              <a:t>einem</a:t>
            </a:r>
            <a:r>
              <a:rPr lang="en-US" sz="2400" dirty="0">
                <a:solidFill>
                  <a:schemeClr val="accent5">
                    <a:lumMod val="50000"/>
                  </a:schemeClr>
                </a:solidFill>
              </a:rPr>
              <a:t>/</a:t>
            </a:r>
            <a:r>
              <a:rPr lang="en-US" sz="2400" dirty="0" err="1">
                <a:solidFill>
                  <a:schemeClr val="accent5">
                    <a:lumMod val="50000"/>
                  </a:schemeClr>
                </a:solidFill>
              </a:rPr>
              <a:t>einer</a:t>
            </a:r>
            <a:r>
              <a:rPr lang="en-US" sz="2400" dirty="0">
                <a:solidFill>
                  <a:schemeClr val="accent5">
                    <a:lumMod val="50000"/>
                  </a:schemeClr>
                </a:solidFill>
              </a:rPr>
              <a:t> Partner*in. Sag die </a:t>
            </a:r>
            <a:r>
              <a:rPr lang="en-US" sz="2400" dirty="0" err="1">
                <a:solidFill>
                  <a:schemeClr val="accent5">
                    <a:lumMod val="50000"/>
                  </a:schemeClr>
                </a:solidFill>
              </a:rPr>
              <a:t>Verben</a:t>
            </a:r>
            <a:r>
              <a:rPr lang="en-US" sz="2400" dirty="0">
                <a:solidFill>
                  <a:schemeClr val="accent5">
                    <a:lumMod val="50000"/>
                  </a:schemeClr>
                </a:solidFill>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2" name="Rectangle: Rounded Corners 1">
            <a:extLst>
              <a:ext uri="{FF2B5EF4-FFF2-40B4-BE49-F238E27FC236}">
                <a16:creationId xmlns:a16="http://schemas.microsoft.com/office/drawing/2014/main" id="{BAC21383-E478-42DC-BC8C-D3BC00828BA3}"/>
              </a:ext>
            </a:extLst>
          </p:cNvPr>
          <p:cNvSpPr/>
          <p:nvPr/>
        </p:nvSpPr>
        <p:spPr>
          <a:xfrm rot="388179">
            <a:off x="5036885" y="1992895"/>
            <a:ext cx="1384697" cy="461665"/>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rPr>
              <a:t>geholt</a:t>
            </a:r>
            <a:endParaRPr lang="en-GB" sz="2400" b="1" dirty="0">
              <a:solidFill>
                <a:srgbClr val="002060"/>
              </a:solidFill>
            </a:endParaRPr>
          </a:p>
        </p:txBody>
      </p:sp>
      <p:sp>
        <p:nvSpPr>
          <p:cNvPr id="18" name="Rectangle: Rounded Corners 17">
            <a:extLst>
              <a:ext uri="{FF2B5EF4-FFF2-40B4-BE49-F238E27FC236}">
                <a16:creationId xmlns:a16="http://schemas.microsoft.com/office/drawing/2014/main" id="{75F03DCA-26B9-4BF5-A3AB-336A3D05146E}"/>
              </a:ext>
            </a:extLst>
          </p:cNvPr>
          <p:cNvSpPr/>
          <p:nvPr/>
        </p:nvSpPr>
        <p:spPr>
          <a:xfrm rot="20731331">
            <a:off x="7802810" y="2406142"/>
            <a:ext cx="1384697" cy="46166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rPr>
              <a:t>essen</a:t>
            </a:r>
            <a:endParaRPr lang="en-GB" sz="2400" b="1" dirty="0">
              <a:solidFill>
                <a:srgbClr val="002060"/>
              </a:solidFill>
            </a:endParaRPr>
          </a:p>
        </p:txBody>
      </p:sp>
      <p:sp>
        <p:nvSpPr>
          <p:cNvPr id="19" name="Rectangle: Rounded Corners 18">
            <a:extLst>
              <a:ext uri="{FF2B5EF4-FFF2-40B4-BE49-F238E27FC236}">
                <a16:creationId xmlns:a16="http://schemas.microsoft.com/office/drawing/2014/main" id="{E0258682-7F99-42A4-9B0E-38FFF67B47F8}"/>
              </a:ext>
            </a:extLst>
          </p:cNvPr>
          <p:cNvSpPr/>
          <p:nvPr/>
        </p:nvSpPr>
        <p:spPr>
          <a:xfrm rot="21138861">
            <a:off x="2246511" y="3522584"/>
            <a:ext cx="1697132" cy="426234"/>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rPr>
              <a:t>gegeben</a:t>
            </a:r>
            <a:endParaRPr lang="en-GB" sz="2400" b="1" dirty="0">
              <a:solidFill>
                <a:srgbClr val="002060"/>
              </a:solidFill>
            </a:endParaRPr>
          </a:p>
        </p:txBody>
      </p:sp>
      <p:sp>
        <p:nvSpPr>
          <p:cNvPr id="20" name="Rectangle: Rounded Corners 19">
            <a:extLst>
              <a:ext uri="{FF2B5EF4-FFF2-40B4-BE49-F238E27FC236}">
                <a16:creationId xmlns:a16="http://schemas.microsoft.com/office/drawing/2014/main" id="{67CB3944-F329-43E7-9116-9A2D52CAB793}"/>
              </a:ext>
            </a:extLst>
          </p:cNvPr>
          <p:cNvSpPr/>
          <p:nvPr/>
        </p:nvSpPr>
        <p:spPr>
          <a:xfrm rot="270070">
            <a:off x="3328244" y="4747573"/>
            <a:ext cx="1654189" cy="421128"/>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rPr>
              <a:t>sprechen</a:t>
            </a:r>
            <a:endParaRPr lang="en-GB" sz="2400" b="1" dirty="0">
              <a:solidFill>
                <a:srgbClr val="002060"/>
              </a:solidFill>
            </a:endParaRPr>
          </a:p>
        </p:txBody>
      </p:sp>
      <p:sp>
        <p:nvSpPr>
          <p:cNvPr id="21" name="Rectangle: Rounded Corners 20">
            <a:extLst>
              <a:ext uri="{FF2B5EF4-FFF2-40B4-BE49-F238E27FC236}">
                <a16:creationId xmlns:a16="http://schemas.microsoft.com/office/drawing/2014/main" id="{76CB549C-431A-4056-949A-CE6FD766A19D}"/>
              </a:ext>
            </a:extLst>
          </p:cNvPr>
          <p:cNvSpPr/>
          <p:nvPr/>
        </p:nvSpPr>
        <p:spPr>
          <a:xfrm>
            <a:off x="4631667" y="3094796"/>
            <a:ext cx="1654189" cy="421128"/>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rPr>
              <a:t>singen</a:t>
            </a:r>
            <a:endParaRPr lang="en-GB" sz="2400" b="1" dirty="0">
              <a:solidFill>
                <a:srgbClr val="002060"/>
              </a:solidFill>
            </a:endParaRPr>
          </a:p>
        </p:txBody>
      </p:sp>
      <p:sp>
        <p:nvSpPr>
          <p:cNvPr id="22" name="Rectangle: Rounded Corners 21">
            <a:extLst>
              <a:ext uri="{FF2B5EF4-FFF2-40B4-BE49-F238E27FC236}">
                <a16:creationId xmlns:a16="http://schemas.microsoft.com/office/drawing/2014/main" id="{B3BA8B04-09E6-4A67-803D-55F65EB27EA2}"/>
              </a:ext>
            </a:extLst>
          </p:cNvPr>
          <p:cNvSpPr/>
          <p:nvPr/>
        </p:nvSpPr>
        <p:spPr>
          <a:xfrm rot="457819">
            <a:off x="7676746" y="3708586"/>
            <a:ext cx="1967856" cy="459741"/>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rPr>
              <a:t>gesungen</a:t>
            </a:r>
            <a:endParaRPr lang="en-GB" sz="2400" b="1" dirty="0">
              <a:solidFill>
                <a:srgbClr val="002060"/>
              </a:solidFill>
            </a:endParaRPr>
          </a:p>
        </p:txBody>
      </p:sp>
      <p:sp>
        <p:nvSpPr>
          <p:cNvPr id="23" name="Rectangle: Rounded Corners 22">
            <a:extLst>
              <a:ext uri="{FF2B5EF4-FFF2-40B4-BE49-F238E27FC236}">
                <a16:creationId xmlns:a16="http://schemas.microsoft.com/office/drawing/2014/main" id="{610531A4-D1FE-4762-85BB-CAEF2BBAB033}"/>
              </a:ext>
            </a:extLst>
          </p:cNvPr>
          <p:cNvSpPr/>
          <p:nvPr/>
        </p:nvSpPr>
        <p:spPr>
          <a:xfrm rot="248431">
            <a:off x="745230" y="4711240"/>
            <a:ext cx="1697132" cy="426234"/>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rPr>
              <a:t>passiert</a:t>
            </a:r>
            <a:endParaRPr lang="en-GB" sz="2400" b="1" dirty="0">
              <a:solidFill>
                <a:srgbClr val="002060"/>
              </a:solidFill>
            </a:endParaRPr>
          </a:p>
        </p:txBody>
      </p:sp>
      <p:sp>
        <p:nvSpPr>
          <p:cNvPr id="24" name="Rectangle: Rounded Corners 23">
            <a:extLst>
              <a:ext uri="{FF2B5EF4-FFF2-40B4-BE49-F238E27FC236}">
                <a16:creationId xmlns:a16="http://schemas.microsoft.com/office/drawing/2014/main" id="{3354242D-0FAA-4516-BC11-F71169FAE5B1}"/>
              </a:ext>
            </a:extLst>
          </p:cNvPr>
          <p:cNvSpPr/>
          <p:nvPr/>
        </p:nvSpPr>
        <p:spPr>
          <a:xfrm rot="21304192">
            <a:off x="1204149" y="2467984"/>
            <a:ext cx="1713195" cy="39277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rPr>
              <a:t>probieren</a:t>
            </a:r>
            <a:endParaRPr lang="en-GB" sz="2400" b="1" dirty="0">
              <a:solidFill>
                <a:srgbClr val="002060"/>
              </a:solidFill>
            </a:endParaRPr>
          </a:p>
        </p:txBody>
      </p:sp>
      <p:sp>
        <p:nvSpPr>
          <p:cNvPr id="25" name="Rectangle: Rounded Corners 24">
            <a:extLst>
              <a:ext uri="{FF2B5EF4-FFF2-40B4-BE49-F238E27FC236}">
                <a16:creationId xmlns:a16="http://schemas.microsoft.com/office/drawing/2014/main" id="{968BCEF5-9D65-4FFF-A4AC-A8C02FC8FAA3}"/>
              </a:ext>
            </a:extLst>
          </p:cNvPr>
          <p:cNvSpPr/>
          <p:nvPr/>
        </p:nvSpPr>
        <p:spPr>
          <a:xfrm rot="20909687">
            <a:off x="5301927" y="4223379"/>
            <a:ext cx="1967856" cy="459741"/>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rPr>
              <a:t>organisiert</a:t>
            </a:r>
            <a:endParaRPr lang="en-GB" sz="2400" b="1" dirty="0">
              <a:solidFill>
                <a:srgbClr val="002060"/>
              </a:solidFill>
            </a:endParaRPr>
          </a:p>
        </p:txBody>
      </p:sp>
      <p:sp>
        <p:nvSpPr>
          <p:cNvPr id="26" name="Rectangle: Rounded Corners 25">
            <a:extLst>
              <a:ext uri="{FF2B5EF4-FFF2-40B4-BE49-F238E27FC236}">
                <a16:creationId xmlns:a16="http://schemas.microsoft.com/office/drawing/2014/main" id="{8EBA2DDC-28FD-4AFE-A102-2BA2512D7A17}"/>
              </a:ext>
            </a:extLst>
          </p:cNvPr>
          <p:cNvSpPr/>
          <p:nvPr/>
        </p:nvSpPr>
        <p:spPr>
          <a:xfrm rot="21440497">
            <a:off x="7213489" y="5160776"/>
            <a:ext cx="1654189" cy="421128"/>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rPr>
              <a:t>bringen</a:t>
            </a:r>
            <a:endParaRPr lang="en-GB" sz="2400" b="1" dirty="0">
              <a:solidFill>
                <a:srgbClr val="002060"/>
              </a:solidFill>
            </a:endParaRPr>
          </a:p>
        </p:txBody>
      </p:sp>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3BB012C9D1B24489D49F4F0C2CE25A" ma:contentTypeVersion="14" ma:contentTypeDescription="Create a new document." ma:contentTypeScope="" ma:versionID="7de8bc7af44e4e00b1cc6ed5b96ef445">
  <xsd:schema xmlns:xsd="http://www.w3.org/2001/XMLSchema" xmlns:xs="http://www.w3.org/2001/XMLSchema" xmlns:p="http://schemas.microsoft.com/office/2006/metadata/properties" xmlns:ns3="0cecb498-8be2-4858-809e-0b68e7aad605" xmlns:ns4="b0532637-0502-487b-9754-da6d5bfa02b5" targetNamespace="http://schemas.microsoft.com/office/2006/metadata/properties" ma:root="true" ma:fieldsID="7e87f0a5c3b201dceb64f766777eb05c" ns3:_="" ns4:_="">
    <xsd:import namespace="0cecb498-8be2-4858-809e-0b68e7aad605"/>
    <xsd:import namespace="b0532637-0502-487b-9754-da6d5bfa02b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ecb498-8be2-4858-809e-0b68e7aad6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0532637-0502-487b-9754-da6d5bfa02b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196FD6-34D7-4BAF-8623-6242D7AA14B8}">
  <ds:schemaRefs>
    <ds:schemaRef ds:uri="http://schemas.microsoft.com/sharepoint/v3/contenttype/forms"/>
  </ds:schemaRefs>
</ds:datastoreItem>
</file>

<file path=customXml/itemProps2.xml><?xml version="1.0" encoding="utf-8"?>
<ds:datastoreItem xmlns:ds="http://schemas.openxmlformats.org/officeDocument/2006/customXml" ds:itemID="{662FE101-C3D8-476A-ACC3-DD2431AD1A1A}">
  <ds:schemaRefs>
    <ds:schemaRef ds:uri="http://purl.org/dc/elements/1.1/"/>
    <ds:schemaRef ds:uri="http://purl.org/dc/dcmitype/"/>
    <ds:schemaRef ds:uri="http://schemas.microsoft.com/office/2006/metadata/properties"/>
    <ds:schemaRef ds:uri="http://schemas.microsoft.com/office/2006/documentManagement/types"/>
    <ds:schemaRef ds:uri="http://www.w3.org/XML/1998/namespace"/>
    <ds:schemaRef ds:uri="http://purl.org/dc/terms/"/>
    <ds:schemaRef ds:uri="http://schemas.openxmlformats.org/package/2006/metadata/core-properties"/>
    <ds:schemaRef ds:uri="http://schemas.microsoft.com/office/infopath/2007/PartnerControls"/>
    <ds:schemaRef ds:uri="b0532637-0502-487b-9754-da6d5bfa02b5"/>
    <ds:schemaRef ds:uri="0cecb498-8be2-4858-809e-0b68e7aad605"/>
  </ds:schemaRefs>
</ds:datastoreItem>
</file>

<file path=customXml/itemProps3.xml><?xml version="1.0" encoding="utf-8"?>
<ds:datastoreItem xmlns:ds="http://schemas.openxmlformats.org/officeDocument/2006/customXml" ds:itemID="{69F3F0BC-CD5B-4FCB-8027-8DA13EC398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ecb498-8be2-4858-809e-0b68e7aad605"/>
    <ds:schemaRef ds:uri="b0532637-0502-487b-9754-da6d5bfa02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German_skeleton_template (1)</Template>
  <TotalTime>1434</TotalTime>
  <Words>7990</Words>
  <Application>Microsoft Macintosh PowerPoint</Application>
  <PresentationFormat>Widescreen</PresentationFormat>
  <Paragraphs>1043</Paragraphs>
  <Slides>45</Slides>
  <Notes>45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Century Gothic</vt:lpstr>
      <vt:lpstr>Times New Roman</vt:lpstr>
      <vt:lpstr>1_Office Theme</vt:lpstr>
      <vt:lpstr>Wir machen mit! </vt:lpstr>
      <vt:lpstr>Vokabeln</vt:lpstr>
      <vt:lpstr>Vokabeln</vt:lpstr>
      <vt:lpstr>Past (perfect) tense</vt:lpstr>
      <vt:lpstr>Vokabeln [1/3]</vt:lpstr>
      <vt:lpstr>Vokabeln [2/3]</vt:lpstr>
      <vt:lpstr>Vokabeln [3/3]</vt:lpstr>
      <vt:lpstr>Wortbetonungen*</vt:lpstr>
      <vt:lpstr>Infinitive und Partizipien</vt:lpstr>
      <vt:lpstr>Vokabeln</vt:lpstr>
      <vt:lpstr>ein Kreuzworträtsel</vt:lpstr>
      <vt:lpstr>Negation: kein vs nicht</vt:lpstr>
      <vt:lpstr>Andreas Woche</vt:lpstr>
      <vt:lpstr>Andreas Woche</vt:lpstr>
      <vt:lpstr>Andreas Woche</vt:lpstr>
      <vt:lpstr>Mia fragt [1/9]</vt:lpstr>
      <vt:lpstr>Mia fragt [2/9]</vt:lpstr>
      <vt:lpstr>Mia fragt [3/9]</vt:lpstr>
      <vt:lpstr>Mia fragt [4/9]</vt:lpstr>
      <vt:lpstr>Mia fragt [5/9]</vt:lpstr>
      <vt:lpstr>Mia fragt [6/9]</vt:lpstr>
      <vt:lpstr>Mia fragt [7/9]</vt:lpstr>
      <vt:lpstr>Mia fragt [8/9]</vt:lpstr>
      <vt:lpstr>Mia fragt [9/9]</vt:lpstr>
      <vt:lpstr>Mia fragt [1/9]</vt:lpstr>
      <vt:lpstr>Mia fragt [2/9]</vt:lpstr>
      <vt:lpstr>Mia fragt [3/9]</vt:lpstr>
      <vt:lpstr>Mia fragt [4/9]</vt:lpstr>
      <vt:lpstr>Mia fragt [5/9]</vt:lpstr>
      <vt:lpstr>Mia fragt [6/9]</vt:lpstr>
      <vt:lpstr>Mia fragt [7/9]</vt:lpstr>
      <vt:lpstr>Mia fragt [8/9]</vt:lpstr>
      <vt:lpstr>Mia fragt [9/9]</vt:lpstr>
      <vt:lpstr>Wen laden wir zum Konzert ein?</vt:lpstr>
      <vt:lpstr>Wir machen mit! </vt:lpstr>
      <vt:lpstr>Schulaustausch</vt:lpstr>
      <vt:lpstr>Schulaustausch</vt:lpstr>
      <vt:lpstr>Phonetik</vt:lpstr>
      <vt:lpstr>Phonetik</vt:lpstr>
      <vt:lpstr>Vokabeln</vt:lpstr>
      <vt:lpstr>Order of objects in a sentence</vt:lpstr>
      <vt:lpstr>Mia fragt Wolfgang</vt:lpstr>
      <vt:lpstr>Alastair schreibt Mia</vt:lpstr>
      <vt:lpstr>Alastairs Email</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123</cp:revision>
  <dcterms:created xsi:type="dcterms:W3CDTF">2020-07-18T21:51:12Z</dcterms:created>
  <dcterms:modified xsi:type="dcterms:W3CDTF">2022-04-28T10:40:07Z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0x010100B63BB012C9D1B24489D49F4F0C2CE25A</vt:lpwstr>
  </property>
</Properties>
</file>