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7" r:id="rId3"/>
    <p:sldId id="267" r:id="rId4"/>
    <p:sldId id="268" r:id="rId5"/>
    <p:sldId id="269" r:id="rId6"/>
    <p:sldId id="270" r:id="rId7"/>
    <p:sldId id="271" r:id="rId8"/>
    <p:sldId id="272" r:id="rId9"/>
    <p:sldId id="273" r:id="rId10"/>
    <p:sldId id="274" r:id="rId11"/>
    <p:sldId id="266" r:id="rId12"/>
    <p:sldId id="275" r:id="rId13"/>
    <p:sldId id="276" r:id="rId14"/>
    <p:sldId id="277" r:id="rId15"/>
    <p:sldId id="278" r:id="rId16"/>
    <p:sldId id="279" r:id="rId17"/>
    <p:sldId id="280" r:id="rId18"/>
    <p:sldId id="281"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65328" autoAdjust="0"/>
  </p:normalViewPr>
  <p:slideViewPr>
    <p:cSldViewPr snapToGrid="0">
      <p:cViewPr varScale="1">
        <p:scale>
          <a:sx n="48" d="100"/>
          <a:sy n="48" d="100"/>
        </p:scale>
        <p:origin x="1542"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99172-2894-42ED-A272-DC937033E3C4}"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6816C-CE5F-4B87-9168-27488661C580}" type="slidenum">
              <a:rPr lang="en-GB" smtClean="0"/>
              <a:t>‹#›</a:t>
            </a:fld>
            <a:endParaRPr lang="en-GB"/>
          </a:p>
        </p:txBody>
      </p:sp>
    </p:spTree>
    <p:extLst>
      <p:ext uri="{BB962C8B-B14F-4D97-AF65-F5344CB8AC3E}">
        <p14:creationId xmlns:p14="http://schemas.microsoft.com/office/powerpoint/2010/main" val="37400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2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29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OPTIONAL</a:t>
            </a:r>
          </a:p>
          <a:p>
            <a:pPr marL="0" indent="0">
              <a:buNone/>
            </a:pPr>
            <a:r>
              <a:rPr lang="en-GB" b="0" dirty="0"/>
              <a:t>This</a:t>
            </a:r>
            <a:r>
              <a:rPr lang="en-GB" b="0" baseline="0" dirty="0"/>
              <a:t> listening activity brings together previously taught AR verb forms that haven’t yet been practised together: -</a:t>
            </a:r>
            <a:r>
              <a:rPr lang="en-GB" b="0" baseline="0" dirty="0" err="1"/>
              <a:t>amos</a:t>
            </a:r>
            <a:r>
              <a:rPr lang="en-GB" b="0" baseline="0" dirty="0"/>
              <a:t> for ‘we’ and –a for ‘s/he’.</a:t>
            </a:r>
          </a:p>
          <a:p>
            <a:pPr marL="0" indent="0">
              <a:buNone/>
            </a:pPr>
            <a:r>
              <a:rPr lang="en-GB" b="0" baseline="0" dirty="0"/>
              <a:t>Both will appear in the text this lesson (see </a:t>
            </a:r>
            <a:r>
              <a:rPr lang="en-GB" b="0" baseline="0"/>
              <a:t>slide </a:t>
            </a:r>
            <a:r>
              <a:rPr lang="en-GB" b="0" baseline="0" smtClean="0"/>
              <a:t>13), </a:t>
            </a:r>
            <a:r>
              <a:rPr lang="en-GB" b="0" baseline="0" dirty="0"/>
              <a:t>so this serves as a lead-in activity.</a:t>
            </a:r>
            <a:endParaRPr lang="en-GB" b="0" dirty="0"/>
          </a:p>
          <a:p>
            <a:pPr marL="0" indent="0">
              <a:buNone/>
            </a:pPr>
            <a:endParaRPr lang="en-GB" b="1" dirty="0"/>
          </a:p>
          <a:p>
            <a:pPr marL="0" indent="0">
              <a:buNone/>
            </a:pPr>
            <a:r>
              <a:rPr lang="en-GB" b="1" dirty="0"/>
              <a:t>Transcript</a:t>
            </a:r>
          </a:p>
          <a:p>
            <a:pPr marL="228600" indent="-228600">
              <a:buAutoNum type="arabicPeriod"/>
            </a:pPr>
            <a:r>
              <a:rPr lang="en-GB" b="0" dirty="0" err="1"/>
              <a:t>Cantamos</a:t>
            </a:r>
            <a:r>
              <a:rPr lang="en-GB" b="0" dirty="0"/>
              <a:t>.</a:t>
            </a:r>
          </a:p>
          <a:p>
            <a:pPr marL="228600" indent="-228600">
              <a:buAutoNum type="arabicPeriod"/>
            </a:pPr>
            <a:r>
              <a:rPr lang="en-GB" b="0" dirty="0" err="1"/>
              <a:t>Limpia</a:t>
            </a:r>
            <a:r>
              <a:rPr lang="en-GB" b="0" baseline="0" dirty="0"/>
              <a:t> el </a:t>
            </a:r>
            <a:r>
              <a:rPr lang="en-GB" b="0" baseline="0" dirty="0" err="1"/>
              <a:t>suelo</a:t>
            </a:r>
            <a:endParaRPr lang="en-GB" b="0" baseline="0" dirty="0"/>
          </a:p>
          <a:p>
            <a:pPr marL="228600" indent="-228600">
              <a:buAutoNum type="arabicPeriod"/>
            </a:pPr>
            <a:r>
              <a:rPr lang="en-GB" b="0" baseline="0" dirty="0"/>
              <a:t>Organiza las </a:t>
            </a:r>
            <a:r>
              <a:rPr lang="en-GB" b="0" baseline="0" dirty="0" err="1"/>
              <a:t>revistas</a:t>
            </a:r>
            <a:endParaRPr lang="en-GB" b="0" baseline="0" dirty="0"/>
          </a:p>
          <a:p>
            <a:pPr marL="228600" indent="-228600">
              <a:buAutoNum type="arabicPeriod"/>
            </a:pPr>
            <a:r>
              <a:rPr lang="en-GB" b="0" baseline="0" dirty="0"/>
              <a:t>Los </a:t>
            </a:r>
            <a:r>
              <a:rPr lang="en-GB" b="0" baseline="0" dirty="0" err="1"/>
              <a:t>domingos</a:t>
            </a:r>
            <a:r>
              <a:rPr lang="en-GB" b="0" baseline="0" dirty="0"/>
              <a:t> </a:t>
            </a:r>
            <a:r>
              <a:rPr lang="en-GB" b="0" baseline="0" dirty="0" err="1"/>
              <a:t>estamos</a:t>
            </a:r>
            <a:r>
              <a:rPr lang="en-GB" b="0" baseline="0" dirty="0"/>
              <a:t> </a:t>
            </a:r>
            <a:r>
              <a:rPr lang="en-GB" b="0" baseline="0" dirty="0" err="1"/>
              <a:t>en</a:t>
            </a:r>
            <a:r>
              <a:rPr lang="en-GB" b="0" baseline="0" dirty="0"/>
              <a:t> casa.</a:t>
            </a:r>
            <a:endParaRPr lang="en-GB" b="0" dirty="0"/>
          </a:p>
          <a:p>
            <a:pPr marL="228600" indent="-228600">
              <a:buAutoNum type="arabicPeriod"/>
            </a:pPr>
            <a:r>
              <a:rPr lang="en-GB" b="0" dirty="0"/>
              <a:t>Participamos</a:t>
            </a:r>
            <a:r>
              <a:rPr lang="en-GB" b="0" baseline="0" dirty="0"/>
              <a:t> en las </a:t>
            </a:r>
            <a:r>
              <a:rPr lang="en-GB" b="0" baseline="0" dirty="0" err="1"/>
              <a:t>actividades</a:t>
            </a:r>
            <a:r>
              <a:rPr lang="en-GB" b="0" baseline="0" dirty="0"/>
              <a:t>.</a:t>
            </a:r>
          </a:p>
          <a:p>
            <a:pPr marL="228600" indent="-228600">
              <a:buAutoNum type="arabicPeriod"/>
            </a:pPr>
            <a:r>
              <a:rPr lang="en-GB" b="0" baseline="0" dirty="0"/>
              <a:t>Disfruta la </a:t>
            </a:r>
            <a:r>
              <a:rPr lang="en-GB" b="0" baseline="0" dirty="0" err="1"/>
              <a:t>naturaleza</a:t>
            </a:r>
            <a:r>
              <a:rPr lang="en-GB" b="0" baseline="0" dirty="0"/>
              <a:t>.</a:t>
            </a:r>
          </a:p>
          <a:p>
            <a:pPr marL="228600" indent="-228600">
              <a:buAutoNum type="arabicPeriod"/>
            </a:pPr>
            <a:r>
              <a:rPr lang="en-GB" b="0" baseline="0" dirty="0" err="1"/>
              <a:t>Trabajamos</a:t>
            </a:r>
            <a:r>
              <a:rPr lang="en-GB" b="0" baseline="0" dirty="0"/>
              <a:t> </a:t>
            </a:r>
            <a:r>
              <a:rPr lang="en-GB" b="0" baseline="0" dirty="0" err="1"/>
              <a:t>también</a:t>
            </a:r>
            <a:r>
              <a:rPr lang="en-GB" b="0" baseline="0" dirty="0"/>
              <a:t>.</a:t>
            </a:r>
          </a:p>
          <a:p>
            <a:pPr marL="228600" indent="-228600">
              <a:buAutoNum type="arabicPeriod"/>
            </a:pPr>
            <a:r>
              <a:rPr lang="en-GB" b="0" baseline="0" dirty="0"/>
              <a:t>Montamos </a:t>
            </a:r>
            <a:r>
              <a:rPr lang="en-GB" b="0" baseline="0" dirty="0" err="1"/>
              <a:t>en</a:t>
            </a:r>
            <a:r>
              <a:rPr lang="en-GB" b="0" baseline="0" dirty="0"/>
              <a:t> </a:t>
            </a:r>
            <a:r>
              <a:rPr lang="en-GB" b="0" baseline="0" dirty="0" err="1"/>
              <a:t>bici</a:t>
            </a:r>
            <a:r>
              <a:rPr lang="en-GB" b="0" baseline="0" dirty="0"/>
              <a:t> </a:t>
            </a:r>
            <a:r>
              <a:rPr lang="en-GB" b="0" baseline="0" dirty="0" err="1"/>
              <a:t>en</a:t>
            </a:r>
            <a:r>
              <a:rPr lang="en-GB" b="0" baseline="0" dirty="0"/>
              <a:t> el campo.</a:t>
            </a:r>
          </a:p>
          <a:p>
            <a:pPr marL="228600" indent="-228600">
              <a:buAutoNum type="arabicPeriod"/>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73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also leads in to the text</a:t>
            </a:r>
            <a:r>
              <a:rPr lang="en-GB" baseline="0" dirty="0"/>
              <a:t> that students will read on slide 23.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12 extracts from</a:t>
            </a:r>
            <a:r>
              <a:rPr lang="en-GB" baseline="0" dirty="0"/>
              <a:t> the text </a:t>
            </a:r>
            <a:r>
              <a:rPr lang="en-GB" dirty="0"/>
              <a:t>on slide 23</a:t>
            </a:r>
            <a:r>
              <a:rPr lang="en-GB" baseline="0" dirty="0"/>
              <a:t>. These include 4 examples of 1</a:t>
            </a:r>
            <a:r>
              <a:rPr lang="en-GB" baseline="30000" dirty="0"/>
              <a:t>st</a:t>
            </a:r>
            <a:r>
              <a:rPr lang="en-GB" baseline="0" dirty="0"/>
              <a:t> person singular, 1</a:t>
            </a:r>
            <a:r>
              <a:rPr lang="en-GB" baseline="30000" dirty="0"/>
              <a:t>st</a:t>
            </a:r>
            <a:r>
              <a:rPr lang="en-GB" baseline="0" dirty="0"/>
              <a:t> person plural and 3</a:t>
            </a:r>
            <a:r>
              <a:rPr lang="en-GB" baseline="30000" dirty="0"/>
              <a:t>rd</a:t>
            </a:r>
            <a:r>
              <a:rPr lang="en-GB" baseline="0" dirty="0"/>
              <a:t> person singular. </a:t>
            </a:r>
            <a:r>
              <a:rPr lang="en-GB" b="0" baseline="0" dirty="0"/>
              <a:t>1</a:t>
            </a:r>
            <a:r>
              <a:rPr lang="en-GB" b="0" baseline="30000" dirty="0"/>
              <a:t>st</a:t>
            </a:r>
            <a:r>
              <a:rPr lang="en-GB" b="0" baseline="0" dirty="0"/>
              <a:t> and 3</a:t>
            </a:r>
            <a:r>
              <a:rPr lang="en-GB" b="0" baseline="30000" dirty="0"/>
              <a:t>rd</a:t>
            </a:r>
            <a:r>
              <a:rPr lang="en-GB" b="0" baseline="0" dirty="0"/>
              <a:t> person singular were taught in Term 1.1. 1</a:t>
            </a:r>
            <a:r>
              <a:rPr lang="en-GB" b="0" baseline="30000" dirty="0"/>
              <a:t>st</a:t>
            </a:r>
            <a:r>
              <a:rPr lang="en-GB" b="0" baseline="0" dirty="0"/>
              <a:t> person plural was taught in Term 2.2, so this is all revision. </a:t>
            </a:r>
            <a:r>
              <a:rPr lang="en-GB" baseline="0" dirty="0"/>
              <a:t>Students work individually or in pairs to match the sentences to the three categories. Answers are animated so that extracts move and land below the correct header.</a:t>
            </a:r>
          </a:p>
          <a:p>
            <a:endParaRPr lang="en-GB" baseline="0" dirty="0"/>
          </a:p>
          <a:p>
            <a:r>
              <a:rPr lang="en-GB" baseline="0" dirty="0"/>
              <a:t>This activity doesn’t require printing. Students could write three headers in their books, leaving space for four sentences below each one.</a:t>
            </a:r>
          </a:p>
          <a:p>
            <a:endParaRPr lang="en-GB" baseline="0" dirty="0"/>
          </a:p>
          <a:p>
            <a:r>
              <a:rPr lang="en-GB" baseline="0" dirty="0"/>
              <a:t>NB Since all features here have been previously taught and practised, and reading allows time for reflection, we include three verb forms in this activity. (When verb forms are initially introduced and practised, this should be done with </a:t>
            </a:r>
            <a:r>
              <a:rPr lang="en-GB" i="1" baseline="0" dirty="0"/>
              <a:t>pairs</a:t>
            </a:r>
            <a:r>
              <a:rPr lang="en-GB" baseline="0" dirty="0"/>
              <a:t> of features.)</a:t>
            </a:r>
          </a:p>
          <a:p>
            <a:endParaRPr lang="en-GB" baseline="0" dirty="0"/>
          </a:p>
          <a:p>
            <a:r>
              <a:rPr lang="en-GB" baseline="0" dirty="0"/>
              <a:t>This is an opportunity to build some anticipation about the characters before their identities are revealed on the next slide.  </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10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fully readable</a:t>
            </a:r>
            <a:r>
              <a:rPr lang="en-GB" b="0" baseline="0" dirty="0"/>
              <a:t> text uses near-100% previously taught language in the NCELP Y7 Spanish </a:t>
            </a:r>
            <a:r>
              <a:rPr lang="en-GB" b="0" baseline="0" dirty="0" err="1"/>
              <a:t>SoW.</a:t>
            </a:r>
            <a:r>
              <a:rPr lang="en-GB" b="0" baseline="0" dirty="0"/>
              <a:t> </a:t>
            </a:r>
            <a:r>
              <a:rPr lang="en-GB" b="0" baseline="0" dirty="0" err="1"/>
              <a:t>Oficina</a:t>
            </a:r>
            <a:r>
              <a:rPr lang="en-GB" b="0" baseline="0" dirty="0"/>
              <a:t> [1072], </a:t>
            </a:r>
            <a:r>
              <a:rPr lang="en-GB" b="0" baseline="0" dirty="0" err="1"/>
              <a:t>turismo</a:t>
            </a:r>
            <a:r>
              <a:rPr lang="en-GB" b="0" baseline="0" dirty="0"/>
              <a:t> [2549], </a:t>
            </a:r>
            <a:r>
              <a:rPr lang="en-GB" b="0" baseline="0" dirty="0" err="1"/>
              <a:t>turista</a:t>
            </a:r>
            <a:r>
              <a:rPr lang="en-GB" b="0" baseline="0" dirty="0"/>
              <a:t> [2824] and </a:t>
            </a:r>
            <a:r>
              <a:rPr lang="en-GB" b="0" baseline="0" dirty="0" err="1"/>
              <a:t>información</a:t>
            </a:r>
            <a:r>
              <a:rPr lang="en-GB" b="0" baseline="0" dirty="0"/>
              <a:t> [326] are near-cognates. ‘</a:t>
            </a:r>
            <a:r>
              <a:rPr lang="en-GB" b="0" baseline="0" dirty="0" err="1"/>
              <a:t>Mi</a:t>
            </a:r>
            <a:r>
              <a:rPr lang="en-GB" b="0" baseline="0" dirty="0"/>
              <a:t>(s)’ will be taught in Term 3 of Year 7.</a:t>
            </a:r>
          </a:p>
          <a:p>
            <a:endParaRPr lang="en-GB" b="0" baseline="0" dirty="0"/>
          </a:p>
          <a:p>
            <a:r>
              <a:rPr lang="en-GB" b="0" baseline="0" dirty="0"/>
              <a:t>The text is the basis for the reading activities on slides 25-26 and subsequent L1-&gt;L2 translation activities (slides 27-28),</a:t>
            </a:r>
          </a:p>
          <a:p>
            <a:endParaRPr lang="en-GB" b="0" baseline="0" dirty="0"/>
          </a:p>
          <a:p>
            <a:r>
              <a:rPr lang="en-GB" b="0" baseline="0" dirty="0"/>
              <a:t>An alternative is to use this text for a </a:t>
            </a:r>
            <a:r>
              <a:rPr lang="en-GB" b="0" baseline="0" dirty="0" err="1"/>
              <a:t>dictogloss</a:t>
            </a:r>
            <a:r>
              <a:rPr lang="en-GB" b="0" baseline="0" dirty="0"/>
              <a:t>. The teacher reads out the text (or parts of it). Working in groups, students take notes and then work together to reconstruct the same ideas. Note that when reconstructing such a text, there are changes in deictic perspective. For example, Juan talks about ‘I’ in the original, but students would refer to him as ‘he’ when reconstructing the text. Similarly, the ‘we’ form of a verb becomes ‘they’. Students have already learnt these features for ar verbs, but it would be useful to check they are aware of this before starting.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42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brings together knowledge of vocabulary and </a:t>
            </a:r>
            <a:r>
              <a:rPr lang="en-GB" baseline="0" dirty="0"/>
              <a:t>verbs in the 1</a:t>
            </a:r>
            <a:r>
              <a:rPr lang="en-GB" baseline="30000" dirty="0"/>
              <a:t>st</a:t>
            </a:r>
            <a:r>
              <a:rPr lang="en-GB" baseline="0" dirty="0"/>
              <a:t> person singular, 3</a:t>
            </a:r>
            <a:r>
              <a:rPr lang="en-GB" baseline="30000" dirty="0"/>
              <a:t>rd</a:t>
            </a:r>
            <a:r>
              <a:rPr lang="en-GB" baseline="0" dirty="0"/>
              <a:t> person singular and 1</a:t>
            </a:r>
            <a:r>
              <a:rPr lang="en-GB" baseline="30000" dirty="0"/>
              <a:t>st</a:t>
            </a:r>
            <a:r>
              <a:rPr lang="en-GB" baseline="0" dirty="0"/>
              <a:t> person plural. It could be done individually or in small groups (e.g. 1 person for each sphere of the diagram).</a:t>
            </a:r>
            <a:endParaRPr lang="en-GB" dirty="0"/>
          </a:p>
          <a:p>
            <a:endParaRPr lang="en-GB" dirty="0"/>
          </a:p>
          <a:p>
            <a:r>
              <a:rPr lang="en-GB" dirty="0"/>
              <a:t>Ask students to copy the Venn diagram into their</a:t>
            </a:r>
            <a:r>
              <a:rPr lang="en-GB" baseline="0" dirty="0"/>
              <a:t> books. Spheres will need space for up to 10 pieces of information, so this may require a full page. Students should look for all the information they can find in the text about each of the three options and then write this down in English. </a:t>
            </a:r>
          </a:p>
          <a:p>
            <a:endParaRPr lang="en-GB" baseline="0" dirty="0"/>
          </a:p>
          <a:p>
            <a:r>
              <a:rPr lang="en-GB" dirty="0"/>
              <a:t>Click</a:t>
            </a:r>
            <a:r>
              <a:rPr lang="en-GB" baseline="0" dirty="0"/>
              <a:t> on the rounded rectangles to reveal the answers.</a:t>
            </a:r>
          </a:p>
          <a:p>
            <a:endParaRPr lang="en-GB" baseline="0" dirty="0"/>
          </a:p>
          <a:p>
            <a:r>
              <a:rPr lang="en-GB" baseline="0" dirty="0"/>
              <a:t>Answers (from top to bottom within each sphere)</a:t>
            </a:r>
          </a:p>
          <a:p>
            <a:r>
              <a:rPr lang="en-GB" b="1" baseline="0" dirty="0" smtClean="0"/>
              <a:t>Daniel </a:t>
            </a:r>
            <a:r>
              <a:rPr lang="en-GB" b="1" baseline="0" dirty="0"/>
              <a:t>(‘I’): </a:t>
            </a:r>
            <a:r>
              <a:rPr lang="en-GB" baseline="0" dirty="0"/>
              <a:t>1. Have a sister; 2. Work in the tourist office; 3. Give information to tourists; 4. Wash the clothes; 5. Take out the rubbish; 6. Prepare the food</a:t>
            </a:r>
          </a:p>
          <a:p>
            <a:r>
              <a:rPr lang="en-GB" b="1" baseline="0" dirty="0" smtClean="0"/>
              <a:t>Daniel </a:t>
            </a:r>
            <a:r>
              <a:rPr lang="en-GB" b="1" baseline="0" dirty="0"/>
              <a:t>y </a:t>
            </a:r>
            <a:r>
              <a:rPr lang="en-GB" b="1" baseline="0" dirty="0" smtClean="0"/>
              <a:t>Lucía </a:t>
            </a:r>
            <a:r>
              <a:rPr lang="en-GB" b="1" baseline="0" dirty="0"/>
              <a:t>(‘we’):</a:t>
            </a:r>
            <a:r>
              <a:rPr lang="en-GB" b="0" baseline="0" dirty="0"/>
              <a:t> 1. Study in a school behind the theatre; 2. Are good students; 3. Don’t arrive late; 4. Listen when another person speaks; 5. Ask if things aren’t clear; 6. Participate in the activities; 7. Spend time together outside school; 8. Sing, dance and ride bikes (due to limitations of space, these appear as a a single line); 9. Work too; 10. Are at home on Sundays.</a:t>
            </a:r>
          </a:p>
          <a:p>
            <a:r>
              <a:rPr lang="en-GB" b="1" baseline="0" dirty="0" smtClean="0"/>
              <a:t>Lucía </a:t>
            </a:r>
            <a:r>
              <a:rPr lang="en-GB" b="1" baseline="0" dirty="0"/>
              <a:t>(‘she’): </a:t>
            </a:r>
            <a:r>
              <a:rPr lang="en-GB" b="0" baseline="0" dirty="0"/>
              <a:t>1. Is nice (in general) but is strange today; 2. Works in a gift shop; 3. Takes the clothes out; 4. Organises the magazines</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14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brings together knowledge of vocabulary and </a:t>
            </a:r>
            <a:r>
              <a:rPr lang="en-GB" baseline="0" dirty="0"/>
              <a:t>verbs in the 3</a:t>
            </a:r>
            <a:r>
              <a:rPr lang="en-GB" baseline="30000" dirty="0"/>
              <a:t>rd</a:t>
            </a:r>
            <a:r>
              <a:rPr lang="en-GB" baseline="0" dirty="0"/>
              <a:t> person singular and plural. It could be done individually or in small groups.</a:t>
            </a:r>
          </a:p>
          <a:p>
            <a:endParaRPr lang="en-GB" dirty="0"/>
          </a:p>
          <a:p>
            <a:r>
              <a:rPr lang="en-GB" dirty="0"/>
              <a:t>Ask students to copy the Venn diagram into their</a:t>
            </a:r>
            <a:r>
              <a:rPr lang="en-GB" baseline="0" dirty="0"/>
              <a:t> books. Spheres will need space for up to 8 pieces of information, so this may require a full page. Students should look for all the information they can find in the text about each of the three options and then write this down in English. </a:t>
            </a:r>
          </a:p>
          <a:p>
            <a:endParaRPr lang="en-GB" baseline="0" dirty="0"/>
          </a:p>
          <a:p>
            <a:r>
              <a:rPr lang="en-GB" dirty="0"/>
              <a:t>Click</a:t>
            </a:r>
            <a:r>
              <a:rPr lang="en-GB" baseline="0" dirty="0"/>
              <a:t> on the rounded rectangles to reveal the answers.</a:t>
            </a:r>
          </a:p>
          <a:p>
            <a:endParaRPr lang="en-GB" baseline="0" dirty="0"/>
          </a:p>
          <a:p>
            <a:r>
              <a:rPr lang="en-GB" baseline="0" dirty="0"/>
              <a:t>Answers (from top to bottom within each sphere)</a:t>
            </a:r>
          </a:p>
          <a:p>
            <a:r>
              <a:rPr lang="en-GB" b="1" baseline="0" dirty="0" smtClean="0"/>
              <a:t>Ana </a:t>
            </a:r>
            <a:r>
              <a:rPr lang="en-GB" b="1" baseline="0" dirty="0"/>
              <a:t>(‘she’): </a:t>
            </a:r>
            <a:r>
              <a:rPr lang="en-GB" b="0" baseline="0" dirty="0"/>
              <a:t>1. Is an author of English books for children; 2. Enjoys the nature far from the city.</a:t>
            </a:r>
          </a:p>
          <a:p>
            <a:r>
              <a:rPr lang="en-GB" b="1" baseline="0" dirty="0" smtClean="0"/>
              <a:t>Ana </a:t>
            </a:r>
            <a:r>
              <a:rPr lang="en-GB" b="1" baseline="0" dirty="0"/>
              <a:t>y Diego (‘they’): </a:t>
            </a:r>
            <a:r>
              <a:rPr lang="en-GB" b="0" baseline="0" dirty="0"/>
              <a:t>1. Need help with tasks at home on Sundays; 2. Work from Monday to Friday; 3. Rest on Saturdays and Sundays.</a:t>
            </a:r>
          </a:p>
          <a:p>
            <a:r>
              <a:rPr lang="en-GB" b="1" baseline="0" dirty="0"/>
              <a:t>Diego (‘he’): </a:t>
            </a:r>
            <a:r>
              <a:rPr lang="en-GB" b="0" baseline="0" dirty="0"/>
              <a:t>1. Is a science teacher; 2. Walks to school on Tuesdays, Wednesdays and Thursdays.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674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12 sentences from the text on slide 21 are presented in English. The sentences include an equal number of 1</a:t>
            </a:r>
            <a:r>
              <a:rPr lang="en-GB" baseline="30000" dirty="0"/>
              <a:t>st</a:t>
            </a:r>
            <a:r>
              <a:rPr lang="en-GB" baseline="0" dirty="0"/>
              <a:t> person singular, 3</a:t>
            </a:r>
            <a:r>
              <a:rPr lang="en-GB" baseline="30000" dirty="0"/>
              <a:t>rd</a:t>
            </a:r>
            <a:r>
              <a:rPr lang="en-GB" baseline="0" dirty="0"/>
              <a:t> person singular and 1</a:t>
            </a:r>
            <a:r>
              <a:rPr lang="en-GB" baseline="30000" dirty="0"/>
              <a:t>st</a:t>
            </a:r>
            <a:r>
              <a:rPr lang="en-GB" baseline="0" dirty="0"/>
              <a:t> person plural (the same features also practised on slide 21). Students now translate back into Spanish.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 L1-&gt;L2 translation is sometimes challenging, it may be best for some students to just focus on recalling and conjugating the verbs, as above. However, some stronger students may be able to translate the whole sentence. </a:t>
            </a:r>
            <a:r>
              <a:rPr lang="en-GB" b="1" baseline="0" dirty="0"/>
              <a:t>NB this covers other previously taught vocabulary and grammar (e.g. use of del vs de la and ‘los’ + day of week). See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Since these features here have been previously taught and practised in earlier weeks, and writing activities allow time for reflection, we include three different verb forms in this activity. (When verb forms are initially introduced and practised, this should be done with </a:t>
            </a:r>
            <a:r>
              <a:rPr lang="en-GB" i="1" baseline="0" dirty="0"/>
              <a:t>pairs</a:t>
            </a:r>
            <a:r>
              <a:rPr lang="en-GB" baseline="0" dirty="0"/>
              <a:t> of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Minor changes have been made to the wording of items 6, 9 and 11 to allow for a range of features to be covered, but these sentences remain factual (i.e. accurately reflecting the text).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4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Variation of the activity on the previous slide. Students write the whole sentence. There are several previously taught features to check that students are producing correctly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use of del vs de la in items 3, 7, 11 and 12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use of ‘los’ + day of week in items 6 and 9</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subject-verb agreement with –ar verbs (all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Minor changes have been made to the wording of items 6, 9 and 11 to allow for a range of features to be covered, but these sentences remain factual (i.e. accurately reflecting the text).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70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could either be done in class or for homework.</a:t>
            </a:r>
          </a:p>
          <a:p>
            <a:r>
              <a:rPr lang="en-GB" dirty="0"/>
              <a:t>A</a:t>
            </a:r>
            <a:r>
              <a:rPr lang="en-GB" baseline="0" dirty="0"/>
              <a:t> number of previously taught –ar verbs are provided. These are fairly ‘concrete’ actions of the kind that would plausibly occur in a specific place and at a certain time.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09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revision slide can</a:t>
            </a:r>
            <a:r>
              <a:rPr lang="en-GB" baseline="0" dirty="0"/>
              <a:t> be used for interactive elicitation of the target grammar forms ‘estoy’ and ‘soy’ and their functions before the subsequent activity.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90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revises two previously</a:t>
            </a:r>
            <a:r>
              <a:rPr lang="en-GB" baseline="0" dirty="0"/>
              <a:t> taught grammar features: gender agreement on adjectives and ser vs estar for traits vs state/mood.</a:t>
            </a:r>
          </a:p>
          <a:p>
            <a:endParaRPr lang="en-GB" baseline="0" dirty="0"/>
          </a:p>
          <a:p>
            <a:r>
              <a:rPr lang="en-GB" baseline="0" dirty="0"/>
              <a:t>‘Estoy’ and ‘soy’ were taught in Term 1.1, but introduced and practised in separate weeks to avoid overload in the first few weeks of teaching. A key aim of this activity and lesson is therefore to revisit the two verb forms together and consolidate the difference in meaning between them.</a:t>
            </a:r>
          </a:p>
          <a:p>
            <a:endParaRPr lang="en-GB" baseline="0" dirty="0"/>
          </a:p>
          <a:p>
            <a:r>
              <a:rPr lang="en-GB" baseline="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41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revision slide can</a:t>
            </a:r>
            <a:r>
              <a:rPr lang="en-GB" baseline="0" dirty="0"/>
              <a:t> be used for interactive elicitation of the target grammar forms ‘estás’ and ‘eres’ and their respective functions before the subsequent activity.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58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listening activity practises the</a:t>
            </a:r>
            <a:r>
              <a:rPr lang="en-GB" baseline="0" dirty="0"/>
              <a:t> use of eres vs estás and gender agreement on adjectives. The grid can be copied into students’ books and completed by ticking/writing letters (‘A’, ‘B’, ‘A o B’). Ensure that students understand that sometimes both pictures may be correct (i.e. on the adjectives that don’t require gender agreement). </a:t>
            </a:r>
            <a:r>
              <a:rPr lang="en-GB" b="0" baseline="0" dirty="0"/>
              <a:t>After checking the answers, two speech bubbles appear. These can be used to elicit the translations of the two adjectives which change in English depending on use of ser/</a:t>
            </a:r>
            <a:r>
              <a:rPr lang="en-GB" b="0" baseline="0" dirty="0" err="1"/>
              <a:t>estar</a:t>
            </a:r>
            <a:r>
              <a:rPr lang="en-GB" b="0" baseline="0" dirty="0"/>
              <a:t>.</a:t>
            </a:r>
          </a:p>
          <a:p>
            <a:endParaRPr lang="en-GB" baseline="0" dirty="0"/>
          </a:p>
          <a:p>
            <a:r>
              <a:rPr lang="en-GB" baseline="0" dirty="0"/>
              <a:t>The activity allows for differentiation. Students could </a:t>
            </a:r>
            <a:r>
              <a:rPr lang="en-GB" i="0" baseline="0" dirty="0"/>
              <a:t>listen twice – the first time for estoy/soy and the second time for the gender of the adjective. Alternatively, higher ability students may be able to complete both parts of the task as they go.</a:t>
            </a:r>
          </a:p>
          <a:p>
            <a:endParaRPr lang="en-GB" i="0" baseline="0" dirty="0"/>
          </a:p>
          <a:p>
            <a:r>
              <a:rPr lang="en-GB" i="0" baseline="0" dirty="0"/>
              <a:t>Images from </a:t>
            </a:r>
            <a:r>
              <a:rPr lang="en-GB" i="0" u="none" baseline="0" dirty="0"/>
              <a:t>clipart-library.com</a:t>
            </a:r>
            <a:endParaRPr lang="en-GB" u="none" baseline="0" dirty="0"/>
          </a:p>
          <a:p>
            <a:r>
              <a:rPr lang="en-GB" b="1" baseline="0" dirty="0"/>
              <a:t>Transcript: </a:t>
            </a:r>
          </a:p>
          <a:p>
            <a:pPr marL="228600" indent="-228600">
              <a:buAutoNum type="arabicPeriod"/>
            </a:pPr>
            <a:r>
              <a:rPr lang="en-GB" baseline="0" dirty="0"/>
              <a:t>Eres </a:t>
            </a:r>
            <a:r>
              <a:rPr lang="en-GB" baseline="0" dirty="0" err="1"/>
              <a:t>nerviosa</a:t>
            </a:r>
            <a:endParaRPr lang="en-GB" baseline="0" dirty="0"/>
          </a:p>
          <a:p>
            <a:pPr marL="228600" indent="-228600">
              <a:buAutoNum type="arabicPeriod"/>
            </a:pPr>
            <a:r>
              <a:rPr lang="en-GB" baseline="0" dirty="0"/>
              <a:t>Eres feliz</a:t>
            </a:r>
          </a:p>
          <a:p>
            <a:pPr marL="228600" indent="-228600">
              <a:buAutoNum type="arabicPeriod"/>
            </a:pPr>
            <a:r>
              <a:rPr lang="en-GB" baseline="0" dirty="0"/>
              <a:t>Estás aburrido</a:t>
            </a:r>
          </a:p>
          <a:p>
            <a:pPr marL="228600" indent="-228600">
              <a:buAutoNum type="arabicPeriod"/>
            </a:pPr>
            <a:r>
              <a:rPr lang="en-GB" baseline="0" dirty="0"/>
              <a:t>Eres guapa</a:t>
            </a:r>
          </a:p>
          <a:p>
            <a:pPr marL="228600" indent="-228600">
              <a:buAutoNum type="arabicPeriod"/>
            </a:pPr>
            <a:r>
              <a:rPr lang="en-GB" baseline="0" dirty="0"/>
              <a:t>Estás tranquila</a:t>
            </a:r>
          </a:p>
          <a:p>
            <a:pPr marL="228600" indent="-228600">
              <a:buAutoNum type="arabicPeriod"/>
            </a:pPr>
            <a:r>
              <a:rPr lang="en-GB" baseline="0" dirty="0"/>
              <a:t>Estás moreno</a:t>
            </a:r>
          </a:p>
          <a:p>
            <a:pPr marL="228600" indent="-228600">
              <a:buAutoNum type="arabicPeriod"/>
            </a:pPr>
            <a:r>
              <a:rPr lang="en-GB" baseline="0" dirty="0"/>
              <a:t>Eres serio.</a:t>
            </a:r>
          </a:p>
          <a:p>
            <a:pPr marL="228600" indent="-228600">
              <a:buAutoNum type="arabicPeriod"/>
            </a:pPr>
            <a:r>
              <a:rPr lang="en-GB" baseline="0" dirty="0"/>
              <a:t>Estás </a:t>
            </a:r>
            <a:r>
              <a:rPr lang="en-GB" baseline="0" dirty="0" err="1"/>
              <a:t>tonta</a:t>
            </a:r>
            <a:r>
              <a:rPr lang="en-GB" baseline="0" dirty="0"/>
              <a:t>.</a:t>
            </a:r>
          </a:p>
          <a:p>
            <a:pPr marL="228600" indent="-228600">
              <a:buAutoNum type="arabicPeriod"/>
            </a:pPr>
            <a:r>
              <a:rPr lang="en-GB" baseline="0" dirty="0"/>
              <a:t>Estás simpático</a:t>
            </a:r>
          </a:p>
          <a:p>
            <a:pPr marL="228600" indent="-228600">
              <a:buAutoNum type="arabicPeriod"/>
            </a:pPr>
            <a:r>
              <a:rPr lang="en-GB" baseline="0" dirty="0"/>
              <a:t>Eres alegre.</a:t>
            </a:r>
          </a:p>
          <a:p>
            <a:pPr marL="228600" indent="-228600">
              <a:buAutoNum type="arabicPeriod"/>
            </a:pPr>
            <a:endParaRPr lang="en-GB" baseline="0"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32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a:t>
            </a:r>
          </a:p>
          <a:p>
            <a:r>
              <a:rPr lang="en-GB" dirty="0"/>
              <a:t>Awareness </a:t>
            </a:r>
            <a:r>
              <a:rPr lang="en-GB" baseline="0" dirty="0"/>
              <a:t>raising of L1-L2 difference in question/statement formation between Spanish and the English ‘to be’ (which uses subject-verb inversion, like the auxiliary ‘do’).</a:t>
            </a:r>
          </a:p>
          <a:p>
            <a:r>
              <a:rPr lang="en-GB" baseline="0" dirty="0"/>
              <a:t>Students listen again to 5 items from the previous activity and write the English translation. Make clear that the focus here is not on </a:t>
            </a:r>
            <a:r>
              <a:rPr lang="en-GB" baseline="0" dirty="0" err="1"/>
              <a:t>ser</a:t>
            </a:r>
            <a:r>
              <a:rPr lang="en-GB" baseline="0" dirty="0"/>
              <a:t> vs </a:t>
            </a:r>
            <a:r>
              <a:rPr lang="en-GB" baseline="0" dirty="0" err="1"/>
              <a:t>estar</a:t>
            </a:r>
            <a:r>
              <a:rPr lang="en-GB" baseline="0" dirty="0"/>
              <a:t> (all items use ‘eres’) but on </a:t>
            </a:r>
            <a:r>
              <a:rPr lang="en-GB" b="0" baseline="0" dirty="0"/>
              <a:t>flat vs raised intonation for question vs statement. Remind students that the two English forms ‘you are’ and ‘are you’ map onto a single verb in Spanish and that correct intonation is needed to convey which meaning is intended.</a:t>
            </a:r>
            <a:endParaRPr lang="en-GB" baseline="0" dirty="0"/>
          </a:p>
          <a:p>
            <a:endParaRPr lang="en-GB" baseline="0" dirty="0"/>
          </a:p>
          <a:p>
            <a:pPr marL="228600" indent="-228600">
              <a:buAutoNum type="arabicPeriod"/>
            </a:pPr>
            <a:r>
              <a:rPr lang="en-GB" baseline="0" dirty="0"/>
              <a:t>¿Eres </a:t>
            </a:r>
            <a:r>
              <a:rPr lang="en-GB" baseline="0" dirty="0" err="1"/>
              <a:t>nerviosa</a:t>
            </a:r>
            <a:r>
              <a:rPr lang="en-GB" baseline="0" dirty="0"/>
              <a:t>?</a:t>
            </a:r>
          </a:p>
          <a:p>
            <a:pPr marL="228600" indent="-228600">
              <a:buAutoNum type="arabicPeriod"/>
            </a:pPr>
            <a:r>
              <a:rPr lang="en-GB" baseline="0" dirty="0"/>
              <a:t>Eres </a:t>
            </a:r>
            <a:r>
              <a:rPr lang="en-GB" baseline="0" dirty="0" err="1"/>
              <a:t>feliz</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a:t>
            </a:r>
            <a:r>
              <a:rPr lang="en-GB" dirty="0"/>
              <a:t>Eres </a:t>
            </a:r>
            <a:r>
              <a:rPr lang="en-GB" dirty="0" err="1"/>
              <a:t>serio</a:t>
            </a:r>
            <a:r>
              <a:rPr lang="en-GB" baseline="0" dirty="0"/>
              <a:t>?</a:t>
            </a:r>
            <a:endParaRPr lang="en-GB" dirty="0"/>
          </a:p>
          <a:p>
            <a:pPr marL="228600" indent="-228600">
              <a:buAutoNum type="arabicPeriod"/>
            </a:pPr>
            <a:r>
              <a:rPr lang="en-GB" dirty="0"/>
              <a:t>Eres </a:t>
            </a:r>
            <a:r>
              <a:rPr lang="en-GB" dirty="0" err="1"/>
              <a:t>alegre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a:t>
            </a:r>
            <a:r>
              <a:rPr lang="en-GB" dirty="0"/>
              <a:t>Eres </a:t>
            </a:r>
            <a:r>
              <a:rPr lang="en-GB" dirty="0" err="1"/>
              <a:t>guapa</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afirmación</a:t>
            </a:r>
            <a:r>
              <a:rPr lang="en-GB" baseline="0" dirty="0"/>
              <a:t> [2892]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79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speaking listening activity brings together the four verbs revised in the lesson so</a:t>
            </a:r>
            <a:r>
              <a:rPr lang="en-GB" baseline="0" dirty="0"/>
              <a:t> far: estoy, estás, soy and eres. It is essentially a ‘who am I’ activity.</a:t>
            </a:r>
          </a:p>
          <a:p>
            <a:r>
              <a:rPr lang="en-GB" dirty="0"/>
              <a:t>Students will be asking questions</a:t>
            </a:r>
            <a:r>
              <a:rPr lang="en-GB" baseline="0" dirty="0"/>
              <a:t> with ‘estás’ and ‘eres’ and will be encouraged to give full answers using ‘estoy’ and soy’ (see next slide).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6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Encourage the person answering the questions to answer in full sentences, rather than just with ‘</a:t>
            </a:r>
            <a:r>
              <a:rPr lang="en-GB" baseline="0" dirty="0" err="1"/>
              <a:t>sí</a:t>
            </a:r>
            <a:r>
              <a:rPr lang="en-GB" baseline="0" dirty="0"/>
              <a:t>’ o ‘no’. In this way, ‘estoy’ and ‘soy’ can be practised, in addition to ‘eres’ and ‘estás’.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An alternative, if practice of 1</a:t>
            </a:r>
            <a:r>
              <a:rPr lang="en-GB" baseline="30000" dirty="0"/>
              <a:t>st</a:t>
            </a:r>
            <a:r>
              <a:rPr lang="en-GB" baseline="0" dirty="0"/>
              <a:t> person singular forms is priority, is to slightly change the task design: person A simply describes him/herself to the Person B, without asking questions. So, person A would say ‘Estoy serio’ and the Person B would then listen and try to identify which card matches. Eventually, Person B can ask, e.g., ‘¿Eres el candidato C?’, based on the answers previously given.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876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7 adjectives are used on each of the cards. The only</a:t>
            </a:r>
            <a:r>
              <a:rPr lang="en-GB" baseline="0" dirty="0"/>
              <a:t> difference is whether the adjective is ‘today’ (requiring estar) or ‘in general’ (requiring ser). </a:t>
            </a:r>
          </a:p>
          <a:p>
            <a:r>
              <a:rPr lang="en-GB" baseline="0" dirty="0"/>
              <a:t>In this way, the only way to complete the activity is for student A to ask questions using ‘estás’ or ‘eres’ and for student B to understand that these refer to state and trait respectively.</a:t>
            </a:r>
          </a:p>
          <a:p>
            <a:r>
              <a:rPr lang="en-GB" baseline="0" dirty="0"/>
              <a:t>Encourage the person answering the questions to answer in full sentences, rather than just with ‘</a:t>
            </a:r>
            <a:r>
              <a:rPr lang="en-GB" baseline="0" dirty="0" err="1"/>
              <a:t>sí</a:t>
            </a:r>
            <a:r>
              <a:rPr lang="en-GB" baseline="0" dirty="0"/>
              <a:t>’ o ‘no’. Though this isn’t essential for task completion, it will maximise practice of the 1</a:t>
            </a:r>
            <a:r>
              <a:rPr lang="en-GB" baseline="30000" dirty="0"/>
              <a:t>st</a:t>
            </a:r>
            <a:r>
              <a:rPr lang="en-GB" baseline="0" dirty="0"/>
              <a:t> person singular forms of ser and estar.</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07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7270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260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9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866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714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8636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6129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94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6425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21532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6858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3285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8362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90732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8590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1535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80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127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4856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5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0551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983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820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r>
              <a:rPr lang="en-GB" sz="1100" dirty="0">
                <a:latin typeface="Tw Cen MT" panose="020B0602020104020603" pitchFamily="34" charset="0"/>
              </a:rPr>
              <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2663679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audio" Target="../media/audio18.wav"/><Relationship Id="rId11" Type="http://schemas.openxmlformats.org/officeDocument/2006/relationships/image" Target="../media/image9.png"/><Relationship Id="rId5" Type="http://schemas.openxmlformats.org/officeDocument/2006/relationships/audio" Target="../media/audio17.wav"/><Relationship Id="rId10" Type="http://schemas.openxmlformats.org/officeDocument/2006/relationships/audio" Target="../media/audio22.wav"/><Relationship Id="rId4" Type="http://schemas.openxmlformats.org/officeDocument/2006/relationships/audio" Target="../media/audio16.wav"/><Relationship Id="rId9" Type="http://schemas.openxmlformats.org/officeDocument/2006/relationships/audio" Target="../media/audio21.wav"/></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audio" Target="../media/audio1.wav"/><Relationship Id="rId21" Type="http://schemas.openxmlformats.org/officeDocument/2006/relationships/image" Target="../media/image17.jpeg"/><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image" Target="../media/image13.png"/><Relationship Id="rId25" Type="http://schemas.openxmlformats.org/officeDocument/2006/relationships/image" Target="../media/image21.jpeg"/><Relationship Id="rId2" Type="http://schemas.openxmlformats.org/officeDocument/2006/relationships/notesSlide" Target="../notesSlides/notesSlide5.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audio" Target="../media/audio9.wav"/><Relationship Id="rId24" Type="http://schemas.openxmlformats.org/officeDocument/2006/relationships/image" Target="../media/image20.gif"/><Relationship Id="rId5" Type="http://schemas.openxmlformats.org/officeDocument/2006/relationships/audio" Target="../media/audio3.wav"/><Relationship Id="rId15" Type="http://schemas.openxmlformats.org/officeDocument/2006/relationships/image" Target="../media/image9.png"/><Relationship Id="rId23" Type="http://schemas.openxmlformats.org/officeDocument/2006/relationships/image" Target="../media/image19.gif"/><Relationship Id="rId10" Type="http://schemas.openxmlformats.org/officeDocument/2006/relationships/audio" Target="../media/audio8.wav"/><Relationship Id="rId19"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1.png"/><Relationship Id="rId22" Type="http://schemas.openxmlformats.org/officeDocument/2006/relationships/image" Target="../media/image18.gif"/><Relationship Id="rId27"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7" Type="http://schemas.openxmlformats.org/officeDocument/2006/relationships/audio" Target="../media/audio14.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10.wav"/><Relationship Id="rId5" Type="http://schemas.openxmlformats.org/officeDocument/2006/relationships/audio" Target="../media/audio13.wav"/><Relationship Id="rId4" Type="http://schemas.openxmlformats.org/officeDocument/2006/relationships/audio" Target="../media/audio12.wav"/></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1489451"/>
            <a:ext cx="7360958" cy="1563582"/>
          </a:xfrm>
        </p:spPr>
        <p:txBody>
          <a:bodyPr>
            <a:normAutofit/>
          </a:bodyPr>
          <a:lstStyle/>
          <a:p>
            <a:pPr algn="l"/>
            <a:r>
              <a:rPr lang="en-GB" sz="4000" b="1" dirty="0" smtClean="0">
                <a:solidFill>
                  <a:prstClr val="white"/>
                </a:solidFill>
              </a:rPr>
              <a:t>Grammar</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8" y="3145187"/>
            <a:ext cx="7848771" cy="1346131"/>
          </a:xfrm>
        </p:spPr>
        <p:txBody>
          <a:bodyPr>
            <a:normAutofit/>
          </a:bodyPr>
          <a:lstStyle/>
          <a:p>
            <a:pPr algn="l"/>
            <a:r>
              <a:rPr lang="en-GB" dirty="0" smtClean="0">
                <a:solidFill>
                  <a:prstClr val="white"/>
                </a:solidFill>
              </a:rPr>
              <a:t>SER vs ESTAR [revisited</a:t>
            </a:r>
            <a:r>
              <a:rPr lang="en-GB" dirty="0">
                <a:solidFill>
                  <a:prstClr val="white"/>
                </a:solidFill>
              </a:rPr>
              <a:t>]</a:t>
            </a:r>
            <a:endParaRPr lang="en-GB" dirty="0" smtClean="0">
              <a:solidFill>
                <a:prstClr val="white"/>
              </a:solidFill>
            </a:endParaRPr>
          </a:p>
          <a:p>
            <a:pPr algn="l"/>
            <a:r>
              <a:rPr lang="en-GB" dirty="0" smtClean="0">
                <a:solidFill>
                  <a:prstClr val="white"/>
                </a:solidFill>
              </a:rPr>
              <a:t>gender agreement [revisited</a:t>
            </a:r>
            <a:r>
              <a:rPr lang="en-GB" dirty="0">
                <a:solidFill>
                  <a:prstClr val="white"/>
                </a:solidFill>
              </a:rPr>
              <a:t>]</a:t>
            </a:r>
            <a:endParaRPr lang="en-GB" dirty="0" smtClean="0">
              <a:solidFill>
                <a:prstClr val="white"/>
              </a:solidFill>
            </a:endParaRPr>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200" dirty="0" smtClean="0">
                <a:solidFill>
                  <a:prstClr val="white"/>
                </a:solidFill>
                <a:latin typeface="Century Gothic" panose="020B0502020202020204" pitchFamily="34" charset="0"/>
              </a:rPr>
              <a:t>3.1</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Week </a:t>
            </a:r>
            <a:r>
              <a:rPr lang="en-GB" sz="2200" noProof="0" dirty="0">
                <a:solidFill>
                  <a:prstClr val="white"/>
                </a:solidFill>
                <a:latin typeface="Century Gothic" panose="020B0502020202020204" pitchFamily="34" charset="0"/>
              </a:rPr>
              <a:t>3</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Lesson </a:t>
            </a:r>
            <a:r>
              <a:rPr lang="en-GB" sz="2200" dirty="0" smtClean="0">
                <a:solidFill>
                  <a:prstClr val="white"/>
                </a:solidFill>
                <a:latin typeface="Century Gothic" panose="020B0502020202020204" pitchFamily="34" charset="0"/>
              </a:rPr>
              <a:t>53</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4"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smtClean="0">
                <a:solidFill>
                  <a:prstClr val="white"/>
                </a:solidFill>
                <a:latin typeface="Century Gothic" panose="020B0502020202020204" pitchFamily="34" charset="0"/>
              </a:rPr>
              <a:t>Author names: Amanda </a:t>
            </a:r>
            <a:r>
              <a:rPr lang="en-GB" sz="1400" dirty="0" err="1">
                <a:solidFill>
                  <a:prstClr val="white"/>
                </a:solidFill>
                <a:latin typeface="Century Gothic" panose="020B0502020202020204" pitchFamily="34" charset="0"/>
              </a:rPr>
              <a:t>Izquierdo</a:t>
            </a:r>
            <a:r>
              <a:rPr lang="en-GB" sz="1400" dirty="0">
                <a:solidFill>
                  <a:prstClr val="white"/>
                </a:solidFill>
                <a:latin typeface="Century Gothic" panose="020B0502020202020204" pitchFamily="34" charset="0"/>
              </a:rPr>
              <a:t> / Nick Avery</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 </a:t>
            </a:r>
          </a:p>
          <a:p>
            <a:pPr lvl="0">
              <a:defRPr/>
            </a:pPr>
            <a:r>
              <a:rPr lang="en-GB" sz="1400" dirty="0" smtClean="0">
                <a:solidFill>
                  <a:prstClr val="white"/>
                </a:solidFill>
                <a:latin typeface="Century Gothic" panose="020B0502020202020204" pitchFamily="34" charset="0"/>
              </a:rPr>
              <a:t>Rachel 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smtClean="0">
                <a:solidFill>
                  <a:prstClr val="white"/>
                </a:solidFill>
                <a:latin typeface="Century Gothic" panose="020B0502020202020204" pitchFamily="34" charset="0"/>
              </a:rPr>
              <a:t>16</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451165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1489451"/>
            <a:ext cx="7360958" cy="1563582"/>
          </a:xfrm>
        </p:spPr>
        <p:txBody>
          <a:bodyPr>
            <a:normAutofit/>
          </a:bodyPr>
          <a:lstStyle/>
          <a:p>
            <a:pPr algn="l"/>
            <a:r>
              <a:rPr lang="en-GB" sz="4000" b="1" dirty="0" smtClean="0">
                <a:solidFill>
                  <a:prstClr val="white"/>
                </a:solidFill>
              </a:rPr>
              <a:t>Grammar [2]</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8" y="3145187"/>
            <a:ext cx="7848771" cy="1346131"/>
          </a:xfrm>
        </p:spPr>
        <p:txBody>
          <a:bodyPr>
            <a:normAutofit/>
          </a:bodyPr>
          <a:lstStyle/>
          <a:p>
            <a:pPr algn="l"/>
            <a:r>
              <a:rPr lang="en-GB" dirty="0" smtClean="0">
                <a:solidFill>
                  <a:prstClr val="white"/>
                </a:solidFill>
              </a:rPr>
              <a:t>-AR verbs [revisited</a:t>
            </a:r>
            <a:r>
              <a:rPr lang="en-GB" dirty="0">
                <a:solidFill>
                  <a:prstClr val="white"/>
                </a:solidFill>
              </a:rPr>
              <a:t>]</a:t>
            </a:r>
            <a:endParaRPr lang="en-GB" dirty="0" smtClean="0">
              <a:solidFill>
                <a:prstClr val="white"/>
              </a:solidFill>
            </a:endParaRPr>
          </a:p>
          <a:p>
            <a:pPr algn="l"/>
            <a:r>
              <a:rPr lang="en-GB" dirty="0">
                <a:solidFill>
                  <a:prstClr val="white"/>
                </a:solidFill>
              </a:rPr>
              <a:t>adverbs of location with del/de la [revisited]</a:t>
            </a:r>
          </a:p>
          <a:p>
            <a:pPr algn="l"/>
            <a:endParaRPr lang="en-GB" dirty="0" smtClean="0">
              <a:solidFill>
                <a:prstClr val="white"/>
              </a:solidFill>
            </a:endParaRPr>
          </a:p>
          <a:p>
            <a:pPr algn="l"/>
            <a:endParaRPr lang="en-GB" dirty="0">
              <a:solidFill>
                <a:prstClr val="white"/>
              </a:solidFill>
            </a:endParaRPr>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3.1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lang="en-GB" sz="2200" noProof="0" dirty="0">
                <a:solidFill>
                  <a:prstClr val="white"/>
                </a:solidFill>
                <a:latin typeface="Century Gothic" panose="020B0502020202020204" pitchFamily="34" charset="0"/>
              </a:rPr>
              <a:t>3</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Lesson </a:t>
            </a:r>
            <a:r>
              <a:rPr lang="en-GB" sz="2200" dirty="0" smtClean="0">
                <a:solidFill>
                  <a:prstClr val="white"/>
                </a:solidFill>
                <a:latin typeface="Century Gothic" panose="020B0502020202020204" pitchFamily="34" charset="0"/>
              </a:rPr>
              <a:t>54</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4"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smtClean="0">
                <a:solidFill>
                  <a:prstClr val="white"/>
                </a:solidFill>
                <a:latin typeface="Century Gothic" panose="020B0502020202020204" pitchFamily="34" charset="0"/>
              </a:rPr>
              <a:t>Author </a:t>
            </a:r>
            <a:r>
              <a:rPr lang="en-GB" sz="1400" dirty="0" smtClean="0">
                <a:solidFill>
                  <a:prstClr val="white"/>
                </a:solidFill>
                <a:latin typeface="Century Gothic" panose="020B0502020202020204" pitchFamily="34" charset="0"/>
              </a:rPr>
              <a:t>names: Nick </a:t>
            </a:r>
            <a:r>
              <a:rPr lang="en-GB" sz="1400" dirty="0">
                <a:solidFill>
                  <a:prstClr val="white"/>
                </a:solidFill>
                <a:latin typeface="Century Gothic" panose="020B0502020202020204" pitchFamily="34" charset="0"/>
              </a:rPr>
              <a:t>Avery</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 </a:t>
            </a:r>
            <a:r>
              <a:rPr lang="en-GB" sz="1400" dirty="0" smtClean="0">
                <a:solidFill>
                  <a:prstClr val="white"/>
                </a:solidFill>
                <a:latin typeface="Century Gothic" panose="020B0502020202020204" pitchFamily="34" charset="0"/>
              </a:rPr>
              <a:t>Rachel </a:t>
            </a:r>
            <a:r>
              <a:rPr lang="en-GB" sz="1400" dirty="0" smtClean="0">
                <a:solidFill>
                  <a:prstClr val="white"/>
                </a:solidFill>
                <a:latin typeface="Century Gothic" panose="020B0502020202020204" pitchFamily="34" charset="0"/>
              </a:rPr>
              <a:t>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smtClean="0">
                <a:solidFill>
                  <a:prstClr val="white"/>
                </a:solidFill>
                <a:latin typeface="Century Gothic" panose="020B0502020202020204" pitchFamily="34" charset="0"/>
              </a:rPr>
              <a:t>16</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914627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141410" y="1150824"/>
          <a:ext cx="5645780" cy="5153724"/>
        </p:xfrm>
        <a:graphic>
          <a:graphicData uri="http://schemas.openxmlformats.org/drawingml/2006/table">
            <a:tbl>
              <a:tblPr firstRow="1" bandRow="1">
                <a:tableStyleId>{5940675A-B579-460E-94D1-54222C63F5DA}</a:tableStyleId>
              </a:tblPr>
              <a:tblGrid>
                <a:gridCol w="672649">
                  <a:extLst>
                    <a:ext uri="{9D8B030D-6E8A-4147-A177-3AD203B41FA5}">
                      <a16:colId xmlns:a16="http://schemas.microsoft.com/office/drawing/2014/main" val="3268348531"/>
                    </a:ext>
                  </a:extLst>
                </a:gridCol>
                <a:gridCol w="2363406">
                  <a:extLst>
                    <a:ext uri="{9D8B030D-6E8A-4147-A177-3AD203B41FA5}">
                      <a16:colId xmlns:a16="http://schemas.microsoft.com/office/drawing/2014/main" val="1056511941"/>
                    </a:ext>
                  </a:extLst>
                </a:gridCol>
                <a:gridCol w="2609725">
                  <a:extLst>
                    <a:ext uri="{9D8B030D-6E8A-4147-A177-3AD203B41FA5}">
                      <a16:colId xmlns:a16="http://schemas.microsoft.com/office/drawing/2014/main" val="2623055726"/>
                    </a:ext>
                  </a:extLst>
                </a:gridCol>
              </a:tblGrid>
              <a:tr h="572636">
                <a:tc>
                  <a:txBody>
                    <a:bodyPr/>
                    <a:lstStyle/>
                    <a:p>
                      <a:endParaRPr lang="en-GB" dirty="0"/>
                    </a:p>
                  </a:txBody>
                  <a:tcPr/>
                </a:tc>
                <a:tc>
                  <a:txBody>
                    <a:bodyPr/>
                    <a:lstStyle/>
                    <a:p>
                      <a:pPr algn="ctr"/>
                      <a:endParaRPr lang="en-GB" b="1" dirty="0">
                        <a:solidFill>
                          <a:srgbClr val="002060"/>
                        </a:solidFill>
                        <a:latin typeface="Century Gothic" panose="020B0502020202020204" pitchFamily="34" charset="0"/>
                      </a:endParaRPr>
                    </a:p>
                  </a:txBody>
                  <a:tcPr/>
                </a:tc>
                <a:tc>
                  <a:txBody>
                    <a:bodyPr/>
                    <a:lstStyle/>
                    <a:p>
                      <a:pPr algn="ctr"/>
                      <a:endParaRPr lang="en-GB" b="1" dirty="0">
                        <a:solidFill>
                          <a:srgbClr val="002060"/>
                        </a:solidFill>
                        <a:latin typeface="Century Gothic" panose="020B0502020202020204" pitchFamily="34" charset="0"/>
                      </a:endParaRPr>
                    </a:p>
                  </a:txBody>
                  <a:tcPr/>
                </a:tc>
                <a:extLst>
                  <a:ext uri="{0D108BD9-81ED-4DB2-BD59-A6C34878D82A}">
                    <a16:rowId xmlns:a16="http://schemas.microsoft.com/office/drawing/2014/main" val="2817439213"/>
                  </a:ext>
                </a:extLst>
              </a:tr>
              <a:tr h="572636">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10001399"/>
                  </a:ext>
                </a:extLst>
              </a:tr>
              <a:tr h="57263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87846279"/>
                  </a:ext>
                </a:extLst>
              </a:tr>
              <a:tr h="572636">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8426294"/>
                  </a:ext>
                </a:extLst>
              </a:tr>
              <a:tr h="57263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88970111"/>
                  </a:ext>
                </a:extLst>
              </a:tr>
              <a:tr h="57263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5386297"/>
                  </a:ext>
                </a:extLst>
              </a:tr>
              <a:tr h="572636">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995565239"/>
                  </a:ext>
                </a:extLst>
              </a:tr>
              <a:tr h="572636">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26699381"/>
                  </a:ext>
                </a:extLst>
              </a:tr>
              <a:tr h="572636">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62182367"/>
                  </a:ext>
                </a:extLst>
              </a:tr>
            </a:tbl>
          </a:graphicData>
        </a:graphic>
      </p:graphicFrame>
      <p:sp>
        <p:nvSpPr>
          <p:cNvPr id="2" name="Title 1"/>
          <p:cNvSpPr>
            <a:spLocks noGrp="1"/>
          </p:cNvSpPr>
          <p:nvPr>
            <p:ph type="title"/>
          </p:nvPr>
        </p:nvSpPr>
        <p:spPr>
          <a:xfrm>
            <a:off x="141410" y="117834"/>
            <a:ext cx="10515600" cy="765592"/>
          </a:xfrm>
        </p:spPr>
        <p:txBody>
          <a:bodyPr>
            <a:normAutofit/>
          </a:bodyPr>
          <a:lstStyle/>
          <a:p>
            <a:r>
              <a:rPr lang="en-GB" sz="2400" dirty="0">
                <a:latin typeface="Century Gothic" panose="020B0502020202020204" pitchFamily="34" charset="0"/>
              </a:rPr>
              <a:t>This lesson you will read a text about a Spanish family. Listen to some extracts from it. Who is being referred to?</a:t>
            </a:r>
          </a:p>
        </p:txBody>
      </p:sp>
      <p:sp>
        <p:nvSpPr>
          <p:cNvPr id="17" name="Google Shape;614;p26">
            <a:hlinkClick r:id="" action="ppaction://noaction" highlightClick="1">
              <a:snd r:embed="rId3" name="cantamos.wav"/>
            </a:hlinkClick>
            <a:extLst>
              <a:ext uri="{FF2B5EF4-FFF2-40B4-BE49-F238E27FC236}">
                <a16:creationId xmlns:a16="http://schemas.microsoft.com/office/drawing/2014/main" id="{2A2E30D2-841A-4ED1-B670-1C83F228DED0}"/>
              </a:ext>
            </a:extLst>
          </p:cNvPr>
          <p:cNvSpPr/>
          <p:nvPr/>
        </p:nvSpPr>
        <p:spPr>
          <a:xfrm>
            <a:off x="320753" y="1859884"/>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8" name="Google Shape;615;p26">
            <a:hlinkClick r:id="" action="ppaction://noaction" highlightClick="1">
              <a:snd r:embed="rId4" name="limpia el suelo.wav"/>
            </a:hlinkClick>
            <a:extLst>
              <a:ext uri="{FF2B5EF4-FFF2-40B4-BE49-F238E27FC236}">
                <a16:creationId xmlns:a16="http://schemas.microsoft.com/office/drawing/2014/main" id="{598D57C1-09CA-4B85-A901-8BF5F8E2B844}"/>
              </a:ext>
            </a:extLst>
          </p:cNvPr>
          <p:cNvSpPr/>
          <p:nvPr/>
        </p:nvSpPr>
        <p:spPr>
          <a:xfrm>
            <a:off x="320753" y="2416736"/>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2</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9" name="Google Shape;616;p26">
            <a:hlinkClick r:id="" action="ppaction://noaction" highlightClick="1">
              <a:snd r:embed="rId5" name="organiza las revistas.wav"/>
            </a:hlinkClick>
            <a:extLst>
              <a:ext uri="{FF2B5EF4-FFF2-40B4-BE49-F238E27FC236}">
                <a16:creationId xmlns:a16="http://schemas.microsoft.com/office/drawing/2014/main" id="{E034BFCB-0288-4166-9636-7DA2D26FF970}"/>
              </a:ext>
            </a:extLst>
          </p:cNvPr>
          <p:cNvSpPr/>
          <p:nvPr/>
        </p:nvSpPr>
        <p:spPr>
          <a:xfrm>
            <a:off x="320752" y="3004385"/>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3</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0" name="Google Shape;616;p26">
            <a:hlinkClick r:id="" action="ppaction://noaction" highlightClick="1">
              <a:snd r:embed="rId6" name="los domingos estamos enc asa.wav"/>
            </a:hlinkClick>
            <a:extLst>
              <a:ext uri="{FF2B5EF4-FFF2-40B4-BE49-F238E27FC236}">
                <a16:creationId xmlns:a16="http://schemas.microsoft.com/office/drawing/2014/main" id="{E034BFCB-0288-4166-9636-7DA2D26FF970}"/>
              </a:ext>
            </a:extLst>
          </p:cNvPr>
          <p:cNvSpPr/>
          <p:nvPr/>
        </p:nvSpPr>
        <p:spPr>
          <a:xfrm>
            <a:off x="320752" y="3567560"/>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4</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1" name="Google Shape;616;p26">
            <a:hlinkClick r:id="" action="ppaction://noaction" highlightClick="1">
              <a:snd r:embed="rId7" name="participamos en las actividades.wav"/>
            </a:hlinkClick>
            <a:extLst>
              <a:ext uri="{FF2B5EF4-FFF2-40B4-BE49-F238E27FC236}">
                <a16:creationId xmlns:a16="http://schemas.microsoft.com/office/drawing/2014/main" id="{E034BFCB-0288-4166-9636-7DA2D26FF970}"/>
              </a:ext>
            </a:extLst>
          </p:cNvPr>
          <p:cNvSpPr/>
          <p:nvPr/>
        </p:nvSpPr>
        <p:spPr>
          <a:xfrm>
            <a:off x="320751" y="4130735"/>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5</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2" name="Google Shape;616;p26">
            <a:hlinkClick r:id="" action="ppaction://noaction" highlightClick="1">
              <a:snd r:embed="rId8" name="disfruta la naturaleza.wav"/>
            </a:hlinkClick>
            <a:extLst>
              <a:ext uri="{FF2B5EF4-FFF2-40B4-BE49-F238E27FC236}">
                <a16:creationId xmlns:a16="http://schemas.microsoft.com/office/drawing/2014/main" id="{E034BFCB-0288-4166-9636-7DA2D26FF970}"/>
              </a:ext>
            </a:extLst>
          </p:cNvPr>
          <p:cNvSpPr/>
          <p:nvPr/>
        </p:nvSpPr>
        <p:spPr>
          <a:xfrm>
            <a:off x="320752" y="4669970"/>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6</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 name="Google Shape;616;p26">
            <a:hlinkClick r:id="" action="ppaction://noaction" highlightClick="1">
              <a:snd r:embed="rId9" name="trabajamos tambie%CC%81n.wav"/>
            </a:hlinkClick>
            <a:extLst>
              <a:ext uri="{FF2B5EF4-FFF2-40B4-BE49-F238E27FC236}">
                <a16:creationId xmlns:a16="http://schemas.microsoft.com/office/drawing/2014/main" id="{E034BFCB-0288-4166-9636-7DA2D26FF970}"/>
              </a:ext>
            </a:extLst>
          </p:cNvPr>
          <p:cNvSpPr/>
          <p:nvPr/>
        </p:nvSpPr>
        <p:spPr>
          <a:xfrm>
            <a:off x="320752" y="5233145"/>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7</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4" name="Google Shape;616;p26">
            <a:hlinkClick r:id="" action="ppaction://noaction" highlightClick="1">
              <a:snd r:embed="rId10" name="montamos en bici en el campo.wav"/>
            </a:hlinkClick>
            <a:extLst>
              <a:ext uri="{FF2B5EF4-FFF2-40B4-BE49-F238E27FC236}">
                <a16:creationId xmlns:a16="http://schemas.microsoft.com/office/drawing/2014/main" id="{E034BFCB-0288-4166-9636-7DA2D26FF970}"/>
              </a:ext>
            </a:extLst>
          </p:cNvPr>
          <p:cNvSpPr/>
          <p:nvPr/>
        </p:nvSpPr>
        <p:spPr>
          <a:xfrm>
            <a:off x="320751" y="5796320"/>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8</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43343" y="1789490"/>
            <a:ext cx="360464" cy="375483"/>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6851" y="2389119"/>
            <a:ext cx="360464" cy="375483"/>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3882" y="3016416"/>
            <a:ext cx="360464" cy="375483"/>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43343" y="3539943"/>
            <a:ext cx="360464" cy="375483"/>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43343" y="4130735"/>
            <a:ext cx="360464" cy="375483"/>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3882" y="4669970"/>
            <a:ext cx="360464" cy="375483"/>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43343" y="5205528"/>
            <a:ext cx="360464" cy="375483"/>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3882" y="5820794"/>
            <a:ext cx="360464" cy="375483"/>
          </a:xfrm>
          <a:prstGeom prst="rect">
            <a:avLst/>
          </a:prstGeom>
        </p:spPr>
      </p:pic>
      <p:graphicFrame>
        <p:nvGraphicFramePr>
          <p:cNvPr id="33" name="Table 32"/>
          <p:cNvGraphicFramePr>
            <a:graphicFrameLocks noGrp="1"/>
          </p:cNvGraphicFramePr>
          <p:nvPr>
            <p:extLst/>
          </p:nvPr>
        </p:nvGraphicFramePr>
        <p:xfrm>
          <a:off x="6112041" y="1150825"/>
          <a:ext cx="4544969" cy="5153724"/>
        </p:xfrm>
        <a:graphic>
          <a:graphicData uri="http://schemas.openxmlformats.org/drawingml/2006/table">
            <a:tbl>
              <a:tblPr firstRow="1" bandRow="1">
                <a:tableStyleId>{5940675A-B579-460E-94D1-54222C63F5DA}</a:tableStyleId>
              </a:tblPr>
              <a:tblGrid>
                <a:gridCol w="4544969">
                  <a:extLst>
                    <a:ext uri="{9D8B030D-6E8A-4147-A177-3AD203B41FA5}">
                      <a16:colId xmlns:a16="http://schemas.microsoft.com/office/drawing/2014/main" val="1316777212"/>
                    </a:ext>
                  </a:extLst>
                </a:gridCol>
              </a:tblGrid>
              <a:tr h="572636">
                <a:tc>
                  <a:txBody>
                    <a:bodyPr/>
                    <a:lstStyle/>
                    <a:p>
                      <a:endParaRPr lang="en-GB" dirty="0"/>
                    </a:p>
                  </a:txBody>
                  <a:tcPr/>
                </a:tc>
                <a:extLst>
                  <a:ext uri="{0D108BD9-81ED-4DB2-BD59-A6C34878D82A}">
                    <a16:rowId xmlns:a16="http://schemas.microsoft.com/office/drawing/2014/main" val="847942991"/>
                  </a:ext>
                </a:extLst>
              </a:tr>
              <a:tr h="572636">
                <a:tc>
                  <a:txBody>
                    <a:bodyPr/>
                    <a:lstStyle/>
                    <a:p>
                      <a:endParaRPr lang="en-GB" dirty="0"/>
                    </a:p>
                  </a:txBody>
                  <a:tcPr/>
                </a:tc>
                <a:extLst>
                  <a:ext uri="{0D108BD9-81ED-4DB2-BD59-A6C34878D82A}">
                    <a16:rowId xmlns:a16="http://schemas.microsoft.com/office/drawing/2014/main" val="1725028875"/>
                  </a:ext>
                </a:extLst>
              </a:tr>
              <a:tr h="572636">
                <a:tc>
                  <a:txBody>
                    <a:bodyPr/>
                    <a:lstStyle/>
                    <a:p>
                      <a:endParaRPr lang="en-GB" dirty="0"/>
                    </a:p>
                  </a:txBody>
                  <a:tcPr/>
                </a:tc>
                <a:extLst>
                  <a:ext uri="{0D108BD9-81ED-4DB2-BD59-A6C34878D82A}">
                    <a16:rowId xmlns:a16="http://schemas.microsoft.com/office/drawing/2014/main" val="3611362643"/>
                  </a:ext>
                </a:extLst>
              </a:tr>
              <a:tr h="572636">
                <a:tc>
                  <a:txBody>
                    <a:bodyPr/>
                    <a:lstStyle/>
                    <a:p>
                      <a:endParaRPr lang="en-GB"/>
                    </a:p>
                  </a:txBody>
                  <a:tcPr/>
                </a:tc>
                <a:extLst>
                  <a:ext uri="{0D108BD9-81ED-4DB2-BD59-A6C34878D82A}">
                    <a16:rowId xmlns:a16="http://schemas.microsoft.com/office/drawing/2014/main" val="873403727"/>
                  </a:ext>
                </a:extLst>
              </a:tr>
              <a:tr h="572636">
                <a:tc>
                  <a:txBody>
                    <a:bodyPr/>
                    <a:lstStyle/>
                    <a:p>
                      <a:endParaRPr lang="en-GB"/>
                    </a:p>
                  </a:txBody>
                  <a:tcPr/>
                </a:tc>
                <a:extLst>
                  <a:ext uri="{0D108BD9-81ED-4DB2-BD59-A6C34878D82A}">
                    <a16:rowId xmlns:a16="http://schemas.microsoft.com/office/drawing/2014/main" val="868332932"/>
                  </a:ext>
                </a:extLst>
              </a:tr>
              <a:tr h="572636">
                <a:tc>
                  <a:txBody>
                    <a:bodyPr/>
                    <a:lstStyle/>
                    <a:p>
                      <a:endParaRPr lang="en-GB"/>
                    </a:p>
                  </a:txBody>
                  <a:tcPr/>
                </a:tc>
                <a:extLst>
                  <a:ext uri="{0D108BD9-81ED-4DB2-BD59-A6C34878D82A}">
                    <a16:rowId xmlns:a16="http://schemas.microsoft.com/office/drawing/2014/main" val="2792776620"/>
                  </a:ext>
                </a:extLst>
              </a:tr>
              <a:tr h="572636">
                <a:tc>
                  <a:txBody>
                    <a:bodyPr/>
                    <a:lstStyle/>
                    <a:p>
                      <a:endParaRPr lang="en-GB" dirty="0"/>
                    </a:p>
                  </a:txBody>
                  <a:tcPr/>
                </a:tc>
                <a:extLst>
                  <a:ext uri="{0D108BD9-81ED-4DB2-BD59-A6C34878D82A}">
                    <a16:rowId xmlns:a16="http://schemas.microsoft.com/office/drawing/2014/main" val="1163170300"/>
                  </a:ext>
                </a:extLst>
              </a:tr>
              <a:tr h="572636">
                <a:tc>
                  <a:txBody>
                    <a:bodyPr/>
                    <a:lstStyle/>
                    <a:p>
                      <a:endParaRPr lang="en-GB" dirty="0"/>
                    </a:p>
                  </a:txBody>
                  <a:tcPr/>
                </a:tc>
                <a:extLst>
                  <a:ext uri="{0D108BD9-81ED-4DB2-BD59-A6C34878D82A}">
                    <a16:rowId xmlns:a16="http://schemas.microsoft.com/office/drawing/2014/main" val="3547770218"/>
                  </a:ext>
                </a:extLst>
              </a:tr>
              <a:tr h="572636">
                <a:tc>
                  <a:txBody>
                    <a:bodyPr/>
                    <a:lstStyle/>
                    <a:p>
                      <a:endParaRPr lang="en-GB" dirty="0"/>
                    </a:p>
                  </a:txBody>
                  <a:tcPr/>
                </a:tc>
                <a:extLst>
                  <a:ext uri="{0D108BD9-81ED-4DB2-BD59-A6C34878D82A}">
                    <a16:rowId xmlns:a16="http://schemas.microsoft.com/office/drawing/2014/main" val="733285814"/>
                  </a:ext>
                </a:extLst>
              </a:tr>
            </a:tbl>
          </a:graphicData>
        </a:graphic>
      </p:graphicFrame>
      <p:sp>
        <p:nvSpPr>
          <p:cNvPr id="34" name="TextBox 33"/>
          <p:cNvSpPr txBox="1"/>
          <p:nvPr/>
        </p:nvSpPr>
        <p:spPr>
          <a:xfrm>
            <a:off x="768039" y="1234552"/>
            <a:ext cx="251107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Talks about ‘we’</a:t>
            </a:r>
          </a:p>
        </p:txBody>
      </p:sp>
      <p:sp>
        <p:nvSpPr>
          <p:cNvPr id="35" name="TextBox 34"/>
          <p:cNvSpPr txBox="1"/>
          <p:nvPr/>
        </p:nvSpPr>
        <p:spPr>
          <a:xfrm>
            <a:off x="3344889" y="1223434"/>
            <a:ext cx="24423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Talks about ‘s/he’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6" name="TextBox 35"/>
          <p:cNvSpPr txBox="1"/>
          <p:nvPr/>
        </p:nvSpPr>
        <p:spPr>
          <a:xfrm>
            <a:off x="6406923" y="1223391"/>
            <a:ext cx="33929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 frase en inglés.</a:t>
            </a:r>
          </a:p>
        </p:txBody>
      </p:sp>
      <p:sp>
        <p:nvSpPr>
          <p:cNvPr id="37" name="TextBox 36"/>
          <p:cNvSpPr txBox="1"/>
          <p:nvPr/>
        </p:nvSpPr>
        <p:spPr>
          <a:xfrm>
            <a:off x="6268447" y="5233145"/>
            <a:ext cx="35313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work too.</a:t>
            </a:r>
          </a:p>
        </p:txBody>
      </p:sp>
      <p:sp>
        <p:nvSpPr>
          <p:cNvPr id="38" name="TextBox 37"/>
          <p:cNvSpPr txBox="1"/>
          <p:nvPr/>
        </p:nvSpPr>
        <p:spPr>
          <a:xfrm>
            <a:off x="6268451" y="2358817"/>
            <a:ext cx="35313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cleans the floor.</a:t>
            </a:r>
          </a:p>
        </p:txBody>
      </p:sp>
      <p:sp>
        <p:nvSpPr>
          <p:cNvPr id="39" name="TextBox 38"/>
          <p:cNvSpPr txBox="1"/>
          <p:nvPr/>
        </p:nvSpPr>
        <p:spPr>
          <a:xfrm>
            <a:off x="6268450" y="2924526"/>
            <a:ext cx="3946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organises the magazines.</a:t>
            </a:r>
          </a:p>
        </p:txBody>
      </p:sp>
      <p:sp>
        <p:nvSpPr>
          <p:cNvPr id="40" name="TextBox 39"/>
          <p:cNvSpPr txBox="1"/>
          <p:nvPr/>
        </p:nvSpPr>
        <p:spPr>
          <a:xfrm>
            <a:off x="6268450" y="3482915"/>
            <a:ext cx="41382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 Sundays we are at home.</a:t>
            </a:r>
          </a:p>
        </p:txBody>
      </p:sp>
      <p:sp>
        <p:nvSpPr>
          <p:cNvPr id="41" name="TextBox 40"/>
          <p:cNvSpPr txBox="1"/>
          <p:nvPr/>
        </p:nvSpPr>
        <p:spPr>
          <a:xfrm>
            <a:off x="6268450" y="4088760"/>
            <a:ext cx="48246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participate in the activities.</a:t>
            </a:r>
          </a:p>
        </p:txBody>
      </p:sp>
      <p:sp>
        <p:nvSpPr>
          <p:cNvPr id="42" name="TextBox 41"/>
          <p:cNvSpPr txBox="1"/>
          <p:nvPr/>
        </p:nvSpPr>
        <p:spPr>
          <a:xfrm>
            <a:off x="6268449" y="4669970"/>
            <a:ext cx="35313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enjoys (the) nature.</a:t>
            </a:r>
          </a:p>
        </p:txBody>
      </p:sp>
      <p:sp>
        <p:nvSpPr>
          <p:cNvPr id="43" name="TextBox 42"/>
          <p:cNvSpPr txBox="1"/>
          <p:nvPr/>
        </p:nvSpPr>
        <p:spPr>
          <a:xfrm>
            <a:off x="6268448" y="1841692"/>
            <a:ext cx="35313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sing.</a:t>
            </a:r>
          </a:p>
        </p:txBody>
      </p:sp>
      <p:sp>
        <p:nvSpPr>
          <p:cNvPr id="44" name="TextBox 43"/>
          <p:cNvSpPr txBox="1"/>
          <p:nvPr/>
        </p:nvSpPr>
        <p:spPr>
          <a:xfrm>
            <a:off x="6268448" y="5781231"/>
            <a:ext cx="4138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ride bikes in the countryside.</a:t>
            </a:r>
          </a:p>
        </p:txBody>
      </p:sp>
      <p:sp>
        <p:nvSpPr>
          <p:cNvPr id="45" name="Rounded Rectangle 11" descr="background rectangle&#10;">
            <a:extLst>
              <a:ext uri="{FF2B5EF4-FFF2-40B4-BE49-F238E27FC236}">
                <a16:creationId xmlns:a16="http://schemas.microsoft.com/office/drawing/2014/main" id="{9268BA27-9508-448E-9915-ACE234D74542}"/>
              </a:ext>
            </a:extLst>
          </p:cNvPr>
          <p:cNvSpPr/>
          <p:nvPr/>
        </p:nvSpPr>
        <p:spPr>
          <a:xfrm>
            <a:off x="10657010" y="24157"/>
            <a:ext cx="1530647"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713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418646" y="5801874"/>
            <a:ext cx="2959769" cy="4203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Preparo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comida.</a:t>
            </a:r>
          </a:p>
        </p:txBody>
      </p:sp>
      <p:sp>
        <p:nvSpPr>
          <p:cNvPr id="16" name="Rounded Rectangle 15"/>
          <p:cNvSpPr/>
          <p:nvPr/>
        </p:nvSpPr>
        <p:spPr>
          <a:xfrm>
            <a:off x="348519" y="4612064"/>
            <a:ext cx="1855974" cy="38679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Bailamos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7" name="Rounded Rectangle 16"/>
          <p:cNvSpPr/>
          <p:nvPr/>
        </p:nvSpPr>
        <p:spPr>
          <a:xfrm>
            <a:off x="336777" y="4015419"/>
            <a:ext cx="1908210" cy="4061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Lavo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ropa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8" name="Rounded Rectangle 17"/>
          <p:cNvSpPr/>
          <p:nvPr/>
        </p:nvSpPr>
        <p:spPr>
          <a:xfrm>
            <a:off x="338138" y="5238317"/>
            <a:ext cx="3654455" cy="4048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 llegamos tarde a clase.</a:t>
            </a:r>
          </a:p>
        </p:txBody>
      </p:sp>
      <p:sp>
        <p:nvSpPr>
          <p:cNvPr id="19" name="Rounded Rectangle 18"/>
          <p:cNvSpPr/>
          <p:nvPr/>
        </p:nvSpPr>
        <p:spPr>
          <a:xfrm>
            <a:off x="4225734" y="5238317"/>
            <a:ext cx="2959769" cy="39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Disfruta la naturaleza.</a:t>
            </a:r>
          </a:p>
        </p:txBody>
      </p:sp>
      <p:sp>
        <p:nvSpPr>
          <p:cNvPr id="20" name="Rounded Rectangle 19"/>
          <p:cNvSpPr/>
          <p:nvPr/>
        </p:nvSpPr>
        <p:spPr>
          <a:xfrm>
            <a:off x="2900360" y="5804485"/>
            <a:ext cx="4285143" cy="41777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Trabaja en una tienda de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ropa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1" name="Rounded Rectangle 20"/>
          <p:cNvSpPr/>
          <p:nvPr/>
        </p:nvSpPr>
        <p:spPr>
          <a:xfrm>
            <a:off x="336777" y="5804484"/>
            <a:ext cx="2266464" cy="4228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Limpia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el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suelo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2" name="Rounded Rectangle 21"/>
          <p:cNvSpPr/>
          <p:nvPr/>
        </p:nvSpPr>
        <p:spPr>
          <a:xfrm>
            <a:off x="2426597" y="4005320"/>
            <a:ext cx="1817360" cy="3998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Cantamos</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Rounded Rectangle 22"/>
          <p:cNvSpPr/>
          <p:nvPr/>
        </p:nvSpPr>
        <p:spPr>
          <a:xfrm>
            <a:off x="2426597" y="4579756"/>
            <a:ext cx="4160815" cy="4102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Trabajo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oficina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turismo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4" name="Rounded Rectangle 23"/>
          <p:cNvSpPr/>
          <p:nvPr/>
        </p:nvSpPr>
        <p:spPr>
          <a:xfrm>
            <a:off x="6809516" y="4577360"/>
            <a:ext cx="2409290" cy="4215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Saco 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basura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5" name="Rounded Rectangle 24"/>
          <p:cNvSpPr/>
          <p:nvPr/>
        </p:nvSpPr>
        <p:spPr>
          <a:xfrm>
            <a:off x="7418646" y="5248415"/>
            <a:ext cx="2616402" cy="38719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Montamos en bici.</a:t>
            </a:r>
          </a:p>
        </p:txBody>
      </p:sp>
      <p:sp>
        <p:nvSpPr>
          <p:cNvPr id="26" name="Rounded Rectangle 25"/>
          <p:cNvSpPr/>
          <p:nvPr/>
        </p:nvSpPr>
        <p:spPr>
          <a:xfrm>
            <a:off x="4506482" y="3995029"/>
            <a:ext cx="2114552" cy="4203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Saca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ropa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34"/>
          <p:cNvSpPr>
            <a:spLocks noGrp="1"/>
          </p:cNvSpPr>
          <p:nvPr>
            <p:ph type="title"/>
          </p:nvPr>
        </p:nvSpPr>
        <p:spPr>
          <a:xfrm>
            <a:off x="0" y="384190"/>
            <a:ext cx="13528557" cy="567113"/>
          </a:xfrm>
        </p:spPr>
        <p:txBody>
          <a:bodyPr>
            <a:normAutofit/>
          </a:bodyPr>
          <a:lstStyle/>
          <a:p>
            <a:r>
              <a:rPr lang="en-GB" sz="2800" b="1" dirty="0">
                <a:latin typeface="Century Gothic" panose="020B0502020202020204" pitchFamily="34" charset="0"/>
              </a:rPr>
              <a:t>Organiza las frases. Trabaja con un </a:t>
            </a:r>
            <a:r>
              <a:rPr lang="en-GB" sz="2800" b="1" dirty="0" err="1">
                <a:latin typeface="Century Gothic" panose="020B0502020202020204" pitchFamily="34" charset="0"/>
              </a:rPr>
              <a:t>compañero</a:t>
            </a:r>
            <a:r>
              <a:rPr lang="en-GB" sz="2800" b="1" dirty="0">
                <a:latin typeface="Century Gothic" panose="020B0502020202020204" pitchFamily="34" charset="0"/>
              </a:rPr>
              <a:t>.</a:t>
            </a:r>
          </a:p>
        </p:txBody>
      </p:sp>
      <p:sp>
        <p:nvSpPr>
          <p:cNvPr id="36" name="TextBox 35"/>
          <p:cNvSpPr txBox="1"/>
          <p:nvPr/>
        </p:nvSpPr>
        <p:spPr>
          <a:xfrm>
            <a:off x="790139" y="876967"/>
            <a:ext cx="16934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37" name="TextBox 36"/>
          <p:cNvSpPr txBox="1"/>
          <p:nvPr/>
        </p:nvSpPr>
        <p:spPr>
          <a:xfrm>
            <a:off x="10067301" y="886535"/>
            <a:ext cx="25320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a:t>
            </a:r>
          </a:p>
        </p:txBody>
      </p:sp>
      <p:pic>
        <p:nvPicPr>
          <p:cNvPr id="38"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1169"/>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25115" y="876967"/>
            <a:ext cx="7226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40"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0815" y="886535"/>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9585930" y="892333"/>
            <a:ext cx="7226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42"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957" y="871169"/>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369072" y="876967"/>
            <a:ext cx="7226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44" name="TextBox 43"/>
          <p:cNvSpPr txBox="1"/>
          <p:nvPr/>
        </p:nvSpPr>
        <p:spPr>
          <a:xfrm>
            <a:off x="4846506" y="930049"/>
            <a:ext cx="21983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45" name="Title 34"/>
          <p:cNvSpPr txBox="1">
            <a:spLocks/>
          </p:cNvSpPr>
          <p:nvPr/>
        </p:nvSpPr>
        <p:spPr>
          <a:xfrm>
            <a:off x="0" y="-39455"/>
            <a:ext cx="8403772" cy="567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Qué</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hacen las personas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misteriosas</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a:t>
            </a:r>
          </a:p>
        </p:txBody>
      </p:sp>
      <p:sp>
        <p:nvSpPr>
          <p:cNvPr id="27" name="Rounded Rectangle 11" descr="background rectangle&#10;">
            <a:extLst>
              <a:ext uri="{FF2B5EF4-FFF2-40B4-BE49-F238E27FC236}">
                <a16:creationId xmlns:a16="http://schemas.microsoft.com/office/drawing/2014/main" id="{9268BA27-9508-448E-9915-ACE234D74542}"/>
              </a:ext>
            </a:extLst>
          </p:cNvPr>
          <p:cNvSpPr/>
          <p:nvPr/>
        </p:nvSpPr>
        <p:spPr>
          <a:xfrm>
            <a:off x="11418273" y="24157"/>
            <a:ext cx="769384"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Tree>
    <p:extLst>
      <p:ext uri="{BB962C8B-B14F-4D97-AF65-F5344CB8AC3E}">
        <p14:creationId xmlns:p14="http://schemas.microsoft.com/office/powerpoint/2010/main" val="33620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3.7037E-6 L -0.02708 -0.35718 " pathEditMode="relative" rAng="0" ptsTypes="AA">
                                      <p:cBhvr>
                                        <p:cTn id="6" dur="2000" fill="hold"/>
                                        <p:tgtEl>
                                          <p:spTgt spid="17"/>
                                        </p:tgtEl>
                                        <p:attrNameLst>
                                          <p:attrName>ppt_x</p:attrName>
                                          <p:attrName>ppt_y</p:attrName>
                                        </p:attrNameLst>
                                      </p:cBhvr>
                                      <p:rCtr x="-1354" y="-1787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4.44444E-6 L 0.62877 -0.353 " pathEditMode="relative" rAng="0" ptsTypes="AA">
                                      <p:cBhvr>
                                        <p:cTn id="10" dur="2000" fill="hold"/>
                                        <p:tgtEl>
                                          <p:spTgt spid="22"/>
                                        </p:tgtEl>
                                        <p:attrNameLst>
                                          <p:attrName>ppt_x</p:attrName>
                                          <p:attrName>ppt_y</p:attrName>
                                        </p:attrNameLst>
                                      </p:cBhvr>
                                      <p:rCtr x="31432" y="-1766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7 -4.44444E-6 L 0.01536 -0.36504 " pathEditMode="relative" rAng="0" ptsTypes="AA">
                                      <p:cBhvr>
                                        <p:cTn id="14" dur="2000" fill="hold"/>
                                        <p:tgtEl>
                                          <p:spTgt spid="26"/>
                                        </p:tgtEl>
                                        <p:attrNameLst>
                                          <p:attrName>ppt_x</p:attrName>
                                          <p:attrName>ppt_y</p:attrName>
                                        </p:attrNameLst>
                                      </p:cBhvr>
                                      <p:rCtr x="768" y="-1826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4.44444E-6 L 0.79987 -0.37268 " pathEditMode="relative" rAng="0" ptsTypes="AA">
                                      <p:cBhvr>
                                        <p:cTn id="18" dur="2000" fill="hold"/>
                                        <p:tgtEl>
                                          <p:spTgt spid="16"/>
                                        </p:tgtEl>
                                        <p:attrNameLst>
                                          <p:attrName>ppt_x</p:attrName>
                                          <p:attrName>ppt_y</p:attrName>
                                        </p:attrNameLst>
                                      </p:cBhvr>
                                      <p:rCtr x="39987" y="-1863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45833E-6 4.81481E-6 L -0.19778 -0.36621 " pathEditMode="relative" rAng="0" ptsTypes="AA">
                                      <p:cBhvr>
                                        <p:cTn id="22" dur="2000" fill="hold"/>
                                        <p:tgtEl>
                                          <p:spTgt spid="23"/>
                                        </p:tgtEl>
                                        <p:attrNameLst>
                                          <p:attrName>ppt_x</p:attrName>
                                          <p:attrName>ppt_y</p:attrName>
                                        </p:attrNameLst>
                                      </p:cBhvr>
                                      <p:rCtr x="-9896" y="-1831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66667E-6 1.85185E-6 L -0.55416 -0.29236 " pathEditMode="relative" rAng="0" ptsTypes="AA">
                                      <p:cBhvr>
                                        <p:cTn id="26" dur="2000" fill="hold"/>
                                        <p:tgtEl>
                                          <p:spTgt spid="24"/>
                                        </p:tgtEl>
                                        <p:attrNameLst>
                                          <p:attrName>ppt_x</p:attrName>
                                          <p:attrName>ppt_y</p:attrName>
                                        </p:attrNameLst>
                                      </p:cBhvr>
                                      <p:rCtr x="-27708" y="-1463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2.96296E-6 L 0.66797 -0.3875 " pathEditMode="relative" rAng="0" ptsTypes="AA">
                                      <p:cBhvr>
                                        <p:cTn id="30" dur="2000" fill="hold"/>
                                        <p:tgtEl>
                                          <p:spTgt spid="18"/>
                                        </p:tgtEl>
                                        <p:attrNameLst>
                                          <p:attrName>ppt_x</p:attrName>
                                          <p:attrName>ppt_y</p:attrName>
                                        </p:attrNameLst>
                                      </p:cBhvr>
                                      <p:rCtr x="33398" y="-1937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25E-6 -2.59259E-6 L 0.03255 -0.475 " pathEditMode="relative" rAng="0" ptsTypes="AA">
                                      <p:cBhvr>
                                        <p:cTn id="34" dur="2000" fill="hold"/>
                                        <p:tgtEl>
                                          <p:spTgt spid="19"/>
                                        </p:tgtEl>
                                        <p:attrNameLst>
                                          <p:attrName>ppt_x</p:attrName>
                                          <p:attrName>ppt_y</p:attrName>
                                        </p:attrNameLst>
                                      </p:cBhvr>
                                      <p:rCtr x="1628" y="-23750"/>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79167E-6 1.48148E-6 L 0.16888 -0.31597 " pathEditMode="relative" rAng="0" ptsTypes="AA">
                                      <p:cBhvr>
                                        <p:cTn id="38" dur="2000" fill="hold"/>
                                        <p:tgtEl>
                                          <p:spTgt spid="25"/>
                                        </p:tgtEl>
                                        <p:attrNameLst>
                                          <p:attrName>ppt_x</p:attrName>
                                          <p:attrName>ppt_y</p:attrName>
                                        </p:attrNameLst>
                                      </p:cBhvr>
                                      <p:rCtr x="8438" y="-1581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2.91667E-6 -3.33333E-6 L 0.35756 -0.48588 " pathEditMode="relative" rAng="0" ptsTypes="AA">
                                      <p:cBhvr>
                                        <p:cTn id="42" dur="2000" fill="hold"/>
                                        <p:tgtEl>
                                          <p:spTgt spid="21"/>
                                        </p:tgtEl>
                                        <p:attrNameLst>
                                          <p:attrName>ppt_x</p:attrName>
                                          <p:attrName>ppt_y</p:attrName>
                                        </p:attrNameLst>
                                      </p:cBhvr>
                                      <p:rCtr x="17878" y="-24306"/>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66667E-6 -1.85185E-6 L 0.08529 -0.4081 " pathEditMode="relative" rAng="0" ptsTypes="AA">
                                      <p:cBhvr>
                                        <p:cTn id="46" dur="2000" fill="hold"/>
                                        <p:tgtEl>
                                          <p:spTgt spid="20"/>
                                        </p:tgtEl>
                                        <p:attrNameLst>
                                          <p:attrName>ppt_x</p:attrName>
                                          <p:attrName>ppt_y</p:attrName>
                                        </p:attrNameLst>
                                      </p:cBhvr>
                                      <p:rCtr x="4258" y="-2041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29167E-6 -3.7037E-7 L -0.6069 -0.38588 " pathEditMode="relative" rAng="0" ptsTypes="AA">
                                      <p:cBhvr>
                                        <p:cTn id="50" dur="2000" fill="hold"/>
                                        <p:tgtEl>
                                          <p:spTgt spid="15"/>
                                        </p:tgtEl>
                                        <p:attrNameLst>
                                          <p:attrName>ppt_x</p:attrName>
                                          <p:attrName>ppt_y</p:attrName>
                                        </p:attrNameLst>
                                      </p:cBhvr>
                                      <p:rCtr x="-30352" y="-1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141409" y="1087735"/>
            <a:ext cx="11764841" cy="5236865"/>
          </a:xfrm>
          <a:prstGeom prst="wedgeRoundRectCallout">
            <a:avLst>
              <a:gd name="adj1" fmla="val -5983"/>
              <a:gd name="adj2" fmla="val -6410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41409" y="-342624"/>
            <a:ext cx="10515600" cy="1325563"/>
          </a:xfrm>
        </p:spPr>
        <p:txBody>
          <a:bodyPr>
            <a:normAutofit/>
          </a:bodyPr>
          <a:lstStyle/>
          <a:p>
            <a:r>
              <a:rPr lang="en-GB" sz="3600" b="1" dirty="0">
                <a:latin typeface="Century Gothic" panose="020B0502020202020204" pitchFamily="34" charset="0"/>
              </a:rPr>
              <a:t>La </a:t>
            </a:r>
            <a:r>
              <a:rPr lang="en-GB" sz="3600" b="1" dirty="0" err="1">
                <a:latin typeface="Century Gothic" panose="020B0502020202020204" pitchFamily="34" charset="0"/>
              </a:rPr>
              <a:t>familia</a:t>
            </a:r>
            <a:r>
              <a:rPr lang="en-GB" sz="3600" b="1" dirty="0">
                <a:latin typeface="Century Gothic" panose="020B0502020202020204" pitchFamily="34" charset="0"/>
              </a:rPr>
              <a:t> </a:t>
            </a:r>
            <a:r>
              <a:rPr lang="en-GB" sz="3600" b="1" dirty="0" err="1">
                <a:latin typeface="Century Gothic" panose="020B0502020202020204" pitchFamily="34" charset="0"/>
              </a:rPr>
              <a:t>López</a:t>
            </a:r>
            <a:endParaRPr lang="en-GB" sz="3600" b="1" dirty="0">
              <a:latin typeface="Century Gothic" panose="020B0502020202020204" pitchFamily="34" charset="0"/>
            </a:endParaRPr>
          </a:p>
        </p:txBody>
      </p:sp>
      <p:pic>
        <p:nvPicPr>
          <p:cNvPr id="3" name="Picture 2"/>
          <p:cNvPicPr>
            <a:picLocks noChangeAspect="1"/>
          </p:cNvPicPr>
          <p:nvPr/>
        </p:nvPicPr>
        <p:blipFill>
          <a:blip r:embed="rId3" cstate="print">
            <a:clrChange>
              <a:clrFrom>
                <a:srgbClr val="FBF9FA"/>
              </a:clrFrom>
              <a:clrTo>
                <a:srgbClr val="FBF9FA">
                  <a:alpha val="0"/>
                </a:srgbClr>
              </a:clrTo>
            </a:clrChange>
            <a:extLst>
              <a:ext uri="{28A0092B-C50C-407E-A947-70E740481C1C}">
                <a14:useLocalDpi xmlns:a14="http://schemas.microsoft.com/office/drawing/2010/main" val="0"/>
              </a:ext>
            </a:extLst>
          </a:blip>
          <a:stretch>
            <a:fillRect/>
          </a:stretch>
        </p:blipFill>
        <p:spPr>
          <a:xfrm>
            <a:off x="9443253" y="-95268"/>
            <a:ext cx="2508107" cy="1410810"/>
          </a:xfrm>
          <a:prstGeom prst="rect">
            <a:avLst/>
          </a:prstGeom>
        </p:spPr>
      </p:pic>
      <p:sp>
        <p:nvSpPr>
          <p:cNvPr id="5" name="TextBox 4"/>
          <p:cNvSpPr txBox="1"/>
          <p:nvPr/>
        </p:nvSpPr>
        <p:spPr>
          <a:xfrm>
            <a:off x="4628805" y="-1258"/>
            <a:ext cx="10658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Daniel</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p:cNvSpPr txBox="1"/>
          <p:nvPr/>
        </p:nvSpPr>
        <p:spPr>
          <a:xfrm>
            <a:off x="6818286" y="-16923"/>
            <a:ext cx="9114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Ana</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p:cNvSpPr txBox="1"/>
          <p:nvPr/>
        </p:nvSpPr>
        <p:spPr>
          <a:xfrm>
            <a:off x="8971258" y="-79953"/>
            <a:ext cx="9834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Diego</a:t>
            </a:r>
          </a:p>
        </p:txBody>
      </p:sp>
      <p:sp>
        <p:nvSpPr>
          <p:cNvPr id="8" name="TextBox 7"/>
          <p:cNvSpPr txBox="1"/>
          <p:nvPr/>
        </p:nvSpPr>
        <p:spPr>
          <a:xfrm>
            <a:off x="11337156" y="-79953"/>
            <a:ext cx="9252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Lucía</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a:off x="704805" y="1055116"/>
            <a:ext cx="11069054"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a:t>
            </a:r>
            <a:r>
              <a:rPr kumimoji="0" lang="en-GB" sz="19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Daniel, </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 León, una ciudad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antigua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el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norte</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decir</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cosas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sobre</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mi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familia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hermana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Lucía. </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chica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simpática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aunque</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rara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hoy.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Estudiamos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una escuela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detrás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del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teatro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general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buenos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estudiantes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 llegamos tarde a clase,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cuando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habla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otra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persona,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cosas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 están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claras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participamos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las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actividades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tiempo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juntos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fuera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la escuela.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Cantamos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bailamos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bici en el campo los sábados.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Trabajamos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también</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Lucía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trabaja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una tienda de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regalos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trabajo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la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oficina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turismo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cerca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del </a:t>
            </a:r>
            <a:r>
              <a:rPr kumimoji="0" lang="en-GB" sz="19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Museo de León</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Doy</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información</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los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turistas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domingos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estamos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casa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porque</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padres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necesitan</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ayuda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las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tareas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domesticas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Yo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lavo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ropa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saco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basura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preparo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comida. </a:t>
            </a:r>
            <a:r>
              <a:rPr kumimoji="0" lang="en-GB" sz="19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Lucía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limpia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el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suelo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saca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ropa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organiza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revistas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un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día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aburrido</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para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nosotros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padres son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Los dos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trabajan</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lunes a viernes.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Descansan</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los sábados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domingos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padre, Diego,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profesor</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ciencias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camina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la escuela los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martes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miércoles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jueves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ser</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director de la escuela un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día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madre</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Ana,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autora</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inglés para </a:t>
            </a:r>
            <a:r>
              <a:rPr kumimoji="0" lang="en-GB" sz="19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niños</a:t>
            </a:r>
            <a:r>
              <a:rPr kumimoji="0" lang="en-GB" sz="19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Disfruta la naturaleza lejos de la ciudad.</a:t>
            </a:r>
          </a:p>
        </p:txBody>
      </p:sp>
      <p:grpSp>
        <p:nvGrpSpPr>
          <p:cNvPr id="12" name="Group 11"/>
          <p:cNvGrpSpPr/>
          <p:nvPr/>
        </p:nvGrpSpPr>
        <p:grpSpPr>
          <a:xfrm>
            <a:off x="5308952" y="0"/>
            <a:ext cx="1157330" cy="1158523"/>
            <a:chOff x="-236705" y="610137"/>
            <a:chExt cx="1157330" cy="1158523"/>
          </a:xfrm>
        </p:grpSpPr>
        <p:pic>
          <p:nvPicPr>
            <p:cNvPr id="4" name="Picture 3"/>
            <p:cNvPicPr>
              <a:picLocks noChangeAspect="1"/>
            </p:cNvPicPr>
            <p:nvPr/>
          </p:nvPicPr>
          <p:blipFill rotWithShape="1">
            <a:blip r:embed="rId4" cstate="print">
              <a:clrChange>
                <a:clrFrom>
                  <a:srgbClr val="FCFAFB"/>
                </a:clrFrom>
                <a:clrTo>
                  <a:srgbClr val="FCFAFB">
                    <a:alpha val="0"/>
                  </a:srgbClr>
                </a:clrTo>
              </a:clrChange>
              <a:extLst>
                <a:ext uri="{28A0092B-C50C-407E-A947-70E740481C1C}">
                  <a14:useLocalDpi xmlns:a14="http://schemas.microsoft.com/office/drawing/2010/main" val="0"/>
                </a:ext>
              </a:extLst>
            </a:blip>
            <a:srcRect r="50169"/>
            <a:stretch/>
          </p:blipFill>
          <p:spPr>
            <a:xfrm>
              <a:off x="-236705" y="610137"/>
              <a:ext cx="1026315" cy="1158523"/>
            </a:xfrm>
            <a:prstGeom prst="rect">
              <a:avLst/>
            </a:prstGeom>
          </p:spPr>
        </p:pic>
        <p:sp>
          <p:nvSpPr>
            <p:cNvPr id="11" name="Rectangle 10"/>
            <p:cNvSpPr/>
            <p:nvPr/>
          </p:nvSpPr>
          <p:spPr>
            <a:xfrm>
              <a:off x="466725" y="664090"/>
              <a:ext cx="4539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rotWithShape="1">
          <a:blip r:embed="rId5" cstate="print">
            <a:clrChange>
              <a:clrFrom>
                <a:srgbClr val="FCFAFB"/>
              </a:clrFrom>
              <a:clrTo>
                <a:srgbClr val="FCFAFB">
                  <a:alpha val="0"/>
                </a:srgbClr>
              </a:clrTo>
            </a:clrChange>
            <a:extLst>
              <a:ext uri="{28A0092B-C50C-407E-A947-70E740481C1C}">
                <a14:useLocalDpi xmlns:a14="http://schemas.microsoft.com/office/drawing/2010/main" val="0"/>
              </a:ext>
            </a:extLst>
          </a:blip>
          <a:srcRect l="6942" t="8654" r="57902" b="7692"/>
          <a:stretch/>
        </p:blipFill>
        <p:spPr>
          <a:xfrm>
            <a:off x="7675475" y="9357"/>
            <a:ext cx="835928" cy="1118859"/>
          </a:xfrm>
          <a:prstGeom prst="rect">
            <a:avLst/>
          </a:prstGeom>
        </p:spPr>
      </p:pic>
    </p:spTree>
    <p:extLst>
      <p:ext uri="{BB962C8B-B14F-4D97-AF65-F5344CB8AC3E}">
        <p14:creationId xmlns:p14="http://schemas.microsoft.com/office/powerpoint/2010/main" val="218754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5607523" y="4682324"/>
            <a:ext cx="32423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Work too.</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 name="Title 1"/>
          <p:cNvSpPr>
            <a:spLocks noGrp="1"/>
          </p:cNvSpPr>
          <p:nvPr>
            <p:ph type="title"/>
          </p:nvPr>
        </p:nvSpPr>
        <p:spPr>
          <a:xfrm>
            <a:off x="0" y="9812"/>
            <a:ext cx="8407996" cy="506251"/>
          </a:xfrm>
        </p:spPr>
        <p:txBody>
          <a:bodyPr>
            <a:normAutofit/>
          </a:bodyPr>
          <a:lstStyle/>
          <a:p>
            <a:r>
              <a:rPr lang="en-GB" sz="2400" b="1" dirty="0" err="1">
                <a:latin typeface="Century Gothic" panose="020B0502020202020204" pitchFamily="34" charset="0"/>
              </a:rPr>
              <a:t>Busca</a:t>
            </a:r>
            <a:r>
              <a:rPr lang="en-GB" sz="2400" b="1" dirty="0">
                <a:latin typeface="Century Gothic" panose="020B0502020202020204" pitchFamily="34" charset="0"/>
              </a:rPr>
              <a:t> la </a:t>
            </a:r>
            <a:r>
              <a:rPr lang="en-GB" sz="2400" b="1" dirty="0" err="1">
                <a:latin typeface="Century Gothic" panose="020B0502020202020204" pitchFamily="34" charset="0"/>
              </a:rPr>
              <a:t>información</a:t>
            </a:r>
            <a:r>
              <a:rPr lang="en-GB" sz="2400" b="1" dirty="0">
                <a:latin typeface="Century Gothic" panose="020B0502020202020204" pitchFamily="34" charset="0"/>
              </a:rPr>
              <a:t> </a:t>
            </a:r>
            <a:r>
              <a:rPr lang="en-GB" sz="2400" b="1" dirty="0" err="1">
                <a:latin typeface="Century Gothic" panose="020B0502020202020204" pitchFamily="34" charset="0"/>
              </a:rPr>
              <a:t>en</a:t>
            </a:r>
            <a:r>
              <a:rPr lang="en-GB" sz="2400" b="1" dirty="0">
                <a:latin typeface="Century Gothic" panose="020B0502020202020204" pitchFamily="34" charset="0"/>
              </a:rPr>
              <a:t> el </a:t>
            </a:r>
            <a:r>
              <a:rPr lang="en-GB" sz="2400" b="1" dirty="0" err="1">
                <a:latin typeface="Century Gothic" panose="020B0502020202020204" pitchFamily="34" charset="0"/>
              </a:rPr>
              <a:t>texto</a:t>
            </a:r>
            <a:r>
              <a:rPr lang="en-GB" sz="2400" b="1" dirty="0">
                <a:latin typeface="Century Gothic" panose="020B0502020202020204" pitchFamily="34" charset="0"/>
              </a:rPr>
              <a:t> </a:t>
            </a:r>
            <a:r>
              <a:rPr lang="en-GB" sz="2400" b="1" dirty="0" err="1">
                <a:latin typeface="Century Gothic" panose="020B0502020202020204" pitchFamily="34" charset="0"/>
              </a:rPr>
              <a:t>sobre</a:t>
            </a:r>
            <a:r>
              <a:rPr lang="en-GB" sz="2400" b="1" dirty="0">
                <a:latin typeface="Century Gothic" panose="020B0502020202020204" pitchFamily="34" charset="0"/>
              </a:rPr>
              <a:t> </a:t>
            </a:r>
            <a:r>
              <a:rPr lang="en-GB" sz="2400" b="1" dirty="0" smtClean="0">
                <a:latin typeface="Century Gothic" panose="020B0502020202020204" pitchFamily="34" charset="0"/>
              </a:rPr>
              <a:t>Daniel </a:t>
            </a:r>
            <a:r>
              <a:rPr lang="en-GB" sz="2400" b="1" dirty="0">
                <a:latin typeface="Century Gothic" panose="020B0502020202020204" pitchFamily="34" charset="0"/>
              </a:rPr>
              <a:t>y </a:t>
            </a:r>
            <a:r>
              <a:rPr lang="en-GB" sz="2400" b="1" dirty="0" smtClean="0">
                <a:latin typeface="Century Gothic" panose="020B0502020202020204" pitchFamily="34" charset="0"/>
              </a:rPr>
              <a:t>Lucía.</a:t>
            </a:r>
            <a:endParaRPr lang="en-GB" sz="2400" b="1" dirty="0">
              <a:latin typeface="Century Gothic" panose="020B0502020202020204" pitchFamily="34" charset="0"/>
            </a:endParaRPr>
          </a:p>
        </p:txBody>
      </p:sp>
      <p:sp>
        <p:nvSpPr>
          <p:cNvPr id="3" name="Oval 2"/>
          <p:cNvSpPr/>
          <p:nvPr/>
        </p:nvSpPr>
        <p:spPr>
          <a:xfrm>
            <a:off x="66854" y="972458"/>
            <a:ext cx="9062631" cy="49645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Oval 3"/>
          <p:cNvSpPr/>
          <p:nvPr/>
        </p:nvSpPr>
        <p:spPr>
          <a:xfrm>
            <a:off x="3499472" y="972458"/>
            <a:ext cx="8566633" cy="51500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1865145" y="1468513"/>
            <a:ext cx="16432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Daniel </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p>
        </p:txBody>
      </p:sp>
      <p:sp>
        <p:nvSpPr>
          <p:cNvPr id="6" name="TextBox 5"/>
          <p:cNvSpPr txBox="1"/>
          <p:nvPr/>
        </p:nvSpPr>
        <p:spPr>
          <a:xfrm>
            <a:off x="4801765" y="1568581"/>
            <a:ext cx="27099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Daniel y Lucía (‘</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we’)</a:t>
            </a:r>
          </a:p>
        </p:txBody>
      </p:sp>
      <p:sp>
        <p:nvSpPr>
          <p:cNvPr id="7" name="TextBox 6"/>
          <p:cNvSpPr txBox="1"/>
          <p:nvPr/>
        </p:nvSpPr>
        <p:spPr>
          <a:xfrm>
            <a:off x="8907679" y="1708734"/>
            <a:ext cx="24980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Lucía </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(‘she’)</a:t>
            </a:r>
          </a:p>
        </p:txBody>
      </p:sp>
      <p:sp>
        <p:nvSpPr>
          <p:cNvPr id="8" name="TextBox 7"/>
          <p:cNvSpPr txBox="1"/>
          <p:nvPr/>
        </p:nvSpPr>
        <p:spPr>
          <a:xfrm>
            <a:off x="9195382" y="3054328"/>
            <a:ext cx="31130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Works in a gift shop.</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0" name="TextBox 9"/>
          <p:cNvSpPr txBox="1"/>
          <p:nvPr/>
        </p:nvSpPr>
        <p:spPr>
          <a:xfrm>
            <a:off x="9087370" y="3656201"/>
            <a:ext cx="29763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Takes the clothes out.</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1" name="TextBox 10"/>
          <p:cNvSpPr txBox="1"/>
          <p:nvPr/>
        </p:nvSpPr>
        <p:spPr>
          <a:xfrm>
            <a:off x="8858348" y="4221364"/>
            <a:ext cx="37023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Organises the magazines.</a:t>
            </a:r>
            <a:endParaRPr kumimoji="0" lang="en-GB" sz="18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2" name="TextBox 11"/>
          <p:cNvSpPr txBox="1"/>
          <p:nvPr/>
        </p:nvSpPr>
        <p:spPr>
          <a:xfrm>
            <a:off x="9068387" y="2126564"/>
            <a:ext cx="27833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nice (in general), but is strange today.</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3" name="TextBox 12"/>
          <p:cNvSpPr txBox="1"/>
          <p:nvPr/>
        </p:nvSpPr>
        <p:spPr>
          <a:xfrm>
            <a:off x="455349" y="2480666"/>
            <a:ext cx="3299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Work in the tourist office.</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4" name="TextBox 13"/>
          <p:cNvSpPr txBox="1"/>
          <p:nvPr/>
        </p:nvSpPr>
        <p:spPr>
          <a:xfrm>
            <a:off x="140592" y="2914550"/>
            <a:ext cx="39294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Give information to tourists.</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6" name="TextBox 15"/>
          <p:cNvSpPr txBox="1"/>
          <p:nvPr/>
        </p:nvSpPr>
        <p:spPr>
          <a:xfrm>
            <a:off x="741505" y="3494066"/>
            <a:ext cx="28350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Wash the clothes.</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7" name="TextBox 16"/>
          <p:cNvSpPr txBox="1"/>
          <p:nvPr/>
        </p:nvSpPr>
        <p:spPr>
          <a:xfrm>
            <a:off x="594620" y="4049479"/>
            <a:ext cx="32214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Take out the rubbish.</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8" name="TextBox 17"/>
          <p:cNvSpPr txBox="1"/>
          <p:nvPr/>
        </p:nvSpPr>
        <p:spPr>
          <a:xfrm>
            <a:off x="1253112" y="4523878"/>
            <a:ext cx="27696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Prepare the food.</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2" name="TextBox 21"/>
          <p:cNvSpPr txBox="1"/>
          <p:nvPr/>
        </p:nvSpPr>
        <p:spPr>
          <a:xfrm>
            <a:off x="4235000" y="1989101"/>
            <a:ext cx="4851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Study in a school behind the theatre.</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3" name="TextBox 22"/>
          <p:cNvSpPr txBox="1"/>
          <p:nvPr/>
        </p:nvSpPr>
        <p:spPr>
          <a:xfrm>
            <a:off x="6619741" y="2401111"/>
            <a:ext cx="24171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Don’t arrive late.</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4" name="TextBox 23"/>
          <p:cNvSpPr txBox="1"/>
          <p:nvPr/>
        </p:nvSpPr>
        <p:spPr>
          <a:xfrm>
            <a:off x="4354595" y="2807321"/>
            <a:ext cx="4680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Listen when another person speaks.</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5" name="TextBox 24"/>
          <p:cNvSpPr txBox="1"/>
          <p:nvPr/>
        </p:nvSpPr>
        <p:spPr>
          <a:xfrm>
            <a:off x="4928045" y="3155319"/>
            <a:ext cx="3282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 if things aren’t clear.</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6" name="TextBox 25"/>
          <p:cNvSpPr txBox="1"/>
          <p:nvPr/>
        </p:nvSpPr>
        <p:spPr>
          <a:xfrm>
            <a:off x="4927109" y="3506466"/>
            <a:ext cx="4680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Participate in activities.</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7" name="TextBox 26"/>
          <p:cNvSpPr txBox="1"/>
          <p:nvPr/>
        </p:nvSpPr>
        <p:spPr>
          <a:xfrm>
            <a:off x="4404166" y="3867315"/>
            <a:ext cx="4680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Spend time together outside school.</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8" name="TextBox 27"/>
          <p:cNvSpPr txBox="1"/>
          <p:nvPr/>
        </p:nvSpPr>
        <p:spPr>
          <a:xfrm>
            <a:off x="4870926" y="4290792"/>
            <a:ext cx="32423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Sing, dance and ride bikes.</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9" name="Rounded Rectangle 28"/>
          <p:cNvSpPr/>
          <p:nvPr/>
        </p:nvSpPr>
        <p:spPr>
          <a:xfrm>
            <a:off x="477895" y="2486549"/>
            <a:ext cx="3121224"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0" name="Rounded Rectangle 29"/>
          <p:cNvSpPr/>
          <p:nvPr/>
        </p:nvSpPr>
        <p:spPr>
          <a:xfrm>
            <a:off x="178704" y="2988278"/>
            <a:ext cx="3372882"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Rounded Rectangle 30"/>
          <p:cNvSpPr/>
          <p:nvPr/>
        </p:nvSpPr>
        <p:spPr>
          <a:xfrm>
            <a:off x="542889" y="4024570"/>
            <a:ext cx="2734785"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Rounded Rectangle 31"/>
          <p:cNvSpPr/>
          <p:nvPr/>
        </p:nvSpPr>
        <p:spPr>
          <a:xfrm>
            <a:off x="597416" y="3506424"/>
            <a:ext cx="2613182"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Rounded Rectangle 32"/>
          <p:cNvSpPr/>
          <p:nvPr/>
        </p:nvSpPr>
        <p:spPr>
          <a:xfrm>
            <a:off x="1294726" y="4523878"/>
            <a:ext cx="2613182"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p:cNvSpPr txBox="1"/>
          <p:nvPr/>
        </p:nvSpPr>
        <p:spPr>
          <a:xfrm>
            <a:off x="955427" y="1932960"/>
            <a:ext cx="18836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Have a sister.</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7" name="Rounded Rectangle 36"/>
          <p:cNvSpPr/>
          <p:nvPr/>
        </p:nvSpPr>
        <p:spPr>
          <a:xfrm>
            <a:off x="950763" y="1942912"/>
            <a:ext cx="1902033"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TextBox 37"/>
          <p:cNvSpPr txBox="1"/>
          <p:nvPr/>
        </p:nvSpPr>
        <p:spPr>
          <a:xfrm>
            <a:off x="3816104" y="2406244"/>
            <a:ext cx="2986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good students.</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43" name="Rounded Rectangle 42"/>
          <p:cNvSpPr/>
          <p:nvPr/>
        </p:nvSpPr>
        <p:spPr>
          <a:xfrm>
            <a:off x="4421100" y="2834450"/>
            <a:ext cx="4114472" cy="3334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0" name="Rounded Rectangle 49"/>
          <p:cNvSpPr/>
          <p:nvPr/>
        </p:nvSpPr>
        <p:spPr>
          <a:xfrm>
            <a:off x="4294478" y="2023148"/>
            <a:ext cx="4100681" cy="31987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1" name="Rounded Rectangle 50"/>
          <p:cNvSpPr/>
          <p:nvPr/>
        </p:nvSpPr>
        <p:spPr>
          <a:xfrm>
            <a:off x="4981118" y="3219458"/>
            <a:ext cx="2754996" cy="30766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3" name="Rounded Rectangle 52"/>
          <p:cNvSpPr/>
          <p:nvPr/>
        </p:nvSpPr>
        <p:spPr>
          <a:xfrm>
            <a:off x="4358613" y="3935165"/>
            <a:ext cx="4114472" cy="3334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4" name="Rounded Rectangle 53"/>
          <p:cNvSpPr/>
          <p:nvPr/>
        </p:nvSpPr>
        <p:spPr>
          <a:xfrm>
            <a:off x="4965158" y="3574634"/>
            <a:ext cx="2807283" cy="3115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5" name="Rounded Rectangle 54"/>
          <p:cNvSpPr/>
          <p:nvPr/>
        </p:nvSpPr>
        <p:spPr>
          <a:xfrm>
            <a:off x="4346461" y="4342569"/>
            <a:ext cx="4114472" cy="3334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8" name="Rounded Rectangle 57"/>
          <p:cNvSpPr/>
          <p:nvPr/>
        </p:nvSpPr>
        <p:spPr>
          <a:xfrm>
            <a:off x="9152031" y="2154836"/>
            <a:ext cx="2576732" cy="7164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9" name="Rounded Rectangle 58"/>
          <p:cNvSpPr/>
          <p:nvPr/>
        </p:nvSpPr>
        <p:spPr>
          <a:xfrm>
            <a:off x="9203222" y="3078636"/>
            <a:ext cx="2648471" cy="37019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0" name="Rounded Rectangle 59"/>
          <p:cNvSpPr/>
          <p:nvPr/>
        </p:nvSpPr>
        <p:spPr>
          <a:xfrm>
            <a:off x="9152031" y="3650591"/>
            <a:ext cx="2648471" cy="37019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1" name="Rounded Rectangle 60"/>
          <p:cNvSpPr/>
          <p:nvPr/>
        </p:nvSpPr>
        <p:spPr>
          <a:xfrm>
            <a:off x="8925432" y="4222546"/>
            <a:ext cx="2904852" cy="37019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2" name="Rounded Rectangle 61"/>
          <p:cNvSpPr/>
          <p:nvPr/>
        </p:nvSpPr>
        <p:spPr>
          <a:xfrm>
            <a:off x="11405713" y="33360"/>
            <a:ext cx="786287" cy="363830"/>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64" name="TextBox 63"/>
          <p:cNvSpPr txBox="1"/>
          <p:nvPr/>
        </p:nvSpPr>
        <p:spPr>
          <a:xfrm>
            <a:off x="4782544" y="4998794"/>
            <a:ext cx="32423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at home on Sundays.</a:t>
            </a:r>
            <a:endParaRPr kumimoji="0" lang="en-GB" sz="18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65" name="Rounded Rectangle 64"/>
          <p:cNvSpPr/>
          <p:nvPr/>
        </p:nvSpPr>
        <p:spPr>
          <a:xfrm>
            <a:off x="3909685" y="2465343"/>
            <a:ext cx="2110946" cy="2961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6" name="Rounded Rectangle 65"/>
          <p:cNvSpPr/>
          <p:nvPr/>
        </p:nvSpPr>
        <p:spPr>
          <a:xfrm>
            <a:off x="6561102" y="2442837"/>
            <a:ext cx="2110946" cy="2961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8" name="Rounded Rectangle 67"/>
          <p:cNvSpPr/>
          <p:nvPr/>
        </p:nvSpPr>
        <p:spPr>
          <a:xfrm>
            <a:off x="5589273" y="4716618"/>
            <a:ext cx="1362758" cy="2758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9" name="Rounded Rectangle 68"/>
          <p:cNvSpPr/>
          <p:nvPr/>
        </p:nvSpPr>
        <p:spPr>
          <a:xfrm>
            <a:off x="4818866" y="5071966"/>
            <a:ext cx="2917247" cy="2961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33783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5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0"/>
                                        </p:tgtEl>
                                      </p:cBhvr>
                                    </p:animEffect>
                                    <p:set>
                                      <p:cBhvr>
                                        <p:cTn id="4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50" restart="whenNotActive" fill="hold" evtFilter="cancelBubble" nodeType="interactiveSeq">
                <p:stCondLst>
                  <p:cond evt="onClick" delay="0">
                    <p:tgtEl>
                      <p:spTgt spid="5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6" restart="whenNotActive" fill="hold" evtFilter="cancelBubble" nodeType="interactiveSeq">
                <p:stCondLst>
                  <p:cond evt="onClick" delay="0">
                    <p:tgtEl>
                      <p:spTgt spid="5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2" restart="whenNotActive" fill="hold" evtFilter="cancelBubble" nodeType="interactiveSeq">
                <p:stCondLst>
                  <p:cond evt="onClick" delay="0">
                    <p:tgtEl>
                      <p:spTgt spid="5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5"/>
                                        </p:tgtEl>
                                      </p:cBhvr>
                                    </p:animEffect>
                                    <p:set>
                                      <p:cBhvr>
                                        <p:cTn id="7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4" restart="whenNotActive" fill="hold" evtFilter="cancelBubble" nodeType="interactiveSeq">
                <p:stCondLst>
                  <p:cond evt="onClick" delay="0">
                    <p:tgtEl>
                      <p:spTgt spid="5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58"/>
                                        </p:tgtEl>
                                      </p:cBhvr>
                                    </p:animEffect>
                                    <p:set>
                                      <p:cBhvr>
                                        <p:cTn id="7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80" restart="whenNotActive" fill="hold" evtFilter="cancelBubble" nodeType="interactiveSeq">
                <p:stCondLst>
                  <p:cond evt="onClick" delay="0">
                    <p:tgtEl>
                      <p:spTgt spid="5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9"/>
                                        </p:tgtEl>
                                      </p:cBhvr>
                                    </p:animEffect>
                                    <p:set>
                                      <p:cBhvr>
                                        <p:cTn id="8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6" restart="whenNotActive" fill="hold" evtFilter="cancelBubble" nodeType="interactiveSeq">
                <p:stCondLst>
                  <p:cond evt="onClick" delay="0">
                    <p:tgtEl>
                      <p:spTgt spid="6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0"/>
                                        </p:tgtEl>
                                      </p:cBhvr>
                                    </p:animEffect>
                                    <p:set>
                                      <p:cBhvr>
                                        <p:cTn id="9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92" restart="whenNotActive" fill="hold" evtFilter="cancelBubble" nodeType="interactiveSeq">
                <p:stCondLst>
                  <p:cond evt="onClick" delay="0">
                    <p:tgtEl>
                      <p:spTgt spid="61"/>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61"/>
                                        </p:tgtEl>
                                      </p:cBhvr>
                                    </p:animEffect>
                                    <p:set>
                                      <p:cBhvr>
                                        <p:cTn id="9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8" restart="whenNotActive" fill="hold" evtFilter="cancelBubble" nodeType="interactiveSeq">
                <p:stCondLst>
                  <p:cond evt="onClick" delay="0">
                    <p:tgtEl>
                      <p:spTgt spid="65"/>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65"/>
                                        </p:tgtEl>
                                      </p:cBhvr>
                                    </p:animEffect>
                                    <p:set>
                                      <p:cBhvr>
                                        <p:cTn id="10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66"/>
                                        </p:tgtEl>
                                      </p:cBhvr>
                                    </p:animEffect>
                                    <p:set>
                                      <p:cBhvr>
                                        <p:cTn id="10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10" restart="whenNotActive" fill="hold" evtFilter="cancelBubble" nodeType="interactiveSeq">
                <p:stCondLst>
                  <p:cond evt="onClick" delay="0">
                    <p:tgtEl>
                      <p:spTgt spid="68"/>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68"/>
                                        </p:tgtEl>
                                      </p:cBhvr>
                                    </p:animEffect>
                                    <p:set>
                                      <p:cBhvr>
                                        <p:cTn id="11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16" restart="whenNotActive" fill="hold" evtFilter="cancelBubble" nodeType="interactiveSeq">
                <p:stCondLst>
                  <p:cond evt="onClick" delay="0">
                    <p:tgtEl>
                      <p:spTgt spid="6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69"/>
                                        </p:tgtEl>
                                      </p:cBhvr>
                                    </p:animEffect>
                                    <p:set>
                                      <p:cBhvr>
                                        <p:cTn id="12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animBg="1"/>
      <p:bldP spid="30" grpId="0" animBg="1"/>
      <p:bldP spid="31" grpId="0" animBg="1"/>
      <p:bldP spid="32" grpId="0" animBg="1"/>
      <p:bldP spid="33" grpId="0" animBg="1"/>
      <p:bldP spid="37" grpId="0" animBg="1"/>
      <p:bldP spid="43" grpId="0" animBg="1"/>
      <p:bldP spid="50" grpId="0" animBg="1"/>
      <p:bldP spid="51" grpId="0" animBg="1"/>
      <p:bldP spid="53" grpId="0" animBg="1"/>
      <p:bldP spid="54" grpId="0" animBg="1"/>
      <p:bldP spid="55" grpId="0" animBg="1"/>
      <p:bldP spid="58" grpId="0" animBg="1"/>
      <p:bldP spid="59" grpId="0" animBg="1"/>
      <p:bldP spid="60" grpId="0" animBg="1"/>
      <p:bldP spid="61" grpId="0" animBg="1"/>
      <p:bldP spid="65" grpId="0" animBg="1"/>
      <p:bldP spid="66" grpId="0" animBg="1"/>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812"/>
            <a:ext cx="8287657" cy="521031"/>
          </a:xfrm>
        </p:spPr>
        <p:txBody>
          <a:bodyPr>
            <a:noAutofit/>
          </a:bodyPr>
          <a:lstStyle/>
          <a:p>
            <a:r>
              <a:rPr lang="en-GB" sz="2400" b="1" dirty="0" err="1">
                <a:latin typeface="Century Gothic" panose="020B0502020202020204" pitchFamily="34" charset="0"/>
              </a:rPr>
              <a:t>Busca</a:t>
            </a:r>
            <a:r>
              <a:rPr lang="en-GB" sz="2400" b="1" dirty="0">
                <a:latin typeface="Century Gothic" panose="020B0502020202020204" pitchFamily="34" charset="0"/>
              </a:rPr>
              <a:t> la </a:t>
            </a:r>
            <a:r>
              <a:rPr lang="en-GB" sz="2400" b="1" dirty="0" err="1">
                <a:latin typeface="Century Gothic" panose="020B0502020202020204" pitchFamily="34" charset="0"/>
              </a:rPr>
              <a:t>información</a:t>
            </a:r>
            <a:r>
              <a:rPr lang="en-GB" sz="2400" b="1" dirty="0">
                <a:latin typeface="Century Gothic" panose="020B0502020202020204" pitchFamily="34" charset="0"/>
              </a:rPr>
              <a:t> </a:t>
            </a:r>
            <a:r>
              <a:rPr lang="en-GB" sz="2400" b="1" dirty="0" err="1">
                <a:latin typeface="Century Gothic" panose="020B0502020202020204" pitchFamily="34" charset="0"/>
              </a:rPr>
              <a:t>en</a:t>
            </a:r>
            <a:r>
              <a:rPr lang="en-GB" sz="2400" b="1" dirty="0">
                <a:latin typeface="Century Gothic" panose="020B0502020202020204" pitchFamily="34" charset="0"/>
              </a:rPr>
              <a:t> el </a:t>
            </a:r>
            <a:r>
              <a:rPr lang="en-GB" sz="2400" b="1" dirty="0" err="1">
                <a:latin typeface="Century Gothic" panose="020B0502020202020204" pitchFamily="34" charset="0"/>
              </a:rPr>
              <a:t>texto</a:t>
            </a:r>
            <a:r>
              <a:rPr lang="en-GB" sz="2400" b="1" dirty="0">
                <a:latin typeface="Century Gothic" panose="020B0502020202020204" pitchFamily="34" charset="0"/>
              </a:rPr>
              <a:t> </a:t>
            </a:r>
            <a:r>
              <a:rPr lang="en-GB" sz="2400" b="1" dirty="0" err="1">
                <a:latin typeface="Century Gothic" panose="020B0502020202020204" pitchFamily="34" charset="0"/>
              </a:rPr>
              <a:t>sobre</a:t>
            </a:r>
            <a:r>
              <a:rPr lang="en-GB" sz="2400" b="1" dirty="0">
                <a:latin typeface="Century Gothic" panose="020B0502020202020204" pitchFamily="34" charset="0"/>
              </a:rPr>
              <a:t> </a:t>
            </a:r>
            <a:r>
              <a:rPr lang="en-GB" sz="2400" b="1" dirty="0" smtClean="0">
                <a:latin typeface="Century Gothic" panose="020B0502020202020204" pitchFamily="34" charset="0"/>
              </a:rPr>
              <a:t>Ana </a:t>
            </a:r>
            <a:r>
              <a:rPr lang="en-GB" sz="2400" b="1" dirty="0">
                <a:latin typeface="Century Gothic" panose="020B0502020202020204" pitchFamily="34" charset="0"/>
              </a:rPr>
              <a:t>y Diego.</a:t>
            </a:r>
            <a:endParaRPr lang="en-GB" sz="2400" dirty="0"/>
          </a:p>
        </p:txBody>
      </p:sp>
      <p:sp>
        <p:nvSpPr>
          <p:cNvPr id="3" name="Oval 2"/>
          <p:cNvSpPr/>
          <p:nvPr/>
        </p:nvSpPr>
        <p:spPr>
          <a:xfrm>
            <a:off x="66855" y="972458"/>
            <a:ext cx="8687338" cy="49645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Oval 3"/>
          <p:cNvSpPr/>
          <p:nvPr/>
        </p:nvSpPr>
        <p:spPr>
          <a:xfrm>
            <a:off x="3499472" y="972458"/>
            <a:ext cx="8566633" cy="51500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1585035" y="1642413"/>
            <a:ext cx="20922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3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Ana </a:t>
            </a:r>
            <a:r>
              <a:rPr kumimoji="0" lang="en-GB" sz="23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(‘she’)</a:t>
            </a:r>
          </a:p>
        </p:txBody>
      </p:sp>
      <p:sp>
        <p:nvSpPr>
          <p:cNvPr id="6" name="TextBox 5"/>
          <p:cNvSpPr txBox="1"/>
          <p:nvPr/>
        </p:nvSpPr>
        <p:spPr>
          <a:xfrm>
            <a:off x="4546507" y="1697649"/>
            <a:ext cx="34039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Ana </a:t>
            </a:r>
            <a:r>
              <a:rPr kumimoji="0" lang="en-GB" sz="23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y Diego (‘they’)</a:t>
            </a:r>
          </a:p>
        </p:txBody>
      </p:sp>
      <p:sp>
        <p:nvSpPr>
          <p:cNvPr id="7" name="TextBox 6"/>
          <p:cNvSpPr txBox="1"/>
          <p:nvPr/>
        </p:nvSpPr>
        <p:spPr>
          <a:xfrm>
            <a:off x="8907679" y="1708734"/>
            <a:ext cx="2498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Diego (‘he’)</a:t>
            </a:r>
          </a:p>
        </p:txBody>
      </p:sp>
      <p:sp>
        <p:nvSpPr>
          <p:cNvPr id="12" name="TextBox 11"/>
          <p:cNvSpPr txBox="1"/>
          <p:nvPr/>
        </p:nvSpPr>
        <p:spPr>
          <a:xfrm>
            <a:off x="9009999" y="2335034"/>
            <a:ext cx="278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a science teacher.</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3" name="TextBox 12"/>
          <p:cNvSpPr txBox="1"/>
          <p:nvPr/>
        </p:nvSpPr>
        <p:spPr>
          <a:xfrm>
            <a:off x="455349" y="2335034"/>
            <a:ext cx="32999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an author of English books for children.</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2" name="TextBox 21"/>
          <p:cNvSpPr txBox="1"/>
          <p:nvPr/>
        </p:nvSpPr>
        <p:spPr>
          <a:xfrm>
            <a:off x="4143774" y="2274662"/>
            <a:ext cx="41438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Need help with tasks at home (on Sundays).</a:t>
            </a:r>
            <a:endParaRPr kumimoji="0" lang="en-GB" sz="20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9" name="TextBox 28"/>
          <p:cNvSpPr txBox="1"/>
          <p:nvPr/>
        </p:nvSpPr>
        <p:spPr>
          <a:xfrm>
            <a:off x="215179" y="3282231"/>
            <a:ext cx="32999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Enjoys the nature far from the city.</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0" name="TextBox 29"/>
          <p:cNvSpPr txBox="1"/>
          <p:nvPr/>
        </p:nvSpPr>
        <p:spPr>
          <a:xfrm>
            <a:off x="4074397" y="3092714"/>
            <a:ext cx="48662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Work from Monday to Friday.</a:t>
            </a:r>
            <a:endParaRPr kumimoji="0" lang="en-GB" sz="20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1" name="TextBox 30"/>
          <p:cNvSpPr txBox="1"/>
          <p:nvPr/>
        </p:nvSpPr>
        <p:spPr>
          <a:xfrm>
            <a:off x="3989157" y="3698823"/>
            <a:ext cx="48662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Rest on Saturdays and Sundays.</a:t>
            </a:r>
            <a:endParaRPr kumimoji="0" lang="en-GB" sz="20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2" name="TextBox 31"/>
          <p:cNvSpPr txBox="1"/>
          <p:nvPr/>
        </p:nvSpPr>
        <p:spPr>
          <a:xfrm>
            <a:off x="8927283" y="3052412"/>
            <a:ext cx="321743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Walks to school on Tuesdays, Wednesdays and Thursdays. </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3" name="Rounded Rectangle 32"/>
          <p:cNvSpPr/>
          <p:nvPr/>
        </p:nvSpPr>
        <p:spPr>
          <a:xfrm>
            <a:off x="473492" y="2381324"/>
            <a:ext cx="3121224" cy="7076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Rounded Rectangle 33"/>
          <p:cNvSpPr/>
          <p:nvPr/>
        </p:nvSpPr>
        <p:spPr>
          <a:xfrm>
            <a:off x="280730" y="3282478"/>
            <a:ext cx="3144580" cy="7076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Rounded Rectangle 34"/>
          <p:cNvSpPr/>
          <p:nvPr/>
        </p:nvSpPr>
        <p:spPr>
          <a:xfrm>
            <a:off x="4088512" y="2285555"/>
            <a:ext cx="3850802" cy="7076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Rounded Rectangle 35"/>
          <p:cNvSpPr/>
          <p:nvPr/>
        </p:nvSpPr>
        <p:spPr>
          <a:xfrm>
            <a:off x="4122951" y="3132455"/>
            <a:ext cx="3671219"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Rounded Rectangle 36"/>
          <p:cNvSpPr/>
          <p:nvPr/>
        </p:nvSpPr>
        <p:spPr>
          <a:xfrm>
            <a:off x="4088512" y="3732673"/>
            <a:ext cx="4097545"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Rounded Rectangle 37"/>
          <p:cNvSpPr/>
          <p:nvPr/>
        </p:nvSpPr>
        <p:spPr>
          <a:xfrm>
            <a:off x="8866111" y="2374323"/>
            <a:ext cx="2783307" cy="400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Rounded Rectangle 38"/>
          <p:cNvSpPr/>
          <p:nvPr/>
        </p:nvSpPr>
        <p:spPr>
          <a:xfrm>
            <a:off x="8866111" y="3004711"/>
            <a:ext cx="3010186" cy="11110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0" name="Rounded Rectangle 39"/>
          <p:cNvSpPr/>
          <p:nvPr/>
        </p:nvSpPr>
        <p:spPr>
          <a:xfrm>
            <a:off x="11405713" y="33360"/>
            <a:ext cx="786287" cy="363830"/>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Tree>
    <p:extLst>
      <p:ext uri="{BB962C8B-B14F-4D97-AF65-F5344CB8AC3E}">
        <p14:creationId xmlns:p14="http://schemas.microsoft.com/office/powerpoint/2010/main" val="722246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3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3" grpId="0" animBg="1"/>
      <p:bldP spid="34" grpId="0" animBg="1"/>
      <p:bldP spid="35" grpId="0" animBg="1"/>
      <p:bldP spid="36" grpId="0" animBg="1"/>
      <p:bldP spid="37"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0"/>
            <a:ext cx="121473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 sentences from the text are now in English. </a:t>
            </a:r>
          </a:p>
        </p:txBody>
      </p:sp>
      <p:graphicFrame>
        <p:nvGraphicFramePr>
          <p:cNvPr id="33" name="Table 32"/>
          <p:cNvGraphicFramePr>
            <a:graphicFrameLocks noGrp="1"/>
          </p:cNvGraphicFramePr>
          <p:nvPr>
            <p:extLst/>
          </p:nvPr>
        </p:nvGraphicFramePr>
        <p:xfrm>
          <a:off x="152607" y="504751"/>
          <a:ext cx="4952794" cy="5712700"/>
        </p:xfrm>
        <a:graphic>
          <a:graphicData uri="http://schemas.openxmlformats.org/drawingml/2006/table">
            <a:tbl>
              <a:tblPr firstRow="1" bandRow="1">
                <a:tableStyleId>{8A107856-5554-42FB-B03E-39F5DBC370BA}</a:tableStyleId>
              </a:tblPr>
              <a:tblGrid>
                <a:gridCol w="382187">
                  <a:extLst>
                    <a:ext uri="{9D8B030D-6E8A-4147-A177-3AD203B41FA5}">
                      <a16:colId xmlns:a16="http://schemas.microsoft.com/office/drawing/2014/main" val="3414094443"/>
                    </a:ext>
                  </a:extLst>
                </a:gridCol>
                <a:gridCol w="4570607">
                  <a:extLst>
                    <a:ext uri="{9D8B030D-6E8A-4147-A177-3AD203B41FA5}">
                      <a16:colId xmlns:a16="http://schemas.microsoft.com/office/drawing/2014/main" val="2650547401"/>
                    </a:ext>
                  </a:extLst>
                </a:gridCol>
              </a:tblGrid>
              <a:tr h="431062">
                <a:tc rowSpan="2">
                  <a:txBody>
                    <a:bodyPr/>
                    <a:lstStyle/>
                    <a:p>
                      <a:pPr algn="ctr"/>
                      <a:r>
                        <a:rPr lang="en-GB" sz="2000" b="1" dirty="0">
                          <a:solidFill>
                            <a:srgbClr val="002060"/>
                          </a:solidFill>
                          <a:latin typeface="Century Gothic" panose="020B0502020202020204" pitchFamily="34" charset="0"/>
                        </a:rPr>
                        <a:t>1</a:t>
                      </a:r>
                    </a:p>
                  </a:txBody>
                  <a:tcPr anchor="ctr"/>
                </a:tc>
                <a:tc>
                  <a:txBody>
                    <a:bodyPr/>
                    <a:lstStyle/>
                    <a:p>
                      <a:r>
                        <a:rPr lang="en-GB" sz="2000" dirty="0">
                          <a:solidFill>
                            <a:srgbClr val="002060"/>
                          </a:solidFill>
                          <a:latin typeface="Century Gothic" panose="020B0502020202020204" pitchFamily="34" charset="0"/>
                        </a:rPr>
                        <a:t>We don’t arrive late to class.</a:t>
                      </a:r>
                    </a:p>
                  </a:txBody>
                  <a:tcPr anchor="ctr"/>
                </a:tc>
                <a:extLst>
                  <a:ext uri="{0D108BD9-81ED-4DB2-BD59-A6C34878D82A}">
                    <a16:rowId xmlns:a16="http://schemas.microsoft.com/office/drawing/2014/main" val="3825139035"/>
                  </a:ext>
                </a:extLst>
              </a:tr>
              <a:tr h="431062">
                <a:tc vMerge="1">
                  <a:txBody>
                    <a:bodyPr/>
                    <a:lstStyle/>
                    <a:p>
                      <a:endParaRPr lang="en-GB" sz="2200" dirty="0">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No ____________ tarde a clase</a:t>
                      </a:r>
                      <a:r>
                        <a:rPr lang="en-GB" sz="2000" b="1" baseline="0"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694457346"/>
                  </a:ext>
                </a:extLst>
              </a:tr>
              <a:tr h="43106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2</a:t>
                      </a:r>
                    </a:p>
                  </a:txBody>
                  <a:tcPr anchor="ctr"/>
                </a:tc>
                <a:tc>
                  <a:txBody>
                    <a:bodyPr/>
                    <a:lstStyle/>
                    <a:p>
                      <a:r>
                        <a:rPr lang="en-GB" sz="2000" b="1" dirty="0">
                          <a:solidFill>
                            <a:srgbClr val="002060"/>
                          </a:solidFill>
                          <a:latin typeface="Century Gothic" panose="020B0502020202020204" pitchFamily="34" charset="0"/>
                        </a:rPr>
                        <a:t>I take out the rubbish.</a:t>
                      </a:r>
                    </a:p>
                  </a:txBody>
                  <a:tcPr anchor="ctr"/>
                </a:tc>
                <a:extLst>
                  <a:ext uri="{0D108BD9-81ED-4DB2-BD59-A6C34878D82A}">
                    <a16:rowId xmlns:a16="http://schemas.microsoft.com/office/drawing/2014/main" val="6060242"/>
                  </a:ext>
                </a:extLst>
              </a:tr>
              <a:tr h="43106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 la </a:t>
                      </a:r>
                      <a:r>
                        <a:rPr lang="en-GB" sz="2000" b="1" baseline="0" dirty="0" err="1">
                          <a:solidFill>
                            <a:srgbClr val="002060"/>
                          </a:solidFill>
                          <a:latin typeface="Century Gothic" panose="020B0502020202020204" pitchFamily="34" charset="0"/>
                        </a:rPr>
                        <a:t>basura</a:t>
                      </a:r>
                      <a:r>
                        <a:rPr lang="en-GB" sz="2000" b="1" baseline="0"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43063290"/>
                  </a:ext>
                </a:extLst>
              </a:tr>
              <a:tr h="693576">
                <a:tc rowSpan="2">
                  <a:txBody>
                    <a:bodyPr/>
                    <a:lstStyle/>
                    <a:p>
                      <a:pPr algn="ctr"/>
                      <a:r>
                        <a:rPr lang="en-GB" sz="2000" b="1" dirty="0">
                          <a:solidFill>
                            <a:srgbClr val="002060"/>
                          </a:solidFill>
                          <a:latin typeface="Century Gothic" panose="020B0502020202020204" pitchFamily="34" charset="0"/>
                        </a:rPr>
                        <a:t>3</a:t>
                      </a:r>
                    </a:p>
                  </a:txBody>
                  <a:tcPr anchor="ctr"/>
                </a:tc>
                <a:tc>
                  <a:txBody>
                    <a:bodyPr/>
                    <a:lstStyle/>
                    <a:p>
                      <a:r>
                        <a:rPr lang="en-GB" sz="2000" b="1" dirty="0">
                          <a:solidFill>
                            <a:srgbClr val="002060"/>
                          </a:solidFill>
                          <a:latin typeface="Century Gothic" panose="020B0502020202020204" pitchFamily="34" charset="0"/>
                        </a:rPr>
                        <a:t>She enjoys the nature far from the</a:t>
                      </a:r>
                      <a:r>
                        <a:rPr lang="en-GB" sz="2000" b="1" baseline="0" dirty="0">
                          <a:solidFill>
                            <a:srgbClr val="002060"/>
                          </a:solidFill>
                          <a:latin typeface="Century Gothic" panose="020B0502020202020204" pitchFamily="34" charset="0"/>
                        </a:rPr>
                        <a:t> city</a:t>
                      </a:r>
                      <a:r>
                        <a:rPr lang="en-GB" sz="20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1288599321"/>
                  </a:ext>
                </a:extLst>
              </a:tr>
              <a:tr h="693576">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_________la naturaleza lejos de la ciudad.</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30982492"/>
                  </a:ext>
                </a:extLst>
              </a:tr>
              <a:tr h="431062">
                <a:tc rowSpan="2">
                  <a:txBody>
                    <a:bodyPr/>
                    <a:lstStyle/>
                    <a:p>
                      <a:pPr algn="ctr"/>
                      <a:r>
                        <a:rPr lang="en-GB" sz="2000" b="1" dirty="0">
                          <a:solidFill>
                            <a:srgbClr val="002060"/>
                          </a:solidFill>
                          <a:latin typeface="Century Gothic" panose="020B0502020202020204" pitchFamily="34" charset="0"/>
                        </a:rPr>
                        <a:t>4</a:t>
                      </a:r>
                    </a:p>
                  </a:txBody>
                  <a:tcPr anchor="ctr"/>
                </a:tc>
                <a:tc>
                  <a:txBody>
                    <a:bodyPr/>
                    <a:lstStyle/>
                    <a:p>
                      <a:r>
                        <a:rPr lang="en-GB" sz="2000" b="1" dirty="0">
                          <a:solidFill>
                            <a:srgbClr val="002060"/>
                          </a:solidFill>
                          <a:latin typeface="Century Gothic" panose="020B0502020202020204" pitchFamily="34" charset="0"/>
                        </a:rPr>
                        <a:t>I prepare the food.</a:t>
                      </a:r>
                    </a:p>
                  </a:txBody>
                  <a:tcPr anchor="ctr"/>
                </a:tc>
                <a:extLst>
                  <a:ext uri="{0D108BD9-81ED-4DB2-BD59-A6C34878D82A}">
                    <a16:rowId xmlns:a16="http://schemas.microsoft.com/office/drawing/2014/main" val="3615599129"/>
                  </a:ext>
                </a:extLst>
              </a:tr>
              <a:tr h="43106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_________la comida.</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6496710"/>
                  </a:ext>
                </a:extLst>
              </a:tr>
              <a:tr h="431062">
                <a:tc rowSpan="2">
                  <a:txBody>
                    <a:bodyPr/>
                    <a:lstStyle/>
                    <a:p>
                      <a:pPr algn="ctr"/>
                      <a:r>
                        <a:rPr lang="en-GB" sz="2000" b="1" dirty="0">
                          <a:solidFill>
                            <a:srgbClr val="002060"/>
                          </a:solidFill>
                          <a:latin typeface="Century Gothic" panose="020B0502020202020204"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She cleans the floor.</a:t>
                      </a:r>
                    </a:p>
                  </a:txBody>
                  <a:tcPr anchor="ctr"/>
                </a:tc>
                <a:extLst>
                  <a:ext uri="{0D108BD9-81ED-4DB2-BD59-A6C34878D82A}">
                    <a16:rowId xmlns:a16="http://schemas.microsoft.com/office/drawing/2014/main" val="3328729214"/>
                  </a:ext>
                </a:extLst>
              </a:tr>
              <a:tr h="43106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________el </a:t>
                      </a:r>
                      <a:r>
                        <a:rPr lang="en-GB" sz="2000" b="1" baseline="0" dirty="0" err="1">
                          <a:solidFill>
                            <a:srgbClr val="002060"/>
                          </a:solidFill>
                          <a:latin typeface="Century Gothic" panose="020B0502020202020204" pitchFamily="34" charset="0"/>
                        </a:rPr>
                        <a:t>suelo</a:t>
                      </a:r>
                      <a:r>
                        <a:rPr lang="en-GB" sz="2000" b="1" baseline="0"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44607551"/>
                  </a:ext>
                </a:extLst>
              </a:tr>
              <a:tr h="43106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We ride bikes</a:t>
                      </a:r>
                      <a:r>
                        <a:rPr lang="en-GB" sz="2000" b="1" baseline="0" dirty="0">
                          <a:solidFill>
                            <a:srgbClr val="002060"/>
                          </a:solidFill>
                          <a:latin typeface="Century Gothic" panose="020B0502020202020204" pitchFamily="34" charset="0"/>
                        </a:rPr>
                        <a:t> on Saturdays.</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500117878"/>
                  </a:ext>
                </a:extLst>
              </a:tr>
              <a:tr h="431062">
                <a:tc vMerge="1">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____________en bici los sábados.</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625824724"/>
                  </a:ext>
                </a:extLst>
              </a:tr>
            </a:tbl>
          </a:graphicData>
        </a:graphic>
      </p:graphicFrame>
      <p:sp>
        <p:nvSpPr>
          <p:cNvPr id="34" name="Rounded Rectangle 33"/>
          <p:cNvSpPr/>
          <p:nvPr/>
        </p:nvSpPr>
        <p:spPr>
          <a:xfrm>
            <a:off x="10827657" y="33360"/>
            <a:ext cx="1364343" cy="363830"/>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TextBox 37"/>
          <p:cNvSpPr txBox="1"/>
          <p:nvPr/>
        </p:nvSpPr>
        <p:spPr>
          <a:xfrm>
            <a:off x="713946" y="1781260"/>
            <a:ext cx="16608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Saco</a:t>
            </a:r>
          </a:p>
        </p:txBody>
      </p:sp>
      <p:sp>
        <p:nvSpPr>
          <p:cNvPr id="40" name="TextBox 39"/>
          <p:cNvSpPr txBox="1"/>
          <p:nvPr/>
        </p:nvSpPr>
        <p:spPr>
          <a:xfrm>
            <a:off x="628219" y="2898181"/>
            <a:ext cx="12140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Disfruta</a:t>
            </a:r>
          </a:p>
        </p:txBody>
      </p:sp>
      <p:sp>
        <p:nvSpPr>
          <p:cNvPr id="42" name="TextBox 41"/>
          <p:cNvSpPr txBox="1"/>
          <p:nvPr/>
        </p:nvSpPr>
        <p:spPr>
          <a:xfrm>
            <a:off x="628219" y="4040624"/>
            <a:ext cx="13139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Preparo</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4" name="TextBox 43"/>
          <p:cNvSpPr txBox="1"/>
          <p:nvPr/>
        </p:nvSpPr>
        <p:spPr>
          <a:xfrm>
            <a:off x="628219" y="4887419"/>
            <a:ext cx="23565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Limpia</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8" name="TextBox 47"/>
          <p:cNvSpPr txBox="1"/>
          <p:nvPr/>
        </p:nvSpPr>
        <p:spPr>
          <a:xfrm>
            <a:off x="6073670" y="0"/>
            <a:ext cx="4314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Completa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las frases en español.</a:t>
            </a:r>
          </a:p>
        </p:txBody>
      </p:sp>
      <p:sp>
        <p:nvSpPr>
          <p:cNvPr id="19" name="TextBox 18"/>
          <p:cNvSpPr txBox="1"/>
          <p:nvPr/>
        </p:nvSpPr>
        <p:spPr>
          <a:xfrm>
            <a:off x="1197507" y="926816"/>
            <a:ext cx="16608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llegamos</a:t>
            </a:r>
          </a:p>
        </p:txBody>
      </p:sp>
      <p:sp>
        <p:nvSpPr>
          <p:cNvPr id="20" name="TextBox 19"/>
          <p:cNvSpPr txBox="1"/>
          <p:nvPr/>
        </p:nvSpPr>
        <p:spPr>
          <a:xfrm>
            <a:off x="628219" y="5759252"/>
            <a:ext cx="15339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Montamos</a:t>
            </a:r>
          </a:p>
        </p:txBody>
      </p:sp>
      <p:graphicFrame>
        <p:nvGraphicFramePr>
          <p:cNvPr id="21" name="Table 20"/>
          <p:cNvGraphicFramePr>
            <a:graphicFrameLocks noGrp="1"/>
          </p:cNvGraphicFramePr>
          <p:nvPr>
            <p:extLst/>
          </p:nvPr>
        </p:nvGraphicFramePr>
        <p:xfrm>
          <a:off x="5205046" y="504751"/>
          <a:ext cx="6942294" cy="5697771"/>
        </p:xfrm>
        <a:graphic>
          <a:graphicData uri="http://schemas.openxmlformats.org/drawingml/2006/table">
            <a:tbl>
              <a:tblPr firstRow="1" bandRow="1">
                <a:tableStyleId>{8A107856-5554-42FB-B03E-39F5DBC370BA}</a:tableStyleId>
              </a:tblPr>
              <a:tblGrid>
                <a:gridCol w="562708">
                  <a:extLst>
                    <a:ext uri="{9D8B030D-6E8A-4147-A177-3AD203B41FA5}">
                      <a16:colId xmlns:a16="http://schemas.microsoft.com/office/drawing/2014/main" val="3414094443"/>
                    </a:ext>
                  </a:extLst>
                </a:gridCol>
                <a:gridCol w="6379586">
                  <a:extLst>
                    <a:ext uri="{9D8B030D-6E8A-4147-A177-3AD203B41FA5}">
                      <a16:colId xmlns:a16="http://schemas.microsoft.com/office/drawing/2014/main" val="2650547401"/>
                    </a:ext>
                  </a:extLst>
                </a:gridCol>
              </a:tblGrid>
              <a:tr h="456682">
                <a:tc rowSpan="2">
                  <a:txBody>
                    <a:bodyPr/>
                    <a:lstStyle/>
                    <a:p>
                      <a:pPr algn="ctr"/>
                      <a:r>
                        <a:rPr lang="en-GB" sz="2000" b="1" dirty="0">
                          <a:solidFill>
                            <a:srgbClr val="002060"/>
                          </a:solidFill>
                          <a:latin typeface="Century Gothic" panose="020B0502020202020204" pitchFamily="34" charset="0"/>
                        </a:rPr>
                        <a:t>7</a:t>
                      </a:r>
                    </a:p>
                  </a:txBody>
                  <a:tcPr anchor="ctr"/>
                </a:tc>
                <a:tc>
                  <a:txBody>
                    <a:bodyPr/>
                    <a:lstStyle/>
                    <a:p>
                      <a:r>
                        <a:rPr lang="en-GB" sz="2000" dirty="0">
                          <a:solidFill>
                            <a:srgbClr val="002060"/>
                          </a:solidFill>
                          <a:latin typeface="Century Gothic" panose="020B0502020202020204" pitchFamily="34" charset="0"/>
                        </a:rPr>
                        <a:t>We study in a school behind the theatre.</a:t>
                      </a:r>
                    </a:p>
                  </a:txBody>
                  <a:tcPr anchor="ctr"/>
                </a:tc>
                <a:extLst>
                  <a:ext uri="{0D108BD9-81ED-4DB2-BD59-A6C34878D82A}">
                    <a16:rowId xmlns:a16="http://schemas.microsoft.com/office/drawing/2014/main" val="3825139035"/>
                  </a:ext>
                </a:extLst>
              </a:tr>
              <a:tr h="674269">
                <a:tc vMerge="1">
                  <a:txBody>
                    <a:bodyPr/>
                    <a:lstStyle/>
                    <a:p>
                      <a:endParaRPr lang="en-GB" sz="2200" dirty="0">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____________</a:t>
                      </a:r>
                      <a:r>
                        <a:rPr lang="en-GB" sz="2000" b="1" dirty="0" err="1">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una escuela </a:t>
                      </a:r>
                      <a:r>
                        <a:rPr lang="en-GB" sz="2000" b="1" dirty="0" err="1">
                          <a:solidFill>
                            <a:srgbClr val="002060"/>
                          </a:solidFill>
                          <a:latin typeface="Century Gothic" panose="020B0502020202020204" pitchFamily="34" charset="0"/>
                        </a:rPr>
                        <a:t>detrás</a:t>
                      </a:r>
                      <a:r>
                        <a:rPr lang="en-GB" sz="2000" b="1" dirty="0">
                          <a:solidFill>
                            <a:srgbClr val="002060"/>
                          </a:solidFill>
                          <a:latin typeface="Century Gothic" panose="020B0502020202020204" pitchFamily="34" charset="0"/>
                        </a:rPr>
                        <a:t> del </a:t>
                      </a:r>
                      <a:r>
                        <a:rPr lang="en-GB" sz="2000" b="1" dirty="0" err="1">
                          <a:solidFill>
                            <a:srgbClr val="002060"/>
                          </a:solidFill>
                          <a:latin typeface="Century Gothic" panose="020B0502020202020204" pitchFamily="34" charset="0"/>
                        </a:rPr>
                        <a:t>teatro</a:t>
                      </a:r>
                      <a:r>
                        <a:rPr lang="en-GB" sz="20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694457346"/>
                  </a:ext>
                </a:extLst>
              </a:tr>
              <a:tr h="45668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8</a:t>
                      </a:r>
                    </a:p>
                  </a:txBody>
                  <a:tcPr anchor="ctr"/>
                </a:tc>
                <a:tc>
                  <a:txBody>
                    <a:bodyPr/>
                    <a:lstStyle/>
                    <a:p>
                      <a:r>
                        <a:rPr lang="en-GB" sz="2000" b="1" dirty="0">
                          <a:solidFill>
                            <a:srgbClr val="002060"/>
                          </a:solidFill>
                          <a:latin typeface="Century Gothic" panose="020B0502020202020204" pitchFamily="34" charset="0"/>
                        </a:rPr>
                        <a:t>She organises the magazines.</a:t>
                      </a:r>
                    </a:p>
                  </a:txBody>
                  <a:tcPr anchor="ctr"/>
                </a:tc>
                <a:extLst>
                  <a:ext uri="{0D108BD9-81ED-4DB2-BD59-A6C34878D82A}">
                    <a16:rowId xmlns:a16="http://schemas.microsoft.com/office/drawing/2014/main" val="6060242"/>
                  </a:ext>
                </a:extLst>
              </a:tr>
              <a:tr h="45668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__________ las </a:t>
                      </a:r>
                      <a:r>
                        <a:rPr lang="en-GB" sz="2000" b="1" baseline="0" dirty="0" err="1">
                          <a:solidFill>
                            <a:srgbClr val="002060"/>
                          </a:solidFill>
                          <a:latin typeface="Century Gothic" panose="020B0502020202020204" pitchFamily="34" charset="0"/>
                        </a:rPr>
                        <a:t>revistas</a:t>
                      </a:r>
                      <a:r>
                        <a:rPr lang="en-GB" sz="2000" b="1" baseline="0"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43063290"/>
                  </a:ext>
                </a:extLst>
              </a:tr>
              <a:tr h="456682">
                <a:tc rowSpan="2">
                  <a:txBody>
                    <a:bodyPr/>
                    <a:lstStyle/>
                    <a:p>
                      <a:pPr algn="ctr"/>
                      <a:r>
                        <a:rPr lang="en-GB" sz="2000" b="1" dirty="0">
                          <a:solidFill>
                            <a:srgbClr val="002060"/>
                          </a:solidFill>
                          <a:latin typeface="Century Gothic" panose="020B0502020202020204" pitchFamily="34" charset="0"/>
                        </a:rPr>
                        <a:t>9</a:t>
                      </a:r>
                    </a:p>
                  </a:txBody>
                  <a:tcPr anchor="ctr"/>
                </a:tc>
                <a:tc>
                  <a:txBody>
                    <a:bodyPr/>
                    <a:lstStyle/>
                    <a:p>
                      <a:r>
                        <a:rPr lang="en-GB" sz="2000" b="1" dirty="0">
                          <a:solidFill>
                            <a:srgbClr val="002060"/>
                          </a:solidFill>
                          <a:latin typeface="Century Gothic" panose="020B0502020202020204" pitchFamily="34" charset="0"/>
                        </a:rPr>
                        <a:t>I wash</a:t>
                      </a:r>
                      <a:r>
                        <a:rPr lang="en-GB" sz="2000" b="1" baseline="0" dirty="0">
                          <a:solidFill>
                            <a:srgbClr val="002060"/>
                          </a:solidFill>
                          <a:latin typeface="Century Gothic" panose="020B0502020202020204" pitchFamily="34" charset="0"/>
                        </a:rPr>
                        <a:t> the clothes on Sundays.</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288599321"/>
                  </a:ext>
                </a:extLst>
              </a:tr>
              <a:tr h="45668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_______la </a:t>
                      </a:r>
                      <a:r>
                        <a:rPr lang="en-GB" sz="2000" b="1" baseline="0" dirty="0" err="1">
                          <a:solidFill>
                            <a:srgbClr val="002060"/>
                          </a:solidFill>
                          <a:latin typeface="Century Gothic" panose="020B0502020202020204" pitchFamily="34" charset="0"/>
                        </a:rPr>
                        <a:t>ropa</a:t>
                      </a:r>
                      <a:r>
                        <a:rPr lang="en-GB" sz="2000" b="1" baseline="0" dirty="0">
                          <a:solidFill>
                            <a:srgbClr val="002060"/>
                          </a:solidFill>
                          <a:latin typeface="Century Gothic" panose="020B0502020202020204" pitchFamily="34" charset="0"/>
                        </a:rPr>
                        <a:t> los </a:t>
                      </a:r>
                      <a:r>
                        <a:rPr lang="en-GB" sz="2000" b="1" baseline="0" dirty="0" err="1">
                          <a:solidFill>
                            <a:srgbClr val="002060"/>
                          </a:solidFill>
                          <a:latin typeface="Century Gothic" panose="020B0502020202020204" pitchFamily="34" charset="0"/>
                        </a:rPr>
                        <a:t>domingos</a:t>
                      </a:r>
                      <a:r>
                        <a:rPr lang="en-GB" sz="2000" b="1" baseline="0"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30982492"/>
                  </a:ext>
                </a:extLst>
              </a:tr>
              <a:tr h="456682">
                <a:tc rowSpan="2">
                  <a:txBody>
                    <a:bodyPr/>
                    <a:lstStyle/>
                    <a:p>
                      <a:pPr algn="ctr"/>
                      <a:r>
                        <a:rPr lang="en-GB" sz="2000" b="1" dirty="0">
                          <a:solidFill>
                            <a:srgbClr val="002060"/>
                          </a:solidFill>
                          <a:latin typeface="Century Gothic" panose="020B0502020202020204" pitchFamily="34" charset="0"/>
                        </a:rPr>
                        <a:t>10</a:t>
                      </a:r>
                    </a:p>
                  </a:txBody>
                  <a:tcPr anchor="ctr"/>
                </a:tc>
                <a:tc>
                  <a:txBody>
                    <a:bodyPr/>
                    <a:lstStyle/>
                    <a:p>
                      <a:r>
                        <a:rPr lang="en-GB" sz="2000" b="1" dirty="0">
                          <a:solidFill>
                            <a:srgbClr val="002060"/>
                          </a:solidFill>
                          <a:latin typeface="Century Gothic" panose="020B0502020202020204" pitchFamily="34" charset="0"/>
                        </a:rPr>
                        <a:t>She travels</a:t>
                      </a:r>
                      <a:r>
                        <a:rPr lang="en-GB" sz="2000" b="1" baseline="0" dirty="0">
                          <a:solidFill>
                            <a:srgbClr val="002060"/>
                          </a:solidFill>
                          <a:latin typeface="Century Gothic" panose="020B0502020202020204" pitchFamily="34" charset="0"/>
                        </a:rPr>
                        <a:t> to the mountains</a:t>
                      </a:r>
                      <a:r>
                        <a:rPr lang="en-GB" sz="20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3615599129"/>
                  </a:ext>
                </a:extLst>
              </a:tr>
              <a:tr h="45668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________a las </a:t>
                      </a:r>
                      <a:r>
                        <a:rPr lang="en-GB" sz="2000" b="1" baseline="0" dirty="0" err="1">
                          <a:solidFill>
                            <a:srgbClr val="002060"/>
                          </a:solidFill>
                          <a:latin typeface="Century Gothic" panose="020B0502020202020204" pitchFamily="34" charset="0"/>
                        </a:rPr>
                        <a:t>montañas</a:t>
                      </a:r>
                      <a:r>
                        <a:rPr lang="en-GB" sz="2000" b="1" baseline="0"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6496710"/>
                  </a:ext>
                </a:extLst>
              </a:tr>
              <a:tr h="456682">
                <a:tc rowSpan="2">
                  <a:txBody>
                    <a:bodyPr/>
                    <a:lstStyle/>
                    <a:p>
                      <a:pPr algn="ctr"/>
                      <a:r>
                        <a:rPr lang="en-GB" sz="2000" b="1" dirty="0">
                          <a:solidFill>
                            <a:srgbClr val="002060"/>
                          </a:solidFill>
                          <a:latin typeface="Century Gothic" panose="020B0502020202020204" pitchFamily="34" charset="0"/>
                        </a:rPr>
                        <a:t>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I work near the </a:t>
                      </a:r>
                      <a:r>
                        <a:rPr lang="en-GB" sz="2000" b="1" i="0" dirty="0">
                          <a:solidFill>
                            <a:srgbClr val="002060"/>
                          </a:solidFill>
                          <a:latin typeface="Century Gothic" panose="020B0502020202020204" pitchFamily="34" charset="0"/>
                        </a:rPr>
                        <a:t>Museum of León</a:t>
                      </a:r>
                      <a:r>
                        <a:rPr lang="en-GB" sz="20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3328729214"/>
                  </a:ext>
                </a:extLst>
              </a:tr>
              <a:tr h="45668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__________ </a:t>
                      </a:r>
                      <a:r>
                        <a:rPr lang="en-GB" sz="2000" b="1" baseline="0" dirty="0" err="1">
                          <a:solidFill>
                            <a:srgbClr val="002060"/>
                          </a:solidFill>
                          <a:latin typeface="Century Gothic" panose="020B0502020202020204" pitchFamily="34" charset="0"/>
                        </a:rPr>
                        <a:t>cerca</a:t>
                      </a:r>
                      <a:r>
                        <a:rPr lang="en-GB" sz="2000" b="1" baseline="0" dirty="0">
                          <a:solidFill>
                            <a:srgbClr val="002060"/>
                          </a:solidFill>
                          <a:latin typeface="Century Gothic" panose="020B0502020202020204" pitchFamily="34" charset="0"/>
                        </a:rPr>
                        <a:t> del Museo de León.</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44607551"/>
                  </a:ext>
                </a:extLst>
              </a:tr>
              <a:tr h="45668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We spent</a:t>
                      </a:r>
                      <a:r>
                        <a:rPr lang="en-GB" sz="2000" b="1" baseline="0" dirty="0">
                          <a:solidFill>
                            <a:srgbClr val="002060"/>
                          </a:solidFill>
                          <a:latin typeface="Century Gothic" panose="020B0502020202020204" pitchFamily="34" charset="0"/>
                        </a:rPr>
                        <a:t> time together outside of school.</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500117878"/>
                  </a:ext>
                </a:extLst>
              </a:tr>
              <a:tr h="456682">
                <a:tc vMerge="1">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2060"/>
                          </a:solidFill>
                          <a:latin typeface="Century Gothic" panose="020B0502020202020204" pitchFamily="34" charset="0"/>
                        </a:rPr>
                        <a:t>__________</a:t>
                      </a:r>
                      <a:r>
                        <a:rPr lang="en-GB" sz="2000" b="1" baseline="0" dirty="0" err="1">
                          <a:solidFill>
                            <a:srgbClr val="002060"/>
                          </a:solidFill>
                          <a:latin typeface="Century Gothic" panose="020B0502020202020204" pitchFamily="34" charset="0"/>
                        </a:rPr>
                        <a:t>tiempo</a:t>
                      </a:r>
                      <a:r>
                        <a:rPr lang="en-GB" sz="2000" b="1" baseline="0" dirty="0">
                          <a:solidFill>
                            <a:srgbClr val="002060"/>
                          </a:solidFill>
                          <a:latin typeface="Century Gothic" panose="020B0502020202020204" pitchFamily="34" charset="0"/>
                        </a:rPr>
                        <a:t> </a:t>
                      </a:r>
                      <a:r>
                        <a:rPr lang="en-GB" sz="2000" b="1" baseline="0" dirty="0" err="1">
                          <a:solidFill>
                            <a:srgbClr val="002060"/>
                          </a:solidFill>
                          <a:latin typeface="Century Gothic" panose="020B0502020202020204" pitchFamily="34" charset="0"/>
                        </a:rPr>
                        <a:t>juntos</a:t>
                      </a:r>
                      <a:r>
                        <a:rPr lang="en-GB" sz="2000" b="1" baseline="0" dirty="0">
                          <a:solidFill>
                            <a:srgbClr val="002060"/>
                          </a:solidFill>
                          <a:latin typeface="Century Gothic" panose="020B0502020202020204" pitchFamily="34" charset="0"/>
                        </a:rPr>
                        <a:t> </a:t>
                      </a:r>
                      <a:r>
                        <a:rPr lang="en-GB" sz="2000" b="1" baseline="0" dirty="0" err="1">
                          <a:solidFill>
                            <a:srgbClr val="002060"/>
                          </a:solidFill>
                          <a:latin typeface="Century Gothic" panose="020B0502020202020204" pitchFamily="34" charset="0"/>
                        </a:rPr>
                        <a:t>fuera</a:t>
                      </a:r>
                      <a:r>
                        <a:rPr lang="en-GB" sz="2000" b="1" baseline="0" dirty="0">
                          <a:solidFill>
                            <a:srgbClr val="002060"/>
                          </a:solidFill>
                          <a:latin typeface="Century Gothic" panose="020B0502020202020204" pitchFamily="34" charset="0"/>
                        </a:rPr>
                        <a:t> de la escuela.</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625824724"/>
                  </a:ext>
                </a:extLst>
              </a:tr>
            </a:tbl>
          </a:graphicData>
        </a:graphic>
      </p:graphicFrame>
      <p:sp>
        <p:nvSpPr>
          <p:cNvPr id="22" name="TextBox 21"/>
          <p:cNvSpPr txBox="1"/>
          <p:nvPr/>
        </p:nvSpPr>
        <p:spPr>
          <a:xfrm>
            <a:off x="5828954" y="2074722"/>
            <a:ext cx="16608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Organiza</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3" name="TextBox 22"/>
          <p:cNvSpPr txBox="1"/>
          <p:nvPr/>
        </p:nvSpPr>
        <p:spPr>
          <a:xfrm>
            <a:off x="5880897" y="2975942"/>
            <a:ext cx="12140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Lavo</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5" name="TextBox 24"/>
          <p:cNvSpPr txBox="1"/>
          <p:nvPr/>
        </p:nvSpPr>
        <p:spPr>
          <a:xfrm>
            <a:off x="5891031" y="3909992"/>
            <a:ext cx="8686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Viaja</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7" name="TextBox 26"/>
          <p:cNvSpPr txBox="1"/>
          <p:nvPr/>
        </p:nvSpPr>
        <p:spPr>
          <a:xfrm>
            <a:off x="5936469" y="4825202"/>
            <a:ext cx="13385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Trabajo</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8" name="TextBox 27"/>
          <p:cNvSpPr txBox="1"/>
          <p:nvPr/>
        </p:nvSpPr>
        <p:spPr>
          <a:xfrm>
            <a:off x="5705687" y="1083550"/>
            <a:ext cx="16355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Estudiamos</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9" name="TextBox 28"/>
          <p:cNvSpPr txBox="1"/>
          <p:nvPr/>
        </p:nvSpPr>
        <p:spPr>
          <a:xfrm>
            <a:off x="5807312" y="5759252"/>
            <a:ext cx="15339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Pasamos</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953540" y="33360"/>
            <a:ext cx="1193800" cy="369788"/>
          </a:xfrm>
        </p:spPr>
        <p:txBody>
          <a:bodyPr>
            <a:normAutofit/>
          </a:bodyPr>
          <a:lstStyle/>
          <a:p>
            <a:r>
              <a:rPr lang="en-GB" sz="2000" b="1" dirty="0" err="1" smtClean="0">
                <a:solidFill>
                  <a:schemeClr val="bg1"/>
                </a:solidFill>
                <a:latin typeface="Century Gothic" panose="020B0502020202020204" pitchFamily="34" charset="0"/>
              </a:rPr>
              <a:t>escribir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03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8" grpId="0"/>
      <p:bldP spid="40" grpId="0"/>
      <p:bldP spid="42" grpId="0"/>
      <p:bldP spid="44" grpId="0"/>
      <p:bldP spid="48" grpId="0"/>
      <p:bldP spid="19" grpId="0"/>
      <p:bldP spid="20" grpId="0"/>
      <p:bldP spid="22" grpId="0"/>
      <p:bldP spid="23" grpId="0"/>
      <p:bldP spid="25"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0"/>
            <a:ext cx="121473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 sentences from the text are now in English. </a:t>
            </a:r>
          </a:p>
        </p:txBody>
      </p:sp>
      <p:graphicFrame>
        <p:nvGraphicFramePr>
          <p:cNvPr id="33" name="Table 32"/>
          <p:cNvGraphicFramePr>
            <a:graphicFrameLocks noGrp="1"/>
          </p:cNvGraphicFramePr>
          <p:nvPr>
            <p:extLst/>
          </p:nvPr>
        </p:nvGraphicFramePr>
        <p:xfrm>
          <a:off x="251548" y="504751"/>
          <a:ext cx="4714347" cy="5722700"/>
        </p:xfrm>
        <a:graphic>
          <a:graphicData uri="http://schemas.openxmlformats.org/drawingml/2006/table">
            <a:tbl>
              <a:tblPr firstRow="1" bandRow="1">
                <a:tableStyleId>{8A107856-5554-42FB-B03E-39F5DBC370BA}</a:tableStyleId>
              </a:tblPr>
              <a:tblGrid>
                <a:gridCol w="363787">
                  <a:extLst>
                    <a:ext uri="{9D8B030D-6E8A-4147-A177-3AD203B41FA5}">
                      <a16:colId xmlns:a16="http://schemas.microsoft.com/office/drawing/2014/main" val="3414094443"/>
                    </a:ext>
                  </a:extLst>
                </a:gridCol>
                <a:gridCol w="4350560">
                  <a:extLst>
                    <a:ext uri="{9D8B030D-6E8A-4147-A177-3AD203B41FA5}">
                      <a16:colId xmlns:a16="http://schemas.microsoft.com/office/drawing/2014/main" val="2650547401"/>
                    </a:ext>
                  </a:extLst>
                </a:gridCol>
              </a:tblGrid>
              <a:tr h="432062">
                <a:tc rowSpan="2">
                  <a:txBody>
                    <a:bodyPr/>
                    <a:lstStyle/>
                    <a:p>
                      <a:pPr algn="ctr"/>
                      <a:r>
                        <a:rPr lang="en-GB" sz="2000" b="1" dirty="0">
                          <a:solidFill>
                            <a:srgbClr val="002060"/>
                          </a:solidFill>
                          <a:latin typeface="Century Gothic" panose="020B0502020202020204" pitchFamily="34" charset="0"/>
                        </a:rPr>
                        <a:t>1</a:t>
                      </a:r>
                    </a:p>
                  </a:txBody>
                  <a:tcPr anchor="ctr"/>
                </a:tc>
                <a:tc>
                  <a:txBody>
                    <a:bodyPr/>
                    <a:lstStyle/>
                    <a:p>
                      <a:r>
                        <a:rPr lang="en-GB" sz="2000" dirty="0">
                          <a:solidFill>
                            <a:srgbClr val="002060"/>
                          </a:solidFill>
                          <a:latin typeface="Century Gothic" panose="020B0502020202020204" pitchFamily="34" charset="0"/>
                        </a:rPr>
                        <a:t>We don’t arrive late to class.</a:t>
                      </a:r>
                    </a:p>
                  </a:txBody>
                  <a:tcPr anchor="ctr"/>
                </a:tc>
                <a:extLst>
                  <a:ext uri="{0D108BD9-81ED-4DB2-BD59-A6C34878D82A}">
                    <a16:rowId xmlns:a16="http://schemas.microsoft.com/office/drawing/2014/main" val="3825139035"/>
                  </a:ext>
                </a:extLst>
              </a:tr>
              <a:tr h="432062">
                <a:tc vMerge="1">
                  <a:txBody>
                    <a:bodyPr/>
                    <a:lstStyle/>
                    <a:p>
                      <a:endParaRPr lang="en-GB" sz="2200" dirty="0">
                        <a:latin typeface="Century Gothic" panose="020B0502020202020204" pitchFamily="34" charset="0"/>
                      </a:endParaRPr>
                    </a:p>
                  </a:txBody>
                  <a:tcPr/>
                </a:tc>
                <a:tc>
                  <a:txBody>
                    <a:bodyPr/>
                    <a:lstStyle/>
                    <a:p>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694457346"/>
                  </a:ext>
                </a:extLst>
              </a:tr>
              <a:tr h="43206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2</a:t>
                      </a:r>
                    </a:p>
                  </a:txBody>
                  <a:tcPr anchor="ctr"/>
                </a:tc>
                <a:tc>
                  <a:txBody>
                    <a:bodyPr/>
                    <a:lstStyle/>
                    <a:p>
                      <a:r>
                        <a:rPr lang="en-GB" sz="2000" b="1" dirty="0">
                          <a:solidFill>
                            <a:srgbClr val="002060"/>
                          </a:solidFill>
                          <a:latin typeface="Century Gothic" panose="020B0502020202020204" pitchFamily="34" charset="0"/>
                        </a:rPr>
                        <a:t>I take out the rubbish.</a:t>
                      </a:r>
                    </a:p>
                  </a:txBody>
                  <a:tcPr anchor="ctr"/>
                </a:tc>
                <a:extLst>
                  <a:ext uri="{0D108BD9-81ED-4DB2-BD59-A6C34878D82A}">
                    <a16:rowId xmlns:a16="http://schemas.microsoft.com/office/drawing/2014/main" val="6060242"/>
                  </a:ext>
                </a:extLst>
              </a:tr>
              <a:tr h="43206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43063290"/>
                  </a:ext>
                </a:extLst>
              </a:tr>
              <a:tr h="688575">
                <a:tc rowSpan="2">
                  <a:txBody>
                    <a:bodyPr/>
                    <a:lstStyle/>
                    <a:p>
                      <a:pPr algn="ctr"/>
                      <a:r>
                        <a:rPr lang="en-GB" sz="2000" b="1" dirty="0">
                          <a:solidFill>
                            <a:srgbClr val="002060"/>
                          </a:solidFill>
                          <a:latin typeface="Century Gothic" panose="020B0502020202020204" pitchFamily="34" charset="0"/>
                        </a:rPr>
                        <a:t>3</a:t>
                      </a:r>
                    </a:p>
                  </a:txBody>
                  <a:tcPr anchor="ctr"/>
                </a:tc>
                <a:tc>
                  <a:txBody>
                    <a:bodyPr/>
                    <a:lstStyle/>
                    <a:p>
                      <a:r>
                        <a:rPr lang="en-GB" sz="2000" b="1" dirty="0">
                          <a:solidFill>
                            <a:srgbClr val="002060"/>
                          </a:solidFill>
                          <a:latin typeface="Century Gothic" panose="020B0502020202020204" pitchFamily="34" charset="0"/>
                        </a:rPr>
                        <a:t>She enjoys the nature far</a:t>
                      </a:r>
                      <a:r>
                        <a:rPr lang="en-GB" sz="2000" b="1" baseline="0" dirty="0">
                          <a:solidFill>
                            <a:srgbClr val="002060"/>
                          </a:solidFill>
                          <a:latin typeface="Century Gothic" panose="020B0502020202020204" pitchFamily="34" charset="0"/>
                        </a:rPr>
                        <a:t> from the city</a:t>
                      </a:r>
                      <a:r>
                        <a:rPr lang="en-GB" sz="20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1288599321"/>
                  </a:ext>
                </a:extLst>
              </a:tr>
              <a:tr h="688575">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30982492"/>
                  </a:ext>
                </a:extLst>
              </a:tr>
              <a:tr h="432062">
                <a:tc rowSpan="2">
                  <a:txBody>
                    <a:bodyPr/>
                    <a:lstStyle/>
                    <a:p>
                      <a:pPr algn="ctr"/>
                      <a:r>
                        <a:rPr lang="en-GB" sz="2000" b="1" dirty="0">
                          <a:solidFill>
                            <a:srgbClr val="002060"/>
                          </a:solidFill>
                          <a:latin typeface="Century Gothic" panose="020B0502020202020204" pitchFamily="34" charset="0"/>
                        </a:rPr>
                        <a:t>4</a:t>
                      </a:r>
                    </a:p>
                  </a:txBody>
                  <a:tcPr anchor="ctr"/>
                </a:tc>
                <a:tc>
                  <a:txBody>
                    <a:bodyPr/>
                    <a:lstStyle/>
                    <a:p>
                      <a:r>
                        <a:rPr lang="en-GB" sz="2000" b="1" dirty="0">
                          <a:solidFill>
                            <a:srgbClr val="002060"/>
                          </a:solidFill>
                          <a:latin typeface="Century Gothic" panose="020B0502020202020204" pitchFamily="34" charset="0"/>
                        </a:rPr>
                        <a:t>I prepare the food.</a:t>
                      </a:r>
                    </a:p>
                  </a:txBody>
                  <a:tcPr anchor="ctr"/>
                </a:tc>
                <a:extLst>
                  <a:ext uri="{0D108BD9-81ED-4DB2-BD59-A6C34878D82A}">
                    <a16:rowId xmlns:a16="http://schemas.microsoft.com/office/drawing/2014/main" val="3615599129"/>
                  </a:ext>
                </a:extLst>
              </a:tr>
              <a:tr h="43206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6496710"/>
                  </a:ext>
                </a:extLst>
              </a:tr>
              <a:tr h="432062">
                <a:tc rowSpan="2">
                  <a:txBody>
                    <a:bodyPr/>
                    <a:lstStyle/>
                    <a:p>
                      <a:pPr algn="ctr"/>
                      <a:r>
                        <a:rPr lang="en-GB" sz="2000" b="1" dirty="0">
                          <a:solidFill>
                            <a:srgbClr val="002060"/>
                          </a:solidFill>
                          <a:latin typeface="Century Gothic" panose="020B0502020202020204"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She cleans the floor.</a:t>
                      </a:r>
                    </a:p>
                  </a:txBody>
                  <a:tcPr anchor="ctr"/>
                </a:tc>
                <a:extLst>
                  <a:ext uri="{0D108BD9-81ED-4DB2-BD59-A6C34878D82A}">
                    <a16:rowId xmlns:a16="http://schemas.microsoft.com/office/drawing/2014/main" val="3328729214"/>
                  </a:ext>
                </a:extLst>
              </a:tr>
              <a:tr h="432062">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44607551"/>
                  </a:ext>
                </a:extLst>
              </a:tr>
              <a:tr h="43206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We ride bikes</a:t>
                      </a:r>
                      <a:r>
                        <a:rPr lang="en-GB" sz="2000" b="1" baseline="0" dirty="0">
                          <a:solidFill>
                            <a:srgbClr val="002060"/>
                          </a:solidFill>
                          <a:latin typeface="Century Gothic" panose="020B0502020202020204" pitchFamily="34" charset="0"/>
                        </a:rPr>
                        <a:t> on Saturdays.</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500117878"/>
                  </a:ext>
                </a:extLst>
              </a:tr>
              <a:tr h="432062">
                <a:tc vMerge="1">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625824724"/>
                  </a:ext>
                </a:extLst>
              </a:tr>
            </a:tbl>
          </a:graphicData>
        </a:graphic>
      </p:graphicFrame>
      <p:sp>
        <p:nvSpPr>
          <p:cNvPr id="34" name="Rounded Rectangle 33"/>
          <p:cNvSpPr/>
          <p:nvPr/>
        </p:nvSpPr>
        <p:spPr>
          <a:xfrm>
            <a:off x="10842171" y="33360"/>
            <a:ext cx="1349829" cy="363830"/>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TextBox 37"/>
          <p:cNvSpPr txBox="1"/>
          <p:nvPr/>
        </p:nvSpPr>
        <p:spPr>
          <a:xfrm>
            <a:off x="621347" y="1854856"/>
            <a:ext cx="23565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Saco la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basura</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t>
            </a:r>
          </a:p>
        </p:txBody>
      </p:sp>
      <p:sp>
        <p:nvSpPr>
          <p:cNvPr id="40" name="TextBox 39"/>
          <p:cNvSpPr txBox="1"/>
          <p:nvPr/>
        </p:nvSpPr>
        <p:spPr>
          <a:xfrm>
            <a:off x="628488" y="2920756"/>
            <a:ext cx="39604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Disfruta la naturaleza lejos de la ciudad.</a:t>
            </a:r>
          </a:p>
        </p:txBody>
      </p:sp>
      <p:sp>
        <p:nvSpPr>
          <p:cNvPr id="42" name="TextBox 41"/>
          <p:cNvSpPr txBox="1"/>
          <p:nvPr/>
        </p:nvSpPr>
        <p:spPr>
          <a:xfrm>
            <a:off x="582960" y="4057875"/>
            <a:ext cx="31595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Preparo</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la comida.</a:t>
            </a:r>
          </a:p>
        </p:txBody>
      </p:sp>
      <p:sp>
        <p:nvSpPr>
          <p:cNvPr id="44" name="TextBox 43"/>
          <p:cNvSpPr txBox="1"/>
          <p:nvPr/>
        </p:nvSpPr>
        <p:spPr>
          <a:xfrm>
            <a:off x="638575" y="4904871"/>
            <a:ext cx="23565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Limpia</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el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suelo</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t>
            </a:r>
          </a:p>
        </p:txBody>
      </p:sp>
      <p:sp>
        <p:nvSpPr>
          <p:cNvPr id="48" name="TextBox 47"/>
          <p:cNvSpPr txBox="1"/>
          <p:nvPr/>
        </p:nvSpPr>
        <p:spPr>
          <a:xfrm>
            <a:off x="6073670" y="0"/>
            <a:ext cx="40158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las frases en español.</a:t>
            </a:r>
          </a:p>
        </p:txBody>
      </p:sp>
      <p:sp>
        <p:nvSpPr>
          <p:cNvPr id="19" name="TextBox 18"/>
          <p:cNvSpPr txBox="1"/>
          <p:nvPr/>
        </p:nvSpPr>
        <p:spPr>
          <a:xfrm>
            <a:off x="582960" y="934050"/>
            <a:ext cx="36294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No llegamos tarde a clase.</a:t>
            </a:r>
          </a:p>
        </p:txBody>
      </p:sp>
      <p:sp>
        <p:nvSpPr>
          <p:cNvPr id="20" name="TextBox 19"/>
          <p:cNvSpPr txBox="1"/>
          <p:nvPr/>
        </p:nvSpPr>
        <p:spPr>
          <a:xfrm>
            <a:off x="638575" y="5802409"/>
            <a:ext cx="43660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Montamos en bici los sábados.</a:t>
            </a:r>
          </a:p>
        </p:txBody>
      </p:sp>
      <p:graphicFrame>
        <p:nvGraphicFramePr>
          <p:cNvPr id="21" name="Table 20"/>
          <p:cNvGraphicFramePr>
            <a:graphicFrameLocks noGrp="1"/>
          </p:cNvGraphicFramePr>
          <p:nvPr>
            <p:extLst/>
          </p:nvPr>
        </p:nvGraphicFramePr>
        <p:xfrm>
          <a:off x="5080000" y="504751"/>
          <a:ext cx="6883400" cy="5697768"/>
        </p:xfrm>
        <a:graphic>
          <a:graphicData uri="http://schemas.openxmlformats.org/drawingml/2006/table">
            <a:tbl>
              <a:tblPr firstRow="1" bandRow="1">
                <a:tableStyleId>{8A107856-5554-42FB-B03E-39F5DBC370BA}</a:tableStyleId>
              </a:tblPr>
              <a:tblGrid>
                <a:gridCol w="490806">
                  <a:extLst>
                    <a:ext uri="{9D8B030D-6E8A-4147-A177-3AD203B41FA5}">
                      <a16:colId xmlns:a16="http://schemas.microsoft.com/office/drawing/2014/main" val="3414094443"/>
                    </a:ext>
                  </a:extLst>
                </a:gridCol>
                <a:gridCol w="6392594">
                  <a:extLst>
                    <a:ext uri="{9D8B030D-6E8A-4147-A177-3AD203B41FA5}">
                      <a16:colId xmlns:a16="http://schemas.microsoft.com/office/drawing/2014/main" val="2650547401"/>
                    </a:ext>
                  </a:extLst>
                </a:gridCol>
              </a:tblGrid>
              <a:tr h="474814">
                <a:tc rowSpan="2">
                  <a:txBody>
                    <a:bodyPr/>
                    <a:lstStyle/>
                    <a:p>
                      <a:pPr algn="ctr"/>
                      <a:r>
                        <a:rPr lang="en-GB" sz="2000" b="1" dirty="0">
                          <a:solidFill>
                            <a:srgbClr val="002060"/>
                          </a:solidFill>
                          <a:latin typeface="Century Gothic" panose="020B0502020202020204" pitchFamily="34" charset="0"/>
                        </a:rPr>
                        <a:t>7</a:t>
                      </a:r>
                    </a:p>
                  </a:txBody>
                  <a:tcPr anchor="ctr"/>
                </a:tc>
                <a:tc>
                  <a:txBody>
                    <a:bodyPr/>
                    <a:lstStyle/>
                    <a:p>
                      <a:r>
                        <a:rPr lang="en-GB" sz="2000" dirty="0">
                          <a:solidFill>
                            <a:srgbClr val="002060"/>
                          </a:solidFill>
                          <a:latin typeface="Century Gothic" panose="020B0502020202020204" pitchFamily="34" charset="0"/>
                        </a:rPr>
                        <a:t>We study in a school behind the theatre.</a:t>
                      </a:r>
                    </a:p>
                  </a:txBody>
                  <a:tcPr anchor="ctr"/>
                </a:tc>
                <a:extLst>
                  <a:ext uri="{0D108BD9-81ED-4DB2-BD59-A6C34878D82A}">
                    <a16:rowId xmlns:a16="http://schemas.microsoft.com/office/drawing/2014/main" val="3825139035"/>
                  </a:ext>
                </a:extLst>
              </a:tr>
              <a:tr h="474814">
                <a:tc vMerge="1">
                  <a:txBody>
                    <a:bodyPr/>
                    <a:lstStyle/>
                    <a:p>
                      <a:endParaRPr lang="en-GB" sz="2200" dirty="0">
                        <a:latin typeface="Century Gothic" panose="020B0502020202020204" pitchFamily="34" charset="0"/>
                      </a:endParaRPr>
                    </a:p>
                  </a:txBody>
                  <a:tcPr/>
                </a:tc>
                <a:tc>
                  <a:txBody>
                    <a:bodyPr/>
                    <a:lstStyle/>
                    <a:p>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694457346"/>
                  </a:ext>
                </a:extLst>
              </a:tr>
              <a:tr h="47481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8</a:t>
                      </a:r>
                    </a:p>
                  </a:txBody>
                  <a:tcPr anchor="ctr"/>
                </a:tc>
                <a:tc>
                  <a:txBody>
                    <a:bodyPr/>
                    <a:lstStyle/>
                    <a:p>
                      <a:r>
                        <a:rPr lang="en-GB" sz="2000" b="1" dirty="0">
                          <a:solidFill>
                            <a:srgbClr val="002060"/>
                          </a:solidFill>
                          <a:latin typeface="Century Gothic" panose="020B0502020202020204" pitchFamily="34" charset="0"/>
                        </a:rPr>
                        <a:t>She organises the magazines.</a:t>
                      </a:r>
                    </a:p>
                  </a:txBody>
                  <a:tcPr anchor="ctr"/>
                </a:tc>
                <a:extLst>
                  <a:ext uri="{0D108BD9-81ED-4DB2-BD59-A6C34878D82A}">
                    <a16:rowId xmlns:a16="http://schemas.microsoft.com/office/drawing/2014/main" val="6060242"/>
                  </a:ext>
                </a:extLst>
              </a:tr>
              <a:tr h="474814">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43063290"/>
                  </a:ext>
                </a:extLst>
              </a:tr>
              <a:tr h="474814">
                <a:tc rowSpan="2">
                  <a:txBody>
                    <a:bodyPr/>
                    <a:lstStyle/>
                    <a:p>
                      <a:pPr algn="ctr"/>
                      <a:r>
                        <a:rPr lang="en-GB" sz="2000" b="1" dirty="0">
                          <a:solidFill>
                            <a:srgbClr val="002060"/>
                          </a:solidFill>
                          <a:latin typeface="Century Gothic" panose="020B0502020202020204" pitchFamily="34" charset="0"/>
                        </a:rPr>
                        <a:t>9</a:t>
                      </a:r>
                    </a:p>
                  </a:txBody>
                  <a:tcPr anchor="ctr"/>
                </a:tc>
                <a:tc>
                  <a:txBody>
                    <a:bodyPr/>
                    <a:lstStyle/>
                    <a:p>
                      <a:r>
                        <a:rPr lang="en-GB" sz="2000" b="1" dirty="0">
                          <a:solidFill>
                            <a:srgbClr val="002060"/>
                          </a:solidFill>
                          <a:latin typeface="Century Gothic" panose="020B0502020202020204" pitchFamily="34" charset="0"/>
                        </a:rPr>
                        <a:t>I wash</a:t>
                      </a:r>
                      <a:r>
                        <a:rPr lang="en-GB" sz="2000" b="1" baseline="0" dirty="0">
                          <a:solidFill>
                            <a:srgbClr val="002060"/>
                          </a:solidFill>
                          <a:latin typeface="Century Gothic" panose="020B0502020202020204" pitchFamily="34" charset="0"/>
                        </a:rPr>
                        <a:t> the clothes on Sundays.</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288599321"/>
                  </a:ext>
                </a:extLst>
              </a:tr>
              <a:tr h="474814">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30982492"/>
                  </a:ext>
                </a:extLst>
              </a:tr>
              <a:tr h="474814">
                <a:tc rowSpan="2">
                  <a:txBody>
                    <a:bodyPr/>
                    <a:lstStyle/>
                    <a:p>
                      <a:pPr algn="ctr"/>
                      <a:r>
                        <a:rPr lang="en-GB" sz="2000" b="1" dirty="0">
                          <a:solidFill>
                            <a:srgbClr val="002060"/>
                          </a:solidFill>
                          <a:latin typeface="Century Gothic" panose="020B0502020202020204" pitchFamily="34" charset="0"/>
                        </a:rPr>
                        <a:t>10</a:t>
                      </a:r>
                    </a:p>
                  </a:txBody>
                  <a:tcPr anchor="ctr"/>
                </a:tc>
                <a:tc>
                  <a:txBody>
                    <a:bodyPr/>
                    <a:lstStyle/>
                    <a:p>
                      <a:r>
                        <a:rPr lang="en-GB" sz="2000" b="1" dirty="0">
                          <a:solidFill>
                            <a:srgbClr val="002060"/>
                          </a:solidFill>
                          <a:latin typeface="Century Gothic" panose="020B0502020202020204" pitchFamily="34" charset="0"/>
                        </a:rPr>
                        <a:t>She travels to the mountains.</a:t>
                      </a:r>
                    </a:p>
                  </a:txBody>
                  <a:tcPr anchor="ctr"/>
                </a:tc>
                <a:extLst>
                  <a:ext uri="{0D108BD9-81ED-4DB2-BD59-A6C34878D82A}">
                    <a16:rowId xmlns:a16="http://schemas.microsoft.com/office/drawing/2014/main" val="3615599129"/>
                  </a:ext>
                </a:extLst>
              </a:tr>
              <a:tr h="474814">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6496710"/>
                  </a:ext>
                </a:extLst>
              </a:tr>
              <a:tr h="474814">
                <a:tc rowSpan="2">
                  <a:txBody>
                    <a:bodyPr/>
                    <a:lstStyle/>
                    <a:p>
                      <a:pPr algn="ctr"/>
                      <a:r>
                        <a:rPr lang="en-GB" sz="2000" b="1" dirty="0">
                          <a:solidFill>
                            <a:srgbClr val="002060"/>
                          </a:solidFill>
                          <a:latin typeface="Century Gothic" panose="020B0502020202020204" pitchFamily="34" charset="0"/>
                        </a:rPr>
                        <a:t>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I work near the Museum of León.</a:t>
                      </a:r>
                    </a:p>
                  </a:txBody>
                  <a:tcPr anchor="ctr"/>
                </a:tc>
                <a:extLst>
                  <a:ext uri="{0D108BD9-81ED-4DB2-BD59-A6C34878D82A}">
                    <a16:rowId xmlns:a16="http://schemas.microsoft.com/office/drawing/2014/main" val="3328729214"/>
                  </a:ext>
                </a:extLst>
              </a:tr>
              <a:tr h="474814">
                <a:tc vMerge="1">
                  <a:txBody>
                    <a:bodyPr/>
                    <a:lstStyle/>
                    <a:p>
                      <a:endParaRPr lang="en-GB" sz="22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44607551"/>
                  </a:ext>
                </a:extLst>
              </a:tr>
              <a:tr h="47481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We spent</a:t>
                      </a:r>
                      <a:r>
                        <a:rPr lang="en-GB" sz="2000" b="1" baseline="0" dirty="0">
                          <a:solidFill>
                            <a:srgbClr val="002060"/>
                          </a:solidFill>
                          <a:latin typeface="Century Gothic" panose="020B0502020202020204" pitchFamily="34" charset="0"/>
                        </a:rPr>
                        <a:t> time together outside of school.</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500117878"/>
                  </a:ext>
                </a:extLst>
              </a:tr>
              <a:tr h="474814">
                <a:tc vMerge="1">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625824724"/>
                  </a:ext>
                </a:extLst>
              </a:tr>
            </a:tbl>
          </a:graphicData>
        </a:graphic>
      </p:graphicFrame>
      <p:sp>
        <p:nvSpPr>
          <p:cNvPr id="22" name="TextBox 21"/>
          <p:cNvSpPr txBox="1"/>
          <p:nvPr/>
        </p:nvSpPr>
        <p:spPr>
          <a:xfrm>
            <a:off x="5561366" y="1940539"/>
            <a:ext cx="38185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Organiza</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las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revistas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t>
            </a:r>
          </a:p>
        </p:txBody>
      </p:sp>
      <p:sp>
        <p:nvSpPr>
          <p:cNvPr id="23" name="TextBox 22"/>
          <p:cNvSpPr txBox="1"/>
          <p:nvPr/>
        </p:nvSpPr>
        <p:spPr>
          <a:xfrm>
            <a:off x="5561365" y="2874589"/>
            <a:ext cx="40576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Lavo</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la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ropa</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los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domingos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t>
            </a:r>
          </a:p>
        </p:txBody>
      </p:sp>
      <p:sp>
        <p:nvSpPr>
          <p:cNvPr id="25" name="TextBox 24"/>
          <p:cNvSpPr txBox="1"/>
          <p:nvPr/>
        </p:nvSpPr>
        <p:spPr>
          <a:xfrm>
            <a:off x="5561366" y="3845712"/>
            <a:ext cx="47576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Viaja</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 las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montañas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t>
            </a:r>
          </a:p>
        </p:txBody>
      </p:sp>
      <p:sp>
        <p:nvSpPr>
          <p:cNvPr id="27" name="TextBox 26"/>
          <p:cNvSpPr txBox="1"/>
          <p:nvPr/>
        </p:nvSpPr>
        <p:spPr>
          <a:xfrm>
            <a:off x="5580746" y="4779763"/>
            <a:ext cx="47382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Trabajo</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cerca</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del Museo de León.</a:t>
            </a:r>
          </a:p>
        </p:txBody>
      </p:sp>
      <p:sp>
        <p:nvSpPr>
          <p:cNvPr id="28" name="TextBox 27"/>
          <p:cNvSpPr txBox="1"/>
          <p:nvPr/>
        </p:nvSpPr>
        <p:spPr>
          <a:xfrm>
            <a:off x="5627077" y="1009189"/>
            <a:ext cx="63363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Estudiamos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una escuela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detrás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del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teatro</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t>
            </a:r>
          </a:p>
        </p:txBody>
      </p:sp>
      <p:sp>
        <p:nvSpPr>
          <p:cNvPr id="29" name="TextBox 28"/>
          <p:cNvSpPr txBox="1"/>
          <p:nvPr/>
        </p:nvSpPr>
        <p:spPr>
          <a:xfrm>
            <a:off x="5561366" y="5694440"/>
            <a:ext cx="56924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Pasamos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tiempo</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juntos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fuera</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de la escuela.</a:t>
            </a:r>
          </a:p>
        </p:txBody>
      </p:sp>
      <p:sp>
        <p:nvSpPr>
          <p:cNvPr id="2" name="Title 1"/>
          <p:cNvSpPr>
            <a:spLocks noGrp="1"/>
          </p:cNvSpPr>
          <p:nvPr>
            <p:ph type="title" idx="4294967295"/>
          </p:nvPr>
        </p:nvSpPr>
        <p:spPr>
          <a:xfrm>
            <a:off x="10964008" y="-21197"/>
            <a:ext cx="1530084" cy="496220"/>
          </a:xfrm>
        </p:spPr>
        <p:txBody>
          <a:bodyPr>
            <a:normAutofit/>
          </a:bodyPr>
          <a:lstStyle/>
          <a:p>
            <a:r>
              <a:rPr lang="en-GB" sz="2000" b="1" dirty="0" err="1" smtClean="0">
                <a:solidFill>
                  <a:schemeClr val="bg1"/>
                </a:solidFill>
                <a:latin typeface="Century Gothic" panose="020B0502020202020204" pitchFamily="34" charset="0"/>
              </a:rPr>
              <a:t>escribir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063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8" grpId="0"/>
      <p:bldP spid="40" grpId="0"/>
      <p:bldP spid="42" grpId="0"/>
      <p:bldP spid="44" grpId="0"/>
      <p:bldP spid="48" grpId="0"/>
      <p:bldP spid="19" grpId="0"/>
      <p:bldP spid="20" grpId="0"/>
      <p:bldP spid="22" grpId="0"/>
      <p:bldP spid="23" grpId="0"/>
      <p:bldP spid="25"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243730"/>
            <a:ext cx="5207000" cy="564954"/>
          </a:xfrm>
        </p:spPr>
        <p:txBody>
          <a:bodyPr>
            <a:noAutofit/>
          </a:bodyPr>
          <a:lstStyle/>
          <a:p>
            <a:r>
              <a:rPr lang="en-GB" sz="3200" b="1" dirty="0">
                <a:solidFill>
                  <a:srgbClr val="002060"/>
                </a:solidFill>
                <a:latin typeface="Century Gothic" panose="020B0502020202020204" pitchFamily="34" charset="0"/>
              </a:rPr>
              <a:t>Escribe 12 frases.</a:t>
            </a:r>
          </a:p>
        </p:txBody>
      </p:sp>
      <p:sp>
        <p:nvSpPr>
          <p:cNvPr id="3" name="TextBox 2"/>
          <p:cNvSpPr txBox="1"/>
          <p:nvPr/>
        </p:nvSpPr>
        <p:spPr>
          <a:xfrm>
            <a:off x="330198" y="796079"/>
            <a:ext cx="78530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what you do (using the ‘I’ form of the verb)</a:t>
            </a:r>
          </a:p>
        </p:txBody>
      </p:sp>
      <p:sp>
        <p:nvSpPr>
          <p:cNvPr id="4" name="TextBox 3"/>
          <p:cNvSpPr txBox="1"/>
          <p:nvPr/>
        </p:nvSpPr>
        <p:spPr>
          <a:xfrm>
            <a:off x="330198" y="1274406"/>
            <a:ext cx="10655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what a friend/family member does (using the ‘s/he’ form of the verb)</a:t>
            </a:r>
          </a:p>
        </p:txBody>
      </p:sp>
      <p:sp>
        <p:nvSpPr>
          <p:cNvPr id="5" name="TextBox 4"/>
          <p:cNvSpPr txBox="1"/>
          <p:nvPr/>
        </p:nvSpPr>
        <p:spPr>
          <a:xfrm>
            <a:off x="330198" y="1745310"/>
            <a:ext cx="101806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what you do </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your family member/friend (using the ‘we’ form)</a:t>
            </a:r>
          </a:p>
        </p:txBody>
      </p:sp>
      <p:sp>
        <p:nvSpPr>
          <p:cNvPr id="6" name="TextBox 5"/>
          <p:cNvSpPr txBox="1"/>
          <p:nvPr/>
        </p:nvSpPr>
        <p:spPr>
          <a:xfrm>
            <a:off x="5594347" y="2356553"/>
            <a:ext cx="69977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Puedes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usar</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estos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verbos:</a:t>
            </a:r>
          </a:p>
        </p:txBody>
      </p:sp>
      <p:sp>
        <p:nvSpPr>
          <p:cNvPr id="9" name="Rounded Rectangle 8"/>
          <p:cNvSpPr/>
          <p:nvPr/>
        </p:nvSpPr>
        <p:spPr>
          <a:xfrm>
            <a:off x="6169035" y="3090906"/>
            <a:ext cx="12319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hablar</a:t>
            </a:r>
          </a:p>
        </p:txBody>
      </p:sp>
      <p:sp>
        <p:nvSpPr>
          <p:cNvPr id="10" name="Rounded Rectangle 9"/>
          <p:cNvSpPr/>
          <p:nvPr/>
        </p:nvSpPr>
        <p:spPr>
          <a:xfrm>
            <a:off x="7594600" y="3090906"/>
            <a:ext cx="12319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Rounded Rectangle 10"/>
          <p:cNvSpPr/>
          <p:nvPr/>
        </p:nvSpPr>
        <p:spPr>
          <a:xfrm>
            <a:off x="8953502" y="3090906"/>
            <a:ext cx="12319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bailar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Rounded Rectangle 11"/>
          <p:cNvSpPr/>
          <p:nvPr/>
        </p:nvSpPr>
        <p:spPr>
          <a:xfrm>
            <a:off x="10379067" y="3090906"/>
            <a:ext cx="12319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llegar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ounded Rectangle 12"/>
          <p:cNvSpPr/>
          <p:nvPr/>
        </p:nvSpPr>
        <p:spPr>
          <a:xfrm>
            <a:off x="6172201" y="3683889"/>
            <a:ext cx="1422399"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Rounded Rectangle 15"/>
          <p:cNvSpPr/>
          <p:nvPr/>
        </p:nvSpPr>
        <p:spPr>
          <a:xfrm>
            <a:off x="10896595" y="3656730"/>
            <a:ext cx="898532"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usar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Rounded Rectangular Callout 16"/>
          <p:cNvSpPr/>
          <p:nvPr/>
        </p:nvSpPr>
        <p:spPr>
          <a:xfrm>
            <a:off x="0" y="4028172"/>
            <a:ext cx="2108200" cy="2195904"/>
          </a:xfrm>
          <a:prstGeom prst="wedgeRoundRectCallout">
            <a:avLst>
              <a:gd name="adj1" fmla="val -3546"/>
              <a:gd name="adj2" fmla="val -9174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fuera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delante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cerca 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lejos 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debajo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detrás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a:t>
            </a:r>
          </a:p>
        </p:txBody>
      </p:sp>
      <p:sp>
        <p:nvSpPr>
          <p:cNvPr id="18" name="Rounded Rectangle 17"/>
          <p:cNvSpPr/>
          <p:nvPr/>
        </p:nvSpPr>
        <p:spPr>
          <a:xfrm>
            <a:off x="7746999" y="3675659"/>
            <a:ext cx="1422399"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estudiar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Rounded Rectangle 18"/>
          <p:cNvSpPr/>
          <p:nvPr/>
        </p:nvSpPr>
        <p:spPr>
          <a:xfrm>
            <a:off x="9321797" y="3648995"/>
            <a:ext cx="1422399"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trabajar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itle 1"/>
          <p:cNvSpPr txBox="1">
            <a:spLocks/>
          </p:cNvSpPr>
          <p:nvPr/>
        </p:nvSpPr>
        <p:spPr>
          <a:xfrm>
            <a:off x="330198" y="2406852"/>
            <a:ext cx="8763000" cy="5649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Dónde</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y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cuándo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t>
            </a:r>
          </a:p>
        </p:txBody>
      </p:sp>
      <p:sp>
        <p:nvSpPr>
          <p:cNvPr id="21" name="Rounded Rectangular Callout 20"/>
          <p:cNvSpPr/>
          <p:nvPr/>
        </p:nvSpPr>
        <p:spPr>
          <a:xfrm>
            <a:off x="2397130" y="3364618"/>
            <a:ext cx="2987674" cy="1676400"/>
          </a:xfrm>
          <a:prstGeom prst="wedgeRoundRectCallout">
            <a:avLst>
              <a:gd name="adj1" fmla="val -34306"/>
              <a:gd name="adj2" fmla="val -71677"/>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día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(e.g. los lunes)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mañana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tarde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noche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2108200" y="5311975"/>
            <a:ext cx="32893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to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del</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masculine noun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 la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feminine noun</a:t>
            </a:r>
          </a:p>
        </p:txBody>
      </p:sp>
      <p:sp>
        <p:nvSpPr>
          <p:cNvPr id="23" name="Rounded Rectangle 22"/>
          <p:cNvSpPr/>
          <p:nvPr/>
        </p:nvSpPr>
        <p:spPr>
          <a:xfrm>
            <a:off x="10426695" y="5466985"/>
            <a:ext cx="1160469"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buscar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Rounded Rectangle 23"/>
          <p:cNvSpPr/>
          <p:nvPr/>
        </p:nvSpPr>
        <p:spPr>
          <a:xfrm>
            <a:off x="6154735" y="4276872"/>
            <a:ext cx="1422399"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Rounded Rectangle 24"/>
          <p:cNvSpPr/>
          <p:nvPr/>
        </p:nvSpPr>
        <p:spPr>
          <a:xfrm>
            <a:off x="7746999" y="4263508"/>
            <a:ext cx="1422399"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preparar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Rounded Rectangle 25"/>
          <p:cNvSpPr/>
          <p:nvPr/>
        </p:nvSpPr>
        <p:spPr>
          <a:xfrm>
            <a:off x="9339264" y="4276872"/>
            <a:ext cx="1039804"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Rounded Rectangle 26"/>
          <p:cNvSpPr/>
          <p:nvPr/>
        </p:nvSpPr>
        <p:spPr>
          <a:xfrm>
            <a:off x="10510836" y="4263508"/>
            <a:ext cx="132556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participar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Rounded Rectangle 27"/>
          <p:cNvSpPr/>
          <p:nvPr/>
        </p:nvSpPr>
        <p:spPr>
          <a:xfrm>
            <a:off x="6166649" y="4898284"/>
            <a:ext cx="123428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cambiar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Rounded Rectangle 28"/>
          <p:cNvSpPr/>
          <p:nvPr/>
        </p:nvSpPr>
        <p:spPr>
          <a:xfrm>
            <a:off x="7577134" y="4881824"/>
            <a:ext cx="123428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lavar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Rounded Rectangle 29"/>
          <p:cNvSpPr/>
          <p:nvPr/>
        </p:nvSpPr>
        <p:spPr>
          <a:xfrm>
            <a:off x="8987619" y="4877176"/>
            <a:ext cx="123428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sacar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Rounded Rectangle 30"/>
          <p:cNvSpPr/>
          <p:nvPr/>
        </p:nvSpPr>
        <p:spPr>
          <a:xfrm>
            <a:off x="10425100" y="4877176"/>
            <a:ext cx="123428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limpiar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Rounded Rectangle 31"/>
          <p:cNvSpPr/>
          <p:nvPr/>
        </p:nvSpPr>
        <p:spPr>
          <a:xfrm>
            <a:off x="6166649" y="5457660"/>
            <a:ext cx="123428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viajar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Rounded Rectangle 32"/>
          <p:cNvSpPr/>
          <p:nvPr/>
        </p:nvSpPr>
        <p:spPr>
          <a:xfrm>
            <a:off x="7594600" y="5457660"/>
            <a:ext cx="123428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disfrutar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Rounded Rectangle 33"/>
          <p:cNvSpPr/>
          <p:nvPr/>
        </p:nvSpPr>
        <p:spPr>
          <a:xfrm>
            <a:off x="9022551" y="5457660"/>
            <a:ext cx="1234286"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ounded Rectangle 34"/>
          <p:cNvSpPr/>
          <p:nvPr/>
        </p:nvSpPr>
        <p:spPr>
          <a:xfrm>
            <a:off x="10569591" y="33360"/>
            <a:ext cx="1622409" cy="363830"/>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26" name="Picture 2" descr="http://www.clker.com/cliparts/b/e/e/e/11949839881243335407no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5498" y="769899"/>
            <a:ext cx="1106058" cy="122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8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737"/>
            <a:ext cx="6649156" cy="867128"/>
          </a:xfrm>
          <a:prstGeom prst="rect">
            <a:avLst/>
          </a:prstGeom>
        </p:spPr>
      </p:pic>
      <p:sp>
        <p:nvSpPr>
          <p:cNvPr id="5" name="Title 1"/>
          <p:cNvSpPr>
            <a:spLocks noGrp="1"/>
          </p:cNvSpPr>
          <p:nvPr>
            <p:ph type="title"/>
          </p:nvPr>
        </p:nvSpPr>
        <p:spPr>
          <a:xfrm>
            <a:off x="23422" y="-36063"/>
            <a:ext cx="6484584" cy="1325563"/>
          </a:xfrm>
        </p:spPr>
        <p:txBody>
          <a:bodyPr>
            <a:normAutofit/>
          </a:bodyPr>
          <a:lstStyle/>
          <a:p>
            <a:r>
              <a:rPr lang="en-GB" sz="3600" b="1" dirty="0">
                <a:solidFill>
                  <a:schemeClr val="bg1"/>
                </a:solidFill>
                <a:latin typeface="Century Gothic" panose="020B0502020202020204" pitchFamily="34" charset="0"/>
              </a:rPr>
              <a:t>SER	and ESTAR [revisited]</a:t>
            </a:r>
          </a:p>
        </p:txBody>
      </p:sp>
      <p:sp>
        <p:nvSpPr>
          <p:cNvPr id="6" name="TextBox 5"/>
          <p:cNvSpPr txBox="1"/>
          <p:nvPr/>
        </p:nvSpPr>
        <p:spPr>
          <a:xfrm>
            <a:off x="0" y="1115788"/>
            <a:ext cx="895630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In Spanish, there are two ways to say ‘I am’: ________ and _______</a:t>
            </a:r>
          </a:p>
        </p:txBody>
      </p:sp>
      <p:sp>
        <p:nvSpPr>
          <p:cNvPr id="7" name="TextBox 6"/>
          <p:cNvSpPr txBox="1"/>
          <p:nvPr/>
        </p:nvSpPr>
        <p:spPr>
          <a:xfrm>
            <a:off x="2666986" y="1550088"/>
            <a:ext cx="13078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estoy</a:t>
            </a:r>
          </a:p>
        </p:txBody>
      </p:sp>
      <p:sp>
        <p:nvSpPr>
          <p:cNvPr id="8" name="TextBox 7"/>
          <p:cNvSpPr txBox="1"/>
          <p:nvPr/>
        </p:nvSpPr>
        <p:spPr>
          <a:xfrm>
            <a:off x="429900" y="2453282"/>
            <a:ext cx="11615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Use ‘______’ for location and temporary state/mood.  </a:t>
            </a:r>
          </a:p>
        </p:txBody>
      </p:sp>
      <p:sp>
        <p:nvSpPr>
          <p:cNvPr id="11" name="TextBox 10"/>
          <p:cNvSpPr txBox="1"/>
          <p:nvPr/>
        </p:nvSpPr>
        <p:spPr>
          <a:xfrm>
            <a:off x="6237860" y="4578775"/>
            <a:ext cx="24423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Estoy serio.</a:t>
            </a:r>
          </a:p>
        </p:txBody>
      </p:sp>
      <p:sp>
        <p:nvSpPr>
          <p:cNvPr id="13" name="TextBox 12"/>
          <p:cNvSpPr txBox="1"/>
          <p:nvPr/>
        </p:nvSpPr>
        <p:spPr>
          <a:xfrm>
            <a:off x="1045028" y="4536530"/>
            <a:ext cx="3992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 am serious (now).</a:t>
            </a:r>
          </a:p>
        </p:txBody>
      </p:sp>
      <p:sp>
        <p:nvSpPr>
          <p:cNvPr id="14" name="TextBox 13"/>
          <p:cNvSpPr txBox="1"/>
          <p:nvPr/>
        </p:nvSpPr>
        <p:spPr>
          <a:xfrm>
            <a:off x="6237860" y="5441448"/>
            <a:ext cx="20977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Soy serio.</a:t>
            </a:r>
          </a:p>
        </p:txBody>
      </p:sp>
      <p:sp>
        <p:nvSpPr>
          <p:cNvPr id="17" name="TextBox 16"/>
          <p:cNvSpPr txBox="1"/>
          <p:nvPr/>
        </p:nvSpPr>
        <p:spPr>
          <a:xfrm>
            <a:off x="1045028" y="5450099"/>
            <a:ext cx="49786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 am serious (in general).</a:t>
            </a:r>
          </a:p>
        </p:txBody>
      </p:sp>
      <p:sp>
        <p:nvSpPr>
          <p:cNvPr id="22" name="TextBox 21"/>
          <p:cNvSpPr txBox="1"/>
          <p:nvPr/>
        </p:nvSpPr>
        <p:spPr>
          <a:xfrm>
            <a:off x="5341300" y="1556987"/>
            <a:ext cx="13078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soy</a:t>
            </a:r>
          </a:p>
        </p:txBody>
      </p:sp>
      <p:sp>
        <p:nvSpPr>
          <p:cNvPr id="23" name="TextBox 22"/>
          <p:cNvSpPr txBox="1"/>
          <p:nvPr/>
        </p:nvSpPr>
        <p:spPr>
          <a:xfrm>
            <a:off x="429899" y="3093503"/>
            <a:ext cx="88913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Use ‘_____’ for permanent traits. </a:t>
            </a:r>
          </a:p>
        </p:txBody>
      </p:sp>
      <p:sp>
        <p:nvSpPr>
          <p:cNvPr id="24" name="TextBox 23"/>
          <p:cNvSpPr txBox="1"/>
          <p:nvPr/>
        </p:nvSpPr>
        <p:spPr>
          <a:xfrm>
            <a:off x="1523105" y="3021873"/>
            <a:ext cx="9819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soy</a:t>
            </a:r>
          </a:p>
        </p:txBody>
      </p:sp>
      <p:sp>
        <p:nvSpPr>
          <p:cNvPr id="25" name="TextBox 24"/>
          <p:cNvSpPr txBox="1"/>
          <p:nvPr/>
        </p:nvSpPr>
        <p:spPr>
          <a:xfrm>
            <a:off x="1424925" y="2418830"/>
            <a:ext cx="56680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estoy </a:t>
            </a:r>
          </a:p>
        </p:txBody>
      </p:sp>
    </p:spTree>
    <p:extLst>
      <p:ext uri="{BB962C8B-B14F-4D97-AF65-F5344CB8AC3E}">
        <p14:creationId xmlns:p14="http://schemas.microsoft.com/office/powerpoint/2010/main" val="38955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3" grpId="0"/>
      <p:bldP spid="14" grpId="0"/>
      <p:bldP spid="17"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 name="Table 2047"/>
          <p:cNvGraphicFramePr>
            <a:graphicFrameLocks noGrp="1"/>
          </p:cNvGraphicFramePr>
          <p:nvPr>
            <p:extLst/>
          </p:nvPr>
        </p:nvGraphicFramePr>
        <p:xfrm>
          <a:off x="780392" y="2177348"/>
          <a:ext cx="4835823" cy="4113860"/>
        </p:xfrm>
        <a:graphic>
          <a:graphicData uri="http://schemas.openxmlformats.org/drawingml/2006/table">
            <a:tbl>
              <a:tblPr firstRow="1" bandRow="1">
                <a:tableStyleId>{5940675A-B579-460E-94D1-54222C63F5DA}</a:tableStyleId>
              </a:tblPr>
              <a:tblGrid>
                <a:gridCol w="4835823">
                  <a:extLst>
                    <a:ext uri="{9D8B030D-6E8A-4147-A177-3AD203B41FA5}">
                      <a16:colId xmlns:a16="http://schemas.microsoft.com/office/drawing/2014/main" val="141933313"/>
                    </a:ext>
                  </a:extLst>
                </a:gridCol>
              </a:tblGrid>
              <a:tr h="411386">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663062748"/>
                  </a:ext>
                </a:extLst>
              </a:tr>
              <a:tr h="411386">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948840844"/>
                  </a:ext>
                </a:extLst>
              </a:tr>
              <a:tr h="411386">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2676602690"/>
                  </a:ext>
                </a:extLst>
              </a:tr>
              <a:tr h="411386">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397938570"/>
                  </a:ext>
                </a:extLst>
              </a:tr>
              <a:tr h="411386">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796198911"/>
                  </a:ext>
                </a:extLst>
              </a:tr>
              <a:tr h="411386">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4048462282"/>
                  </a:ext>
                </a:extLst>
              </a:tr>
              <a:tr h="411386">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130214880"/>
                  </a:ext>
                </a:extLst>
              </a:tr>
              <a:tr h="411386">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7463249"/>
                  </a:ext>
                </a:extLst>
              </a:tr>
              <a:tr h="411386">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1491844351"/>
                  </a:ext>
                </a:extLst>
              </a:tr>
              <a:tr h="411386">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238352061"/>
                  </a:ext>
                </a:extLst>
              </a:tr>
            </a:tbl>
          </a:graphicData>
        </a:graphic>
      </p:graphicFrame>
      <p:sp>
        <p:nvSpPr>
          <p:cNvPr id="5" name="Title 1"/>
          <p:cNvSpPr txBox="1">
            <a:spLocks/>
          </p:cNvSpPr>
          <p:nvPr/>
        </p:nvSpPr>
        <p:spPr>
          <a:xfrm>
            <a:off x="-19928" y="170453"/>
            <a:ext cx="11960942" cy="589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You’re playing a ‘guess who’ game with new classmates.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Lee las frases. ¿La persona </a:t>
            </a:r>
            <a:r>
              <a:rPr kumimoji="0" lang="en-GB" sz="21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es</a:t>
            </a:r>
            <a:r>
              <a:rPr kumimoji="0" lang="en-GB"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un chico, una chica o puede ser los dos? Mira el adjetivo.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6" name="Title 1"/>
          <p:cNvSpPr txBox="1">
            <a:spLocks/>
          </p:cNvSpPr>
          <p:nvPr/>
        </p:nvSpPr>
        <p:spPr>
          <a:xfrm>
            <a:off x="0" y="719687"/>
            <a:ext cx="11960942" cy="589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¿La persona dice cómo está hoy</a:t>
            </a:r>
            <a:r>
              <a:rPr kumimoji="0" lang="en-GB" sz="21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a:t>
            </a:r>
            <a:r>
              <a:rPr kumimoji="0" lang="en-GB"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o cómo </a:t>
            </a:r>
            <a:r>
              <a:rPr kumimoji="0" lang="en-GB" sz="21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es</a:t>
            </a:r>
            <a:r>
              <a:rPr kumimoji="0" lang="en-GB"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en general? Mira el verbo.  </a:t>
            </a:r>
          </a:p>
        </p:txBody>
      </p:sp>
      <p:sp>
        <p:nvSpPr>
          <p:cNvPr id="7" name="Rounded Rectangular Callout 6"/>
          <p:cNvSpPr/>
          <p:nvPr/>
        </p:nvSpPr>
        <p:spPr>
          <a:xfrm>
            <a:off x="3244405" y="5899063"/>
            <a:ext cx="2258953" cy="323487"/>
          </a:xfrm>
          <a:prstGeom prst="wedgeRoundRectCallout">
            <a:avLst>
              <a:gd name="adj1" fmla="val -90445"/>
              <a:gd name="adj2" fmla="val 292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 estoy feliz.”</a:t>
            </a:r>
          </a:p>
        </p:txBody>
      </p:sp>
      <p:sp>
        <p:nvSpPr>
          <p:cNvPr id="8" name="Rounded Rectangular Callout 7"/>
          <p:cNvSpPr/>
          <p:nvPr/>
        </p:nvSpPr>
        <p:spPr>
          <a:xfrm>
            <a:off x="2575933" y="4646382"/>
            <a:ext cx="2935420" cy="371445"/>
          </a:xfrm>
          <a:prstGeom prst="wedgeRoundRectCallout">
            <a:avLst>
              <a:gd name="adj1" fmla="val -61911"/>
              <a:gd name="adj2" fmla="val 130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bastante raro.”</a:t>
            </a:r>
          </a:p>
        </p:txBody>
      </p:sp>
      <p:sp>
        <p:nvSpPr>
          <p:cNvPr id="9" name="Rounded Rectangular Callout 8"/>
          <p:cNvSpPr/>
          <p:nvPr/>
        </p:nvSpPr>
        <p:spPr>
          <a:xfrm>
            <a:off x="3527662" y="3885082"/>
            <a:ext cx="1951697" cy="327675"/>
          </a:xfrm>
          <a:prstGeom prst="wedgeRoundRectCallout">
            <a:avLst>
              <a:gd name="adj1" fmla="val -103053"/>
              <a:gd name="adj2" fmla="val -849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guapo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0" name="Rounded Rectangular Callout 9"/>
          <p:cNvSpPr/>
          <p:nvPr/>
        </p:nvSpPr>
        <p:spPr>
          <a:xfrm>
            <a:off x="2492238" y="5526874"/>
            <a:ext cx="3011120" cy="320302"/>
          </a:xfrm>
          <a:prstGeom prst="wedgeRoundRectCallout">
            <a:avLst>
              <a:gd name="adj1" fmla="val -62363"/>
              <a:gd name="adj2" fmla="val -1180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tranquila.”</a:t>
            </a:r>
          </a:p>
        </p:txBody>
      </p:sp>
      <p:sp>
        <p:nvSpPr>
          <p:cNvPr id="11" name="Rounded Rectangular Callout 10"/>
          <p:cNvSpPr/>
          <p:nvPr/>
        </p:nvSpPr>
        <p:spPr>
          <a:xfrm>
            <a:off x="3155405" y="3458415"/>
            <a:ext cx="2323954" cy="341335"/>
          </a:xfrm>
          <a:prstGeom prst="wedgeRoundRectCallout">
            <a:avLst>
              <a:gd name="adj1" fmla="val -82875"/>
              <a:gd name="adj2" fmla="val -658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 estoy seria.”</a:t>
            </a:r>
          </a:p>
        </p:txBody>
      </p:sp>
      <p:sp>
        <p:nvSpPr>
          <p:cNvPr id="12" name="Rounded Rectangular Callout 11"/>
          <p:cNvSpPr/>
          <p:nvPr/>
        </p:nvSpPr>
        <p:spPr>
          <a:xfrm>
            <a:off x="3198304" y="2625787"/>
            <a:ext cx="2313048" cy="334289"/>
          </a:xfrm>
          <a:prstGeom prst="wedgeRoundRectCallout">
            <a:avLst>
              <a:gd name="adj1" fmla="val -87126"/>
              <a:gd name="adj2" fmla="val 403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nervioso.”</a:t>
            </a:r>
          </a:p>
        </p:txBody>
      </p:sp>
      <p:sp>
        <p:nvSpPr>
          <p:cNvPr id="13" name="Rounded Rectangular Callout 12"/>
          <p:cNvSpPr/>
          <p:nvPr/>
        </p:nvSpPr>
        <p:spPr>
          <a:xfrm>
            <a:off x="3331757" y="2154207"/>
            <a:ext cx="2126385" cy="399983"/>
          </a:xfrm>
          <a:prstGeom prst="wedgeRoundRectCallout">
            <a:avLst>
              <a:gd name="adj1" fmla="val -99224"/>
              <a:gd name="adj2" fmla="val 774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alegre”</a:t>
            </a:r>
          </a:p>
        </p:txBody>
      </p:sp>
      <p:sp>
        <p:nvSpPr>
          <p:cNvPr id="14" name="Rounded Rectangular Callout 13"/>
          <p:cNvSpPr/>
          <p:nvPr/>
        </p:nvSpPr>
        <p:spPr>
          <a:xfrm>
            <a:off x="3155405" y="3039760"/>
            <a:ext cx="2347953" cy="358374"/>
          </a:xfrm>
          <a:prstGeom prst="wedgeRoundRectCallout">
            <a:avLst>
              <a:gd name="adj1" fmla="val -90053"/>
              <a:gd name="adj2" fmla="val 329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simpática.”</a:t>
            </a:r>
          </a:p>
        </p:txBody>
      </p:sp>
      <p:pic>
        <p:nvPicPr>
          <p:cNvPr id="2050"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42" y="1195855"/>
            <a:ext cx="864227" cy="887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ker.com/cliparts/5/9/4/c/12198090531909861341man%20silhouette.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493" y="1180969"/>
            <a:ext cx="953737" cy="9028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5330" y="2169335"/>
            <a:ext cx="1450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1</a:t>
            </a:r>
          </a:p>
        </p:txBody>
      </p:sp>
      <p:sp>
        <p:nvSpPr>
          <p:cNvPr id="19" name="TextBox 18"/>
          <p:cNvSpPr txBox="1"/>
          <p:nvPr/>
        </p:nvSpPr>
        <p:spPr>
          <a:xfrm>
            <a:off x="765330" y="2610890"/>
            <a:ext cx="1450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2</a:t>
            </a:r>
          </a:p>
        </p:txBody>
      </p:sp>
      <p:sp>
        <p:nvSpPr>
          <p:cNvPr id="20" name="TextBox 19"/>
          <p:cNvSpPr txBox="1"/>
          <p:nvPr/>
        </p:nvSpPr>
        <p:spPr>
          <a:xfrm>
            <a:off x="755969" y="2995855"/>
            <a:ext cx="1450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3</a:t>
            </a:r>
          </a:p>
        </p:txBody>
      </p:sp>
      <p:sp>
        <p:nvSpPr>
          <p:cNvPr id="21" name="TextBox 20"/>
          <p:cNvSpPr txBox="1"/>
          <p:nvPr/>
        </p:nvSpPr>
        <p:spPr>
          <a:xfrm>
            <a:off x="748975" y="3405164"/>
            <a:ext cx="1450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4</a:t>
            </a:r>
          </a:p>
        </p:txBody>
      </p:sp>
      <p:sp>
        <p:nvSpPr>
          <p:cNvPr id="22" name="TextBox 21"/>
          <p:cNvSpPr txBox="1"/>
          <p:nvPr/>
        </p:nvSpPr>
        <p:spPr>
          <a:xfrm>
            <a:off x="755969" y="3834168"/>
            <a:ext cx="1450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5</a:t>
            </a:r>
          </a:p>
        </p:txBody>
      </p:sp>
      <p:sp>
        <p:nvSpPr>
          <p:cNvPr id="26" name="TextBox 25"/>
          <p:cNvSpPr txBox="1"/>
          <p:nvPr/>
        </p:nvSpPr>
        <p:spPr>
          <a:xfrm>
            <a:off x="755969" y="4238818"/>
            <a:ext cx="1450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6</a:t>
            </a:r>
          </a:p>
        </p:txBody>
      </p:sp>
      <p:sp>
        <p:nvSpPr>
          <p:cNvPr id="27" name="Rounded Rectangular Callout 26"/>
          <p:cNvSpPr/>
          <p:nvPr/>
        </p:nvSpPr>
        <p:spPr>
          <a:xfrm>
            <a:off x="3244405" y="4267913"/>
            <a:ext cx="2258953" cy="331015"/>
          </a:xfrm>
          <a:prstGeom prst="wedgeRoundRectCallout">
            <a:avLst>
              <a:gd name="adj1" fmla="val -92671"/>
              <a:gd name="adj2" fmla="val 472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 alegre.”</a:t>
            </a:r>
          </a:p>
        </p:txBody>
      </p:sp>
      <p:sp>
        <p:nvSpPr>
          <p:cNvPr id="17" name="TextBox 16"/>
          <p:cNvSpPr txBox="1"/>
          <p:nvPr/>
        </p:nvSpPr>
        <p:spPr>
          <a:xfrm>
            <a:off x="9831348" y="1929248"/>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9" name="TextBox 28"/>
          <p:cNvSpPr txBox="1"/>
          <p:nvPr/>
        </p:nvSpPr>
        <p:spPr>
          <a:xfrm>
            <a:off x="362746" y="1233777"/>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30" name="TextBox 29"/>
          <p:cNvSpPr txBox="1"/>
          <p:nvPr/>
        </p:nvSpPr>
        <p:spPr>
          <a:xfrm>
            <a:off x="765330" y="4646382"/>
            <a:ext cx="16125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7</a:t>
            </a:r>
          </a:p>
        </p:txBody>
      </p:sp>
      <p:sp>
        <p:nvSpPr>
          <p:cNvPr id="31" name="Rounded Rectangular Callout 30"/>
          <p:cNvSpPr/>
          <p:nvPr/>
        </p:nvSpPr>
        <p:spPr>
          <a:xfrm>
            <a:off x="3535034" y="5107975"/>
            <a:ext cx="1944325" cy="305687"/>
          </a:xfrm>
          <a:prstGeom prst="wedgeRoundRectCallout">
            <a:avLst>
              <a:gd name="adj1" fmla="val -91068"/>
              <a:gd name="adj2" fmla="val 433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 roja.”</a:t>
            </a:r>
          </a:p>
        </p:txBody>
      </p:sp>
      <p:graphicFrame>
        <p:nvGraphicFramePr>
          <p:cNvPr id="18" name="Table 17"/>
          <p:cNvGraphicFramePr>
            <a:graphicFrameLocks noGrp="1"/>
          </p:cNvGraphicFramePr>
          <p:nvPr>
            <p:extLst/>
          </p:nvPr>
        </p:nvGraphicFramePr>
        <p:xfrm>
          <a:off x="5564562" y="1319568"/>
          <a:ext cx="6556457" cy="4948494"/>
        </p:xfrm>
        <a:graphic>
          <a:graphicData uri="http://schemas.openxmlformats.org/drawingml/2006/table">
            <a:tbl>
              <a:tblPr firstRow="1" bandRow="1">
                <a:tableStyleId>{8A107856-5554-42FB-B03E-39F5DBC370BA}</a:tableStyleId>
              </a:tblPr>
              <a:tblGrid>
                <a:gridCol w="914297">
                  <a:extLst>
                    <a:ext uri="{9D8B030D-6E8A-4147-A177-3AD203B41FA5}">
                      <a16:colId xmlns:a16="http://schemas.microsoft.com/office/drawing/2014/main" val="3565429314"/>
                    </a:ext>
                  </a:extLst>
                </a:gridCol>
                <a:gridCol w="947853">
                  <a:extLst>
                    <a:ext uri="{9D8B030D-6E8A-4147-A177-3AD203B41FA5}">
                      <a16:colId xmlns:a16="http://schemas.microsoft.com/office/drawing/2014/main" val="2108033530"/>
                    </a:ext>
                  </a:extLst>
                </a:gridCol>
                <a:gridCol w="2281390">
                  <a:extLst>
                    <a:ext uri="{9D8B030D-6E8A-4147-A177-3AD203B41FA5}">
                      <a16:colId xmlns:a16="http://schemas.microsoft.com/office/drawing/2014/main" val="2563591074"/>
                    </a:ext>
                  </a:extLst>
                </a:gridCol>
                <a:gridCol w="1006980">
                  <a:extLst>
                    <a:ext uri="{9D8B030D-6E8A-4147-A177-3AD203B41FA5}">
                      <a16:colId xmlns:a16="http://schemas.microsoft.com/office/drawing/2014/main" val="3214356981"/>
                    </a:ext>
                  </a:extLst>
                </a:gridCol>
                <a:gridCol w="1405937">
                  <a:extLst>
                    <a:ext uri="{9D8B030D-6E8A-4147-A177-3AD203B41FA5}">
                      <a16:colId xmlns:a16="http://schemas.microsoft.com/office/drawing/2014/main" val="906553865"/>
                    </a:ext>
                  </a:extLst>
                </a:gridCol>
              </a:tblGrid>
              <a:tr h="856664">
                <a:tc>
                  <a:txBody>
                    <a:bodyPr/>
                    <a:lstStyle/>
                    <a:p>
                      <a:pPr algn="l"/>
                      <a:r>
                        <a:rPr lang="en-GB" dirty="0">
                          <a:solidFill>
                            <a:srgbClr val="002060"/>
                          </a:solidFill>
                          <a:latin typeface="Century Gothic" panose="020B0502020202020204" pitchFamily="34" charset="0"/>
                        </a:rPr>
                        <a:t>Chico</a:t>
                      </a:r>
                    </a:p>
                  </a:txBody>
                  <a:tcPr anchor="ctr">
                    <a:solidFill>
                      <a:schemeClr val="bg1">
                        <a:lumMod val="95000"/>
                      </a:schemeClr>
                    </a:solidFill>
                  </a:tcPr>
                </a:tc>
                <a:tc>
                  <a:txBody>
                    <a:bodyPr/>
                    <a:lstStyle/>
                    <a:p>
                      <a:pPr algn="l"/>
                      <a:r>
                        <a:rPr lang="en-GB" dirty="0">
                          <a:solidFill>
                            <a:srgbClr val="002060"/>
                          </a:solidFill>
                          <a:latin typeface="Century Gothic" panose="020B0502020202020204" pitchFamily="34" charset="0"/>
                        </a:rPr>
                        <a:t>Chica</a:t>
                      </a:r>
                    </a:p>
                  </a:txBody>
                  <a:tcPr anchor="ctr">
                    <a:solidFill>
                      <a:schemeClr val="bg1">
                        <a:lumMod val="95000"/>
                      </a:schemeClr>
                    </a:solidFill>
                  </a:tcPr>
                </a:tc>
                <a:tc>
                  <a:txBody>
                    <a:bodyPr/>
                    <a:lstStyle/>
                    <a:p>
                      <a:pPr algn="l"/>
                      <a:r>
                        <a:rPr lang="en-GB" dirty="0">
                          <a:solidFill>
                            <a:srgbClr val="002060"/>
                          </a:solidFill>
                          <a:latin typeface="Century Gothic" panose="020B0502020202020204" pitchFamily="34" charset="0"/>
                        </a:rPr>
                        <a:t>Puede ser chico o</a:t>
                      </a:r>
                      <a:r>
                        <a:rPr lang="en-GB" baseline="0" dirty="0">
                          <a:solidFill>
                            <a:srgbClr val="002060"/>
                          </a:solidFill>
                          <a:latin typeface="Century Gothic" panose="020B0502020202020204" pitchFamily="34" charset="0"/>
                        </a:rPr>
                        <a:t> chica</a:t>
                      </a:r>
                      <a:endParaRPr lang="en-GB" dirty="0">
                        <a:solidFill>
                          <a:srgbClr val="002060"/>
                        </a:solidFill>
                        <a:latin typeface="Century Gothic" panose="020B0502020202020204" pitchFamily="34" charset="0"/>
                      </a:endParaRPr>
                    </a:p>
                  </a:txBody>
                  <a:tcPr anchor="ctr">
                    <a:solidFill>
                      <a:schemeClr val="bg1">
                        <a:lumMod val="95000"/>
                      </a:schemeClr>
                    </a:solidFill>
                  </a:tcPr>
                </a:tc>
                <a:tc>
                  <a:txBody>
                    <a:bodyPr/>
                    <a:lstStyle/>
                    <a:p>
                      <a:pPr algn="l"/>
                      <a:r>
                        <a:rPr lang="en-GB" i="1" dirty="0">
                          <a:solidFill>
                            <a:srgbClr val="002060"/>
                          </a:solidFill>
                          <a:latin typeface="Century Gothic" panose="020B0502020202020204" pitchFamily="34" charset="0"/>
                        </a:rPr>
                        <a:t>Hoy</a:t>
                      </a:r>
                    </a:p>
                  </a:txBody>
                  <a:tcPr anchor="ctr"/>
                </a:tc>
                <a:tc>
                  <a:txBody>
                    <a:bodyPr/>
                    <a:lstStyle/>
                    <a:p>
                      <a:pPr algn="l"/>
                      <a:r>
                        <a:rPr lang="en-GB" i="1" dirty="0">
                          <a:solidFill>
                            <a:srgbClr val="002060"/>
                          </a:solidFill>
                          <a:latin typeface="Century Gothic" panose="020B0502020202020204" pitchFamily="34" charset="0"/>
                        </a:rPr>
                        <a:t>En general</a:t>
                      </a:r>
                    </a:p>
                  </a:txBody>
                  <a:tcPr anchor="ctr"/>
                </a:tc>
                <a:extLst>
                  <a:ext uri="{0D108BD9-81ED-4DB2-BD59-A6C34878D82A}">
                    <a16:rowId xmlns:a16="http://schemas.microsoft.com/office/drawing/2014/main" val="2919298432"/>
                  </a:ext>
                </a:extLst>
              </a:tr>
              <a:tr h="409183">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39414933"/>
                  </a:ext>
                </a:extLst>
              </a:tr>
              <a:tr h="409183">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18788500"/>
                  </a:ext>
                </a:extLst>
              </a:tr>
              <a:tr h="409183">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a:p>
                  </a:txBody>
                  <a:tcPr/>
                </a:tc>
                <a:tc>
                  <a:txBody>
                    <a:bodyPr/>
                    <a:lstStyle/>
                    <a:p>
                      <a:endParaRPr lang="en-GB"/>
                    </a:p>
                  </a:txBody>
                  <a:tcPr/>
                </a:tc>
                <a:extLst>
                  <a:ext uri="{0D108BD9-81ED-4DB2-BD59-A6C34878D82A}">
                    <a16:rowId xmlns:a16="http://schemas.microsoft.com/office/drawing/2014/main" val="2366612994"/>
                  </a:ext>
                </a:extLst>
              </a:tr>
              <a:tr h="409183">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a:p>
                  </a:txBody>
                  <a:tcPr/>
                </a:tc>
                <a:tc>
                  <a:txBody>
                    <a:bodyPr/>
                    <a:lstStyle/>
                    <a:p>
                      <a:endParaRPr lang="en-GB"/>
                    </a:p>
                  </a:txBody>
                  <a:tcPr/>
                </a:tc>
                <a:extLst>
                  <a:ext uri="{0D108BD9-81ED-4DB2-BD59-A6C34878D82A}">
                    <a16:rowId xmlns:a16="http://schemas.microsoft.com/office/drawing/2014/main" val="971179292"/>
                  </a:ext>
                </a:extLst>
              </a:tr>
              <a:tr h="409183">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32009605"/>
                  </a:ext>
                </a:extLst>
              </a:tr>
              <a:tr h="409183">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78217478"/>
                  </a:ext>
                </a:extLst>
              </a:tr>
              <a:tr h="409183">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08752525"/>
                  </a:ext>
                </a:extLst>
              </a:tr>
              <a:tr h="409183">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99634748"/>
                  </a:ext>
                </a:extLst>
              </a:tr>
              <a:tr h="409183">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a:p>
                  </a:txBody>
                  <a:tcPr/>
                </a:tc>
                <a:tc>
                  <a:txBody>
                    <a:bodyPr/>
                    <a:lstStyle/>
                    <a:p>
                      <a:endParaRPr lang="en-GB"/>
                    </a:p>
                  </a:txBody>
                  <a:tcPr/>
                </a:tc>
                <a:extLst>
                  <a:ext uri="{0D108BD9-81ED-4DB2-BD59-A6C34878D82A}">
                    <a16:rowId xmlns:a16="http://schemas.microsoft.com/office/drawing/2014/main" val="2820287997"/>
                  </a:ext>
                </a:extLst>
              </a:tr>
              <a:tr h="409183">
                <a:tc>
                  <a:txBody>
                    <a:bodyPr/>
                    <a:lstStyle/>
                    <a:p>
                      <a:endParaRPr lang="en-GB">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latin typeface="Century Gothic" panose="020B0502020202020204" pitchFamily="34" charset="0"/>
                      </a:endParaRPr>
                    </a:p>
                  </a:txBody>
                  <a:tcPr>
                    <a:solidFill>
                      <a:schemeClr val="bg1">
                        <a:lumMod val="9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77117244"/>
                  </a:ext>
                </a:extLst>
              </a:tr>
            </a:tbl>
          </a:graphicData>
        </a:graphic>
      </p:graphicFrame>
      <p:sp>
        <p:nvSpPr>
          <p:cNvPr id="37" name="TextBox 36"/>
          <p:cNvSpPr txBox="1"/>
          <p:nvPr/>
        </p:nvSpPr>
        <p:spPr>
          <a:xfrm>
            <a:off x="1504246" y="1254946"/>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38" name="TextBox 37"/>
          <p:cNvSpPr txBox="1"/>
          <p:nvPr/>
        </p:nvSpPr>
        <p:spPr>
          <a:xfrm>
            <a:off x="765330" y="5034295"/>
            <a:ext cx="16125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8</a:t>
            </a:r>
          </a:p>
        </p:txBody>
      </p:sp>
      <p:sp>
        <p:nvSpPr>
          <p:cNvPr id="39" name="TextBox 38"/>
          <p:cNvSpPr txBox="1"/>
          <p:nvPr/>
        </p:nvSpPr>
        <p:spPr>
          <a:xfrm>
            <a:off x="755969" y="5451257"/>
            <a:ext cx="16125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9</a:t>
            </a:r>
          </a:p>
        </p:txBody>
      </p:sp>
      <p:sp>
        <p:nvSpPr>
          <p:cNvPr id="40" name="TextBox 39"/>
          <p:cNvSpPr txBox="1"/>
          <p:nvPr/>
        </p:nvSpPr>
        <p:spPr>
          <a:xfrm>
            <a:off x="780392" y="5868219"/>
            <a:ext cx="16125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10</a:t>
            </a: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9951" y="2181648"/>
            <a:ext cx="360464" cy="375483"/>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1335" y="2190858"/>
            <a:ext cx="360464" cy="375483"/>
          </a:xfrm>
          <a:prstGeom prst="rect">
            <a:avLst/>
          </a:prstGeom>
        </p:spPr>
      </p:pic>
      <p:sp>
        <p:nvSpPr>
          <p:cNvPr id="43" name="Rounded Rectangle 11" descr="background rectangle&#10;">
            <a:extLst>
              <a:ext uri="{FF2B5EF4-FFF2-40B4-BE49-F238E27FC236}">
                <a16:creationId xmlns:a16="http://schemas.microsoft.com/office/drawing/2014/main" id="{9268BA27-9508-448E-9915-ACE234D74542}"/>
              </a:ext>
            </a:extLst>
          </p:cNvPr>
          <p:cNvSpPr/>
          <p:nvPr/>
        </p:nvSpPr>
        <p:spPr>
          <a:xfrm>
            <a:off x="11418273" y="24157"/>
            <a:ext cx="769384"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4" name="Title 2">
            <a:extLst>
              <a:ext uri="{FF2B5EF4-FFF2-40B4-BE49-F238E27FC236}">
                <a16:creationId xmlns:a16="http://schemas.microsoft.com/office/drawing/2014/main" id="{89A9CC99-6E6F-BA4F-8531-09C581FE85E7}"/>
              </a:ext>
            </a:extLst>
          </p:cNvPr>
          <p:cNvSpPr>
            <a:spLocks noGrp="1"/>
          </p:cNvSpPr>
          <p:nvPr>
            <p:ph type="title"/>
          </p:nvPr>
        </p:nvSpPr>
        <p:spPr>
          <a:xfrm>
            <a:off x="11468171" y="-141521"/>
            <a:ext cx="1415902" cy="769039"/>
          </a:xfrm>
        </p:spPr>
        <p:txBody>
          <a:bodyPr>
            <a:normAutofit/>
          </a:bodyPr>
          <a:lstStyle/>
          <a:p>
            <a:r>
              <a:rPr lang="en-GB" sz="2000" b="1" dirty="0">
                <a:solidFill>
                  <a:prstClr val="white"/>
                </a:solidFill>
                <a:latin typeface="Century Gothic" panose="020B0502020202020204" pitchFamily="34" charset="0"/>
              </a:rPr>
              <a:t>leer</a:t>
            </a:r>
            <a:endParaRPr lang="en-US" sz="2000" dirty="0">
              <a:latin typeface="Century Gothic" panose="020B0502020202020204" pitchFamily="34" charset="0"/>
            </a:endParaRPr>
          </a:p>
        </p:txBody>
      </p: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543" y="2610890"/>
            <a:ext cx="360464" cy="375483"/>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7598" y="2584593"/>
            <a:ext cx="360464" cy="375483"/>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801" y="2997787"/>
            <a:ext cx="360464" cy="375483"/>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1016" y="2997787"/>
            <a:ext cx="360464" cy="375483"/>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0446" y="3429791"/>
            <a:ext cx="360464" cy="375483"/>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1335" y="3418332"/>
            <a:ext cx="360464" cy="375483"/>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983" y="3793815"/>
            <a:ext cx="360464" cy="375483"/>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1016" y="3834168"/>
            <a:ext cx="360464" cy="375483"/>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5990" y="4234278"/>
            <a:ext cx="360464" cy="375483"/>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001" y="4238904"/>
            <a:ext cx="360464" cy="375483"/>
          </a:xfrm>
          <a:prstGeom prst="rect">
            <a:avLst/>
          </a:prstGeom>
        </p:spPr>
      </p:pic>
      <p:sp>
        <p:nvSpPr>
          <p:cNvPr id="55" name="Rounded Rectangle 54"/>
          <p:cNvSpPr/>
          <p:nvPr/>
        </p:nvSpPr>
        <p:spPr>
          <a:xfrm>
            <a:off x="7449016" y="2168583"/>
            <a:ext cx="2235276"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983" y="4623018"/>
            <a:ext cx="360464" cy="375483"/>
          </a:xfrm>
          <a:prstGeom prst="rect">
            <a:avLst/>
          </a:prstGeom>
        </p:spPr>
      </p:pic>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7598" y="4644362"/>
            <a:ext cx="360464" cy="375483"/>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126" y="5052627"/>
            <a:ext cx="360464" cy="375483"/>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351" y="5038179"/>
            <a:ext cx="360464" cy="375483"/>
          </a:xfrm>
          <a:prstGeom prst="rect">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126" y="5471693"/>
            <a:ext cx="360464" cy="375483"/>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7152" y="5480743"/>
            <a:ext cx="360464" cy="375483"/>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5990" y="5868219"/>
            <a:ext cx="360464" cy="375483"/>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2451" y="5867238"/>
            <a:ext cx="360464" cy="375483"/>
          </a:xfrm>
          <a:prstGeom prst="rect">
            <a:avLst/>
          </a:prstGeom>
        </p:spPr>
      </p:pic>
      <p:sp>
        <p:nvSpPr>
          <p:cNvPr id="66" name="Rounded Rectangle 65"/>
          <p:cNvSpPr/>
          <p:nvPr/>
        </p:nvSpPr>
        <p:spPr>
          <a:xfrm>
            <a:off x="9717687" y="2167176"/>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7" name="Rounded Rectangle 66"/>
          <p:cNvSpPr/>
          <p:nvPr/>
        </p:nvSpPr>
        <p:spPr>
          <a:xfrm>
            <a:off x="7446508" y="4218322"/>
            <a:ext cx="2235276"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8" name="Rounded Rectangle 67"/>
          <p:cNvSpPr/>
          <p:nvPr/>
        </p:nvSpPr>
        <p:spPr>
          <a:xfrm>
            <a:off x="7456006" y="5827272"/>
            <a:ext cx="2235276"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9" name="Rounded Rectangle 68"/>
          <p:cNvSpPr/>
          <p:nvPr/>
        </p:nvSpPr>
        <p:spPr>
          <a:xfrm>
            <a:off x="9693097" y="3389462"/>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0" name="Rounded Rectangle 69"/>
          <p:cNvSpPr/>
          <p:nvPr/>
        </p:nvSpPr>
        <p:spPr>
          <a:xfrm>
            <a:off x="9717687" y="4221373"/>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1" name="Rounded Rectangle 70"/>
          <p:cNvSpPr/>
          <p:nvPr/>
        </p:nvSpPr>
        <p:spPr>
          <a:xfrm>
            <a:off x="9697487" y="5031225"/>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2" name="Rounded Rectangle 71"/>
          <p:cNvSpPr/>
          <p:nvPr/>
        </p:nvSpPr>
        <p:spPr>
          <a:xfrm>
            <a:off x="9705743" y="5832924"/>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3" name="Rounded Rectangle 72"/>
          <p:cNvSpPr/>
          <p:nvPr/>
        </p:nvSpPr>
        <p:spPr>
          <a:xfrm>
            <a:off x="6458095" y="2975933"/>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4" name="Rounded Rectangle 73"/>
          <p:cNvSpPr/>
          <p:nvPr/>
        </p:nvSpPr>
        <p:spPr>
          <a:xfrm>
            <a:off x="6452538" y="3384630"/>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5" name="Rounded Rectangle 74"/>
          <p:cNvSpPr/>
          <p:nvPr/>
        </p:nvSpPr>
        <p:spPr>
          <a:xfrm>
            <a:off x="6447477" y="5031225"/>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6" name="Rounded Rectangle 75"/>
          <p:cNvSpPr/>
          <p:nvPr/>
        </p:nvSpPr>
        <p:spPr>
          <a:xfrm>
            <a:off x="6446420" y="5439627"/>
            <a:ext cx="988413"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7" name="Rounded Rectangle 76"/>
          <p:cNvSpPr/>
          <p:nvPr/>
        </p:nvSpPr>
        <p:spPr>
          <a:xfrm>
            <a:off x="5550943" y="2580979"/>
            <a:ext cx="895478"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8" name="Rounded Rectangle 77"/>
          <p:cNvSpPr/>
          <p:nvPr/>
        </p:nvSpPr>
        <p:spPr>
          <a:xfrm>
            <a:off x="5569465" y="3801476"/>
            <a:ext cx="895478"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9" name="Rounded Rectangle 78"/>
          <p:cNvSpPr/>
          <p:nvPr/>
        </p:nvSpPr>
        <p:spPr>
          <a:xfrm>
            <a:off x="5576523" y="4612630"/>
            <a:ext cx="895478"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0" name="Rounded Rectangle 79"/>
          <p:cNvSpPr/>
          <p:nvPr/>
        </p:nvSpPr>
        <p:spPr>
          <a:xfrm>
            <a:off x="10706100" y="2585841"/>
            <a:ext cx="1414919"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1" name="Rounded Rectangle 80"/>
          <p:cNvSpPr/>
          <p:nvPr/>
        </p:nvSpPr>
        <p:spPr>
          <a:xfrm>
            <a:off x="10716630" y="2995855"/>
            <a:ext cx="1414919"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2" name="Rounded Rectangle 81"/>
          <p:cNvSpPr/>
          <p:nvPr/>
        </p:nvSpPr>
        <p:spPr>
          <a:xfrm>
            <a:off x="10688151" y="3795806"/>
            <a:ext cx="1414919"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3" name="Rounded Rectangle 82"/>
          <p:cNvSpPr/>
          <p:nvPr/>
        </p:nvSpPr>
        <p:spPr>
          <a:xfrm>
            <a:off x="10718284" y="4618059"/>
            <a:ext cx="1414919"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4" name="Rounded Rectangle 83"/>
          <p:cNvSpPr/>
          <p:nvPr/>
        </p:nvSpPr>
        <p:spPr>
          <a:xfrm>
            <a:off x="10713330" y="5451257"/>
            <a:ext cx="1414919" cy="420032"/>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Rounded Rectangular Callout 1"/>
          <p:cNvSpPr/>
          <p:nvPr/>
        </p:nvSpPr>
        <p:spPr>
          <a:xfrm>
            <a:off x="7237264" y="4775200"/>
            <a:ext cx="2902143" cy="1447350"/>
          </a:xfrm>
          <a:prstGeom prst="wedgeRoundRectCallout">
            <a:avLst>
              <a:gd name="adj1" fmla="val -117530"/>
              <a:gd name="adj2" fmla="val -1471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Qué</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significa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TextBox 2"/>
          <p:cNvSpPr txBox="1"/>
          <p:nvPr/>
        </p:nvSpPr>
        <p:spPr>
          <a:xfrm>
            <a:off x="7488042" y="5526874"/>
            <a:ext cx="26513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am red (sunburnt)!</a:t>
            </a:r>
          </a:p>
        </p:txBody>
      </p:sp>
    </p:spTree>
    <p:extLst>
      <p:ext uri="{BB962C8B-B14F-4D97-AF65-F5344CB8AC3E}">
        <p14:creationId xmlns:p14="http://schemas.microsoft.com/office/powerpoint/2010/main" val="12521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fade">
                                      <p:cBhvr>
                                        <p:cTn id="127" dur="500"/>
                                        <p:tgtEl>
                                          <p:spTgt spid="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
                                        </p:tgtEl>
                                        <p:attrNameLst>
                                          <p:attrName>style.visibility</p:attrName>
                                        </p:attrNameLst>
                                      </p:cBhvr>
                                      <p:to>
                                        <p:strVal val="visible"/>
                                      </p:to>
                                    </p:set>
                                    <p:animEffect transition="in" filter="fade">
                                      <p:cBhvr>
                                        <p:cTn id="1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737"/>
            <a:ext cx="6649156" cy="867128"/>
          </a:xfrm>
          <a:prstGeom prst="rect">
            <a:avLst/>
          </a:prstGeom>
        </p:spPr>
      </p:pic>
      <p:sp>
        <p:nvSpPr>
          <p:cNvPr id="5" name="Title 1"/>
          <p:cNvSpPr>
            <a:spLocks noGrp="1"/>
          </p:cNvSpPr>
          <p:nvPr>
            <p:ph type="title"/>
          </p:nvPr>
        </p:nvSpPr>
        <p:spPr>
          <a:xfrm>
            <a:off x="23422" y="-36063"/>
            <a:ext cx="6484584" cy="1325563"/>
          </a:xfrm>
        </p:spPr>
        <p:txBody>
          <a:bodyPr>
            <a:normAutofit/>
          </a:bodyPr>
          <a:lstStyle/>
          <a:p>
            <a:r>
              <a:rPr lang="en-GB" sz="3600" b="1" dirty="0">
                <a:solidFill>
                  <a:schemeClr val="bg1"/>
                </a:solidFill>
                <a:latin typeface="Century Gothic" panose="020B0502020202020204" pitchFamily="34" charset="0"/>
              </a:rPr>
              <a:t>SER and ESTAR [revisited]</a:t>
            </a:r>
          </a:p>
        </p:txBody>
      </p:sp>
      <p:sp>
        <p:nvSpPr>
          <p:cNvPr id="6" name="TextBox 5"/>
          <p:cNvSpPr txBox="1"/>
          <p:nvPr/>
        </p:nvSpPr>
        <p:spPr>
          <a:xfrm>
            <a:off x="-1" y="1115788"/>
            <a:ext cx="99726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In Spanish, there are two ways to say ‘you are’: ________ and _______</a:t>
            </a:r>
          </a:p>
        </p:txBody>
      </p:sp>
      <p:sp>
        <p:nvSpPr>
          <p:cNvPr id="7" name="TextBox 6"/>
          <p:cNvSpPr txBox="1"/>
          <p:nvPr/>
        </p:nvSpPr>
        <p:spPr>
          <a:xfrm>
            <a:off x="3165009" y="1542370"/>
            <a:ext cx="13078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estás</a:t>
            </a:r>
          </a:p>
        </p:txBody>
      </p:sp>
      <p:sp>
        <p:nvSpPr>
          <p:cNvPr id="8" name="TextBox 7"/>
          <p:cNvSpPr txBox="1"/>
          <p:nvPr/>
        </p:nvSpPr>
        <p:spPr>
          <a:xfrm>
            <a:off x="429900" y="2453282"/>
            <a:ext cx="11615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Use ‘______’ for location and temporary state/mood. </a:t>
            </a:r>
          </a:p>
        </p:txBody>
      </p:sp>
      <p:sp>
        <p:nvSpPr>
          <p:cNvPr id="11" name="TextBox 10"/>
          <p:cNvSpPr txBox="1"/>
          <p:nvPr/>
        </p:nvSpPr>
        <p:spPr>
          <a:xfrm>
            <a:off x="7750520" y="4590920"/>
            <a:ext cx="23211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Estás raro.</a:t>
            </a:r>
          </a:p>
        </p:txBody>
      </p:sp>
      <p:sp>
        <p:nvSpPr>
          <p:cNvPr id="13" name="TextBox 12"/>
          <p:cNvSpPr txBox="1"/>
          <p:nvPr/>
        </p:nvSpPr>
        <p:spPr>
          <a:xfrm>
            <a:off x="983302" y="4590920"/>
            <a:ext cx="60921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 are </a:t>
            </a:r>
            <a:r>
              <a:rPr kumimoji="0" lang="en-GB" sz="32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being</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strange (now).</a:t>
            </a:r>
          </a:p>
        </p:txBody>
      </p:sp>
      <p:sp>
        <p:nvSpPr>
          <p:cNvPr id="14" name="TextBox 13"/>
          <p:cNvSpPr txBox="1"/>
          <p:nvPr/>
        </p:nvSpPr>
        <p:spPr>
          <a:xfrm>
            <a:off x="7750520" y="5398258"/>
            <a:ext cx="2042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Eres raro.</a:t>
            </a:r>
          </a:p>
        </p:txBody>
      </p:sp>
      <p:sp>
        <p:nvSpPr>
          <p:cNvPr id="17" name="TextBox 16"/>
          <p:cNvSpPr txBox="1"/>
          <p:nvPr/>
        </p:nvSpPr>
        <p:spPr>
          <a:xfrm>
            <a:off x="983302" y="5398259"/>
            <a:ext cx="59475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 are strange (in general).</a:t>
            </a:r>
          </a:p>
        </p:txBody>
      </p:sp>
      <p:sp>
        <p:nvSpPr>
          <p:cNvPr id="22" name="TextBox 21"/>
          <p:cNvSpPr txBox="1"/>
          <p:nvPr/>
        </p:nvSpPr>
        <p:spPr>
          <a:xfrm>
            <a:off x="5767580" y="1556987"/>
            <a:ext cx="13078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eres</a:t>
            </a:r>
          </a:p>
        </p:txBody>
      </p:sp>
      <p:sp>
        <p:nvSpPr>
          <p:cNvPr id="23" name="TextBox 22"/>
          <p:cNvSpPr txBox="1"/>
          <p:nvPr/>
        </p:nvSpPr>
        <p:spPr>
          <a:xfrm>
            <a:off x="429899" y="3093503"/>
            <a:ext cx="88913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Use ‘_______’ for permanent traits.</a:t>
            </a:r>
          </a:p>
        </p:txBody>
      </p:sp>
      <p:sp>
        <p:nvSpPr>
          <p:cNvPr id="24" name="TextBox 23"/>
          <p:cNvSpPr txBox="1"/>
          <p:nvPr/>
        </p:nvSpPr>
        <p:spPr>
          <a:xfrm>
            <a:off x="1593384" y="3061793"/>
            <a:ext cx="10831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eres</a:t>
            </a:r>
          </a:p>
        </p:txBody>
      </p:sp>
      <p:sp>
        <p:nvSpPr>
          <p:cNvPr id="25" name="TextBox 24"/>
          <p:cNvSpPr txBox="1"/>
          <p:nvPr/>
        </p:nvSpPr>
        <p:spPr>
          <a:xfrm>
            <a:off x="1477066" y="2397836"/>
            <a:ext cx="15644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estás </a:t>
            </a:r>
          </a:p>
        </p:txBody>
      </p:sp>
    </p:spTree>
    <p:extLst>
      <p:ext uri="{BB962C8B-B14F-4D97-AF65-F5344CB8AC3E}">
        <p14:creationId xmlns:p14="http://schemas.microsoft.com/office/powerpoint/2010/main" val="39741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3" grpId="0"/>
      <p:bldP spid="14" grpId="0"/>
      <p:bldP spid="17"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nvPr>
        </p:nvGraphicFramePr>
        <p:xfrm>
          <a:off x="6248897" y="1035698"/>
          <a:ext cx="5857377" cy="5346053"/>
        </p:xfrm>
        <a:graphic>
          <a:graphicData uri="http://schemas.openxmlformats.org/drawingml/2006/table">
            <a:tbl>
              <a:tblPr firstRow="1" bandRow="1">
                <a:tableStyleId>{5940675A-B579-460E-94D1-54222C63F5DA}</a:tableStyleId>
              </a:tblPr>
              <a:tblGrid>
                <a:gridCol w="602121">
                  <a:extLst>
                    <a:ext uri="{9D8B030D-6E8A-4147-A177-3AD203B41FA5}">
                      <a16:colId xmlns:a16="http://schemas.microsoft.com/office/drawing/2014/main" val="3289873040"/>
                    </a:ext>
                  </a:extLst>
                </a:gridCol>
                <a:gridCol w="883827">
                  <a:extLst>
                    <a:ext uri="{9D8B030D-6E8A-4147-A177-3AD203B41FA5}">
                      <a16:colId xmlns:a16="http://schemas.microsoft.com/office/drawing/2014/main" val="4132444536"/>
                    </a:ext>
                  </a:extLst>
                </a:gridCol>
                <a:gridCol w="1555904">
                  <a:extLst>
                    <a:ext uri="{9D8B030D-6E8A-4147-A177-3AD203B41FA5}">
                      <a16:colId xmlns:a16="http://schemas.microsoft.com/office/drawing/2014/main" val="3329338808"/>
                    </a:ext>
                  </a:extLst>
                </a:gridCol>
                <a:gridCol w="2815525">
                  <a:extLst>
                    <a:ext uri="{9D8B030D-6E8A-4147-A177-3AD203B41FA5}">
                      <a16:colId xmlns:a16="http://schemas.microsoft.com/office/drawing/2014/main" val="2795807284"/>
                    </a:ext>
                  </a:extLst>
                </a:gridCol>
              </a:tblGrid>
              <a:tr h="512748">
                <a:tc>
                  <a:txBody>
                    <a:bodyPr/>
                    <a:lstStyle/>
                    <a:p>
                      <a:endParaRPr lang="en-GB" sz="1800" dirty="0">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Hoy</a:t>
                      </a:r>
                    </a:p>
                  </a:txBody>
                  <a:tcPr/>
                </a:tc>
                <a:tc>
                  <a:txBody>
                    <a:bodyPr/>
                    <a:lstStyle/>
                    <a:p>
                      <a:r>
                        <a:rPr lang="en-GB" sz="2000" dirty="0">
                          <a:solidFill>
                            <a:srgbClr val="002060"/>
                          </a:solidFill>
                          <a:latin typeface="Century Gothic" panose="020B0502020202020204" pitchFamily="34" charset="0"/>
                        </a:rPr>
                        <a:t>En general</a:t>
                      </a: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446480509"/>
                  </a:ext>
                </a:extLst>
              </a:tr>
              <a:tr h="966661">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1844483385"/>
                  </a:ext>
                </a:extLst>
              </a:tr>
              <a:tr h="966661">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2952607050"/>
                  </a:ext>
                </a:extLst>
              </a:tr>
              <a:tr h="966661">
                <a:tc>
                  <a:txBody>
                    <a:bodyPr/>
                    <a:lstStyle/>
                    <a:p>
                      <a:endParaRPr lang="en-GB" sz="1800">
                        <a:latin typeface="Century Gothic" panose="020B0502020202020204" pitchFamily="34" charset="0"/>
                      </a:endParaRPr>
                    </a:p>
                  </a:txBody>
                  <a:tcPr/>
                </a:tc>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3060333042"/>
                  </a:ext>
                </a:extLst>
              </a:tr>
              <a:tr h="966661">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3833854305"/>
                  </a:ext>
                </a:extLst>
              </a:tr>
              <a:tr h="966661">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2708717845"/>
                  </a:ext>
                </a:extLst>
              </a:tr>
            </a:tbl>
          </a:graphicData>
        </a:graphic>
      </p:graphicFrame>
      <p:sp>
        <p:nvSpPr>
          <p:cNvPr id="2" name="Title 1"/>
          <p:cNvSpPr>
            <a:spLocks noGrp="1"/>
          </p:cNvSpPr>
          <p:nvPr>
            <p:ph type="title"/>
          </p:nvPr>
        </p:nvSpPr>
        <p:spPr>
          <a:xfrm>
            <a:off x="0" y="93685"/>
            <a:ext cx="7350369" cy="331391"/>
          </a:xfrm>
        </p:spPr>
        <p:txBody>
          <a:bodyPr>
            <a:normAutofit fontScale="90000"/>
          </a:bodyPr>
          <a:lstStyle/>
          <a:p>
            <a:r>
              <a:rPr lang="en-GB" sz="2800" dirty="0" err="1">
                <a:latin typeface="Century Gothic" panose="020B0502020202020204" pitchFamily="34" charset="0"/>
              </a:rPr>
              <a:t>Escucha</a:t>
            </a:r>
            <a:r>
              <a:rPr lang="en-GB" sz="2800" dirty="0">
                <a:latin typeface="Century Gothic" panose="020B0502020202020204" pitchFamily="34" charset="0"/>
              </a:rPr>
              <a:t> el </a:t>
            </a:r>
            <a:r>
              <a:rPr lang="en-GB" sz="2800" dirty="0" err="1">
                <a:latin typeface="Century Gothic" panose="020B0502020202020204" pitchFamily="34" charset="0"/>
              </a:rPr>
              <a:t>verbo</a:t>
            </a:r>
            <a:r>
              <a:rPr lang="en-GB" sz="2800" dirty="0">
                <a:latin typeface="Century Gothic" panose="020B0502020202020204" pitchFamily="34" charset="0"/>
              </a:rPr>
              <a:t>. ¿Es ‘hoy’ o ‘</a:t>
            </a:r>
            <a:r>
              <a:rPr lang="en-GB" sz="2800" dirty="0" err="1">
                <a:latin typeface="Century Gothic" panose="020B0502020202020204" pitchFamily="34" charset="0"/>
              </a:rPr>
              <a:t>en</a:t>
            </a:r>
            <a:r>
              <a:rPr lang="en-GB" sz="2800" dirty="0">
                <a:latin typeface="Century Gothic" panose="020B0502020202020204" pitchFamily="34" charset="0"/>
              </a:rPr>
              <a:t> general’?</a:t>
            </a:r>
          </a:p>
        </p:txBody>
      </p:sp>
      <p:sp>
        <p:nvSpPr>
          <p:cNvPr id="3" name="Rounded Rectangle 11" descr="background rectangle&#10;">
            <a:extLst>
              <a:ext uri="{FF2B5EF4-FFF2-40B4-BE49-F238E27FC236}">
                <a16:creationId xmlns:a16="http://schemas.microsoft.com/office/drawing/2014/main" id="{9268BA27-9508-448E-9915-ACE234D74542}"/>
              </a:ext>
            </a:extLst>
          </p:cNvPr>
          <p:cNvSpPr/>
          <p:nvPr/>
        </p:nvSpPr>
        <p:spPr>
          <a:xfrm>
            <a:off x="10771755" y="24157"/>
            <a:ext cx="141590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itle 2">
            <a:extLst>
              <a:ext uri="{FF2B5EF4-FFF2-40B4-BE49-F238E27FC236}">
                <a16:creationId xmlns:a16="http://schemas.microsoft.com/office/drawing/2014/main" id="{89A9CC99-6E6F-BA4F-8531-09C581FE85E7}"/>
              </a:ext>
            </a:extLst>
          </p:cNvPr>
          <p:cNvSpPr txBox="1">
            <a:spLocks/>
          </p:cNvSpPr>
          <p:nvPr/>
        </p:nvSpPr>
        <p:spPr>
          <a:xfrm>
            <a:off x="10771755" y="-159904"/>
            <a:ext cx="1415902" cy="769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escuchar</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5" name="Title 1"/>
          <p:cNvSpPr txBox="1">
            <a:spLocks/>
          </p:cNvSpPr>
          <p:nvPr/>
        </p:nvSpPr>
        <p:spPr>
          <a:xfrm>
            <a:off x="-1" y="609135"/>
            <a:ext cx="10771755" cy="331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Luego, marca la imagen correcta. ¿Es ‘A’, ‘B’ o puede ser ‘A’ y ‘B’?</a:t>
            </a:r>
          </a:p>
        </p:txBody>
      </p:sp>
      <p:graphicFrame>
        <p:nvGraphicFramePr>
          <p:cNvPr id="6" name="Table 5"/>
          <p:cNvGraphicFramePr>
            <a:graphicFrameLocks noGrp="1"/>
          </p:cNvGraphicFramePr>
          <p:nvPr>
            <p:extLst/>
          </p:nvPr>
        </p:nvGraphicFramePr>
        <p:xfrm>
          <a:off x="81901" y="1035698"/>
          <a:ext cx="6059992" cy="5346053"/>
        </p:xfrm>
        <a:graphic>
          <a:graphicData uri="http://schemas.openxmlformats.org/drawingml/2006/table">
            <a:tbl>
              <a:tblPr firstRow="1" bandRow="1">
                <a:tableStyleId>{5940675A-B579-460E-94D1-54222C63F5DA}</a:tableStyleId>
              </a:tblPr>
              <a:tblGrid>
                <a:gridCol w="527699">
                  <a:extLst>
                    <a:ext uri="{9D8B030D-6E8A-4147-A177-3AD203B41FA5}">
                      <a16:colId xmlns:a16="http://schemas.microsoft.com/office/drawing/2014/main" val="3289873040"/>
                    </a:ext>
                  </a:extLst>
                </a:gridCol>
                <a:gridCol w="819150">
                  <a:extLst>
                    <a:ext uri="{9D8B030D-6E8A-4147-A177-3AD203B41FA5}">
                      <a16:colId xmlns:a16="http://schemas.microsoft.com/office/drawing/2014/main" val="4132444536"/>
                    </a:ext>
                  </a:extLst>
                </a:gridCol>
                <a:gridCol w="1619250">
                  <a:extLst>
                    <a:ext uri="{9D8B030D-6E8A-4147-A177-3AD203B41FA5}">
                      <a16:colId xmlns:a16="http://schemas.microsoft.com/office/drawing/2014/main" val="3329338808"/>
                    </a:ext>
                  </a:extLst>
                </a:gridCol>
                <a:gridCol w="3093893">
                  <a:extLst>
                    <a:ext uri="{9D8B030D-6E8A-4147-A177-3AD203B41FA5}">
                      <a16:colId xmlns:a16="http://schemas.microsoft.com/office/drawing/2014/main" val="2795807284"/>
                    </a:ext>
                  </a:extLst>
                </a:gridCol>
              </a:tblGrid>
              <a:tr h="512748">
                <a:tc>
                  <a:txBody>
                    <a:bodyPr/>
                    <a:lstStyle/>
                    <a:p>
                      <a:endParaRPr lang="en-GB" sz="1800" dirty="0">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Hoy</a:t>
                      </a:r>
                    </a:p>
                  </a:txBody>
                  <a:tcPr/>
                </a:tc>
                <a:tc>
                  <a:txBody>
                    <a:bodyPr/>
                    <a:lstStyle/>
                    <a:p>
                      <a:r>
                        <a:rPr lang="en-GB" sz="2000" dirty="0">
                          <a:solidFill>
                            <a:srgbClr val="002060"/>
                          </a:solidFill>
                          <a:latin typeface="Century Gothic" panose="020B0502020202020204" pitchFamily="34" charset="0"/>
                        </a:rPr>
                        <a:t>En general</a:t>
                      </a: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446480509"/>
                  </a:ext>
                </a:extLst>
              </a:tr>
              <a:tr h="966661">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1844483385"/>
                  </a:ext>
                </a:extLst>
              </a:tr>
              <a:tr h="966661">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2952607050"/>
                  </a:ext>
                </a:extLst>
              </a:tr>
              <a:tr h="966661">
                <a:tc>
                  <a:txBody>
                    <a:bodyPr/>
                    <a:lstStyle/>
                    <a:p>
                      <a:endParaRPr lang="en-GB" sz="1800">
                        <a:latin typeface="Century Gothic" panose="020B0502020202020204" pitchFamily="34" charset="0"/>
                      </a:endParaRPr>
                    </a:p>
                  </a:txBody>
                  <a:tcPr/>
                </a:tc>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3060333042"/>
                  </a:ext>
                </a:extLst>
              </a:tr>
              <a:tr h="966661">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3833854305"/>
                  </a:ext>
                </a:extLst>
              </a:tr>
              <a:tr h="966661">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2708717845"/>
                  </a:ext>
                </a:extLst>
              </a:tr>
            </a:tbl>
          </a:graphicData>
        </a:graphic>
      </p:graphicFrame>
      <p:sp>
        <p:nvSpPr>
          <p:cNvPr id="7" name="Google Shape;614;p26">
            <a:hlinkClick r:id="" action="ppaction://noaction" highlightClick="1">
              <a:snd r:embed="rId3" name="eres nerviosa.wav"/>
            </a:hlinkClick>
            <a:extLst>
              <a:ext uri="{FF2B5EF4-FFF2-40B4-BE49-F238E27FC236}">
                <a16:creationId xmlns:a16="http://schemas.microsoft.com/office/drawing/2014/main" id="{2A2E30D2-841A-4ED1-B670-1C83F228DED0}"/>
              </a:ext>
            </a:extLst>
          </p:cNvPr>
          <p:cNvSpPr/>
          <p:nvPr/>
        </p:nvSpPr>
        <p:spPr>
          <a:xfrm>
            <a:off x="212469" y="1877625"/>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Google Shape;615;p26">
            <a:hlinkClick r:id="" action="ppaction://noaction" highlightClick="1">
              <a:snd r:embed="rId4" name="eres feliz 1.wav"/>
            </a:hlinkClick>
            <a:extLst>
              <a:ext uri="{FF2B5EF4-FFF2-40B4-BE49-F238E27FC236}">
                <a16:creationId xmlns:a16="http://schemas.microsoft.com/office/drawing/2014/main" id="{598D57C1-09CA-4B85-A901-8BF5F8E2B844}"/>
              </a:ext>
            </a:extLst>
          </p:cNvPr>
          <p:cNvSpPr/>
          <p:nvPr/>
        </p:nvSpPr>
        <p:spPr>
          <a:xfrm>
            <a:off x="212469" y="2890611"/>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2</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Google Shape;616;p26">
            <a:hlinkClick r:id="" action="ppaction://noaction" highlightClick="1">
              <a:snd r:embed="rId5" name="estas aburrido.wav"/>
            </a:hlinkClick>
            <a:extLst>
              <a:ext uri="{FF2B5EF4-FFF2-40B4-BE49-F238E27FC236}">
                <a16:creationId xmlns:a16="http://schemas.microsoft.com/office/drawing/2014/main" id="{E034BFCB-0288-4166-9636-7DA2D26FF970}"/>
              </a:ext>
            </a:extLst>
          </p:cNvPr>
          <p:cNvSpPr/>
          <p:nvPr/>
        </p:nvSpPr>
        <p:spPr>
          <a:xfrm>
            <a:off x="212470" y="3821484"/>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3</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0" name="Google Shape;616;p26">
            <a:hlinkClick r:id="" action="ppaction://noaction" highlightClick="1">
              <a:snd r:embed="rId6" name="eres guapa.wav"/>
            </a:hlinkClick>
            <a:extLst>
              <a:ext uri="{FF2B5EF4-FFF2-40B4-BE49-F238E27FC236}">
                <a16:creationId xmlns:a16="http://schemas.microsoft.com/office/drawing/2014/main" id="{E034BFCB-0288-4166-9636-7DA2D26FF970}"/>
              </a:ext>
            </a:extLst>
          </p:cNvPr>
          <p:cNvSpPr/>
          <p:nvPr/>
        </p:nvSpPr>
        <p:spPr>
          <a:xfrm>
            <a:off x="212472" y="4794123"/>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4</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Google Shape;616;p26">
            <a:hlinkClick r:id="" action="ppaction://noaction" highlightClick="1">
              <a:snd r:embed="rId7" name="estas tranquila.wav"/>
            </a:hlinkClick>
            <a:extLst>
              <a:ext uri="{FF2B5EF4-FFF2-40B4-BE49-F238E27FC236}">
                <a16:creationId xmlns:a16="http://schemas.microsoft.com/office/drawing/2014/main" id="{E034BFCB-0288-4166-9636-7DA2D26FF970}"/>
              </a:ext>
            </a:extLst>
          </p:cNvPr>
          <p:cNvSpPr/>
          <p:nvPr/>
        </p:nvSpPr>
        <p:spPr>
          <a:xfrm>
            <a:off x="212471" y="5754858"/>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5</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Google Shape;616;p26">
            <a:hlinkClick r:id="" action="ppaction://noaction" highlightClick="1">
              <a:snd r:embed="rId8" name="estas moreno.wav"/>
            </a:hlinkClick>
            <a:extLst>
              <a:ext uri="{FF2B5EF4-FFF2-40B4-BE49-F238E27FC236}">
                <a16:creationId xmlns:a16="http://schemas.microsoft.com/office/drawing/2014/main" id="{E034BFCB-0288-4166-9636-7DA2D26FF970}"/>
              </a:ext>
            </a:extLst>
          </p:cNvPr>
          <p:cNvSpPr/>
          <p:nvPr/>
        </p:nvSpPr>
        <p:spPr>
          <a:xfrm>
            <a:off x="6386396" y="1877625"/>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6</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Google Shape;616;p26">
            <a:hlinkClick r:id="" action="ppaction://noaction" highlightClick="1">
              <a:snd r:embed="rId9" name="eres serio.wav"/>
            </a:hlinkClick>
            <a:extLst>
              <a:ext uri="{FF2B5EF4-FFF2-40B4-BE49-F238E27FC236}">
                <a16:creationId xmlns:a16="http://schemas.microsoft.com/office/drawing/2014/main" id="{E034BFCB-0288-4166-9636-7DA2D26FF970}"/>
              </a:ext>
            </a:extLst>
          </p:cNvPr>
          <p:cNvSpPr/>
          <p:nvPr/>
        </p:nvSpPr>
        <p:spPr>
          <a:xfrm>
            <a:off x="6386395" y="2890611"/>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7</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4" name="Google Shape;616;p26">
            <a:hlinkClick r:id="" action="ppaction://noaction" highlightClick="1">
              <a:snd r:embed="rId10" name="estas tonta.wav"/>
            </a:hlinkClick>
            <a:extLst>
              <a:ext uri="{FF2B5EF4-FFF2-40B4-BE49-F238E27FC236}">
                <a16:creationId xmlns:a16="http://schemas.microsoft.com/office/drawing/2014/main" id="{E034BFCB-0288-4166-9636-7DA2D26FF970}"/>
              </a:ext>
            </a:extLst>
          </p:cNvPr>
          <p:cNvSpPr/>
          <p:nvPr/>
        </p:nvSpPr>
        <p:spPr>
          <a:xfrm>
            <a:off x="6386394" y="3816241"/>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8</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Google Shape;616;p26">
            <a:hlinkClick r:id="" action="ppaction://noaction" highlightClick="1">
              <a:snd r:embed="rId11" name="estas simpatico.wav"/>
            </a:hlinkClick>
            <a:extLst>
              <a:ext uri="{FF2B5EF4-FFF2-40B4-BE49-F238E27FC236}">
                <a16:creationId xmlns:a16="http://schemas.microsoft.com/office/drawing/2014/main" id="{E034BFCB-0288-4166-9636-7DA2D26FF970}"/>
              </a:ext>
            </a:extLst>
          </p:cNvPr>
          <p:cNvSpPr/>
          <p:nvPr/>
        </p:nvSpPr>
        <p:spPr>
          <a:xfrm>
            <a:off x="6386394" y="4794123"/>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9</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7" name="Google Shape;616;p26">
            <a:hlinkClick r:id="" action="ppaction://noaction" highlightClick="1">
              <a:snd r:embed="rId12" name="eres alegre.wav"/>
            </a:hlinkClick>
            <a:extLst>
              <a:ext uri="{FF2B5EF4-FFF2-40B4-BE49-F238E27FC236}">
                <a16:creationId xmlns:a16="http://schemas.microsoft.com/office/drawing/2014/main" id="{E034BFCB-0288-4166-9636-7DA2D26FF970}"/>
              </a:ext>
            </a:extLst>
          </p:cNvPr>
          <p:cNvSpPr/>
          <p:nvPr/>
        </p:nvSpPr>
        <p:spPr>
          <a:xfrm>
            <a:off x="6397360" y="5754857"/>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a:ea typeface="+mn-ea"/>
                <a:cs typeface="+mn-cs"/>
                <a:sym typeface="Century Gothic"/>
              </a:rPr>
              <a:t>10</a:t>
            </a:r>
            <a:endParaRPr kumimoji="0"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18" name="Picture 17"/>
          <p:cNvPicPr>
            <a:picLocks noChangeAspect="1"/>
          </p:cNvPicPr>
          <p:nvPr/>
        </p:nvPicPr>
        <p:blipFill rotWithShape="1">
          <a:blip r:embed="rId13" cstate="print">
            <a:extLst>
              <a:ext uri="{28A0092B-C50C-407E-A947-70E740481C1C}">
                <a14:useLocalDpi xmlns:a14="http://schemas.microsoft.com/office/drawing/2010/main" val="0"/>
              </a:ext>
            </a:extLst>
          </a:blip>
          <a:srcRect b="4995"/>
          <a:stretch/>
        </p:blipFill>
        <p:spPr>
          <a:xfrm>
            <a:off x="3241186" y="1600569"/>
            <a:ext cx="741155" cy="800159"/>
          </a:xfrm>
          <a:prstGeom prst="rect">
            <a:avLst/>
          </a:prstGeom>
        </p:spPr>
      </p:pic>
      <p:pic>
        <p:nvPicPr>
          <p:cNvPr id="3074" name="Picture 2" descr="Nervous class presentation clipa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48229" y="1627819"/>
            <a:ext cx="1291481" cy="8502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52616" y="1068593"/>
            <a:ext cx="381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a:t>
            </a:r>
          </a:p>
        </p:txBody>
      </p:sp>
      <p:sp>
        <p:nvSpPr>
          <p:cNvPr id="22" name="TextBox 21"/>
          <p:cNvSpPr txBox="1"/>
          <p:nvPr/>
        </p:nvSpPr>
        <p:spPr>
          <a:xfrm>
            <a:off x="5257800" y="1078827"/>
            <a:ext cx="381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a:t>
            </a:r>
          </a:p>
        </p:txBody>
      </p:sp>
      <p:sp>
        <p:nvSpPr>
          <p:cNvPr id="31" name="TextBox 30"/>
          <p:cNvSpPr txBox="1"/>
          <p:nvPr/>
        </p:nvSpPr>
        <p:spPr>
          <a:xfrm>
            <a:off x="9434071" y="1124585"/>
            <a:ext cx="381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a:t>
            </a:r>
          </a:p>
        </p:txBody>
      </p:sp>
      <p:sp>
        <p:nvSpPr>
          <p:cNvPr id="32" name="TextBox 31"/>
          <p:cNvSpPr txBox="1"/>
          <p:nvPr/>
        </p:nvSpPr>
        <p:spPr>
          <a:xfrm>
            <a:off x="11504708" y="1124585"/>
            <a:ext cx="381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a:t>
            </a:r>
          </a:p>
        </p:txBody>
      </p:sp>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0385" y="1877625"/>
            <a:ext cx="360464" cy="375483"/>
          </a:xfrm>
          <a:prstGeom prst="rect">
            <a:avLst/>
          </a:prstGeom>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0385" y="2890611"/>
            <a:ext cx="360464" cy="375483"/>
          </a:xfrm>
          <a:prstGeom prst="rect">
            <a:avLst/>
          </a:prstGeom>
        </p:spPr>
      </p:pic>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5411" y="3788623"/>
            <a:ext cx="360464" cy="375483"/>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0385" y="4681098"/>
            <a:ext cx="360464" cy="375483"/>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6593" y="5699625"/>
            <a:ext cx="360464" cy="375483"/>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22004" y="1896519"/>
            <a:ext cx="360464" cy="375483"/>
          </a:xfrm>
          <a:prstGeom prst="rect">
            <a:avLst/>
          </a:prstGeom>
        </p:spPr>
      </p:pic>
      <p:pic>
        <p:nvPicPr>
          <p:cNvPr id="39" name="Pictur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27640" y="2750338"/>
            <a:ext cx="360464" cy="375483"/>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11990" y="3788623"/>
            <a:ext cx="360464" cy="375483"/>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11990" y="4766506"/>
            <a:ext cx="360464" cy="375483"/>
          </a:xfrm>
          <a:prstGeom prst="rect">
            <a:avLst/>
          </a:prstGeom>
        </p:spPr>
      </p:pic>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30954" y="5699624"/>
            <a:ext cx="360464" cy="375483"/>
          </a:xfrm>
          <a:prstGeom prst="rect">
            <a:avLst/>
          </a:prstGeom>
        </p:spPr>
      </p:pic>
      <p:pic>
        <p:nvPicPr>
          <p:cNvPr id="3076" name="Picture 4" descr="Happy Boy Cartoon Clip Art at Clk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90900" y="2554652"/>
            <a:ext cx="743719" cy="8561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ppy Lady Clipart | Clipart library - Free Clipart Image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64381" y="2574570"/>
            <a:ext cx="745467" cy="768522"/>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3119241" y="1452564"/>
            <a:ext cx="1047750"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Oval 45"/>
          <p:cNvSpPr/>
          <p:nvPr/>
        </p:nvSpPr>
        <p:spPr>
          <a:xfrm>
            <a:off x="3198441" y="2459356"/>
            <a:ext cx="1047750"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Oval 46"/>
          <p:cNvSpPr/>
          <p:nvPr/>
        </p:nvSpPr>
        <p:spPr>
          <a:xfrm>
            <a:off x="5029363" y="2465590"/>
            <a:ext cx="1047750"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9" name="Picture 6" descr="Bored student clipar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87482" y="3540009"/>
            <a:ext cx="952853" cy="9022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ored Face Clipar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67362" y="3505965"/>
            <a:ext cx="1036948" cy="1036948"/>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5080349" y="3410793"/>
            <a:ext cx="1047750"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2" name="Picture 51" descr="Eyewear Clip art - glasses png download - 1000*1345 - Free Transparent Eyewear png Download."/>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28613" y="4491446"/>
            <a:ext cx="640604" cy="907492"/>
          </a:xfrm>
          <a:prstGeom prst="rect">
            <a:avLst/>
          </a:prstGeom>
          <a:noFill/>
          <a:ln>
            <a:noFill/>
          </a:ln>
        </p:spPr>
      </p:pic>
      <p:pic>
        <p:nvPicPr>
          <p:cNvPr id="3082" name="Picture 10" descr="Girl sunglasses clipar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57030" y="4470265"/>
            <a:ext cx="915282" cy="915283"/>
          </a:xfrm>
          <a:prstGeom prst="rect">
            <a:avLst/>
          </a:prstGeom>
          <a:noFill/>
          <a:extLst>
            <a:ext uri="{909E8E84-426E-40DD-AFC4-6F175D3DCCD1}">
              <a14:hiddenFill xmlns:a14="http://schemas.microsoft.com/office/drawing/2010/main">
                <a:solidFill>
                  <a:srgbClr val="FFFFFF"/>
                </a:solidFill>
              </a14:hiddenFill>
            </a:ext>
          </a:extLst>
        </p:spPr>
      </p:pic>
      <p:sp>
        <p:nvSpPr>
          <p:cNvPr id="54" name="Oval 53"/>
          <p:cNvSpPr/>
          <p:nvPr/>
        </p:nvSpPr>
        <p:spPr>
          <a:xfrm>
            <a:off x="5005472" y="4398171"/>
            <a:ext cx="1047750"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5" name="Picture 14" descr="PATH TO SUCCESS: How to Meditate for Beginner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98441" y="5515661"/>
            <a:ext cx="1149524" cy="77656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Yoga Clip Art"/>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76120" y="5452239"/>
            <a:ext cx="805555" cy="895061"/>
          </a:xfrm>
          <a:prstGeom prst="rect">
            <a:avLst/>
          </a:prstGeom>
          <a:noFill/>
          <a:extLst>
            <a:ext uri="{909E8E84-426E-40DD-AFC4-6F175D3DCCD1}">
              <a14:hiddenFill xmlns:a14="http://schemas.microsoft.com/office/drawing/2010/main">
                <a:solidFill>
                  <a:srgbClr val="FFFFFF"/>
                </a:solidFill>
              </a14:hiddenFill>
            </a:ext>
          </a:extLst>
        </p:spPr>
      </p:pic>
      <p:sp>
        <p:nvSpPr>
          <p:cNvPr id="57" name="Oval 56"/>
          <p:cNvSpPr/>
          <p:nvPr/>
        </p:nvSpPr>
        <p:spPr>
          <a:xfrm>
            <a:off x="3251105" y="5433985"/>
            <a:ext cx="1047750"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086" name="Picture 14" descr="Free Clipart ??� Labor Day 2a summer beach vacation related clipar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229850" y="1570150"/>
            <a:ext cx="1205636" cy="98450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anning cliparts"/>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921632" y="1618732"/>
            <a:ext cx="1116147" cy="887337"/>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p:cNvSpPr/>
          <p:nvPr/>
        </p:nvSpPr>
        <p:spPr>
          <a:xfrm>
            <a:off x="9233543" y="1519171"/>
            <a:ext cx="1282057"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1" name="Picture 16" descr="http://www.clker.com/cliparts/a/4/6/5/1195422057159648263FEN_frank.svg.med.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606739" y="2532334"/>
            <a:ext cx="682075" cy="93469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lipart - Serious woman by"/>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955892" y="2649864"/>
            <a:ext cx="815812" cy="749527"/>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p:cNvSpPr/>
          <p:nvPr/>
        </p:nvSpPr>
        <p:spPr>
          <a:xfrm>
            <a:off x="9340296" y="2470515"/>
            <a:ext cx="1282057"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4" name="TextBox 63"/>
          <p:cNvSpPr txBox="1"/>
          <p:nvPr/>
        </p:nvSpPr>
        <p:spPr>
          <a:xfrm>
            <a:off x="9581711" y="3632520"/>
            <a:ext cx="12029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[boy]</a:t>
            </a:r>
          </a:p>
        </p:txBody>
      </p:sp>
      <p:sp>
        <p:nvSpPr>
          <p:cNvPr id="65" name="TextBox 64"/>
          <p:cNvSpPr txBox="1"/>
          <p:nvPr/>
        </p:nvSpPr>
        <p:spPr>
          <a:xfrm>
            <a:off x="11151673" y="3631750"/>
            <a:ext cx="12029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[girl]</a:t>
            </a:r>
          </a:p>
        </p:txBody>
      </p:sp>
      <p:sp>
        <p:nvSpPr>
          <p:cNvPr id="66" name="Oval 65"/>
          <p:cNvSpPr/>
          <p:nvPr/>
        </p:nvSpPr>
        <p:spPr>
          <a:xfrm>
            <a:off x="10799433" y="3397507"/>
            <a:ext cx="1282057"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7" name="TextBox 66"/>
          <p:cNvSpPr txBox="1"/>
          <p:nvPr/>
        </p:nvSpPr>
        <p:spPr>
          <a:xfrm>
            <a:off x="9579328" y="4607175"/>
            <a:ext cx="13523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[girl]</a:t>
            </a:r>
          </a:p>
        </p:txBody>
      </p:sp>
      <p:sp>
        <p:nvSpPr>
          <p:cNvPr id="68" name="TextBox 67"/>
          <p:cNvSpPr txBox="1"/>
          <p:nvPr/>
        </p:nvSpPr>
        <p:spPr>
          <a:xfrm>
            <a:off x="11124513" y="4611254"/>
            <a:ext cx="13523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[boy]</a:t>
            </a:r>
          </a:p>
        </p:txBody>
      </p:sp>
      <p:sp>
        <p:nvSpPr>
          <p:cNvPr id="69" name="Oval 68"/>
          <p:cNvSpPr/>
          <p:nvPr/>
        </p:nvSpPr>
        <p:spPr>
          <a:xfrm>
            <a:off x="10849799" y="4396660"/>
            <a:ext cx="1282057"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0" name="TextBox 69"/>
          <p:cNvSpPr txBox="1"/>
          <p:nvPr/>
        </p:nvSpPr>
        <p:spPr>
          <a:xfrm>
            <a:off x="9446639" y="5583755"/>
            <a:ext cx="1394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cheerful [girl]</a:t>
            </a:r>
          </a:p>
        </p:txBody>
      </p:sp>
      <p:sp>
        <p:nvSpPr>
          <p:cNvPr id="71" name="TextBox 70"/>
          <p:cNvSpPr txBox="1"/>
          <p:nvPr/>
        </p:nvSpPr>
        <p:spPr>
          <a:xfrm>
            <a:off x="10931682" y="5595892"/>
            <a:ext cx="1394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cheerful [boy]</a:t>
            </a:r>
          </a:p>
        </p:txBody>
      </p:sp>
      <p:sp>
        <p:nvSpPr>
          <p:cNvPr id="72" name="Oval 71"/>
          <p:cNvSpPr/>
          <p:nvPr/>
        </p:nvSpPr>
        <p:spPr>
          <a:xfrm>
            <a:off x="9306747" y="5362917"/>
            <a:ext cx="1282057"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4" name="Oval 73"/>
          <p:cNvSpPr/>
          <p:nvPr/>
        </p:nvSpPr>
        <p:spPr>
          <a:xfrm>
            <a:off x="10874794" y="5379646"/>
            <a:ext cx="1282057" cy="10806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4" name="Rounded Rectangular Callout 43"/>
          <p:cNvSpPr/>
          <p:nvPr/>
        </p:nvSpPr>
        <p:spPr>
          <a:xfrm>
            <a:off x="5256575" y="3628389"/>
            <a:ext cx="4091322" cy="2635724"/>
          </a:xfrm>
          <a:prstGeom prst="wedgeRoundRectCallout">
            <a:avLst>
              <a:gd name="adj1" fmla="val -87084"/>
              <a:gd name="adj2" fmla="val -2668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p:cNvSpPr txBox="1"/>
          <p:nvPr/>
        </p:nvSpPr>
        <p:spPr>
          <a:xfrm>
            <a:off x="5654690" y="4627517"/>
            <a:ext cx="26594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You are </a:t>
            </a:r>
            <a:r>
              <a:rPr kumimoji="0" lang="en-GB" sz="2000" b="1" i="1" u="sng"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bored</a:t>
            </a: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p>
        </p:txBody>
      </p:sp>
      <p:sp>
        <p:nvSpPr>
          <p:cNvPr id="77" name="TextBox 76"/>
          <p:cNvSpPr txBox="1"/>
          <p:nvPr/>
        </p:nvSpPr>
        <p:spPr>
          <a:xfrm>
            <a:off x="5636377" y="5823540"/>
            <a:ext cx="26594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You are </a:t>
            </a:r>
            <a:r>
              <a:rPr kumimoji="0" lang="en-GB" sz="2000" b="1" i="1" u="sng"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boring</a:t>
            </a: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p>
        </p:txBody>
      </p:sp>
      <p:sp>
        <p:nvSpPr>
          <p:cNvPr id="48" name="TextBox 47"/>
          <p:cNvSpPr txBox="1"/>
          <p:nvPr/>
        </p:nvSpPr>
        <p:spPr>
          <a:xfrm>
            <a:off x="5642501" y="3989470"/>
            <a:ext cx="37915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‘estás aburrido’ en inglés?</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0" name="TextBox 49"/>
          <p:cNvSpPr txBox="1"/>
          <p:nvPr/>
        </p:nvSpPr>
        <p:spPr>
          <a:xfrm>
            <a:off x="5647807" y="5129073"/>
            <a:ext cx="37862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‘eres aburrido’ en inglés?</a:t>
            </a:r>
          </a:p>
        </p:txBody>
      </p:sp>
      <p:sp>
        <p:nvSpPr>
          <p:cNvPr id="78" name="Rounded Rectangular Callout 77"/>
          <p:cNvSpPr/>
          <p:nvPr/>
        </p:nvSpPr>
        <p:spPr>
          <a:xfrm>
            <a:off x="3068115" y="673422"/>
            <a:ext cx="4222046" cy="2621929"/>
          </a:xfrm>
          <a:prstGeom prst="wedgeRoundRectCallout">
            <a:avLst>
              <a:gd name="adj1" fmla="val 89963"/>
              <a:gd name="adj2" fmla="val -1042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9" name="TextBox 78"/>
          <p:cNvSpPr txBox="1"/>
          <p:nvPr/>
        </p:nvSpPr>
        <p:spPr>
          <a:xfrm>
            <a:off x="3370378" y="1411196"/>
            <a:ext cx="26594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You are </a:t>
            </a:r>
            <a:r>
              <a:rPr kumimoji="0" lang="en-GB" sz="2000" b="1" i="1" u="sng"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tanned</a:t>
            </a: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p>
        </p:txBody>
      </p:sp>
      <p:sp>
        <p:nvSpPr>
          <p:cNvPr id="80" name="TextBox 79"/>
          <p:cNvSpPr txBox="1"/>
          <p:nvPr/>
        </p:nvSpPr>
        <p:spPr>
          <a:xfrm>
            <a:off x="3338278" y="2409527"/>
            <a:ext cx="38103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You are </a:t>
            </a:r>
            <a:r>
              <a:rPr kumimoji="0" lang="en-GB" sz="2000" b="1" i="1" u="sng"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dark-haired / dark-skinned</a:t>
            </a:r>
            <a:r>
              <a:rPr kumimoji="0" lang="en-GB" sz="2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p>
        </p:txBody>
      </p:sp>
      <p:sp>
        <p:nvSpPr>
          <p:cNvPr id="53" name="TextBox 52"/>
          <p:cNvSpPr txBox="1"/>
          <p:nvPr/>
        </p:nvSpPr>
        <p:spPr>
          <a:xfrm>
            <a:off x="3351163" y="773580"/>
            <a:ext cx="38345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‘estás moreno’ en inglés?</a:t>
            </a:r>
          </a:p>
        </p:txBody>
      </p:sp>
      <p:sp>
        <p:nvSpPr>
          <p:cNvPr id="56" name="TextBox 55"/>
          <p:cNvSpPr txBox="1"/>
          <p:nvPr/>
        </p:nvSpPr>
        <p:spPr>
          <a:xfrm>
            <a:off x="3351163" y="1818229"/>
            <a:ext cx="37974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‘eres moreno’ en inglés?</a:t>
            </a:r>
          </a:p>
        </p:txBody>
      </p:sp>
    </p:spTree>
    <p:extLst>
      <p:ext uri="{BB962C8B-B14F-4D97-AF65-F5344CB8AC3E}">
        <p14:creationId xmlns:p14="http://schemas.microsoft.com/office/powerpoint/2010/main" val="33542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0"/>
                                        </p:tgtEl>
                                        <p:attrNameLst>
                                          <p:attrName>style.visibility</p:attrName>
                                        </p:attrNameLst>
                                      </p:cBhvr>
                                      <p:to>
                                        <p:strVal val="visible"/>
                                      </p:to>
                                    </p:set>
                                    <p:animEffect transition="in" filter="fade">
                                      <p:cBhvr>
                                        <p:cTn id="13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6" grpId="0" animBg="1"/>
      <p:bldP spid="47" grpId="0" animBg="1"/>
      <p:bldP spid="51" grpId="0" animBg="1"/>
      <p:bldP spid="54" grpId="0" animBg="1"/>
      <p:bldP spid="57" grpId="0" animBg="1"/>
      <p:bldP spid="60" grpId="0" animBg="1"/>
      <p:bldP spid="63" grpId="0" animBg="1"/>
      <p:bldP spid="66" grpId="0" animBg="1"/>
      <p:bldP spid="69" grpId="0" animBg="1"/>
      <p:bldP spid="72" grpId="0" animBg="1"/>
      <p:bldP spid="74" grpId="0" animBg="1"/>
      <p:bldP spid="44" grpId="0" animBg="1"/>
      <p:bldP spid="45" grpId="0"/>
      <p:bldP spid="77" grpId="0"/>
      <p:bldP spid="48" grpId="0"/>
      <p:bldP spid="50" grpId="0"/>
      <p:bldP spid="78" grpId="0" animBg="1"/>
      <p:bldP spid="79" grpId="0"/>
      <p:bldP spid="80" grpId="0"/>
      <p:bldP spid="53"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7150" y="1330373"/>
          <a:ext cx="6222216" cy="4529330"/>
        </p:xfrm>
        <a:graphic>
          <a:graphicData uri="http://schemas.openxmlformats.org/drawingml/2006/table">
            <a:tbl>
              <a:tblPr firstRow="1" bandRow="1">
                <a:tableStyleId>{5940675A-B579-460E-94D1-54222C63F5DA}</a:tableStyleId>
              </a:tblPr>
              <a:tblGrid>
                <a:gridCol w="648783">
                  <a:extLst>
                    <a:ext uri="{9D8B030D-6E8A-4147-A177-3AD203B41FA5}">
                      <a16:colId xmlns:a16="http://schemas.microsoft.com/office/drawing/2014/main" val="3289873040"/>
                    </a:ext>
                  </a:extLst>
                </a:gridCol>
                <a:gridCol w="5573433">
                  <a:extLst>
                    <a:ext uri="{9D8B030D-6E8A-4147-A177-3AD203B41FA5}">
                      <a16:colId xmlns:a16="http://schemas.microsoft.com/office/drawing/2014/main" val="2795807284"/>
                    </a:ext>
                  </a:extLst>
                </a:gridCol>
              </a:tblGrid>
              <a:tr h="431998">
                <a:tc>
                  <a:txBody>
                    <a:bodyPr/>
                    <a:lstStyle/>
                    <a:p>
                      <a:endParaRPr lang="en-GB" sz="1800" b="1" dirty="0">
                        <a:solidFill>
                          <a:srgbClr val="002060"/>
                        </a:solidFill>
                        <a:latin typeface="Century Gothic" panose="020B0502020202020204" pitchFamily="34" charset="0"/>
                      </a:endParaRPr>
                    </a:p>
                  </a:txBody>
                  <a:tcPr/>
                </a:tc>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46480509"/>
                  </a:ext>
                </a:extLst>
              </a:tr>
              <a:tr h="814426">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1844483385"/>
                  </a:ext>
                </a:extLst>
              </a:tr>
              <a:tr h="814426">
                <a:tc>
                  <a:txBody>
                    <a:bodyPr/>
                    <a:lstStyle/>
                    <a:p>
                      <a:endParaRPr lang="en-GB" sz="1800" dirty="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2952607050"/>
                  </a:ext>
                </a:extLst>
              </a:tr>
              <a:tr h="814426">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3060333042"/>
                  </a:ext>
                </a:extLst>
              </a:tr>
              <a:tr h="814426">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3833854305"/>
                  </a:ext>
                </a:extLst>
              </a:tr>
              <a:tr h="814426">
                <a:tc>
                  <a:txBody>
                    <a:bodyPr/>
                    <a:lstStyle/>
                    <a:p>
                      <a:endParaRPr lang="en-GB" sz="1800">
                        <a:latin typeface="Century Gothic" panose="020B0502020202020204" pitchFamily="34" charset="0"/>
                      </a:endParaRPr>
                    </a:p>
                  </a:txBody>
                  <a:tcPr/>
                </a:tc>
                <a:tc>
                  <a:txBody>
                    <a:bodyPr/>
                    <a:lstStyle/>
                    <a:p>
                      <a:endParaRPr lang="en-GB" sz="1800" dirty="0">
                        <a:latin typeface="Century Gothic" panose="020B0502020202020204" pitchFamily="34" charset="0"/>
                      </a:endParaRPr>
                    </a:p>
                  </a:txBody>
                  <a:tcPr/>
                </a:tc>
                <a:extLst>
                  <a:ext uri="{0D108BD9-81ED-4DB2-BD59-A6C34878D82A}">
                    <a16:rowId xmlns:a16="http://schemas.microsoft.com/office/drawing/2014/main" val="2708717845"/>
                  </a:ext>
                </a:extLst>
              </a:tr>
            </a:tbl>
          </a:graphicData>
        </a:graphic>
      </p:graphicFrame>
      <p:sp>
        <p:nvSpPr>
          <p:cNvPr id="5" name="Google Shape;614;p26">
            <a:hlinkClick r:id="" action="ppaction://noaction" highlightClick="1">
              <a:snd r:embed="rId3" name="eres nerviosa?.wav"/>
            </a:hlinkClick>
            <a:extLst>
              <a:ext uri="{FF2B5EF4-FFF2-40B4-BE49-F238E27FC236}">
                <a16:creationId xmlns:a16="http://schemas.microsoft.com/office/drawing/2014/main" id="{2A2E30D2-841A-4ED1-B670-1C83F228DED0}"/>
              </a:ext>
            </a:extLst>
          </p:cNvPr>
          <p:cNvSpPr/>
          <p:nvPr/>
        </p:nvSpPr>
        <p:spPr>
          <a:xfrm>
            <a:off x="254002" y="1959482"/>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Google Shape;615;p26">
            <a:hlinkClick r:id="" action="ppaction://noaction" highlightClick="1">
              <a:snd r:embed="rId4" name="eres feliz2.wav"/>
            </a:hlinkClick>
            <a:extLst>
              <a:ext uri="{FF2B5EF4-FFF2-40B4-BE49-F238E27FC236}">
                <a16:creationId xmlns:a16="http://schemas.microsoft.com/office/drawing/2014/main" id="{598D57C1-09CA-4B85-A901-8BF5F8E2B844}"/>
              </a:ext>
            </a:extLst>
          </p:cNvPr>
          <p:cNvSpPr/>
          <p:nvPr/>
        </p:nvSpPr>
        <p:spPr>
          <a:xfrm>
            <a:off x="254002" y="2807701"/>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2</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Google Shape;616;p26">
            <a:hlinkClick r:id="" action="ppaction://noaction" highlightClick="1">
              <a:snd r:embed="rId5" name="eres serio?.wav"/>
            </a:hlinkClick>
            <a:extLst>
              <a:ext uri="{FF2B5EF4-FFF2-40B4-BE49-F238E27FC236}">
                <a16:creationId xmlns:a16="http://schemas.microsoft.com/office/drawing/2014/main" id="{E034BFCB-0288-4166-9636-7DA2D26FF970}"/>
              </a:ext>
            </a:extLst>
          </p:cNvPr>
          <p:cNvSpPr/>
          <p:nvPr/>
        </p:nvSpPr>
        <p:spPr>
          <a:xfrm>
            <a:off x="254002" y="3610414"/>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3</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Google Shape;616;p26">
            <a:hlinkClick r:id="" action="ppaction://noaction" highlightClick="1">
              <a:snd r:embed="rId6" name="eres alegre.wav"/>
            </a:hlinkClick>
            <a:extLst>
              <a:ext uri="{FF2B5EF4-FFF2-40B4-BE49-F238E27FC236}">
                <a16:creationId xmlns:a16="http://schemas.microsoft.com/office/drawing/2014/main" id="{E034BFCB-0288-4166-9636-7DA2D26FF970}"/>
              </a:ext>
            </a:extLst>
          </p:cNvPr>
          <p:cNvSpPr/>
          <p:nvPr/>
        </p:nvSpPr>
        <p:spPr>
          <a:xfrm>
            <a:off x="254001" y="4397983"/>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4</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Google Shape;616;p26">
            <a:hlinkClick r:id="" action="ppaction://noaction" highlightClick="1">
              <a:snd r:embed="rId7" name="eres guapa?.wav"/>
            </a:hlinkClick>
            <a:extLst>
              <a:ext uri="{FF2B5EF4-FFF2-40B4-BE49-F238E27FC236}">
                <a16:creationId xmlns:a16="http://schemas.microsoft.com/office/drawing/2014/main" id="{E034BFCB-0288-4166-9636-7DA2D26FF970}"/>
              </a:ext>
            </a:extLst>
          </p:cNvPr>
          <p:cNvSpPr/>
          <p:nvPr/>
        </p:nvSpPr>
        <p:spPr>
          <a:xfrm>
            <a:off x="254000" y="5238879"/>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5</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2" name="Rounded Rectangle 11" descr="background rectangle&#10;">
            <a:extLst>
              <a:ext uri="{FF2B5EF4-FFF2-40B4-BE49-F238E27FC236}">
                <a16:creationId xmlns:a16="http://schemas.microsoft.com/office/drawing/2014/main" id="{9268BA27-9508-448E-9915-ACE234D74542}"/>
              </a:ext>
            </a:extLst>
          </p:cNvPr>
          <p:cNvSpPr/>
          <p:nvPr/>
        </p:nvSpPr>
        <p:spPr>
          <a:xfrm>
            <a:off x="8668238" y="24157"/>
            <a:ext cx="3519419"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3" name="Title 2">
            <a:extLst>
              <a:ext uri="{FF2B5EF4-FFF2-40B4-BE49-F238E27FC236}">
                <a16:creationId xmlns:a16="http://schemas.microsoft.com/office/drawing/2014/main" id="{89A9CC99-6E6F-BA4F-8531-09C581FE85E7}"/>
              </a:ext>
            </a:extLst>
          </p:cNvPr>
          <p:cNvSpPr txBox="1">
            <a:spLocks/>
          </p:cNvSpPr>
          <p:nvPr/>
        </p:nvSpPr>
        <p:spPr>
          <a:xfrm>
            <a:off x="8668238" y="-159904"/>
            <a:ext cx="4344377" cy="769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escuchar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hablar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escribir</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74" name="Title 1"/>
          <p:cNvSpPr>
            <a:spLocks noGrp="1"/>
          </p:cNvSpPr>
          <p:nvPr>
            <p:ph type="title"/>
          </p:nvPr>
        </p:nvSpPr>
        <p:spPr>
          <a:xfrm>
            <a:off x="343077" y="334173"/>
            <a:ext cx="10771755" cy="331391"/>
          </a:xfrm>
        </p:spPr>
        <p:txBody>
          <a:bodyPr>
            <a:noAutofit/>
          </a:bodyPr>
          <a:lstStyle/>
          <a:p>
            <a:r>
              <a:rPr lang="en-GB" sz="2300" b="1" dirty="0" err="1">
                <a:latin typeface="Century Gothic" panose="020B0502020202020204" pitchFamily="34" charset="0"/>
              </a:rPr>
              <a:t>Escucha</a:t>
            </a:r>
            <a:r>
              <a:rPr lang="en-GB" sz="2300" b="1" dirty="0">
                <a:latin typeface="Century Gothic" panose="020B0502020202020204" pitchFamily="34" charset="0"/>
              </a:rPr>
              <a:t> </a:t>
            </a:r>
            <a:r>
              <a:rPr lang="en-GB" sz="2300" b="1" dirty="0" err="1">
                <a:latin typeface="Century Gothic" panose="020B0502020202020204" pitchFamily="34" charset="0"/>
              </a:rPr>
              <a:t>otra</a:t>
            </a:r>
            <a:r>
              <a:rPr lang="en-GB" sz="2300" b="1" dirty="0">
                <a:latin typeface="Century Gothic" panose="020B0502020202020204" pitchFamily="34" charset="0"/>
              </a:rPr>
              <a:t> </a:t>
            </a:r>
            <a:r>
              <a:rPr lang="en-GB" sz="2300" b="1" dirty="0" err="1">
                <a:latin typeface="Century Gothic" panose="020B0502020202020204" pitchFamily="34" charset="0"/>
              </a:rPr>
              <a:t>vez</a:t>
            </a:r>
            <a:r>
              <a:rPr lang="en-GB" sz="2300" b="1" dirty="0">
                <a:latin typeface="Century Gothic" panose="020B0502020202020204" pitchFamily="34" charset="0"/>
              </a:rPr>
              <a:t>. Escribe la </a:t>
            </a:r>
            <a:r>
              <a:rPr lang="en-GB" sz="2300" b="1" dirty="0" err="1">
                <a:latin typeface="Century Gothic" panose="020B0502020202020204" pitchFamily="34" charset="0"/>
              </a:rPr>
              <a:t>frase</a:t>
            </a:r>
            <a:r>
              <a:rPr lang="en-GB" sz="2300" b="1" dirty="0">
                <a:latin typeface="Century Gothic" panose="020B0502020202020204" pitchFamily="34" charset="0"/>
              </a:rPr>
              <a:t> </a:t>
            </a:r>
            <a:r>
              <a:rPr lang="en-GB" sz="2300" b="1" dirty="0" err="1">
                <a:latin typeface="Century Gothic" panose="020B0502020202020204" pitchFamily="34" charset="0"/>
              </a:rPr>
              <a:t>en</a:t>
            </a:r>
            <a:r>
              <a:rPr lang="en-GB" sz="2300" b="1" dirty="0">
                <a:latin typeface="Century Gothic" panose="020B0502020202020204" pitchFamily="34" charset="0"/>
              </a:rPr>
              <a:t> </a:t>
            </a:r>
            <a:r>
              <a:rPr lang="en-GB" sz="2300" b="1" dirty="0" err="1">
                <a:latin typeface="Century Gothic" panose="020B0502020202020204" pitchFamily="34" charset="0"/>
              </a:rPr>
              <a:t>inglés</a:t>
            </a:r>
            <a:r>
              <a:rPr lang="en-GB" sz="2300" b="1" dirty="0">
                <a:latin typeface="Century Gothic" panose="020B0502020202020204" pitchFamily="34" charset="0"/>
              </a:rPr>
              <a:t>. </a:t>
            </a:r>
            <a:br>
              <a:rPr lang="en-GB" sz="2300" b="1" dirty="0">
                <a:latin typeface="Century Gothic" panose="020B0502020202020204" pitchFamily="34" charset="0"/>
              </a:rPr>
            </a:br>
            <a:endParaRPr lang="en-GB" sz="2300" b="1" dirty="0">
              <a:latin typeface="Century Gothic" panose="020B0502020202020204" pitchFamily="34" charset="0"/>
            </a:endParaRPr>
          </a:p>
        </p:txBody>
      </p:sp>
      <p:sp>
        <p:nvSpPr>
          <p:cNvPr id="75" name="TextBox 74"/>
          <p:cNvSpPr txBox="1"/>
          <p:nvPr/>
        </p:nvSpPr>
        <p:spPr>
          <a:xfrm>
            <a:off x="9190893" y="5910460"/>
            <a:ext cx="30011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afirmación</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statement</a:t>
            </a:r>
          </a:p>
        </p:txBody>
      </p:sp>
      <p:sp>
        <p:nvSpPr>
          <p:cNvPr id="77" name="TextBox 76"/>
          <p:cNvSpPr txBox="1"/>
          <p:nvPr/>
        </p:nvSpPr>
        <p:spPr>
          <a:xfrm>
            <a:off x="1392297" y="1935271"/>
            <a:ext cx="54186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you nervous (in general)?</a:t>
            </a:r>
          </a:p>
        </p:txBody>
      </p:sp>
      <p:sp>
        <p:nvSpPr>
          <p:cNvPr id="78" name="TextBox 77"/>
          <p:cNvSpPr txBox="1"/>
          <p:nvPr/>
        </p:nvSpPr>
        <p:spPr>
          <a:xfrm>
            <a:off x="1392297" y="2783490"/>
            <a:ext cx="54186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are happy (in general).</a:t>
            </a:r>
          </a:p>
        </p:txBody>
      </p:sp>
      <p:sp>
        <p:nvSpPr>
          <p:cNvPr id="79" name="TextBox 78"/>
          <p:cNvSpPr txBox="1"/>
          <p:nvPr/>
        </p:nvSpPr>
        <p:spPr>
          <a:xfrm>
            <a:off x="253999" y="609135"/>
            <a:ext cx="6516455"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a:t>
            </a:r>
            <a:r>
              <a:rPr kumimoji="0" lang="en-GB" sz="23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 o una </a:t>
            </a:r>
            <a:r>
              <a:rPr kumimoji="0" lang="en-GB" sz="23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afirmación</a:t>
            </a:r>
            <a:r>
              <a:rPr kumimoji="0" lang="en-GB"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a:t>
            </a:r>
            <a:endParaRPr kumimoji="0" lang="en-GB" sz="23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80" name="TextBox 79"/>
          <p:cNvSpPr txBox="1"/>
          <p:nvPr/>
        </p:nvSpPr>
        <p:spPr>
          <a:xfrm>
            <a:off x="1392297" y="3591045"/>
            <a:ext cx="54186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you serious (in general)?</a:t>
            </a:r>
          </a:p>
        </p:txBody>
      </p:sp>
      <p:sp>
        <p:nvSpPr>
          <p:cNvPr id="81" name="TextBox 80"/>
          <p:cNvSpPr txBox="1"/>
          <p:nvPr/>
        </p:nvSpPr>
        <p:spPr>
          <a:xfrm>
            <a:off x="1392297" y="4379365"/>
            <a:ext cx="54186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are cheerful (in general).</a:t>
            </a:r>
          </a:p>
        </p:txBody>
      </p:sp>
      <p:sp>
        <p:nvSpPr>
          <p:cNvPr id="82" name="TextBox 81"/>
          <p:cNvSpPr txBox="1"/>
          <p:nvPr/>
        </p:nvSpPr>
        <p:spPr>
          <a:xfrm>
            <a:off x="1392297" y="5190552"/>
            <a:ext cx="55849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you good-looking (in general)?</a:t>
            </a:r>
          </a:p>
        </p:txBody>
      </p:sp>
      <p:sp>
        <p:nvSpPr>
          <p:cNvPr id="83" name="Rounded Rectangular Callout 82"/>
          <p:cNvSpPr/>
          <p:nvPr/>
        </p:nvSpPr>
        <p:spPr>
          <a:xfrm>
            <a:off x="6525665" y="793196"/>
            <a:ext cx="5544970" cy="4815157"/>
          </a:xfrm>
          <a:prstGeom prst="wedgeRoundRectCallout">
            <a:avLst>
              <a:gd name="adj1" fmla="val 36233"/>
              <a:gd name="adj2" fmla="val -5560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frases con ‘eres +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adjetivo</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x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preguntas</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(i.e. Are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x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afirmaciones</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(i.e. You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them aloud in random order to your partner.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 correct intonation</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‘P’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una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una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afirmación</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Luego</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comprueba</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las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respuestas</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p:cNvSpPr txBox="1"/>
          <p:nvPr/>
        </p:nvSpPr>
        <p:spPr>
          <a:xfrm>
            <a:off x="937538" y="1893059"/>
            <a:ext cx="448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t>
            </a:r>
          </a:p>
        </p:txBody>
      </p:sp>
      <p:sp>
        <p:nvSpPr>
          <p:cNvPr id="20" name="TextBox 19"/>
          <p:cNvSpPr txBox="1"/>
          <p:nvPr/>
        </p:nvSpPr>
        <p:spPr>
          <a:xfrm>
            <a:off x="934740" y="2760513"/>
            <a:ext cx="448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21" name="TextBox 20"/>
          <p:cNvSpPr txBox="1"/>
          <p:nvPr/>
        </p:nvSpPr>
        <p:spPr>
          <a:xfrm>
            <a:off x="933063" y="3589497"/>
            <a:ext cx="448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t>
            </a:r>
          </a:p>
        </p:txBody>
      </p:sp>
      <p:sp>
        <p:nvSpPr>
          <p:cNvPr id="22" name="TextBox 21"/>
          <p:cNvSpPr txBox="1"/>
          <p:nvPr/>
        </p:nvSpPr>
        <p:spPr>
          <a:xfrm>
            <a:off x="944638" y="4348587"/>
            <a:ext cx="448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23" name="TextBox 22"/>
          <p:cNvSpPr txBox="1"/>
          <p:nvPr/>
        </p:nvSpPr>
        <p:spPr>
          <a:xfrm>
            <a:off x="943401" y="5097465"/>
            <a:ext cx="448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t>
            </a:r>
          </a:p>
        </p:txBody>
      </p:sp>
      <p:sp>
        <p:nvSpPr>
          <p:cNvPr id="3" name="TextBox 2"/>
          <p:cNvSpPr txBox="1"/>
          <p:nvPr/>
        </p:nvSpPr>
        <p:spPr>
          <a:xfrm>
            <a:off x="933063" y="1330373"/>
            <a:ext cx="44870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Cómo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 dice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5975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80" grpId="0"/>
      <p:bldP spid="81" grpId="0"/>
      <p:bldP spid="82" grpId="0"/>
      <p:bldP spid="83" grpId="0" animBg="1"/>
      <p:bldP spid="2" grpId="0"/>
      <p:bldP spid="20" grpId="0"/>
      <p:bldP spid="21" grpId="0"/>
      <p:bldP spid="22" grpId="0"/>
      <p:bldP spid="23"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0"/>
            <a:ext cx="10515600" cy="1325563"/>
          </a:xfrm>
        </p:spPr>
        <p:txBody>
          <a:bodyPr>
            <a:normAutofit/>
          </a:bodyPr>
          <a:lstStyle/>
          <a:p>
            <a:r>
              <a:rPr lang="en-GB" sz="3200" b="1" dirty="0">
                <a:solidFill>
                  <a:srgbClr val="002060"/>
                </a:solidFill>
                <a:latin typeface="Century Gothic" panose="020B0502020202020204" pitchFamily="34" charset="0"/>
              </a:rPr>
              <a:t>La entrevista de trabajo</a:t>
            </a:r>
          </a:p>
        </p:txBody>
      </p:sp>
      <p:sp>
        <p:nvSpPr>
          <p:cNvPr id="3" name="Rounded Rectangle 11" descr="background rectangle&#10;">
            <a:extLst>
              <a:ext uri="{FF2B5EF4-FFF2-40B4-BE49-F238E27FC236}">
                <a16:creationId xmlns:a16="http://schemas.microsoft.com/office/drawing/2014/main" id="{9268BA27-9508-448E-9915-ACE234D74542}"/>
              </a:ext>
            </a:extLst>
          </p:cNvPr>
          <p:cNvSpPr/>
          <p:nvPr/>
        </p:nvSpPr>
        <p:spPr>
          <a:xfrm>
            <a:off x="9725025" y="24157"/>
            <a:ext cx="246263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itle 2">
            <a:extLst>
              <a:ext uri="{FF2B5EF4-FFF2-40B4-BE49-F238E27FC236}">
                <a16:creationId xmlns:a16="http://schemas.microsoft.com/office/drawing/2014/main" id="{89A9CC99-6E6F-BA4F-8531-09C581FE85E7}"/>
              </a:ext>
            </a:extLst>
          </p:cNvPr>
          <p:cNvSpPr txBox="1">
            <a:spLocks/>
          </p:cNvSpPr>
          <p:nvPr/>
        </p:nvSpPr>
        <p:spPr>
          <a:xfrm>
            <a:off x="9791700" y="-159904"/>
            <a:ext cx="2686050" cy="769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hablar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escuchar</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995"/>
          <a:stretch/>
        </p:blipFill>
        <p:spPr>
          <a:xfrm>
            <a:off x="5400675" y="24157"/>
            <a:ext cx="1671834" cy="1804930"/>
          </a:xfrm>
          <a:prstGeom prst="rect">
            <a:avLst/>
          </a:prstGeom>
        </p:spPr>
      </p:pic>
      <p:pic>
        <p:nvPicPr>
          <p:cNvPr id="6" name="Google Shape;81;p14" descr="http://www.clker.com/cliparts/i/k/z/W/L/7/teacher-manager-between-chair-and-desk-md.png"/>
          <p:cNvPicPr preferRelativeResize="0"/>
          <p:nvPr/>
        </p:nvPicPr>
        <p:blipFill rotWithShape="1">
          <a:blip r:embed="rId4">
            <a:alphaModFix/>
          </a:blip>
          <a:srcRect/>
          <a:stretch/>
        </p:blipFill>
        <p:spPr>
          <a:xfrm>
            <a:off x="7139184" y="254778"/>
            <a:ext cx="2131201" cy="1654781"/>
          </a:xfrm>
          <a:prstGeom prst="rect">
            <a:avLst/>
          </a:prstGeom>
          <a:noFill/>
          <a:ln>
            <a:noFill/>
          </a:ln>
        </p:spPr>
      </p:pic>
      <p:sp>
        <p:nvSpPr>
          <p:cNvPr id="7" name="TextBox 6"/>
          <p:cNvSpPr txBox="1"/>
          <p:nvPr/>
        </p:nvSpPr>
        <p:spPr>
          <a:xfrm>
            <a:off x="546683" y="2136049"/>
            <a:ext cx="7708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Eres el director/la directora de la escuela.</a:t>
            </a:r>
          </a:p>
        </p:txBody>
      </p:sp>
      <p:sp>
        <p:nvSpPr>
          <p:cNvPr id="8" name="TextBox 7"/>
          <p:cNvSpPr txBox="1"/>
          <p:nvPr/>
        </p:nvSpPr>
        <p:spPr>
          <a:xfrm>
            <a:off x="546682" y="2639573"/>
            <a:ext cx="112910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You’re interviewing candidates for a new job. Your partner is one of them!</a:t>
            </a:r>
          </a:p>
        </p:txBody>
      </p:sp>
      <p:sp>
        <p:nvSpPr>
          <p:cNvPr id="11" name="Title 1"/>
          <p:cNvSpPr txBox="1">
            <a:spLocks/>
          </p:cNvSpPr>
          <p:nvPr/>
        </p:nvSpPr>
        <p:spPr>
          <a:xfrm>
            <a:off x="142875" y="4923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(The job interview)</a:t>
            </a:r>
          </a:p>
        </p:txBody>
      </p:sp>
      <p:sp>
        <p:nvSpPr>
          <p:cNvPr id="12" name="TextBox 11"/>
          <p:cNvSpPr txBox="1"/>
          <p:nvPr/>
        </p:nvSpPr>
        <p:spPr>
          <a:xfrm>
            <a:off x="13283" y="1702655"/>
            <a:ext cx="8255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a:t>
            </a:r>
          </a:p>
        </p:txBody>
      </p:sp>
      <p:sp>
        <p:nvSpPr>
          <p:cNvPr id="13" name="TextBox 12"/>
          <p:cNvSpPr txBox="1"/>
          <p:nvPr/>
        </p:nvSpPr>
        <p:spPr>
          <a:xfrm>
            <a:off x="546680" y="3143834"/>
            <a:ext cx="11723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find out who, ask your partner questions with ‘estás’ or ‘eres’ + adjective.</a:t>
            </a:r>
          </a:p>
        </p:txBody>
      </p:sp>
      <p:sp>
        <p:nvSpPr>
          <p:cNvPr id="14" name="TextBox 13"/>
          <p:cNvSpPr txBox="1"/>
          <p:nvPr/>
        </p:nvSpPr>
        <p:spPr>
          <a:xfrm>
            <a:off x="13283" y="4232382"/>
            <a:ext cx="8255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a:t>
            </a:r>
          </a:p>
        </p:txBody>
      </p:sp>
      <p:sp>
        <p:nvSpPr>
          <p:cNvPr id="15" name="TextBox 14"/>
          <p:cNvSpPr txBox="1"/>
          <p:nvPr/>
        </p:nvSpPr>
        <p:spPr>
          <a:xfrm>
            <a:off x="546680" y="4712163"/>
            <a:ext cx="116453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Eres el candidato/la candidata. Choose one person but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don’t say who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6" name="TextBox 15"/>
          <p:cNvSpPr txBox="1"/>
          <p:nvPr/>
        </p:nvSpPr>
        <p:spPr>
          <a:xfrm>
            <a:off x="546681" y="5161253"/>
            <a:ext cx="11291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Answer your partner’s questions with ‘soy’ or ‘estoy’ + adjective. </a:t>
            </a:r>
          </a:p>
        </p:txBody>
      </p:sp>
      <p:sp>
        <p:nvSpPr>
          <p:cNvPr id="17" name="TextBox 16"/>
          <p:cNvSpPr txBox="1"/>
          <p:nvPr/>
        </p:nvSpPr>
        <p:spPr>
          <a:xfrm>
            <a:off x="95830" y="5825191"/>
            <a:ext cx="120961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Pay attention to the verb – temporary state (</a:t>
            </a:r>
            <a:r>
              <a:rPr kumimoji="0" lang="en-GB" sz="2200" b="1" i="1"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estoy</a:t>
            </a:r>
            <a:r>
              <a:rPr kumimoji="0" lang="en-GB" sz="22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a:t>
            </a:r>
            <a:r>
              <a:rPr kumimoji="0" lang="en-GB" sz="2200" b="1" i="1"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estás</a:t>
            </a:r>
            <a:r>
              <a:rPr kumimoji="0" lang="en-GB" sz="22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 or permanent trait (soy, eres)?</a:t>
            </a:r>
          </a:p>
        </p:txBody>
      </p:sp>
    </p:spTree>
    <p:extLst>
      <p:ext uri="{BB962C8B-B14F-4D97-AF65-F5344CB8AC3E}">
        <p14:creationId xmlns:p14="http://schemas.microsoft.com/office/powerpoint/2010/main" val="300123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4" y="-28842"/>
            <a:ext cx="10515600" cy="581159"/>
          </a:xfrm>
        </p:spPr>
        <p:txBody>
          <a:bodyPr>
            <a:noAutofit/>
          </a:bodyPr>
          <a:lstStyle/>
          <a:p>
            <a:r>
              <a:rPr lang="en-GB" sz="2800" b="1" dirty="0">
                <a:latin typeface="Century Gothic" panose="020B0502020202020204" pitchFamily="34" charset="0"/>
              </a:rPr>
              <a:t>Un ejemplo</a:t>
            </a:r>
          </a:p>
        </p:txBody>
      </p:sp>
      <p:sp>
        <p:nvSpPr>
          <p:cNvPr id="3" name="Rounded Rectangular Callout 2"/>
          <p:cNvSpPr/>
          <p:nvPr/>
        </p:nvSpPr>
        <p:spPr>
          <a:xfrm>
            <a:off x="2398213" y="3545391"/>
            <a:ext cx="2562446" cy="1197848"/>
          </a:xfrm>
          <a:prstGeom prst="wedgeRoundRectCallout">
            <a:avLst>
              <a:gd name="adj1" fmla="val -63572"/>
              <a:gd name="adj2" fmla="val -4224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¿Estás serio?</a:t>
            </a:r>
          </a:p>
        </p:txBody>
      </p:sp>
      <p:sp>
        <p:nvSpPr>
          <p:cNvPr id="4" name="Rounded Rectangular Callout 3"/>
          <p:cNvSpPr/>
          <p:nvPr/>
        </p:nvSpPr>
        <p:spPr>
          <a:xfrm>
            <a:off x="6349909" y="3731785"/>
            <a:ext cx="2562446" cy="1309706"/>
          </a:xfrm>
          <a:prstGeom prst="wedgeRoundRectCallout">
            <a:avLst>
              <a:gd name="adj1" fmla="val 71091"/>
              <a:gd name="adj2" fmla="val -5685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 </a:t>
            </a:r>
            <a:r>
              <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serio.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¿Eres feliz?</a:t>
            </a:r>
          </a:p>
        </p:txBody>
      </p:sp>
      <p:sp>
        <p:nvSpPr>
          <p:cNvPr id="5" name="TextBox 4"/>
          <p:cNvSpPr txBox="1"/>
          <p:nvPr/>
        </p:nvSpPr>
        <p:spPr>
          <a:xfrm>
            <a:off x="47396" y="3201460"/>
            <a:ext cx="3390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el candidato E.</a:t>
            </a:r>
          </a:p>
        </p:txBody>
      </p:sp>
      <p:sp>
        <p:nvSpPr>
          <p:cNvPr id="6" name="Rectangle 5"/>
          <p:cNvSpPr/>
          <p:nvPr/>
        </p:nvSpPr>
        <p:spPr>
          <a:xfrm>
            <a:off x="1978724" y="469423"/>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4964" y="512424"/>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34549" y="446691"/>
            <a:ext cx="19248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E</a:t>
            </a:r>
          </a:p>
        </p:txBody>
      </p:sp>
      <p:sp>
        <p:nvSpPr>
          <p:cNvPr id="9" name="TextBox 8"/>
          <p:cNvSpPr txBox="1"/>
          <p:nvPr/>
        </p:nvSpPr>
        <p:spPr>
          <a:xfrm>
            <a:off x="1958018" y="696381"/>
            <a:ext cx="2102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today</a:t>
            </a:r>
          </a:p>
        </p:txBody>
      </p:sp>
      <p:sp>
        <p:nvSpPr>
          <p:cNvPr id="10" name="TextBox 9"/>
          <p:cNvSpPr txBox="1"/>
          <p:nvPr/>
        </p:nvSpPr>
        <p:spPr>
          <a:xfrm>
            <a:off x="1946559" y="1041453"/>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today</a:t>
            </a:r>
          </a:p>
        </p:txBody>
      </p:sp>
      <p:sp>
        <p:nvSpPr>
          <p:cNvPr id="11" name="TextBox 10"/>
          <p:cNvSpPr txBox="1"/>
          <p:nvPr/>
        </p:nvSpPr>
        <p:spPr>
          <a:xfrm>
            <a:off x="1978724" y="1400359"/>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in general</a:t>
            </a:r>
          </a:p>
        </p:txBody>
      </p:sp>
      <p:sp>
        <p:nvSpPr>
          <p:cNvPr id="12" name="TextBox 11"/>
          <p:cNvSpPr txBox="1"/>
          <p:nvPr/>
        </p:nvSpPr>
        <p:spPr>
          <a:xfrm>
            <a:off x="1978723" y="1735005"/>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today</a:t>
            </a:r>
          </a:p>
        </p:txBody>
      </p:sp>
      <p:sp>
        <p:nvSpPr>
          <p:cNvPr id="13" name="TextBox 12"/>
          <p:cNvSpPr txBox="1"/>
          <p:nvPr/>
        </p:nvSpPr>
        <p:spPr>
          <a:xfrm>
            <a:off x="1968371" y="2068832"/>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in general</a:t>
            </a:r>
          </a:p>
        </p:txBody>
      </p:sp>
      <p:sp>
        <p:nvSpPr>
          <p:cNvPr id="14" name="TextBox 13"/>
          <p:cNvSpPr txBox="1"/>
          <p:nvPr/>
        </p:nvSpPr>
        <p:spPr>
          <a:xfrm>
            <a:off x="1978723" y="2375248"/>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in general</a:t>
            </a:r>
          </a:p>
        </p:txBody>
      </p:sp>
      <p:sp>
        <p:nvSpPr>
          <p:cNvPr id="15" name="TextBox 14"/>
          <p:cNvSpPr txBox="1"/>
          <p:nvPr/>
        </p:nvSpPr>
        <p:spPr>
          <a:xfrm>
            <a:off x="1978723" y="2698510"/>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today</a:t>
            </a:r>
          </a:p>
        </p:txBody>
      </p:sp>
      <p:sp>
        <p:nvSpPr>
          <p:cNvPr id="16" name="TextBox 15"/>
          <p:cNvSpPr txBox="1"/>
          <p:nvPr/>
        </p:nvSpPr>
        <p:spPr>
          <a:xfrm>
            <a:off x="9201502" y="392636"/>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7" name="Rectangle 16"/>
          <p:cNvSpPr/>
          <p:nvPr/>
        </p:nvSpPr>
        <p:spPr>
          <a:xfrm>
            <a:off x="6084037" y="496280"/>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8"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0277" y="539281"/>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255392" y="419977"/>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0" name="TextBox 19"/>
          <p:cNvSpPr txBox="1"/>
          <p:nvPr/>
        </p:nvSpPr>
        <p:spPr>
          <a:xfrm>
            <a:off x="7039862" y="473548"/>
            <a:ext cx="2215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C</a:t>
            </a:r>
          </a:p>
        </p:txBody>
      </p:sp>
      <p:sp>
        <p:nvSpPr>
          <p:cNvPr id="21" name="TextBox 20"/>
          <p:cNvSpPr txBox="1"/>
          <p:nvPr/>
        </p:nvSpPr>
        <p:spPr>
          <a:xfrm>
            <a:off x="6063331" y="723238"/>
            <a:ext cx="2352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in general</a:t>
            </a:r>
          </a:p>
        </p:txBody>
      </p:sp>
      <p:sp>
        <p:nvSpPr>
          <p:cNvPr id="22" name="TextBox 21"/>
          <p:cNvSpPr txBox="1"/>
          <p:nvPr/>
        </p:nvSpPr>
        <p:spPr>
          <a:xfrm>
            <a:off x="6051872" y="1068310"/>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today</a:t>
            </a:r>
          </a:p>
        </p:txBody>
      </p:sp>
      <p:sp>
        <p:nvSpPr>
          <p:cNvPr id="23" name="TextBox 22"/>
          <p:cNvSpPr txBox="1"/>
          <p:nvPr/>
        </p:nvSpPr>
        <p:spPr>
          <a:xfrm>
            <a:off x="6084037" y="1427216"/>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in general</a:t>
            </a:r>
          </a:p>
        </p:txBody>
      </p:sp>
      <p:sp>
        <p:nvSpPr>
          <p:cNvPr id="24" name="TextBox 23"/>
          <p:cNvSpPr txBox="1"/>
          <p:nvPr/>
        </p:nvSpPr>
        <p:spPr>
          <a:xfrm>
            <a:off x="6084036" y="1761862"/>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today</a:t>
            </a:r>
          </a:p>
        </p:txBody>
      </p:sp>
      <p:sp>
        <p:nvSpPr>
          <p:cNvPr id="25" name="TextBox 24"/>
          <p:cNvSpPr txBox="1"/>
          <p:nvPr/>
        </p:nvSpPr>
        <p:spPr>
          <a:xfrm>
            <a:off x="6073684" y="2095689"/>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in general</a:t>
            </a:r>
          </a:p>
        </p:txBody>
      </p:sp>
      <p:sp>
        <p:nvSpPr>
          <p:cNvPr id="26" name="TextBox 25"/>
          <p:cNvSpPr txBox="1"/>
          <p:nvPr/>
        </p:nvSpPr>
        <p:spPr>
          <a:xfrm>
            <a:off x="6084036" y="2402105"/>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today</a:t>
            </a:r>
          </a:p>
        </p:txBody>
      </p:sp>
      <p:sp>
        <p:nvSpPr>
          <p:cNvPr id="27" name="TextBox 26"/>
          <p:cNvSpPr txBox="1"/>
          <p:nvPr/>
        </p:nvSpPr>
        <p:spPr>
          <a:xfrm>
            <a:off x="6084036" y="2725367"/>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today</a:t>
            </a:r>
          </a:p>
        </p:txBody>
      </p:sp>
      <p:sp>
        <p:nvSpPr>
          <p:cNvPr id="28" name="TextBox 27"/>
          <p:cNvSpPr txBox="1"/>
          <p:nvPr/>
        </p:nvSpPr>
        <p:spPr>
          <a:xfrm>
            <a:off x="8912355" y="3202300"/>
            <a:ext cx="36933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el candidato C.</a:t>
            </a:r>
          </a:p>
        </p:txBody>
      </p:sp>
      <p:sp>
        <p:nvSpPr>
          <p:cNvPr id="30" name="Rounded Rectangular Callout 29"/>
          <p:cNvSpPr/>
          <p:nvPr/>
        </p:nvSpPr>
        <p:spPr>
          <a:xfrm>
            <a:off x="2434883" y="4882081"/>
            <a:ext cx="2562446" cy="1197848"/>
          </a:xfrm>
          <a:prstGeom prst="wedgeRoundRectCallout">
            <a:avLst>
              <a:gd name="adj1" fmla="val -63572"/>
              <a:gd name="adj2" fmla="val -4224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Sí, soy</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feliz.</a:t>
            </a:r>
          </a:p>
        </p:txBody>
      </p:sp>
      <p:pic>
        <p:nvPicPr>
          <p:cNvPr id="4098" name="Picture 2" descr="http://www.clker.com/cliparts/T/G/C/H/K/W/no-sign-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0844" y="2207745"/>
            <a:ext cx="862215" cy="86221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10405799" y="1084869"/>
            <a:ext cx="1424763" cy="9994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Prohibido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sólo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decir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sí</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 ‘no’!</a:t>
            </a:r>
          </a:p>
        </p:txBody>
      </p:sp>
    </p:spTree>
    <p:extLst>
      <p:ext uri="{BB962C8B-B14F-4D97-AF65-F5344CB8AC3E}">
        <p14:creationId xmlns:p14="http://schemas.microsoft.com/office/powerpoint/2010/main" val="29359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fade">
                                      <p:cBhvr>
                                        <p:cTn id="3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8" grpId="0"/>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369" y="42062"/>
            <a:ext cx="4575570" cy="608133"/>
          </a:xfrm>
        </p:spPr>
        <p:txBody>
          <a:bodyPr>
            <a:normAutofit fontScale="90000"/>
          </a:bodyPr>
          <a:lstStyle/>
          <a:p>
            <a:r>
              <a:rPr lang="en-GB" b="1" dirty="0">
                <a:latin typeface="Century Gothic" panose="020B0502020202020204" pitchFamily="34" charset="0"/>
              </a:rPr>
              <a:t>Los candidatos</a:t>
            </a:r>
          </a:p>
        </p:txBody>
      </p:sp>
      <p:sp>
        <p:nvSpPr>
          <p:cNvPr id="8" name="Rectangle 7"/>
          <p:cNvSpPr/>
          <p:nvPr/>
        </p:nvSpPr>
        <p:spPr>
          <a:xfrm>
            <a:off x="80039" y="671472"/>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3"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279" y="714473"/>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251394" y="720271"/>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5" name="TextBox 24"/>
          <p:cNvSpPr txBox="1"/>
          <p:nvPr/>
        </p:nvSpPr>
        <p:spPr>
          <a:xfrm>
            <a:off x="767410" y="648740"/>
            <a:ext cx="19287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p:cNvSpPr txBox="1"/>
          <p:nvPr/>
        </p:nvSpPr>
        <p:spPr>
          <a:xfrm>
            <a:off x="59333" y="898430"/>
            <a:ext cx="2102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today</a:t>
            </a:r>
          </a:p>
        </p:txBody>
      </p:sp>
      <p:sp>
        <p:nvSpPr>
          <p:cNvPr id="32" name="TextBox 31"/>
          <p:cNvSpPr txBox="1"/>
          <p:nvPr/>
        </p:nvSpPr>
        <p:spPr>
          <a:xfrm>
            <a:off x="47874" y="1243502"/>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in general</a:t>
            </a:r>
          </a:p>
        </p:txBody>
      </p:sp>
      <p:sp>
        <p:nvSpPr>
          <p:cNvPr id="33" name="TextBox 32"/>
          <p:cNvSpPr txBox="1"/>
          <p:nvPr/>
        </p:nvSpPr>
        <p:spPr>
          <a:xfrm>
            <a:off x="80039" y="1602408"/>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today</a:t>
            </a:r>
          </a:p>
        </p:txBody>
      </p:sp>
      <p:sp>
        <p:nvSpPr>
          <p:cNvPr id="37" name="TextBox 36"/>
          <p:cNvSpPr txBox="1"/>
          <p:nvPr/>
        </p:nvSpPr>
        <p:spPr>
          <a:xfrm>
            <a:off x="80038" y="1937054"/>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today</a:t>
            </a:r>
          </a:p>
        </p:txBody>
      </p:sp>
      <p:sp>
        <p:nvSpPr>
          <p:cNvPr id="40" name="TextBox 39"/>
          <p:cNvSpPr txBox="1"/>
          <p:nvPr/>
        </p:nvSpPr>
        <p:spPr>
          <a:xfrm>
            <a:off x="69686" y="2270881"/>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in general</a:t>
            </a:r>
          </a:p>
        </p:txBody>
      </p:sp>
      <p:sp>
        <p:nvSpPr>
          <p:cNvPr id="43" name="TextBox 42"/>
          <p:cNvSpPr txBox="1"/>
          <p:nvPr/>
        </p:nvSpPr>
        <p:spPr>
          <a:xfrm>
            <a:off x="80038" y="2577297"/>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in general</a:t>
            </a:r>
          </a:p>
        </p:txBody>
      </p:sp>
      <p:sp>
        <p:nvSpPr>
          <p:cNvPr id="44" name="TextBox 43"/>
          <p:cNvSpPr txBox="1"/>
          <p:nvPr/>
        </p:nvSpPr>
        <p:spPr>
          <a:xfrm>
            <a:off x="80038" y="2900559"/>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today</a:t>
            </a:r>
          </a:p>
        </p:txBody>
      </p:sp>
      <p:sp>
        <p:nvSpPr>
          <p:cNvPr id="45" name="Rectangle 44"/>
          <p:cNvSpPr/>
          <p:nvPr/>
        </p:nvSpPr>
        <p:spPr>
          <a:xfrm>
            <a:off x="4258339" y="3639604"/>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6"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4579" y="3682605"/>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7429694" y="3688403"/>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48" name="TextBox 47"/>
          <p:cNvSpPr txBox="1"/>
          <p:nvPr/>
        </p:nvSpPr>
        <p:spPr>
          <a:xfrm>
            <a:off x="5214164" y="3616872"/>
            <a:ext cx="19248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E</a:t>
            </a:r>
          </a:p>
        </p:txBody>
      </p:sp>
      <p:sp>
        <p:nvSpPr>
          <p:cNvPr id="49" name="TextBox 48"/>
          <p:cNvSpPr txBox="1"/>
          <p:nvPr/>
        </p:nvSpPr>
        <p:spPr>
          <a:xfrm>
            <a:off x="4237633" y="3866562"/>
            <a:ext cx="2102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today</a:t>
            </a:r>
          </a:p>
        </p:txBody>
      </p:sp>
      <p:sp>
        <p:nvSpPr>
          <p:cNvPr id="50" name="TextBox 49"/>
          <p:cNvSpPr txBox="1"/>
          <p:nvPr/>
        </p:nvSpPr>
        <p:spPr>
          <a:xfrm>
            <a:off x="4226174" y="4211634"/>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today</a:t>
            </a:r>
          </a:p>
        </p:txBody>
      </p:sp>
      <p:sp>
        <p:nvSpPr>
          <p:cNvPr id="51" name="TextBox 50"/>
          <p:cNvSpPr txBox="1"/>
          <p:nvPr/>
        </p:nvSpPr>
        <p:spPr>
          <a:xfrm>
            <a:off x="4258339" y="4570540"/>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in general</a:t>
            </a:r>
          </a:p>
        </p:txBody>
      </p:sp>
      <p:sp>
        <p:nvSpPr>
          <p:cNvPr id="52" name="TextBox 51"/>
          <p:cNvSpPr txBox="1"/>
          <p:nvPr/>
        </p:nvSpPr>
        <p:spPr>
          <a:xfrm>
            <a:off x="4258338" y="4905186"/>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today</a:t>
            </a:r>
          </a:p>
        </p:txBody>
      </p:sp>
      <p:sp>
        <p:nvSpPr>
          <p:cNvPr id="53" name="TextBox 52"/>
          <p:cNvSpPr txBox="1"/>
          <p:nvPr/>
        </p:nvSpPr>
        <p:spPr>
          <a:xfrm>
            <a:off x="4247986" y="5239013"/>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in general</a:t>
            </a:r>
          </a:p>
        </p:txBody>
      </p:sp>
      <p:sp>
        <p:nvSpPr>
          <p:cNvPr id="54" name="TextBox 53"/>
          <p:cNvSpPr txBox="1"/>
          <p:nvPr/>
        </p:nvSpPr>
        <p:spPr>
          <a:xfrm>
            <a:off x="4258338" y="5545429"/>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in general</a:t>
            </a:r>
          </a:p>
        </p:txBody>
      </p:sp>
      <p:sp>
        <p:nvSpPr>
          <p:cNvPr id="55" name="TextBox 54"/>
          <p:cNvSpPr txBox="1"/>
          <p:nvPr/>
        </p:nvSpPr>
        <p:spPr>
          <a:xfrm>
            <a:off x="4258338" y="5868691"/>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today</a:t>
            </a:r>
          </a:p>
        </p:txBody>
      </p:sp>
      <p:sp>
        <p:nvSpPr>
          <p:cNvPr id="56" name="Rectangle 55"/>
          <p:cNvSpPr/>
          <p:nvPr/>
        </p:nvSpPr>
        <p:spPr>
          <a:xfrm>
            <a:off x="4092756" y="671472"/>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7"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996" y="714473"/>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7264111" y="720271"/>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59" name="TextBox 58"/>
          <p:cNvSpPr txBox="1"/>
          <p:nvPr/>
        </p:nvSpPr>
        <p:spPr>
          <a:xfrm>
            <a:off x="4884998" y="648740"/>
            <a:ext cx="2434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B</a:t>
            </a:r>
          </a:p>
        </p:txBody>
      </p:sp>
      <p:sp>
        <p:nvSpPr>
          <p:cNvPr id="60" name="TextBox 59"/>
          <p:cNvSpPr txBox="1"/>
          <p:nvPr/>
        </p:nvSpPr>
        <p:spPr>
          <a:xfrm>
            <a:off x="4072050" y="898430"/>
            <a:ext cx="2352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in general</a:t>
            </a:r>
          </a:p>
        </p:txBody>
      </p:sp>
      <p:sp>
        <p:nvSpPr>
          <p:cNvPr id="61" name="TextBox 60"/>
          <p:cNvSpPr txBox="1"/>
          <p:nvPr/>
        </p:nvSpPr>
        <p:spPr>
          <a:xfrm>
            <a:off x="4060591" y="1243502"/>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in general</a:t>
            </a:r>
          </a:p>
        </p:txBody>
      </p:sp>
      <p:sp>
        <p:nvSpPr>
          <p:cNvPr id="62" name="TextBox 61"/>
          <p:cNvSpPr txBox="1"/>
          <p:nvPr/>
        </p:nvSpPr>
        <p:spPr>
          <a:xfrm>
            <a:off x="4092756" y="1602408"/>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today</a:t>
            </a:r>
          </a:p>
        </p:txBody>
      </p:sp>
      <p:sp>
        <p:nvSpPr>
          <p:cNvPr id="63" name="TextBox 62"/>
          <p:cNvSpPr txBox="1"/>
          <p:nvPr/>
        </p:nvSpPr>
        <p:spPr>
          <a:xfrm>
            <a:off x="4092755" y="1937054"/>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in general</a:t>
            </a:r>
          </a:p>
        </p:txBody>
      </p:sp>
      <p:sp>
        <p:nvSpPr>
          <p:cNvPr id="64" name="TextBox 63"/>
          <p:cNvSpPr txBox="1"/>
          <p:nvPr/>
        </p:nvSpPr>
        <p:spPr>
          <a:xfrm>
            <a:off x="4082403" y="2270881"/>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today</a:t>
            </a:r>
          </a:p>
        </p:txBody>
      </p:sp>
      <p:sp>
        <p:nvSpPr>
          <p:cNvPr id="65" name="TextBox 64"/>
          <p:cNvSpPr txBox="1"/>
          <p:nvPr/>
        </p:nvSpPr>
        <p:spPr>
          <a:xfrm>
            <a:off x="4092755" y="2577297"/>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today</a:t>
            </a:r>
          </a:p>
        </p:txBody>
      </p:sp>
      <p:sp>
        <p:nvSpPr>
          <p:cNvPr id="66" name="TextBox 65"/>
          <p:cNvSpPr txBox="1"/>
          <p:nvPr/>
        </p:nvSpPr>
        <p:spPr>
          <a:xfrm>
            <a:off x="4092755" y="2900559"/>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in general</a:t>
            </a:r>
          </a:p>
        </p:txBody>
      </p:sp>
      <p:sp>
        <p:nvSpPr>
          <p:cNvPr id="69" name="TextBox 68"/>
          <p:cNvSpPr txBox="1"/>
          <p:nvPr/>
        </p:nvSpPr>
        <p:spPr>
          <a:xfrm>
            <a:off x="11229362" y="715662"/>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78" name="Rectangle 77"/>
          <p:cNvSpPr/>
          <p:nvPr/>
        </p:nvSpPr>
        <p:spPr>
          <a:xfrm>
            <a:off x="8111897" y="694204"/>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9"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8137" y="737205"/>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11283252" y="743003"/>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81" name="TextBox 80"/>
          <p:cNvSpPr txBox="1"/>
          <p:nvPr/>
        </p:nvSpPr>
        <p:spPr>
          <a:xfrm>
            <a:off x="9067722" y="671472"/>
            <a:ext cx="2215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C</a:t>
            </a:r>
          </a:p>
        </p:txBody>
      </p:sp>
      <p:sp>
        <p:nvSpPr>
          <p:cNvPr id="82" name="TextBox 81"/>
          <p:cNvSpPr txBox="1"/>
          <p:nvPr/>
        </p:nvSpPr>
        <p:spPr>
          <a:xfrm>
            <a:off x="8091191" y="921162"/>
            <a:ext cx="2352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in general</a:t>
            </a:r>
          </a:p>
        </p:txBody>
      </p:sp>
      <p:sp>
        <p:nvSpPr>
          <p:cNvPr id="83" name="TextBox 82"/>
          <p:cNvSpPr txBox="1"/>
          <p:nvPr/>
        </p:nvSpPr>
        <p:spPr>
          <a:xfrm>
            <a:off x="8079732" y="1266234"/>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today</a:t>
            </a:r>
          </a:p>
        </p:txBody>
      </p:sp>
      <p:sp>
        <p:nvSpPr>
          <p:cNvPr id="84" name="TextBox 83"/>
          <p:cNvSpPr txBox="1"/>
          <p:nvPr/>
        </p:nvSpPr>
        <p:spPr>
          <a:xfrm>
            <a:off x="8111897" y="1625140"/>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in general</a:t>
            </a:r>
          </a:p>
        </p:txBody>
      </p:sp>
      <p:sp>
        <p:nvSpPr>
          <p:cNvPr id="85" name="TextBox 84"/>
          <p:cNvSpPr txBox="1"/>
          <p:nvPr/>
        </p:nvSpPr>
        <p:spPr>
          <a:xfrm>
            <a:off x="8111896" y="1959786"/>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today</a:t>
            </a:r>
          </a:p>
        </p:txBody>
      </p:sp>
      <p:sp>
        <p:nvSpPr>
          <p:cNvPr id="86" name="TextBox 85"/>
          <p:cNvSpPr txBox="1"/>
          <p:nvPr/>
        </p:nvSpPr>
        <p:spPr>
          <a:xfrm>
            <a:off x="8101544" y="2293613"/>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in general</a:t>
            </a:r>
          </a:p>
        </p:txBody>
      </p:sp>
      <p:sp>
        <p:nvSpPr>
          <p:cNvPr id="87" name="TextBox 86"/>
          <p:cNvSpPr txBox="1"/>
          <p:nvPr/>
        </p:nvSpPr>
        <p:spPr>
          <a:xfrm>
            <a:off x="8111896" y="2600029"/>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today</a:t>
            </a:r>
          </a:p>
        </p:txBody>
      </p:sp>
      <p:sp>
        <p:nvSpPr>
          <p:cNvPr id="88" name="TextBox 87"/>
          <p:cNvSpPr txBox="1"/>
          <p:nvPr/>
        </p:nvSpPr>
        <p:spPr>
          <a:xfrm>
            <a:off x="8111896" y="2923291"/>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today</a:t>
            </a:r>
          </a:p>
        </p:txBody>
      </p:sp>
      <p:sp>
        <p:nvSpPr>
          <p:cNvPr id="89" name="TextBox 88"/>
          <p:cNvSpPr txBox="1"/>
          <p:nvPr/>
        </p:nvSpPr>
        <p:spPr>
          <a:xfrm>
            <a:off x="3219316" y="3652373"/>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90" name="Rectangle 89"/>
          <p:cNvSpPr/>
          <p:nvPr/>
        </p:nvSpPr>
        <p:spPr>
          <a:xfrm>
            <a:off x="101851" y="3630915"/>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91"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091" y="3673916"/>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3273206" y="3679714"/>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93" name="TextBox 92"/>
          <p:cNvSpPr txBox="1"/>
          <p:nvPr/>
        </p:nvSpPr>
        <p:spPr>
          <a:xfrm>
            <a:off x="1057676" y="3608183"/>
            <a:ext cx="2215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D</a:t>
            </a:r>
          </a:p>
        </p:txBody>
      </p:sp>
      <p:sp>
        <p:nvSpPr>
          <p:cNvPr id="94" name="TextBox 93"/>
          <p:cNvSpPr txBox="1"/>
          <p:nvPr/>
        </p:nvSpPr>
        <p:spPr>
          <a:xfrm>
            <a:off x="81145" y="3857873"/>
            <a:ext cx="2352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today</a:t>
            </a:r>
          </a:p>
        </p:txBody>
      </p:sp>
      <p:sp>
        <p:nvSpPr>
          <p:cNvPr id="95" name="TextBox 94"/>
          <p:cNvSpPr txBox="1"/>
          <p:nvPr/>
        </p:nvSpPr>
        <p:spPr>
          <a:xfrm>
            <a:off x="69686" y="4202945"/>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in general</a:t>
            </a:r>
          </a:p>
        </p:txBody>
      </p:sp>
      <p:sp>
        <p:nvSpPr>
          <p:cNvPr id="96" name="TextBox 95"/>
          <p:cNvSpPr txBox="1"/>
          <p:nvPr/>
        </p:nvSpPr>
        <p:spPr>
          <a:xfrm>
            <a:off x="101851" y="4561851"/>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today</a:t>
            </a:r>
          </a:p>
        </p:txBody>
      </p:sp>
      <p:sp>
        <p:nvSpPr>
          <p:cNvPr id="97" name="TextBox 96"/>
          <p:cNvSpPr txBox="1"/>
          <p:nvPr/>
        </p:nvSpPr>
        <p:spPr>
          <a:xfrm>
            <a:off x="101850" y="4896497"/>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in general</a:t>
            </a:r>
          </a:p>
        </p:txBody>
      </p:sp>
      <p:sp>
        <p:nvSpPr>
          <p:cNvPr id="98" name="TextBox 97"/>
          <p:cNvSpPr txBox="1"/>
          <p:nvPr/>
        </p:nvSpPr>
        <p:spPr>
          <a:xfrm>
            <a:off x="91498" y="5230324"/>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today</a:t>
            </a:r>
          </a:p>
        </p:txBody>
      </p:sp>
      <p:sp>
        <p:nvSpPr>
          <p:cNvPr id="99" name="TextBox 98"/>
          <p:cNvSpPr txBox="1"/>
          <p:nvPr/>
        </p:nvSpPr>
        <p:spPr>
          <a:xfrm>
            <a:off x="101850" y="5536740"/>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in general</a:t>
            </a:r>
          </a:p>
        </p:txBody>
      </p:sp>
      <p:sp>
        <p:nvSpPr>
          <p:cNvPr id="100" name="TextBox 99"/>
          <p:cNvSpPr txBox="1"/>
          <p:nvPr/>
        </p:nvSpPr>
        <p:spPr>
          <a:xfrm>
            <a:off x="101850" y="5860002"/>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in general</a:t>
            </a:r>
          </a:p>
        </p:txBody>
      </p:sp>
      <p:sp>
        <p:nvSpPr>
          <p:cNvPr id="101" name="Rectangle 100"/>
          <p:cNvSpPr/>
          <p:nvPr/>
        </p:nvSpPr>
        <p:spPr>
          <a:xfrm>
            <a:off x="8123356" y="3627150"/>
            <a:ext cx="3683000" cy="2600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2"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9596" y="3670151"/>
            <a:ext cx="606486" cy="626085"/>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11294711" y="3675949"/>
            <a:ext cx="722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04" name="TextBox 103"/>
          <p:cNvSpPr txBox="1"/>
          <p:nvPr/>
        </p:nvSpPr>
        <p:spPr>
          <a:xfrm>
            <a:off x="9079181" y="3604418"/>
            <a:ext cx="19248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Candidato/a F</a:t>
            </a:r>
          </a:p>
        </p:txBody>
      </p:sp>
      <p:sp>
        <p:nvSpPr>
          <p:cNvPr id="105" name="TextBox 104"/>
          <p:cNvSpPr txBox="1"/>
          <p:nvPr/>
        </p:nvSpPr>
        <p:spPr>
          <a:xfrm>
            <a:off x="8102650" y="3854108"/>
            <a:ext cx="26362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 in general</a:t>
            </a:r>
          </a:p>
        </p:txBody>
      </p:sp>
      <p:sp>
        <p:nvSpPr>
          <p:cNvPr id="106" name="TextBox 105"/>
          <p:cNvSpPr txBox="1"/>
          <p:nvPr/>
        </p:nvSpPr>
        <p:spPr>
          <a:xfrm>
            <a:off x="8091191" y="4199180"/>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 – today</a:t>
            </a:r>
          </a:p>
        </p:txBody>
      </p:sp>
      <p:sp>
        <p:nvSpPr>
          <p:cNvPr id="107" name="TextBox 106"/>
          <p:cNvSpPr txBox="1"/>
          <p:nvPr/>
        </p:nvSpPr>
        <p:spPr>
          <a:xfrm>
            <a:off x="8123356" y="4558086"/>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silly – in general</a:t>
            </a:r>
          </a:p>
        </p:txBody>
      </p:sp>
      <p:sp>
        <p:nvSpPr>
          <p:cNvPr id="108" name="TextBox 107"/>
          <p:cNvSpPr txBox="1"/>
          <p:nvPr/>
        </p:nvSpPr>
        <p:spPr>
          <a:xfrm>
            <a:off x="8123355" y="4892732"/>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 in general</a:t>
            </a:r>
          </a:p>
        </p:txBody>
      </p:sp>
      <p:sp>
        <p:nvSpPr>
          <p:cNvPr id="109" name="TextBox 108"/>
          <p:cNvSpPr txBox="1"/>
          <p:nvPr/>
        </p:nvSpPr>
        <p:spPr>
          <a:xfrm>
            <a:off x="8113003" y="5226559"/>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 today</a:t>
            </a:r>
          </a:p>
        </p:txBody>
      </p:sp>
      <p:sp>
        <p:nvSpPr>
          <p:cNvPr id="110" name="TextBox 109"/>
          <p:cNvSpPr txBox="1"/>
          <p:nvPr/>
        </p:nvSpPr>
        <p:spPr>
          <a:xfrm>
            <a:off x="8123355" y="5532975"/>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 – today</a:t>
            </a:r>
          </a:p>
        </p:txBody>
      </p:sp>
      <p:sp>
        <p:nvSpPr>
          <p:cNvPr id="111" name="TextBox 110"/>
          <p:cNvSpPr txBox="1"/>
          <p:nvPr/>
        </p:nvSpPr>
        <p:spPr>
          <a:xfrm>
            <a:off x="8123355" y="5856237"/>
            <a:ext cx="28283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 – in general</a:t>
            </a:r>
          </a:p>
        </p:txBody>
      </p:sp>
    </p:spTree>
    <p:extLst>
      <p:ext uri="{BB962C8B-B14F-4D97-AF65-F5344CB8AC3E}">
        <p14:creationId xmlns:p14="http://schemas.microsoft.com/office/powerpoint/2010/main" val="319035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template.pptx [Read-Only]" id="{223A5FE2-D646-431C-A223-FF3E69290268}" vid="{7360DC47-A87F-4B2E-B0FA-554F224BB3C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3200" b="1" i="0" u="none" strike="noStrike" kern="0" cap="none" spc="0" normalizeH="0" baseline="0" noProof="0" dirty="0">
            <a:ln>
              <a:noFill/>
            </a:ln>
            <a:solidFill>
              <a:prstClr val="white"/>
            </a:solidFill>
            <a:effectLst/>
            <a:uLnTx/>
            <a:uFillTx/>
            <a:ea typeface="+mn-ea"/>
            <a:cs typeface="+mn-cs"/>
          </a:defRPr>
        </a:defPPr>
      </a:lstStyle>
    </a:spDef>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4259</Words>
  <Application>Microsoft Office PowerPoint</Application>
  <PresentationFormat>Widescreen</PresentationFormat>
  <Paragraphs>589</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Century Gothic</vt:lpstr>
      <vt:lpstr>Tw Cen MT</vt:lpstr>
      <vt:lpstr>1_Office Theme</vt:lpstr>
      <vt:lpstr>Office Theme</vt:lpstr>
      <vt:lpstr>Grammar</vt:lpstr>
      <vt:lpstr>SER and ESTAR [revisited]</vt:lpstr>
      <vt:lpstr>leer</vt:lpstr>
      <vt:lpstr>SER and ESTAR [revisited]</vt:lpstr>
      <vt:lpstr>Escucha el verbo. ¿Es ‘hoy’ o ‘en general’?</vt:lpstr>
      <vt:lpstr>Escucha otra vez. Escribe la frase en inglés.  </vt:lpstr>
      <vt:lpstr>La entrevista de trabajo</vt:lpstr>
      <vt:lpstr>Un ejemplo</vt:lpstr>
      <vt:lpstr>Los candidatos</vt:lpstr>
      <vt:lpstr>Grammar [2]</vt:lpstr>
      <vt:lpstr>This lesson you will read a text about a Spanish family. Listen to some extracts from it. Who is being referred to?</vt:lpstr>
      <vt:lpstr>Organiza las frases. Trabaja con un compañero.</vt:lpstr>
      <vt:lpstr>La familia López</vt:lpstr>
      <vt:lpstr>Busca la información en el texto sobre Daniel y Lucía.</vt:lpstr>
      <vt:lpstr>Busca la información en el texto sobre Ana y Diego.</vt:lpstr>
      <vt:lpstr>escribir</vt:lpstr>
      <vt:lpstr>escribir</vt:lpstr>
      <vt:lpstr>Escribe 12 frases.</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Nicholas Avery</dc:creator>
  <cp:lastModifiedBy>Victoria Hobson</cp:lastModifiedBy>
  <cp:revision>11</cp:revision>
  <dcterms:created xsi:type="dcterms:W3CDTF">2020-04-20T13:00:12Z</dcterms:created>
  <dcterms:modified xsi:type="dcterms:W3CDTF">2020-05-16T14:28:45Z</dcterms:modified>
</cp:coreProperties>
</file>