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4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Owen" initials="SO" lastIdx="7" clrIdx="0">
    <p:extLst>
      <p:ext uri="{19B8F6BF-5375-455C-9EA6-DF929625EA0E}">
        <p15:presenceInfo xmlns:p15="http://schemas.microsoft.com/office/powerpoint/2012/main" userId="Stephen Ow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0D5"/>
    <a:srgbClr val="115076"/>
    <a:srgbClr val="FFF4E7"/>
    <a:srgbClr val="DAA520"/>
    <a:srgbClr val="FFE8CB"/>
    <a:srgbClr val="FF6600"/>
    <a:srgbClr val="FF9933"/>
    <a:srgbClr val="D1DFEF"/>
    <a:srgbClr val="EBEFF7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1" autoAdjust="0"/>
    <p:restoredTop sz="67803" autoAdjust="0"/>
  </p:normalViewPr>
  <p:slideViewPr>
    <p:cSldViewPr snapToGrid="0">
      <p:cViewPr varScale="1">
        <p:scale>
          <a:sx n="73" d="100"/>
          <a:sy n="73" d="100"/>
        </p:scale>
        <p:origin x="135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-6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This sheet can be printed for students to use in the speaking activity.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15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96136" y="116138"/>
            <a:ext cx="1382092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CuadroTexto 4">
            <a:extLst>
              <a:ext uri="{FF2B5EF4-FFF2-40B4-BE49-F238E27FC236}">
                <a16:creationId xmlns:a16="http://schemas.microsoft.com/office/drawing/2014/main" id="{8C71AD35-D8F1-4FFE-9077-396C3D678C88}"/>
              </a:ext>
            </a:extLst>
          </p:cNvPr>
          <p:cNvSpPr txBox="1"/>
          <p:nvPr/>
        </p:nvSpPr>
        <p:spPr>
          <a:xfrm>
            <a:off x="872597" y="132042"/>
            <a:ext cx="1265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B" sz="20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</a:t>
            </a:r>
            <a:r>
              <a:rPr kumimoji="0" lang="es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</a:p>
        </p:txBody>
      </p:sp>
      <p:sp>
        <p:nvSpPr>
          <p:cNvPr id="8" name="CuadroTexto 46">
            <a:extLst>
              <a:ext uri="{FF2B5EF4-FFF2-40B4-BE49-F238E27FC236}">
                <a16:creationId xmlns:a16="http://schemas.microsoft.com/office/drawing/2014/main" id="{9F0D89B2-48C5-480A-9182-49ED7318565E}"/>
              </a:ext>
            </a:extLst>
          </p:cNvPr>
          <p:cNvSpPr txBox="1"/>
          <p:nvPr/>
        </p:nvSpPr>
        <p:spPr>
          <a:xfrm>
            <a:off x="6537789" y="247855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B" sz="20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</a:t>
            </a:r>
            <a:r>
              <a:rPr kumimoji="0" lang="es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76798" y="-21622"/>
            <a:ext cx="1522670" cy="740745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bg1"/>
                </a:solidFill>
              </a:rPr>
              <a:t>sprechen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12156EC-5552-43A3-BFDE-4B7540D4CA7E}"/>
              </a:ext>
            </a:extLst>
          </p:cNvPr>
          <p:cNvSpPr/>
          <p:nvPr/>
        </p:nvSpPr>
        <p:spPr>
          <a:xfrm>
            <a:off x="341495" y="577467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4444F68D-ABBD-4D7B-A9F9-289451B0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18" y="692539"/>
            <a:ext cx="2543907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We find their school better than our school.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ectangle 1">
            <a:extLst>
              <a:ext uri="{FF2B5EF4-FFF2-40B4-BE49-F238E27FC236}">
                <a16:creationId xmlns:a16="http://schemas.microsoft.com/office/drawing/2014/main" id="{A2188AEA-64DA-40D6-AC1B-1EF9680EA4D9}"/>
              </a:ext>
            </a:extLst>
          </p:cNvPr>
          <p:cNvSpPr/>
          <p:nvPr/>
        </p:nvSpPr>
        <p:spPr>
          <a:xfrm>
            <a:off x="3050207" y="582906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b="1" dirty="0">
                <a:solidFill>
                  <a:srgbClr val="115076"/>
                </a:solidFill>
                <a:latin typeface="Century Gothic" panose="020F0302020204030204"/>
              </a:rPr>
              <a:t>2</a:t>
            </a:r>
            <a:endParaRPr kumimoji="0" lang="es-ES_tradnl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8" name="Text Box 2">
            <a:extLst>
              <a:ext uri="{FF2B5EF4-FFF2-40B4-BE49-F238E27FC236}">
                <a16:creationId xmlns:a16="http://schemas.microsoft.com/office/drawing/2014/main" id="{95797593-9CE1-4725-9C1F-94DB09FD8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8884" y="807612"/>
            <a:ext cx="2543907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We think that our school principal is young.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Rectangle 1">
            <a:extLst>
              <a:ext uri="{FF2B5EF4-FFF2-40B4-BE49-F238E27FC236}">
                <a16:creationId xmlns:a16="http://schemas.microsoft.com/office/drawing/2014/main" id="{02F10DE0-CBBA-4AFE-9EDA-B9D1787D224B}"/>
              </a:ext>
            </a:extLst>
          </p:cNvPr>
          <p:cNvSpPr/>
          <p:nvPr/>
        </p:nvSpPr>
        <p:spPr>
          <a:xfrm>
            <a:off x="341495" y="2001303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</a:t>
            </a:r>
          </a:p>
        </p:txBody>
      </p:sp>
      <p:sp>
        <p:nvSpPr>
          <p:cNvPr id="61" name="Text Box 2">
            <a:extLst>
              <a:ext uri="{FF2B5EF4-FFF2-40B4-BE49-F238E27FC236}">
                <a16:creationId xmlns:a16="http://schemas.microsoft.com/office/drawing/2014/main" id="{CFFBFF75-399C-4406-A923-10AA371D0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559" y="2196954"/>
            <a:ext cx="2543907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They think that our school uniform is a good idea.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Rectangle 1">
            <a:extLst>
              <a:ext uri="{FF2B5EF4-FFF2-40B4-BE49-F238E27FC236}">
                <a16:creationId xmlns:a16="http://schemas.microsoft.com/office/drawing/2014/main" id="{4ADC67D0-349A-4BC3-9639-6105236F0DC9}"/>
              </a:ext>
            </a:extLst>
          </p:cNvPr>
          <p:cNvSpPr/>
          <p:nvPr/>
        </p:nvSpPr>
        <p:spPr>
          <a:xfrm>
            <a:off x="3050207" y="2006742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b="1" dirty="0">
                <a:solidFill>
                  <a:srgbClr val="115076"/>
                </a:solidFill>
                <a:latin typeface="Century Gothic" panose="020F0302020204030204"/>
              </a:rPr>
              <a:t>4</a:t>
            </a:r>
            <a:endParaRPr kumimoji="0" lang="es-ES_tradnl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3" name="Text Box 2">
            <a:extLst>
              <a:ext uri="{FF2B5EF4-FFF2-40B4-BE49-F238E27FC236}">
                <a16:creationId xmlns:a16="http://schemas.microsoft.com/office/drawing/2014/main" id="{28622E6B-9A37-483C-AB05-D861F32AF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206" y="2332867"/>
            <a:ext cx="2543907" cy="7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We found their film interesting.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Rectangle 1">
            <a:extLst>
              <a:ext uri="{FF2B5EF4-FFF2-40B4-BE49-F238E27FC236}">
                <a16:creationId xmlns:a16="http://schemas.microsoft.com/office/drawing/2014/main" id="{197B9404-DB2A-4AA8-94B4-ECE45C048D02}"/>
              </a:ext>
            </a:extLst>
          </p:cNvPr>
          <p:cNvSpPr/>
          <p:nvPr/>
        </p:nvSpPr>
        <p:spPr>
          <a:xfrm>
            <a:off x="380172" y="3447905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</a:t>
            </a:r>
          </a:p>
        </p:txBody>
      </p:sp>
      <p:sp>
        <p:nvSpPr>
          <p:cNvPr id="65" name="Text Box 2">
            <a:extLst>
              <a:ext uri="{FF2B5EF4-FFF2-40B4-BE49-F238E27FC236}">
                <a16:creationId xmlns:a16="http://schemas.microsoft.com/office/drawing/2014/main" id="{B46341F4-F053-4D59-8B88-AB3C551A2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18" y="3785403"/>
            <a:ext cx="2640599" cy="7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They think that their canteen is old.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Rectangle 1">
            <a:extLst>
              <a:ext uri="{FF2B5EF4-FFF2-40B4-BE49-F238E27FC236}">
                <a16:creationId xmlns:a16="http://schemas.microsoft.com/office/drawing/2014/main" id="{5F093495-B4BE-459C-A7E2-C43908437893}"/>
              </a:ext>
            </a:extLst>
          </p:cNvPr>
          <p:cNvSpPr/>
          <p:nvPr/>
        </p:nvSpPr>
        <p:spPr>
          <a:xfrm>
            <a:off x="3088884" y="3453344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</a:t>
            </a:r>
          </a:p>
        </p:txBody>
      </p:sp>
      <p:sp>
        <p:nvSpPr>
          <p:cNvPr id="67" name="Text Box 2">
            <a:extLst>
              <a:ext uri="{FF2B5EF4-FFF2-40B4-BE49-F238E27FC236}">
                <a16:creationId xmlns:a16="http://schemas.microsoft.com/office/drawing/2014/main" id="{3D562FD5-C693-440C-BD17-0AE1FE437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8884" y="3646258"/>
            <a:ext cx="2543907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They don’t bring their phones into the classroom.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Rectangle 1">
            <a:extLst>
              <a:ext uri="{FF2B5EF4-FFF2-40B4-BE49-F238E27FC236}">
                <a16:creationId xmlns:a16="http://schemas.microsoft.com/office/drawing/2014/main" id="{45041D38-0F5C-4282-B0A8-63F3B1EBFCC2}"/>
              </a:ext>
            </a:extLst>
          </p:cNvPr>
          <p:cNvSpPr/>
          <p:nvPr/>
        </p:nvSpPr>
        <p:spPr>
          <a:xfrm>
            <a:off x="380172" y="4894966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7</a:t>
            </a: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675FB894-1F89-460E-957A-A347BFD25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62" y="5110620"/>
            <a:ext cx="2615019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kumimoji="0" lang="en-GB" sz="2000" i="0" u="none" strike="noStrike" kern="1200" cap="none" spc="0" normalizeH="0" baseline="0" noProof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know that their </a:t>
            </a: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school day is longer than our day.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Rectangle 1">
            <a:extLst>
              <a:ext uri="{FF2B5EF4-FFF2-40B4-BE49-F238E27FC236}">
                <a16:creationId xmlns:a16="http://schemas.microsoft.com/office/drawing/2014/main" id="{7242D698-B0FD-4B2A-9D20-DECE6816BCD2}"/>
              </a:ext>
            </a:extLst>
          </p:cNvPr>
          <p:cNvSpPr/>
          <p:nvPr/>
        </p:nvSpPr>
        <p:spPr>
          <a:xfrm>
            <a:off x="3088884" y="4900405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8</a:t>
            </a:r>
          </a:p>
        </p:txBody>
      </p:sp>
      <p:sp>
        <p:nvSpPr>
          <p:cNvPr id="71" name="Text Box 2">
            <a:extLst>
              <a:ext uri="{FF2B5EF4-FFF2-40B4-BE49-F238E27FC236}">
                <a16:creationId xmlns:a16="http://schemas.microsoft.com/office/drawing/2014/main" id="{54169EAE-5BAF-4371-8060-EC109A09B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207" y="5015477"/>
            <a:ext cx="2543907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We think their school is quite modern.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ectangle 1">
            <a:extLst>
              <a:ext uri="{FF2B5EF4-FFF2-40B4-BE49-F238E27FC236}">
                <a16:creationId xmlns:a16="http://schemas.microsoft.com/office/drawing/2014/main" id="{6A98110A-3FC2-4808-BF1D-3F31AF93196B}"/>
              </a:ext>
            </a:extLst>
          </p:cNvPr>
          <p:cNvSpPr/>
          <p:nvPr/>
        </p:nvSpPr>
        <p:spPr>
          <a:xfrm>
            <a:off x="6557456" y="620230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73" name="Text Box 2">
            <a:extLst>
              <a:ext uri="{FF2B5EF4-FFF2-40B4-BE49-F238E27FC236}">
                <a16:creationId xmlns:a16="http://schemas.microsoft.com/office/drawing/2014/main" id="{3AD3F440-37DE-4627-8EA2-AEE900D77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8779" y="735302"/>
            <a:ext cx="2543907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We find their school better than our school.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Rectangle 1">
            <a:extLst>
              <a:ext uri="{FF2B5EF4-FFF2-40B4-BE49-F238E27FC236}">
                <a16:creationId xmlns:a16="http://schemas.microsoft.com/office/drawing/2014/main" id="{19347DE6-BAFA-4689-8776-C60B1203FC2A}"/>
              </a:ext>
            </a:extLst>
          </p:cNvPr>
          <p:cNvSpPr/>
          <p:nvPr/>
        </p:nvSpPr>
        <p:spPr>
          <a:xfrm>
            <a:off x="9266168" y="625669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b="1" dirty="0">
                <a:solidFill>
                  <a:srgbClr val="115076"/>
                </a:solidFill>
                <a:latin typeface="Century Gothic" panose="020F0302020204030204"/>
              </a:rPr>
              <a:t>2</a:t>
            </a:r>
            <a:endParaRPr kumimoji="0" lang="es-ES_tradnl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5" name="Text Box 2">
            <a:extLst>
              <a:ext uri="{FF2B5EF4-FFF2-40B4-BE49-F238E27FC236}">
                <a16:creationId xmlns:a16="http://schemas.microsoft.com/office/drawing/2014/main" id="{B67E25FD-8CE6-482C-8A81-1D2044FE7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4845" y="880739"/>
            <a:ext cx="2543907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We think that their school principal is young.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Rectangle 1">
            <a:extLst>
              <a:ext uri="{FF2B5EF4-FFF2-40B4-BE49-F238E27FC236}">
                <a16:creationId xmlns:a16="http://schemas.microsoft.com/office/drawing/2014/main" id="{8DE831DA-B4FB-452A-A264-8DDFCEDE6E2A}"/>
              </a:ext>
            </a:extLst>
          </p:cNvPr>
          <p:cNvSpPr/>
          <p:nvPr/>
        </p:nvSpPr>
        <p:spPr>
          <a:xfrm>
            <a:off x="6557456" y="2044066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</a:t>
            </a:r>
          </a:p>
        </p:txBody>
      </p:sp>
      <p:sp>
        <p:nvSpPr>
          <p:cNvPr id="77" name="Text Box 2">
            <a:extLst>
              <a:ext uri="{FF2B5EF4-FFF2-40B4-BE49-F238E27FC236}">
                <a16:creationId xmlns:a16="http://schemas.microsoft.com/office/drawing/2014/main" id="{87C1FB3A-DFD8-423F-BE07-6BB2DABCB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0520" y="2239717"/>
            <a:ext cx="2543907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They think that our school uniform is a good idea.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Rectangle 1">
            <a:extLst>
              <a:ext uri="{FF2B5EF4-FFF2-40B4-BE49-F238E27FC236}">
                <a16:creationId xmlns:a16="http://schemas.microsoft.com/office/drawing/2014/main" id="{BC598118-FB94-47E2-9479-C2F2A275732B}"/>
              </a:ext>
            </a:extLst>
          </p:cNvPr>
          <p:cNvSpPr/>
          <p:nvPr/>
        </p:nvSpPr>
        <p:spPr>
          <a:xfrm>
            <a:off x="9266168" y="2049505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b="1" dirty="0">
                <a:solidFill>
                  <a:srgbClr val="115076"/>
                </a:solidFill>
                <a:latin typeface="Century Gothic" panose="020F0302020204030204"/>
              </a:rPr>
              <a:t>4</a:t>
            </a:r>
            <a:endParaRPr kumimoji="0" lang="es-ES_tradnl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9" name="Text Box 2">
            <a:extLst>
              <a:ext uri="{FF2B5EF4-FFF2-40B4-BE49-F238E27FC236}">
                <a16:creationId xmlns:a16="http://schemas.microsoft.com/office/drawing/2014/main" id="{ADCA22B5-5BA7-4C5D-87D5-51C7DB15D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6167" y="2375630"/>
            <a:ext cx="2543907" cy="7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We found their film interesting.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Rectangle 1">
            <a:extLst>
              <a:ext uri="{FF2B5EF4-FFF2-40B4-BE49-F238E27FC236}">
                <a16:creationId xmlns:a16="http://schemas.microsoft.com/office/drawing/2014/main" id="{ECC74993-AF0E-4016-A412-0944205F4743}"/>
              </a:ext>
            </a:extLst>
          </p:cNvPr>
          <p:cNvSpPr/>
          <p:nvPr/>
        </p:nvSpPr>
        <p:spPr>
          <a:xfrm>
            <a:off x="6596133" y="3490668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</a:t>
            </a:r>
          </a:p>
        </p:txBody>
      </p:sp>
      <p:sp>
        <p:nvSpPr>
          <p:cNvPr id="81" name="Text Box 2">
            <a:extLst>
              <a:ext uri="{FF2B5EF4-FFF2-40B4-BE49-F238E27FC236}">
                <a16:creationId xmlns:a16="http://schemas.microsoft.com/office/drawing/2014/main" id="{5C543B97-74D1-4403-B1CF-AAB04DCA0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471" y="3828166"/>
            <a:ext cx="2543907" cy="7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They think that our canteen is old.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Rectangle 1">
            <a:extLst>
              <a:ext uri="{FF2B5EF4-FFF2-40B4-BE49-F238E27FC236}">
                <a16:creationId xmlns:a16="http://schemas.microsoft.com/office/drawing/2014/main" id="{27B70909-6CDB-4360-BAA1-6CF8845A933B}"/>
              </a:ext>
            </a:extLst>
          </p:cNvPr>
          <p:cNvSpPr/>
          <p:nvPr/>
        </p:nvSpPr>
        <p:spPr>
          <a:xfrm>
            <a:off x="9304845" y="3496107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</a:t>
            </a:r>
          </a:p>
        </p:txBody>
      </p:sp>
      <p:sp>
        <p:nvSpPr>
          <p:cNvPr id="83" name="Text Box 2">
            <a:extLst>
              <a:ext uri="{FF2B5EF4-FFF2-40B4-BE49-F238E27FC236}">
                <a16:creationId xmlns:a16="http://schemas.microsoft.com/office/drawing/2014/main" id="{C187F004-592C-4DDC-97EA-7790B490F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183" y="3710124"/>
            <a:ext cx="2543907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We don’t bring our phones into the classroom.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Rectangle 1">
            <a:extLst>
              <a:ext uri="{FF2B5EF4-FFF2-40B4-BE49-F238E27FC236}">
                <a16:creationId xmlns:a16="http://schemas.microsoft.com/office/drawing/2014/main" id="{3F3C2C29-5CA2-4C43-8527-614A1938E884}"/>
              </a:ext>
            </a:extLst>
          </p:cNvPr>
          <p:cNvSpPr/>
          <p:nvPr/>
        </p:nvSpPr>
        <p:spPr>
          <a:xfrm>
            <a:off x="6596133" y="4937729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7</a:t>
            </a:r>
          </a:p>
        </p:txBody>
      </p:sp>
      <p:sp>
        <p:nvSpPr>
          <p:cNvPr id="85" name="Text Box 2">
            <a:extLst>
              <a:ext uri="{FF2B5EF4-FFF2-40B4-BE49-F238E27FC236}">
                <a16:creationId xmlns:a16="http://schemas.microsoft.com/office/drawing/2014/main" id="{E4E6E152-BEE7-4EC9-AF33-2E9E02078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7423" y="5153383"/>
            <a:ext cx="2615019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We know that our school day is longer than their day.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Rectangle 1">
            <a:extLst>
              <a:ext uri="{FF2B5EF4-FFF2-40B4-BE49-F238E27FC236}">
                <a16:creationId xmlns:a16="http://schemas.microsoft.com/office/drawing/2014/main" id="{CC24E418-0C43-479A-B790-4F93FFC09B99}"/>
              </a:ext>
            </a:extLst>
          </p:cNvPr>
          <p:cNvSpPr/>
          <p:nvPr/>
        </p:nvSpPr>
        <p:spPr>
          <a:xfrm>
            <a:off x="9304845" y="4943168"/>
            <a:ext cx="2543907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8</a:t>
            </a:r>
          </a:p>
        </p:txBody>
      </p:sp>
      <p:sp>
        <p:nvSpPr>
          <p:cNvPr id="87" name="Text Box 2">
            <a:extLst>
              <a:ext uri="{FF2B5EF4-FFF2-40B4-BE49-F238E27FC236}">
                <a16:creationId xmlns:a16="http://schemas.microsoft.com/office/drawing/2014/main" id="{08368FA2-6C74-4D3B-9365-5C7AA98B6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6168" y="5058240"/>
            <a:ext cx="2543907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We think our school is quite modern.</a:t>
            </a:r>
            <a:endParaRPr kumimoji="0" lang="es-GB" sz="200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BA4F0DB6-8A72-4246-BD78-ED18BE973563}"/>
              </a:ext>
            </a:extLst>
          </p:cNvPr>
          <p:cNvCxnSpPr/>
          <p:nvPr/>
        </p:nvCxnSpPr>
        <p:spPr>
          <a:xfrm>
            <a:off x="6096000" y="211830"/>
            <a:ext cx="0" cy="6010885"/>
          </a:xfrm>
          <a:prstGeom prst="line">
            <a:avLst/>
          </a:prstGeom>
          <a:ln w="38100">
            <a:solidFill>
              <a:srgbClr val="11507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6244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German_skeleton_template (1)</Template>
  <TotalTime>11837</TotalTime>
  <Words>180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sprechen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</dc:title>
  <dc:creator>Rachel Hawkes</dc:creator>
  <cp:lastModifiedBy>Rachel Hawkes</cp:lastModifiedBy>
  <cp:revision>227</cp:revision>
  <dcterms:created xsi:type="dcterms:W3CDTF">2020-07-18T21:51:12Z</dcterms:created>
  <dcterms:modified xsi:type="dcterms:W3CDTF">2020-10-23T03:58:25Z</dcterms:modified>
</cp:coreProperties>
</file>