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72" r:id="rId3"/>
    <p:sldMasterId id="2147483785" r:id="rId4"/>
    <p:sldMasterId id="2147483798" r:id="rId5"/>
    <p:sldMasterId id="2147483811" r:id="rId6"/>
  </p:sldMasterIdLst>
  <p:notesMasterIdLst>
    <p:notesMasterId r:id="rId45"/>
  </p:notesMasterIdLst>
  <p:sldIdLst>
    <p:sldId id="259" r:id="rId7"/>
    <p:sldId id="661" r:id="rId8"/>
    <p:sldId id="634" r:id="rId9"/>
    <p:sldId id="273" r:id="rId10"/>
    <p:sldId id="633" r:id="rId11"/>
    <p:sldId id="278" r:id="rId12"/>
    <p:sldId id="639" r:id="rId13"/>
    <p:sldId id="320" r:id="rId14"/>
    <p:sldId id="641" r:id="rId15"/>
    <p:sldId id="274" r:id="rId16"/>
    <p:sldId id="643" r:id="rId17"/>
    <p:sldId id="644" r:id="rId18"/>
    <p:sldId id="635" r:id="rId19"/>
    <p:sldId id="645" r:id="rId20"/>
    <p:sldId id="275" r:id="rId21"/>
    <p:sldId id="646" r:id="rId22"/>
    <p:sldId id="637" r:id="rId23"/>
    <p:sldId id="632" r:id="rId24"/>
    <p:sldId id="638" r:id="rId25"/>
    <p:sldId id="636" r:id="rId26"/>
    <p:sldId id="648" r:id="rId27"/>
    <p:sldId id="602" r:id="rId28"/>
    <p:sldId id="649" r:id="rId29"/>
    <p:sldId id="654" r:id="rId30"/>
    <p:sldId id="642" r:id="rId31"/>
    <p:sldId id="653" r:id="rId32"/>
    <p:sldId id="650" r:id="rId33"/>
    <p:sldId id="656" r:id="rId34"/>
    <p:sldId id="629" r:id="rId35"/>
    <p:sldId id="630" r:id="rId36"/>
    <p:sldId id="658" r:id="rId37"/>
    <p:sldId id="659" r:id="rId38"/>
    <p:sldId id="349" r:id="rId39"/>
    <p:sldId id="276" r:id="rId40"/>
    <p:sldId id="660" r:id="rId41"/>
    <p:sldId id="490" r:id="rId42"/>
    <p:sldId id="267" r:id="rId43"/>
    <p:sldId id="65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13" clrIdx="0">
    <p:extLst>
      <p:ext uri="{19B8F6BF-5375-455C-9EA6-DF929625EA0E}">
        <p15:presenceInfo xmlns:p15="http://schemas.microsoft.com/office/powerpoint/2012/main" userId="Stephen Owen" providerId="None"/>
      </p:ext>
    </p:extLst>
  </p:cmAuthor>
  <p:cmAuthor id="2" name="Rachel Hawkes" initials="RH" lastIdx="1" clrIdx="1">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FF4E7"/>
    <a:srgbClr val="FBF0D5"/>
    <a:srgbClr val="FFE8CB"/>
    <a:srgbClr val="FF6600"/>
    <a:srgbClr val="FF9933"/>
    <a:srgbClr val="D1DFEF"/>
    <a:srgbClr val="EBEFF7"/>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80" autoAdjust="0"/>
    <p:restoredTop sz="64883" autoAdjust="0"/>
  </p:normalViewPr>
  <p:slideViewPr>
    <p:cSldViewPr snapToGrid="0">
      <p:cViewPr varScale="1">
        <p:scale>
          <a:sx n="80" d="100"/>
          <a:sy n="80" d="100"/>
        </p:scale>
        <p:origin x="1352" y="176"/>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10/08/2021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several SSC</a:t>
            </a:r>
            <a:br>
              <a:rPr lang="en-GB" sz="1200" b="0" dirty="0"/>
            </a:br>
            <a:r>
              <a:rPr lang="en-GB" sz="1200" b="0" dirty="0"/>
              <a:t>Introduction</a:t>
            </a:r>
            <a:r>
              <a:rPr lang="en-GB" sz="1200" b="0" baseline="0" dirty="0"/>
              <a:t> of possessive adjectives </a:t>
            </a:r>
            <a:r>
              <a:rPr lang="en-GB" sz="1200" b="1" i="1" baseline="0" dirty="0" err="1"/>
              <a:t>unser</a:t>
            </a:r>
            <a:r>
              <a:rPr lang="en-GB" sz="1200" b="0" baseline="0" dirty="0"/>
              <a:t> and </a:t>
            </a:r>
            <a:r>
              <a:rPr lang="en-GB" sz="1200" b="1" i="1" baseline="0" dirty="0" err="1"/>
              <a:t>ihr</a:t>
            </a:r>
            <a:br>
              <a:rPr lang="en-GB" sz="1200" b="0" baseline="0" dirty="0"/>
            </a:br>
            <a:r>
              <a:rPr lang="en-GB" sz="1200" b="0" baseline="0" dirty="0"/>
              <a:t>Using present and perfect tenses</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kern="1200">
                <a:solidFill>
                  <a:schemeClr val="tx1"/>
                </a:solidFill>
                <a:effectLst/>
                <a:latin typeface="+mn-lt"/>
                <a:ea typeface="+mn-ea"/>
                <a:cs typeface="+mn-cs"/>
              </a:rPr>
              <a:t>8.2.2.4 (introduce)</a:t>
            </a:r>
            <a:r>
              <a:rPr lang="de-DE" sz="1200" b="0" i="0" kern="1200">
                <a:solidFill>
                  <a:schemeClr val="tx1"/>
                </a:solidFill>
                <a:effectLst/>
                <a:latin typeface="+mn-lt"/>
                <a:ea typeface="+mn-ea"/>
                <a:cs typeface="+mn-cs"/>
              </a:rPr>
              <a:t> erklären [238] erlauben [963] erzählen [263] gegeben [49] geholfen [338] ihnen [125] uns [75] Geschichte</a:t>
            </a:r>
            <a:r>
              <a:rPr lang="de-DE" sz="1200" b="0" i="0" kern="1200" baseline="30000">
                <a:solidFill>
                  <a:schemeClr val="tx1"/>
                </a:solidFill>
                <a:effectLst/>
                <a:latin typeface="+mn-lt"/>
                <a:ea typeface="+mn-ea"/>
                <a:cs typeface="+mn-cs"/>
              </a:rPr>
              <a:t>2</a:t>
            </a:r>
            <a:r>
              <a:rPr lang="de-DE" sz="1200" b="0" i="0" kern="1200">
                <a:solidFill>
                  <a:schemeClr val="tx1"/>
                </a:solidFill>
                <a:effectLst/>
                <a:latin typeface="+mn-lt"/>
                <a:ea typeface="+mn-ea"/>
                <a:cs typeface="+mn-cs"/>
              </a:rPr>
              <a:t> [262] Wahrheit [1156] unser [86]  ihr</a:t>
            </a:r>
            <a:r>
              <a:rPr lang="de-DE" sz="1200" b="0" i="0" kern="1200" baseline="30000">
                <a:solidFill>
                  <a:schemeClr val="tx1"/>
                </a:solidFill>
                <a:effectLst/>
                <a:latin typeface="+mn-lt"/>
                <a:ea typeface="+mn-ea"/>
                <a:cs typeface="+mn-cs"/>
              </a:rPr>
              <a:t>3</a:t>
            </a:r>
            <a:r>
              <a:rPr lang="de-DE" sz="1200" b="0" i="0" kern="1200">
                <a:solidFill>
                  <a:schemeClr val="tx1"/>
                </a:solidFill>
                <a:effectLst/>
                <a:latin typeface="+mn-lt"/>
                <a:ea typeface="+mn-ea"/>
                <a:cs typeface="+mn-cs"/>
              </a:rPr>
              <a:t> [28] alleine [267] jedoch [227]  ohne [120]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8.2.2.1 </a:t>
            </a:r>
            <a:r>
              <a:rPr lang="en-GB" sz="1200" b="1" i="0" u="none" strike="noStrike" kern="1200" cap="none" dirty="0">
                <a:solidFill>
                  <a:schemeClr val="tx1"/>
                </a:solidFill>
                <a:effectLst/>
                <a:latin typeface="+mn-lt"/>
                <a:ea typeface="Calibri"/>
                <a:cs typeface="Calibri"/>
                <a:sym typeface="Calibri"/>
              </a:rPr>
              <a:t>(revisit)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alles [36] alle [36] Rock [3551] Kleid [1780] alt [138] arm [1475] einfach [131] eng [59] genau [167] hell [1411] jung [199] kurz [176] reich [1568] </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8.1.2.5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 Aktivität [1422] Hobby [3608] Jugendclub [2117/1360] Schloss [1907] Telefon [1595]  langsam [526] normal [642] schnell [203] gern [278] </a:t>
            </a:r>
            <a:br>
              <a:rPr lang="de-DE" sz="1200" b="0" i="0" u="none" strike="noStrike" kern="1200" cap="none" dirty="0">
                <a:solidFill>
                  <a:schemeClr val="tx1"/>
                </a:solidFill>
                <a:effectLst/>
                <a:latin typeface="+mn-lt"/>
                <a:ea typeface="Calibri"/>
                <a:cs typeface="Calibri"/>
                <a:sym typeface="Calibri"/>
              </a:rPr>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A referential activity to practise connecting the written forms of </a:t>
            </a:r>
            <a:r>
              <a:rPr lang="en-GB" b="0" i="1" dirty="0" err="1"/>
              <a:t>ihr</a:t>
            </a:r>
            <a:r>
              <a:rPr lang="en-GB" b="0" dirty="0"/>
              <a:t> to nouns of the correct gender.</a:t>
            </a:r>
            <a:br>
              <a:rPr lang="en-GB" b="0" dirty="0"/>
            </a:br>
            <a:br>
              <a:rPr lang="en-GB" b="0" dirty="0"/>
            </a:br>
            <a:r>
              <a:rPr lang="en-GB" b="1" dirty="0"/>
              <a:t>Procedure:</a:t>
            </a:r>
            <a:br>
              <a:rPr lang="en-GB" dirty="0"/>
            </a:br>
            <a:r>
              <a:rPr lang="en-GB" dirty="0"/>
              <a:t>1. Read the title and information about the task. Ensure students are clear about the context – an exchange of short films about Mia and Andrea’s schools. The texts resemble an online wall and contain feedback on Mia’s school by Andrea’s classmates.</a:t>
            </a:r>
          </a:p>
          <a:p>
            <a:r>
              <a:rPr lang="en-GB" dirty="0"/>
              <a:t>2. Students note the correct words 1-8. </a:t>
            </a:r>
            <a:r>
              <a:rPr lang="en-GB" b="1" dirty="0"/>
              <a:t>Remind students that it could be both words that are possible. </a:t>
            </a:r>
            <a:r>
              <a:rPr lang="en-GB" dirty="0"/>
              <a:t>This will ensure that they think harder about the gender of both words.</a:t>
            </a:r>
          </a:p>
          <a:p>
            <a:r>
              <a:rPr lang="en-GB" dirty="0"/>
              <a:t>3. Click to correct. 2 and 9 – both words are possible.</a:t>
            </a:r>
          </a:p>
          <a:p>
            <a:r>
              <a:rPr lang="en-GB" dirty="0"/>
              <a:t>4. The next slide requires students to show their understanding of the texts.</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process the full texts for meaning.</a:t>
            </a:r>
            <a:br>
              <a:rPr lang="en-GB" b="0" dirty="0"/>
            </a:br>
            <a:br>
              <a:rPr lang="en-GB" b="0" dirty="0"/>
            </a:br>
            <a:r>
              <a:rPr lang="en-GB" b="1" dirty="0"/>
              <a:t>Procedure:</a:t>
            </a:r>
            <a:br>
              <a:rPr lang="en-GB" dirty="0"/>
            </a:br>
            <a:r>
              <a:rPr lang="en-GB" dirty="0"/>
              <a:t>1. Students read the texts again and write notes in English.</a:t>
            </a:r>
            <a:br>
              <a:rPr lang="en-GB" dirty="0"/>
            </a:br>
            <a:r>
              <a:rPr lang="en-GB" dirty="0"/>
              <a:t>2. Click to check answers.  </a:t>
            </a:r>
            <a:br>
              <a:rPr lang="en-GB" dirty="0"/>
            </a:br>
            <a:br>
              <a:rPr lang="en-GB" dirty="0"/>
            </a:br>
            <a:r>
              <a:rPr lang="en-GB" b="1" dirty="0"/>
              <a:t>Note: </a:t>
            </a:r>
            <a:r>
              <a:rPr lang="en-GB" dirty="0"/>
              <a:t>alternatively this could be done orally.</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341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A referential activity to practise connecting the oral forms of </a:t>
            </a:r>
            <a:r>
              <a:rPr lang="en-GB" b="0" i="1" dirty="0" err="1"/>
              <a:t>unser</a:t>
            </a:r>
            <a:r>
              <a:rPr lang="en-GB" b="0" i="1" dirty="0"/>
              <a:t> </a:t>
            </a:r>
            <a:r>
              <a:rPr lang="en-GB" b="0" dirty="0"/>
              <a:t>to nouns of the correct gender.</a:t>
            </a:r>
            <a:br>
              <a:rPr lang="en-GB" b="0" dirty="0"/>
            </a:br>
            <a:br>
              <a:rPr lang="en-GB" b="0" dirty="0"/>
            </a:br>
            <a:r>
              <a:rPr lang="en-GB" b="1" dirty="0"/>
              <a:t>Procedure:</a:t>
            </a:r>
            <a:br>
              <a:rPr lang="en-GB" dirty="0"/>
            </a:br>
            <a:r>
              <a:rPr lang="en-GB" dirty="0"/>
              <a:t>1. Listen to each sentence. </a:t>
            </a:r>
          </a:p>
          <a:p>
            <a:r>
              <a:rPr lang="en-GB" dirty="0"/>
              <a:t>2. Decide for each which noun is correct.</a:t>
            </a:r>
          </a:p>
          <a:p>
            <a:r>
              <a:rPr lang="en-GB" dirty="0"/>
              <a:t>3. Click to reveal answers.</a:t>
            </a:r>
          </a:p>
          <a:p>
            <a:r>
              <a:rPr lang="en-GB" dirty="0"/>
              <a:t>4. Listen again to the full audio sentences, if desired, by clicking on the green ticks.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Wir</a:t>
            </a:r>
            <a:r>
              <a:rPr lang="en-GB" dirty="0"/>
              <a:t> </a:t>
            </a:r>
            <a:r>
              <a:rPr lang="en-GB" dirty="0" err="1"/>
              <a:t>dürfen</a:t>
            </a:r>
            <a:r>
              <a:rPr lang="en-GB" dirty="0"/>
              <a:t> </a:t>
            </a:r>
            <a:r>
              <a:rPr lang="en-GB" dirty="0" err="1"/>
              <a:t>unsere</a:t>
            </a:r>
            <a:r>
              <a:rPr lang="en-GB" dirty="0"/>
              <a:t> [</a:t>
            </a:r>
            <a:r>
              <a:rPr lang="en-GB" dirty="0" err="1"/>
              <a:t>Handys</a:t>
            </a:r>
            <a:r>
              <a:rPr lang="en-GB" dirty="0"/>
              <a:t>] </a:t>
            </a:r>
            <a:r>
              <a:rPr lang="en-GB" dirty="0" err="1"/>
              <a:t>nicht</a:t>
            </a:r>
            <a:r>
              <a:rPr lang="en-GB" dirty="0"/>
              <a:t> ins </a:t>
            </a:r>
            <a:r>
              <a:rPr lang="en-GB" dirty="0" err="1"/>
              <a:t>Klassenzimmer</a:t>
            </a:r>
            <a:r>
              <a:rPr lang="en-GB" dirty="0"/>
              <a:t> </a:t>
            </a:r>
            <a:r>
              <a:rPr lang="en-GB" dirty="0" err="1"/>
              <a:t>mitbringen</a:t>
            </a:r>
            <a:r>
              <a:rPr lang="en-GB" dirty="0"/>
              <a:t>.</a:t>
            </a:r>
            <a:br>
              <a:rPr lang="en-GB" dirty="0"/>
            </a:br>
            <a:r>
              <a:rPr lang="en-GB" dirty="0"/>
              <a:t>2. Unser [Team] </a:t>
            </a:r>
            <a:r>
              <a:rPr lang="en-GB" dirty="0" err="1"/>
              <a:t>spielt</a:t>
            </a:r>
            <a:r>
              <a:rPr lang="en-GB" dirty="0"/>
              <a:t> </a:t>
            </a:r>
            <a:r>
              <a:rPr lang="en-GB" dirty="0" err="1"/>
              <a:t>immer</a:t>
            </a:r>
            <a:r>
              <a:rPr lang="en-GB" dirty="0"/>
              <a:t> </a:t>
            </a:r>
            <a:r>
              <a:rPr lang="en-GB" dirty="0" err="1"/>
              <a:t>freitags</a:t>
            </a:r>
            <a:r>
              <a:rPr lang="en-GB" dirty="0"/>
              <a:t> </a:t>
            </a:r>
            <a:r>
              <a:rPr lang="en-GB" dirty="0" err="1"/>
              <a:t>nach</a:t>
            </a:r>
            <a:r>
              <a:rPr lang="en-GB" dirty="0"/>
              <a:t> der Schule </a:t>
            </a:r>
            <a:r>
              <a:rPr lang="en-GB" dirty="0" err="1"/>
              <a:t>zusammen</a:t>
            </a:r>
            <a:r>
              <a:rPr lang="en-GB" dirty="0"/>
              <a:t>.</a:t>
            </a:r>
            <a:br>
              <a:rPr lang="en-GB" dirty="0"/>
            </a:br>
            <a:r>
              <a:rPr lang="en-GB" dirty="0"/>
              <a:t>3. </a:t>
            </a:r>
            <a:r>
              <a:rPr lang="en-GB" dirty="0" err="1"/>
              <a:t>Unsere</a:t>
            </a:r>
            <a:r>
              <a:rPr lang="en-GB" dirty="0"/>
              <a:t> [</a:t>
            </a:r>
            <a:r>
              <a:rPr lang="en-GB" dirty="0" err="1"/>
              <a:t>Lehrerin</a:t>
            </a:r>
            <a:r>
              <a:rPr lang="en-GB" dirty="0"/>
              <a:t> / Lehrer] </a:t>
            </a:r>
            <a:r>
              <a:rPr lang="en-GB" dirty="0" err="1"/>
              <a:t>ist</a:t>
            </a:r>
            <a:r>
              <a:rPr lang="en-GB" dirty="0"/>
              <a:t> </a:t>
            </a:r>
            <a:r>
              <a:rPr lang="en-GB" dirty="0" err="1"/>
              <a:t>ziemlich</a:t>
            </a:r>
            <a:r>
              <a:rPr lang="en-GB" dirty="0"/>
              <a:t> </a:t>
            </a:r>
            <a:r>
              <a:rPr lang="en-GB" dirty="0" err="1"/>
              <a:t>jung</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Wir</a:t>
            </a:r>
            <a:r>
              <a:rPr lang="en-GB" dirty="0"/>
              <a:t> </a:t>
            </a:r>
            <a:r>
              <a:rPr lang="en-GB" dirty="0" err="1"/>
              <a:t>essen</a:t>
            </a:r>
            <a:r>
              <a:rPr lang="en-GB" dirty="0"/>
              <a:t> </a:t>
            </a:r>
            <a:r>
              <a:rPr lang="en-GB" dirty="0" err="1"/>
              <a:t>nicht</a:t>
            </a:r>
            <a:r>
              <a:rPr lang="en-GB" dirty="0"/>
              <a:t> in </a:t>
            </a:r>
            <a:r>
              <a:rPr lang="en-GB" dirty="0" err="1"/>
              <a:t>unserem</a:t>
            </a:r>
            <a:r>
              <a:rPr lang="en-GB" dirty="0"/>
              <a:t> [</a:t>
            </a:r>
            <a:r>
              <a:rPr lang="en-GB" dirty="0" err="1"/>
              <a:t>Klassenzimmer</a:t>
            </a:r>
            <a:r>
              <a:rPr lang="en-GB" dirty="0"/>
              <a:t>].</a:t>
            </a:r>
            <a:br>
              <a:rPr lang="en-GB" dirty="0"/>
            </a:br>
            <a:r>
              <a:rPr lang="en-GB" dirty="0"/>
              <a:t>5. </a:t>
            </a:r>
            <a:r>
              <a:rPr lang="en-GB" dirty="0" err="1"/>
              <a:t>Normalerweise</a:t>
            </a:r>
            <a:r>
              <a:rPr lang="en-GB" dirty="0"/>
              <a:t> </a:t>
            </a:r>
            <a:r>
              <a:rPr lang="en-GB" dirty="0" err="1"/>
              <a:t>machen</a:t>
            </a:r>
            <a:r>
              <a:rPr lang="en-GB" dirty="0"/>
              <a:t> </a:t>
            </a:r>
            <a:r>
              <a:rPr lang="en-GB" dirty="0" err="1"/>
              <a:t>wir</a:t>
            </a:r>
            <a:r>
              <a:rPr lang="en-GB" dirty="0"/>
              <a:t> </a:t>
            </a:r>
            <a:r>
              <a:rPr lang="en-GB" dirty="0" err="1"/>
              <a:t>unsere</a:t>
            </a:r>
            <a:r>
              <a:rPr lang="en-GB" dirty="0"/>
              <a:t> [</a:t>
            </a:r>
            <a:r>
              <a:rPr lang="en-GB" dirty="0" err="1"/>
              <a:t>Hausaufgaben</a:t>
            </a:r>
            <a:r>
              <a:rPr lang="en-GB" dirty="0"/>
              <a:t>] am Computer.</a:t>
            </a:r>
            <a:br>
              <a:rPr lang="en-GB" dirty="0"/>
            </a:br>
            <a:r>
              <a:rPr lang="en-GB" dirty="0"/>
              <a:t>6. Unser [</a:t>
            </a:r>
            <a:r>
              <a:rPr lang="en-GB" dirty="0" err="1"/>
              <a:t>Schultag</a:t>
            </a:r>
            <a:r>
              <a:rPr lang="en-GB" dirty="0"/>
              <a:t>] </a:t>
            </a:r>
            <a:r>
              <a:rPr lang="en-GB" dirty="0" err="1"/>
              <a:t>beginnt</a:t>
            </a:r>
            <a:r>
              <a:rPr lang="en-GB" dirty="0"/>
              <a:t> </a:t>
            </a:r>
            <a:r>
              <a:rPr lang="en-GB" dirty="0" err="1"/>
              <a:t>später</a:t>
            </a:r>
            <a:r>
              <a:rPr lang="en-GB" dirty="0"/>
              <a:t> </a:t>
            </a:r>
            <a:r>
              <a:rPr lang="en-GB" dirty="0" err="1"/>
              <a:t>als</a:t>
            </a:r>
            <a:r>
              <a:rPr lang="en-GB" dirty="0"/>
              <a:t> in Deutschland.</a:t>
            </a:r>
            <a:br>
              <a:rPr lang="en-GB" dirty="0"/>
            </a:br>
            <a:r>
              <a:rPr lang="en-GB" dirty="0"/>
              <a:t>7. </a:t>
            </a:r>
            <a:r>
              <a:rPr lang="en-GB" dirty="0" err="1"/>
              <a:t>Wir</a:t>
            </a:r>
            <a:r>
              <a:rPr lang="en-GB" dirty="0"/>
              <a:t> </a:t>
            </a:r>
            <a:r>
              <a:rPr lang="en-GB" dirty="0" err="1"/>
              <a:t>finden</a:t>
            </a:r>
            <a:r>
              <a:rPr lang="en-GB" dirty="0"/>
              <a:t> </a:t>
            </a:r>
            <a:r>
              <a:rPr lang="en-GB" dirty="0" err="1"/>
              <a:t>unsere</a:t>
            </a:r>
            <a:r>
              <a:rPr lang="en-GB" dirty="0"/>
              <a:t> [Uniform] </a:t>
            </a:r>
            <a:r>
              <a:rPr lang="en-GB" dirty="0" err="1"/>
              <a:t>zu</a:t>
            </a:r>
            <a:r>
              <a:rPr lang="en-GB" dirty="0"/>
              <a:t> </a:t>
            </a:r>
            <a:r>
              <a:rPr lang="en-GB" dirty="0" err="1"/>
              <a:t>streng</a:t>
            </a:r>
            <a:r>
              <a:rPr lang="en-GB" dirty="0"/>
              <a:t>.</a:t>
            </a:r>
            <a:br>
              <a:rPr lang="en-GB" dirty="0"/>
            </a:br>
            <a:r>
              <a:rPr lang="en-GB" dirty="0"/>
              <a:t>8. </a:t>
            </a:r>
            <a:r>
              <a:rPr lang="en-GB" dirty="0" err="1"/>
              <a:t>Wir</a:t>
            </a:r>
            <a:r>
              <a:rPr lang="en-GB" dirty="0"/>
              <a:t> </a:t>
            </a:r>
            <a:r>
              <a:rPr lang="en-GB" dirty="0" err="1"/>
              <a:t>meinen</a:t>
            </a:r>
            <a:r>
              <a:rPr lang="en-GB" dirty="0"/>
              <a:t>, </a:t>
            </a:r>
            <a:r>
              <a:rPr lang="en-GB" dirty="0" err="1"/>
              <a:t>dass</a:t>
            </a:r>
            <a:r>
              <a:rPr lang="en-GB" dirty="0"/>
              <a:t> </a:t>
            </a:r>
            <a:r>
              <a:rPr lang="en-GB" dirty="0" err="1"/>
              <a:t>unser</a:t>
            </a:r>
            <a:r>
              <a:rPr lang="en-GB" dirty="0"/>
              <a:t> [</a:t>
            </a:r>
            <a:r>
              <a:rPr lang="en-GB" dirty="0" err="1"/>
              <a:t>Schultheater</a:t>
            </a:r>
            <a:r>
              <a:rPr lang="en-GB" dirty="0"/>
              <a:t>] </a:t>
            </a:r>
            <a:r>
              <a:rPr lang="en-GB" dirty="0" err="1"/>
              <a:t>ziemlich</a:t>
            </a:r>
            <a:r>
              <a:rPr lang="en-GB" dirty="0"/>
              <a:t> modern </a:t>
            </a:r>
            <a:r>
              <a:rPr lang="en-GB" dirty="0" err="1"/>
              <a:t>aussieht</a:t>
            </a:r>
            <a:r>
              <a:rPr lang="en-GB" dirty="0"/>
              <a:t>.</a:t>
            </a:r>
            <a:br>
              <a:rPr lang="en-GB" dirty="0"/>
            </a:br>
            <a:r>
              <a:rPr lang="en-GB" dirty="0"/>
              <a:t>9. </a:t>
            </a:r>
            <a:r>
              <a:rPr lang="en-GB" dirty="0" err="1"/>
              <a:t>Wir</a:t>
            </a:r>
            <a:r>
              <a:rPr lang="en-GB" dirty="0"/>
              <a:t> </a:t>
            </a:r>
            <a:r>
              <a:rPr lang="en-GB" dirty="0" err="1"/>
              <a:t>finden</a:t>
            </a:r>
            <a:r>
              <a:rPr lang="en-GB" dirty="0"/>
              <a:t> </a:t>
            </a:r>
            <a:r>
              <a:rPr lang="en-GB" dirty="0" err="1"/>
              <a:t>unser</a:t>
            </a:r>
            <a:r>
              <a:rPr lang="en-GB" dirty="0"/>
              <a:t> [Motto] </a:t>
            </a:r>
            <a:r>
              <a:rPr lang="en-GB" dirty="0" err="1"/>
              <a:t>ein</a:t>
            </a:r>
            <a:r>
              <a:rPr lang="en-GB" dirty="0"/>
              <a:t> </a:t>
            </a:r>
            <a:r>
              <a:rPr lang="en-GB" dirty="0" err="1"/>
              <a:t>bisschen</a:t>
            </a:r>
            <a:r>
              <a:rPr lang="en-GB" dirty="0"/>
              <a:t> </a:t>
            </a:r>
            <a:r>
              <a:rPr lang="en-GB" dirty="0" err="1"/>
              <a:t>dumm</a:t>
            </a:r>
            <a:r>
              <a:rPr lang="en-GB" dirty="0"/>
              <a:t>.</a:t>
            </a:r>
            <a:br>
              <a:rPr lang="en-GB" dirty="0"/>
            </a:br>
            <a:br>
              <a:rPr lang="en-GB" dirty="0"/>
            </a:br>
            <a:r>
              <a:rPr lang="en-GB" b="1" baseline="0" dirty="0"/>
              <a:t>Word frequency of unknown words (1 is the most frequent word in German): </a:t>
            </a:r>
            <a:br>
              <a:rPr lang="en-GB" baseline="0" dirty="0"/>
            </a:br>
            <a:r>
              <a:rPr lang="en-GB" baseline="0" dirty="0"/>
              <a:t>Team [769] Motto [2921]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141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aural comprehension at sentence level and learn about one aspect of German school life. There is an optional additional task which practises written production.</a:t>
            </a:r>
            <a:br>
              <a:rPr lang="en-GB" b="0" dirty="0"/>
            </a:br>
            <a:br>
              <a:rPr lang="en-GB" b="0" dirty="0"/>
            </a:br>
            <a:r>
              <a:rPr lang="en-GB" b="1" dirty="0"/>
              <a:t>Procedure:</a:t>
            </a:r>
            <a:br>
              <a:rPr lang="en-GB" b="0" dirty="0"/>
            </a:br>
            <a:r>
              <a:rPr lang="en-GB" dirty="0"/>
              <a:t>1. Students listen and write the meaning of each sentence in English.</a:t>
            </a:r>
          </a:p>
          <a:p>
            <a:r>
              <a:rPr lang="en-GB" dirty="0"/>
              <a:t>2. They may want to listen more than once to each sentence.</a:t>
            </a:r>
          </a:p>
          <a:p>
            <a:r>
              <a:rPr lang="en-GB" dirty="0"/>
              <a:t>3. Click to reveal English meanings.</a:t>
            </a:r>
          </a:p>
          <a:p>
            <a:r>
              <a:rPr lang="en-GB" dirty="0"/>
              <a:t>4. Optional additional task – students write/say the German from their English prompts.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de-DE" dirty="0"/>
              <a:t>Deutsche Schüler machen einmal im Schuljahr eine Klassenfahrt. </a:t>
            </a:r>
            <a:br>
              <a:rPr lang="de-DE" dirty="0"/>
            </a:br>
            <a:r>
              <a:rPr lang="de-DE" dirty="0"/>
              <a:t>2. Sie dauert normalerweise drei, vier oder fünf Tage.</a:t>
            </a:r>
            <a:br>
              <a:rPr lang="de-DE" dirty="0"/>
            </a:br>
            <a:r>
              <a:rPr lang="de-DE" dirty="0"/>
              <a:t>3. Eine Klasse fährt zusammen in eine andere Stadt oder einen anderen Ort.</a:t>
            </a:r>
            <a:br>
              <a:rPr lang="de-DE" dirty="0"/>
            </a:br>
            <a:r>
              <a:rPr lang="de-DE" dirty="0"/>
              <a:t>4. Dort lernen sie über Geschichte, Kultur und Natur.</a:t>
            </a:r>
            <a:br>
              <a:rPr lang="de-DE" dirty="0"/>
            </a:br>
            <a:r>
              <a:rPr lang="de-DE" dirty="0"/>
              <a:t>5. Die Schulen machen auch Schulfeste.</a:t>
            </a:r>
            <a:br>
              <a:rPr lang="de-DE" dirty="0"/>
            </a:br>
            <a:r>
              <a:rPr lang="de-DE" dirty="0"/>
              <a:t>6. Dort gibt es, zum Beispiel, Theaterstücke oder Konzerte.</a:t>
            </a: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221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dirty="0"/>
            </a:br>
            <a:br>
              <a:rPr lang="en-GB" b="1" dirty="0"/>
            </a:br>
            <a:r>
              <a:rPr lang="en-GB" b="1" dirty="0"/>
              <a:t>Aim: </a:t>
            </a:r>
            <a:r>
              <a:rPr lang="en-GB" b="0" dirty="0"/>
              <a:t>To provide more information about schools in Germany, giving students the opportunity to practise reading aloud at paragraph level and develop reading / pronunciation fluency.</a:t>
            </a:r>
            <a:br>
              <a:rPr lang="en-GB" b="0" dirty="0"/>
            </a:br>
            <a:r>
              <a:rPr lang="en-GB" b="0" dirty="0"/>
              <a:t>Note that most words are known, but that numbers are deliberately written as digits, and there are three new words for students to decode as they read aloud.</a:t>
            </a:r>
            <a:br>
              <a:rPr lang="en-GB" b="0" dirty="0"/>
            </a:br>
            <a:br>
              <a:rPr lang="en-GB" b="0" dirty="0"/>
            </a:br>
            <a:r>
              <a:rPr lang="en-GB" b="1" i="1" dirty="0"/>
              <a:t>Note: </a:t>
            </a:r>
            <a:r>
              <a:rPr lang="en-GB" b="1" baseline="0" dirty="0"/>
              <a:t>Full text has been added as a controllable player top right of the slide.</a:t>
            </a:r>
            <a:br>
              <a:rPr lang="en-GB" b="0" dirty="0"/>
            </a:br>
            <a:br>
              <a:rPr lang="en-GB" b="0" dirty="0"/>
            </a:br>
            <a:r>
              <a:rPr lang="en-GB" b="1" dirty="0"/>
              <a:t>Procedure:</a:t>
            </a:r>
            <a:br>
              <a:rPr lang="en-GB" dirty="0"/>
            </a:br>
            <a:r>
              <a:rPr lang="en-GB" dirty="0"/>
              <a:t>1. Students read the text aloud. They may do this either individually or in pairs, taking turns each sentence, depending on the class.</a:t>
            </a:r>
          </a:p>
          <a:p>
            <a:r>
              <a:rPr lang="en-GB" dirty="0"/>
              <a:t>2. Click to listen for additional aural reinforcement.</a:t>
            </a:r>
          </a:p>
          <a:p>
            <a:r>
              <a:rPr lang="en-GB" dirty="0"/>
              <a:t>3. Students may additionally be given the text to translate into English as extension or for homework.  </a:t>
            </a:r>
            <a:r>
              <a:rPr lang="en-GB" b="1" i="1" dirty="0"/>
              <a:t>See the answer slide for this at the end of this presentation.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200" kern="1200" dirty="0">
                <a:solidFill>
                  <a:srgbClr val="115076"/>
                </a:solidFill>
                <a:latin typeface="+mn-lt"/>
                <a:ea typeface="+mn-ea"/>
                <a:cs typeface="+mn-cs"/>
              </a:rPr>
              <a:t>In Deutschland gibt es eine Schulpflicht: Kinder müssen 9 Jahre lang in die Schule gehen. Ein Schuljahr beginnt normalerweise im August und dauert bis Juni. In die Grundschule gehen alle Kinder ab 6 oder 7 Jahren. </a:t>
            </a:r>
            <a:br>
              <a:rPr lang="de-DE" sz="1200" kern="1200" dirty="0">
                <a:solidFill>
                  <a:srgbClr val="115076"/>
                </a:solidFill>
                <a:latin typeface="+mn-lt"/>
                <a:ea typeface="+mn-ea"/>
                <a:cs typeface="+mn-cs"/>
              </a:rPr>
            </a:br>
            <a:r>
              <a:rPr lang="de-DE" sz="1200" kern="1200" dirty="0">
                <a:solidFill>
                  <a:srgbClr val="115076"/>
                </a:solidFill>
                <a:latin typeface="+mn-lt"/>
                <a:ea typeface="+mn-ea"/>
                <a:cs typeface="+mn-cs"/>
              </a:rPr>
              <a:t>Der Unterricht beginnt zwischen 7:00 Uhr und 8:00 Uhr am Morgen. In der Grundschule endet er um 11 oder 12 Uhr. In den anderen Schulen dauert der Unterricht meistens bis 13 Uhr, manchmal auch länger.</a:t>
            </a:r>
            <a:br>
              <a:rPr lang="de-DE" sz="1200" kern="1200" dirty="0">
                <a:solidFill>
                  <a:srgbClr val="115076"/>
                </a:solidFill>
                <a:latin typeface="+mn-lt"/>
                <a:ea typeface="+mn-ea"/>
                <a:cs typeface="+mn-cs"/>
              </a:rPr>
            </a:br>
            <a:r>
              <a:rPr lang="de-DE" sz="1200" kern="1200" dirty="0">
                <a:solidFill>
                  <a:srgbClr val="115076"/>
                </a:solidFill>
                <a:latin typeface="+mn-lt"/>
                <a:ea typeface="+mn-ea"/>
                <a:cs typeface="+mn-cs"/>
              </a:rPr>
              <a:t>Am Nachmittag gibt es viele</a:t>
            </a:r>
            <a:r>
              <a:rPr lang="en-GB" sz="1200" kern="1200" dirty="0">
                <a:solidFill>
                  <a:srgbClr val="115076"/>
                </a:solidFill>
                <a:latin typeface="+mn-lt"/>
                <a:ea typeface="+mn-ea"/>
                <a:cs typeface="+mn-cs"/>
              </a:rPr>
              <a:t> </a:t>
            </a:r>
            <a:r>
              <a:rPr lang="en-GB" sz="1200" kern="1200" dirty="0" err="1">
                <a:solidFill>
                  <a:srgbClr val="115076"/>
                </a:solidFill>
                <a:latin typeface="+mn-lt"/>
                <a:ea typeface="+mn-ea"/>
                <a:cs typeface="+mn-cs"/>
              </a:rPr>
              <a:t>Arbeitsgemeinschaften</a:t>
            </a:r>
            <a:r>
              <a:rPr lang="en-GB" sz="1200" kern="1200" dirty="0">
                <a:solidFill>
                  <a:srgbClr val="115076"/>
                </a:solidFill>
                <a:latin typeface="+mn-lt"/>
                <a:ea typeface="+mn-ea"/>
                <a:cs typeface="+mn-cs"/>
              </a:rPr>
              <a:t> (AGs). Das </a:t>
            </a:r>
            <a:r>
              <a:rPr lang="en-GB" sz="1200" kern="1200" dirty="0" err="1">
                <a:solidFill>
                  <a:srgbClr val="115076"/>
                </a:solidFill>
                <a:latin typeface="+mn-lt"/>
                <a:ea typeface="+mn-ea"/>
                <a:cs typeface="+mn-cs"/>
              </a:rPr>
              <a:t>sind</a:t>
            </a:r>
            <a:r>
              <a:rPr lang="en-GB" sz="1200" kern="1200" dirty="0">
                <a:solidFill>
                  <a:srgbClr val="115076"/>
                </a:solidFill>
                <a:latin typeface="+mn-lt"/>
                <a:ea typeface="+mn-ea"/>
                <a:cs typeface="+mn-cs"/>
              </a:rPr>
              <a:t> Clubs </a:t>
            </a:r>
            <a:r>
              <a:rPr lang="en-GB" sz="1200" kern="1200" dirty="0" err="1">
                <a:solidFill>
                  <a:srgbClr val="115076"/>
                </a:solidFill>
                <a:latin typeface="+mn-lt"/>
                <a:ea typeface="+mn-ea"/>
                <a:cs typeface="+mn-cs"/>
              </a:rPr>
              <a:t>für</a:t>
            </a:r>
            <a:r>
              <a:rPr lang="en-GB" sz="1200" kern="1200" dirty="0">
                <a:solidFill>
                  <a:srgbClr val="115076"/>
                </a:solidFill>
                <a:latin typeface="+mn-lt"/>
                <a:ea typeface="+mn-ea"/>
                <a:cs typeface="+mn-cs"/>
              </a:rPr>
              <a:t> Sport, </a:t>
            </a:r>
            <a:r>
              <a:rPr lang="en-GB" sz="1200" kern="1200" dirty="0" err="1">
                <a:solidFill>
                  <a:srgbClr val="115076"/>
                </a:solidFill>
                <a:latin typeface="+mn-lt"/>
                <a:ea typeface="+mn-ea"/>
                <a:cs typeface="+mn-cs"/>
              </a:rPr>
              <a:t>Kochen</a:t>
            </a:r>
            <a:r>
              <a:rPr lang="en-GB" sz="1200" kern="1200" dirty="0">
                <a:solidFill>
                  <a:srgbClr val="115076"/>
                </a:solidFill>
                <a:latin typeface="+mn-lt"/>
                <a:ea typeface="+mn-ea"/>
                <a:cs typeface="+mn-cs"/>
              </a:rPr>
              <a:t>, Kunst, </a:t>
            </a:r>
            <a:r>
              <a:rPr lang="en-GB" sz="1200" kern="1200" dirty="0" err="1">
                <a:solidFill>
                  <a:srgbClr val="115076"/>
                </a:solidFill>
                <a:latin typeface="+mn-lt"/>
                <a:ea typeface="+mn-ea"/>
                <a:cs typeface="+mn-cs"/>
              </a:rPr>
              <a:t>Musik</a:t>
            </a:r>
            <a:r>
              <a:rPr lang="en-GB" sz="1200" kern="1200" dirty="0">
                <a:solidFill>
                  <a:srgbClr val="115076"/>
                </a:solidFill>
                <a:latin typeface="+mn-lt"/>
                <a:ea typeface="+mn-ea"/>
                <a:cs typeface="+mn-cs"/>
              </a:rPr>
              <a:t> und </a:t>
            </a:r>
            <a:r>
              <a:rPr lang="en-GB" sz="1200" kern="1200" dirty="0" err="1">
                <a:solidFill>
                  <a:srgbClr val="115076"/>
                </a:solidFill>
                <a:latin typeface="+mn-lt"/>
                <a:ea typeface="+mn-ea"/>
                <a:cs typeface="+mn-cs"/>
              </a:rPr>
              <a:t>noch</a:t>
            </a:r>
            <a:r>
              <a:rPr lang="en-GB" sz="1200" kern="1200" dirty="0">
                <a:solidFill>
                  <a:srgbClr val="115076"/>
                </a:solidFill>
                <a:latin typeface="+mn-lt"/>
                <a:ea typeface="+mn-ea"/>
                <a:cs typeface="+mn-cs"/>
              </a:rPr>
              <a:t> </a:t>
            </a:r>
            <a:r>
              <a:rPr lang="en-GB" sz="1200" kern="1200" dirty="0" err="1">
                <a:solidFill>
                  <a:srgbClr val="115076"/>
                </a:solidFill>
                <a:latin typeface="+mn-lt"/>
                <a:ea typeface="+mn-ea"/>
                <a:cs typeface="+mn-cs"/>
              </a:rPr>
              <a:t>viel</a:t>
            </a:r>
            <a:r>
              <a:rPr lang="en-GB" sz="1200" kern="1200" dirty="0">
                <a:solidFill>
                  <a:srgbClr val="115076"/>
                </a:solidFill>
                <a:latin typeface="+mn-lt"/>
                <a:ea typeface="+mn-ea"/>
                <a:cs typeface="+mn-cs"/>
              </a:rPr>
              <a:t> </a:t>
            </a:r>
            <a:r>
              <a:rPr lang="en-GB" sz="1200" kern="1200" dirty="0" err="1">
                <a:solidFill>
                  <a:srgbClr val="115076"/>
                </a:solidFill>
                <a:latin typeface="+mn-lt"/>
                <a:ea typeface="+mn-ea"/>
                <a:cs typeface="+mn-cs"/>
              </a:rPr>
              <a:t>mehr</a:t>
            </a:r>
            <a:r>
              <a:rPr lang="en-GB" sz="1200" kern="1200" dirty="0">
                <a:solidFill>
                  <a:srgbClr val="115076"/>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Schulplflicht</a:t>
            </a:r>
            <a:r>
              <a:rPr lang="en-GB" baseline="0" dirty="0"/>
              <a:t> [&gt;5009] </a:t>
            </a:r>
            <a:r>
              <a:rPr lang="en-GB" baseline="0" dirty="0" err="1"/>
              <a:t>Grundschule</a:t>
            </a:r>
            <a:r>
              <a:rPr lang="en-GB" baseline="0" dirty="0"/>
              <a:t> [&gt;5009] </a:t>
            </a:r>
            <a:r>
              <a:rPr lang="en-GB" baseline="0" dirty="0" err="1"/>
              <a:t>Arbeitsgemeinschaft</a:t>
            </a:r>
            <a:r>
              <a:rPr lang="en-GB" baseline="0" dirty="0"/>
              <a:t> [&gt;5009]</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83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4-5 minutes</a:t>
            </a:r>
            <a:br>
              <a:rPr lang="en-GB" dirty="0"/>
            </a:br>
            <a:br>
              <a:rPr lang="en-GB" b="1" dirty="0"/>
            </a:br>
            <a:r>
              <a:rPr lang="en-GB" b="1" dirty="0"/>
              <a:t>Aim:  </a:t>
            </a:r>
            <a:r>
              <a:rPr lang="en-GB" b="0" dirty="0"/>
              <a:t>This is a spot the difference task to practise the new structures </a:t>
            </a:r>
            <a:r>
              <a:rPr lang="en-GB" b="0" i="1" dirty="0" err="1"/>
              <a:t>ihr</a:t>
            </a:r>
            <a:r>
              <a:rPr lang="en-GB" b="0" i="1" dirty="0"/>
              <a:t> / </a:t>
            </a:r>
            <a:r>
              <a:rPr lang="en-GB" b="0" i="1" dirty="0" err="1"/>
              <a:t>unser</a:t>
            </a:r>
            <a:r>
              <a:rPr lang="en-GB" b="0" i="1" dirty="0"/>
              <a:t> </a:t>
            </a:r>
            <a:r>
              <a:rPr lang="en-GB" b="0" dirty="0"/>
              <a:t>in oral production.</a:t>
            </a:r>
            <a:br>
              <a:rPr lang="en-GB" b="0" dirty="0"/>
            </a:br>
            <a:br>
              <a:rPr lang="en-GB" b="0" dirty="0"/>
            </a:br>
            <a:r>
              <a:rPr lang="en-GB" b="1" dirty="0"/>
              <a:t>Procedure:</a:t>
            </a:r>
            <a:br>
              <a:rPr lang="en-GB" b="1" dirty="0"/>
            </a:br>
            <a:r>
              <a:rPr lang="en-GB" b="1" dirty="0"/>
              <a:t>1. Make sure students understand the task, using this example slide to model the activity. Note: students have learnt ‘</a:t>
            </a:r>
            <a:r>
              <a:rPr lang="en-GB" b="1" dirty="0" err="1"/>
              <a:t>selber</a:t>
            </a:r>
            <a:r>
              <a:rPr lang="en-GB" b="1" dirty="0"/>
              <a:t>’ </a:t>
            </a:r>
            <a:br>
              <a:rPr lang="en-GB" dirty="0"/>
            </a:br>
            <a:r>
              <a:rPr lang="en-GB" dirty="0"/>
              <a:t>2. Give students the A / B handouts for the task. They are also shown on the next slide, but do not display these during the activity.</a:t>
            </a:r>
          </a:p>
          <a:p>
            <a:r>
              <a:rPr lang="en-GB" dirty="0"/>
              <a:t>3. Student A starts by orally translating the first sentence. Student B listens and checks his/her English sentence 1 to see if the meaning is the same or different.</a:t>
            </a:r>
          </a:p>
          <a:p>
            <a:r>
              <a:rPr lang="en-GB" dirty="0"/>
              <a:t>4. Where the sentence is the same, the students confirms this with ‘</a:t>
            </a:r>
            <a:r>
              <a:rPr lang="en-GB" dirty="0" err="1"/>
              <a:t>Ja</a:t>
            </a:r>
            <a:r>
              <a:rPr lang="en-GB" dirty="0"/>
              <a:t>’. Where different, students translate their sentence for their partner, to highlight the difference. </a:t>
            </a:r>
          </a:p>
          <a:p>
            <a:r>
              <a:rPr lang="en-GB" dirty="0"/>
              <a:t>5. Both students make a note on their sheet of the difference.</a:t>
            </a:r>
          </a:p>
          <a:p>
            <a:r>
              <a:rPr lang="en-GB" dirty="0"/>
              <a:t>6. They continue until all sentences have been said and all similarities / differences found.</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übersetzten</a:t>
            </a:r>
            <a:r>
              <a:rPr lang="en-GB" baseline="0" dirty="0"/>
              <a:t> [1765] </a:t>
            </a:r>
            <a:r>
              <a:rPr lang="en-GB" baseline="0" dirty="0" err="1"/>
              <a:t>derselbe</a:t>
            </a:r>
            <a:r>
              <a:rPr lang="en-GB" baseline="0" dirty="0"/>
              <a:t> (</a:t>
            </a:r>
            <a:r>
              <a:rPr lang="en-GB" baseline="0" dirty="0" err="1"/>
              <a:t>dieselbe</a:t>
            </a:r>
            <a:r>
              <a:rPr lang="en-GB" baseline="0" dirty="0"/>
              <a:t>, </a:t>
            </a:r>
            <a:r>
              <a:rPr lang="en-GB" baseline="0" dirty="0" err="1"/>
              <a:t>dasselbe</a:t>
            </a:r>
            <a:r>
              <a:rPr lang="en-GB" baseline="0" dirty="0"/>
              <a:t>) [635]</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br>
              <a:rPr lang="en-GB" b="1" dirty="0"/>
            </a:br>
            <a:r>
              <a:rPr lang="en-GB" b="1" dirty="0"/>
              <a:t>DO NOT DISPLAY DURING THE ACTIVITY</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152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several SSC </a:t>
            </a:r>
            <a:br>
              <a:rPr lang="en-GB" sz="1200" b="0" dirty="0"/>
            </a:br>
            <a:r>
              <a:rPr lang="en-GB" sz="1200" b="0" dirty="0"/>
              <a:t>Introduction</a:t>
            </a:r>
            <a:r>
              <a:rPr lang="en-GB" sz="1200" b="0" baseline="0" dirty="0"/>
              <a:t> of pr</a:t>
            </a:r>
            <a:r>
              <a:rPr lang="en-GB" sz="1200" b="0" dirty="0"/>
              <a:t>esent tense weak verbs: 1</a:t>
            </a:r>
            <a:r>
              <a:rPr lang="en-GB" sz="1200" b="0" baseline="30000" dirty="0"/>
              <a:t>st</a:t>
            </a:r>
            <a:r>
              <a:rPr lang="en-GB" sz="1200" b="0" dirty="0"/>
              <a:t>,</a:t>
            </a:r>
            <a:r>
              <a:rPr lang="en-GB" sz="1200" b="0" baseline="0" dirty="0"/>
              <a:t> </a:t>
            </a:r>
            <a:r>
              <a:rPr lang="en-GB" sz="1200" b="0" dirty="0"/>
              <a:t>2</a:t>
            </a:r>
            <a:r>
              <a:rPr lang="en-GB" sz="1200" b="0" baseline="30000" dirty="0"/>
              <a:t>nd</a:t>
            </a:r>
            <a:r>
              <a:rPr lang="en-GB" sz="1200" b="0" baseline="0" dirty="0"/>
              <a:t>, 3</a:t>
            </a:r>
            <a:r>
              <a:rPr lang="en-GB" sz="1200" b="0" baseline="30000" dirty="0"/>
              <a:t>rd</a:t>
            </a:r>
            <a:r>
              <a:rPr lang="en-GB" sz="1200" b="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a:t>
            </a:r>
            <a:r>
              <a:rPr lang="en-GB" sz="1200" b="1" i="0" u="none" strike="noStrike" kern="1200" cap="none">
                <a:solidFill>
                  <a:schemeClr val="tx1"/>
                </a:solidFill>
                <a:effectLst/>
                <a:latin typeface="+mn-lt"/>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kern="1200">
                <a:solidFill>
                  <a:schemeClr val="tx1"/>
                </a:solidFill>
                <a:effectLst/>
                <a:latin typeface="+mn-lt"/>
                <a:ea typeface="+mn-ea"/>
                <a:cs typeface="+mn-cs"/>
              </a:rPr>
              <a:t>8.2.2.4 (introduce)</a:t>
            </a:r>
            <a:r>
              <a:rPr lang="de-DE" sz="1200" b="0" i="0" kern="1200">
                <a:solidFill>
                  <a:schemeClr val="tx1"/>
                </a:solidFill>
                <a:effectLst/>
                <a:latin typeface="+mn-lt"/>
                <a:ea typeface="+mn-ea"/>
                <a:cs typeface="+mn-cs"/>
              </a:rPr>
              <a:t> erklären [238] erlauben [963] erzählen [263] gegeben [49] geholfen [338] ihnen [125] uns [75] Geschichte</a:t>
            </a:r>
            <a:r>
              <a:rPr lang="de-DE" sz="1200" b="0" i="0" kern="1200" baseline="30000">
                <a:solidFill>
                  <a:schemeClr val="tx1"/>
                </a:solidFill>
                <a:effectLst/>
                <a:latin typeface="+mn-lt"/>
                <a:ea typeface="+mn-ea"/>
                <a:cs typeface="+mn-cs"/>
              </a:rPr>
              <a:t>2</a:t>
            </a:r>
            <a:r>
              <a:rPr lang="de-DE" sz="1200" b="0" i="0" kern="1200">
                <a:solidFill>
                  <a:schemeClr val="tx1"/>
                </a:solidFill>
                <a:effectLst/>
                <a:latin typeface="+mn-lt"/>
                <a:ea typeface="+mn-ea"/>
                <a:cs typeface="+mn-cs"/>
              </a:rPr>
              <a:t> [262] Wahrheit [1156] unser [86]  ihr</a:t>
            </a:r>
            <a:r>
              <a:rPr lang="de-DE" sz="1200" b="0" i="0" kern="1200" baseline="30000">
                <a:solidFill>
                  <a:schemeClr val="tx1"/>
                </a:solidFill>
                <a:effectLst/>
                <a:latin typeface="+mn-lt"/>
                <a:ea typeface="+mn-ea"/>
                <a:cs typeface="+mn-cs"/>
              </a:rPr>
              <a:t>3</a:t>
            </a:r>
            <a:r>
              <a:rPr lang="de-DE" sz="1200" b="0" i="0" kern="1200">
                <a:solidFill>
                  <a:schemeClr val="tx1"/>
                </a:solidFill>
                <a:effectLst/>
                <a:latin typeface="+mn-lt"/>
                <a:ea typeface="+mn-ea"/>
                <a:cs typeface="+mn-cs"/>
              </a:rPr>
              <a:t> [28] alleine [267] jedoch [227]  ohne [120]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8.2.2.1 </a:t>
            </a:r>
            <a:r>
              <a:rPr lang="en-GB" sz="1200" b="1" i="0" u="none" strike="noStrike" kern="1200" cap="none" dirty="0">
                <a:solidFill>
                  <a:schemeClr val="tx1"/>
                </a:solidFill>
                <a:effectLst/>
                <a:latin typeface="+mn-lt"/>
                <a:ea typeface="Calibri"/>
                <a:cs typeface="Calibri"/>
                <a:sym typeface="Calibri"/>
              </a:rPr>
              <a:t>(revisit)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alles [36] alle [36] Rock [3551] Kleid [1780] alt [138] arm [1475] einfach [131] eng [59] genau [167] hell [1411] jung [199] kurz [176] reich [1568] </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8.1.2.5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 Aktivität [1422] Hobby [3608] Jugendclub [2117/1360] Schloss [1907] Telefon [1595]  langsam [526] normal [642] schnell [203] gern [278] </a:t>
            </a:r>
            <a:br>
              <a:rPr lang="de-DE" sz="1200" b="0" i="0" u="none" strike="noStrike" kern="1200" cap="none" dirty="0">
                <a:solidFill>
                  <a:schemeClr val="tx1"/>
                </a:solidFill>
                <a:effectLst/>
                <a:latin typeface="+mn-lt"/>
                <a:ea typeface="Calibri"/>
                <a:cs typeface="Calibri"/>
                <a:sym typeface="Calibri"/>
              </a:rPr>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914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revisit vocabulary in a context beyond the sentence. and to introduce some cultural knowledge about the first school day for children in Germany. To practise reading aloud and applying SSC knowledge at sentence/paragraph level. Finally, to focus attention on the forms and meaning of possessive adjective </a:t>
            </a:r>
            <a:r>
              <a:rPr lang="en-GB" b="0" i="1" dirty="0" err="1"/>
              <a:t>ihr</a:t>
            </a:r>
            <a:r>
              <a:rPr lang="en-GB" b="0" i="1" dirty="0"/>
              <a:t>.</a:t>
            </a:r>
            <a:br>
              <a:rPr lang="en-GB" b="0" dirty="0"/>
            </a:br>
            <a:br>
              <a:rPr lang="en-GB" b="0" dirty="0"/>
            </a:br>
            <a:r>
              <a:rPr lang="en-GB" b="1" dirty="0"/>
              <a:t>Note: </a:t>
            </a:r>
            <a:r>
              <a:rPr lang="en-GB" b="0" dirty="0"/>
              <a:t>with the exception of the glossed words, all vocabulary in this text has been previously taught.</a:t>
            </a:r>
            <a:br>
              <a:rPr lang="en-GB" dirty="0"/>
            </a:br>
            <a:br>
              <a:rPr lang="en-GB" dirty="0"/>
            </a:br>
            <a:r>
              <a:rPr lang="en-GB" b="1" dirty="0"/>
              <a:t>Procedure:</a:t>
            </a:r>
            <a:br>
              <a:rPr lang="en-GB" dirty="0"/>
            </a:br>
            <a:r>
              <a:rPr lang="en-GB" dirty="0"/>
              <a:t>1. Read the text out loud.</a:t>
            </a:r>
          </a:p>
          <a:p>
            <a:r>
              <a:rPr lang="en-GB" dirty="0"/>
              <a:t>2. Click the sound icon to play the audio. Ask students to listen out for any differences. (NB: the differences are that all instances of ‘</a:t>
            </a:r>
            <a:r>
              <a:rPr lang="en-GB" dirty="0" err="1"/>
              <a:t>ihr</a:t>
            </a:r>
            <a:r>
              <a:rPr lang="en-GB" dirty="0"/>
              <a:t>’ use the definite article instead).</a:t>
            </a:r>
            <a:br>
              <a:rPr lang="en-GB" dirty="0"/>
            </a:br>
            <a:r>
              <a:rPr lang="en-GB" dirty="0"/>
              <a:t>3. Elicit any differences that students noticed.</a:t>
            </a:r>
            <a:br>
              <a:rPr lang="en-GB" dirty="0"/>
            </a:br>
            <a:r>
              <a:rPr lang="en-GB" dirty="0"/>
              <a:t>4. Click to highlight the differences in the text.</a:t>
            </a:r>
            <a:br>
              <a:rPr lang="en-GB" dirty="0"/>
            </a:br>
            <a:r>
              <a:rPr lang="en-GB" dirty="0"/>
              <a:t>5. Note that this text could be further exploited as a homework task.</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words(1 is the most frequent word in German): </a:t>
            </a:r>
            <a:br>
              <a:rPr lang="en-GB" b="1" baseline="0" dirty="0"/>
            </a:br>
            <a:r>
              <a:rPr lang="en-GB" b="0" baseline="0" dirty="0" err="1"/>
              <a:t>erst</a:t>
            </a:r>
            <a:r>
              <a:rPr lang="en-GB" b="0" baseline="0" dirty="0"/>
              <a:t> [132] </a:t>
            </a:r>
            <a:r>
              <a:rPr lang="en-GB" b="0" baseline="0" dirty="0" err="1"/>
              <a:t>öffnen</a:t>
            </a:r>
            <a:r>
              <a:rPr lang="en-GB" b="0" baseline="0" dirty="0"/>
              <a:t> [508] </a:t>
            </a:r>
            <a:r>
              <a:rPr lang="en-GB" b="0" baseline="0" dirty="0" err="1"/>
              <a:t>Tüte</a:t>
            </a:r>
            <a:r>
              <a:rPr lang="en-GB" b="0" baseline="0" dirty="0"/>
              <a:t> [&gt;5009] </a:t>
            </a:r>
            <a:r>
              <a:rPr lang="en-GB" b="0" baseline="0" dirty="0" err="1"/>
              <a:t>warten</a:t>
            </a:r>
            <a:r>
              <a:rPr lang="en-GB" b="0" baseline="0" dirty="0"/>
              <a:t> [364] Zucker [2559]</a:t>
            </a:r>
            <a:endParaRPr lang="de-DE"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revisit written comprehension of some of this week’s vocabulary.</a:t>
            </a:r>
            <a:br>
              <a:rPr lang="en-GB" b="0" dirty="0"/>
            </a:br>
            <a:br>
              <a:rPr lang="en-GB" b="0" dirty="0"/>
            </a:br>
            <a:r>
              <a:rPr lang="en-GB" b="1" dirty="0"/>
              <a:t>Procedure:</a:t>
            </a:r>
            <a:br>
              <a:rPr lang="en-GB" dirty="0"/>
            </a:br>
            <a:r>
              <a:rPr lang="en-GB" dirty="0"/>
              <a:t>1. Students complete task A, choosing the word best associated in meaning with the prompt word given.</a:t>
            </a:r>
          </a:p>
          <a:p>
            <a:r>
              <a:rPr lang="en-GB" dirty="0"/>
              <a:t>2. Check answers.</a:t>
            </a:r>
          </a:p>
          <a:p>
            <a:r>
              <a:rPr lang="en-GB" dirty="0"/>
              <a:t>3. Elicit the English meanings of all of the words.</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221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b="0" dirty="0"/>
            </a:br>
            <a:br>
              <a:rPr lang="en-GB" b="0" dirty="0"/>
            </a:br>
            <a:r>
              <a:rPr lang="en-GB" b="1" dirty="0"/>
              <a:t>Aim: </a:t>
            </a:r>
            <a:r>
              <a:rPr lang="en-GB" b="0" dirty="0"/>
              <a:t>A read aloud activity to revise 12 SSC (six explicitly, and six by contrast) using a range of new, revisited and unfamiliar vocabulary.</a:t>
            </a:r>
            <a:br>
              <a:rPr lang="en-GB" b="0" dirty="0"/>
            </a:br>
            <a:br>
              <a:rPr lang="en-GB" b="0" dirty="0"/>
            </a:br>
            <a:r>
              <a:rPr lang="en-GB" b="1" dirty="0"/>
              <a:t>Procedure:</a:t>
            </a:r>
            <a:br>
              <a:rPr lang="en-GB" dirty="0"/>
            </a:br>
            <a:r>
              <a:rPr lang="en-GB" dirty="0"/>
              <a:t>1. Click on each individual SSC to hear it.</a:t>
            </a:r>
          </a:p>
          <a:p>
            <a:r>
              <a:rPr lang="en-GB" dirty="0"/>
              <a:t>2. Elicit the source word from students, if remembered.  Note that 4/6 these words have since been taught as key vocabulary (with </a:t>
            </a:r>
            <a:r>
              <a:rPr lang="en-GB" dirty="0" err="1"/>
              <a:t>sollen</a:t>
            </a:r>
            <a:r>
              <a:rPr lang="en-GB" dirty="0"/>
              <a:t> and </a:t>
            </a:r>
            <a:r>
              <a:rPr lang="en-GB" dirty="0" err="1"/>
              <a:t>lächeln</a:t>
            </a:r>
            <a:r>
              <a:rPr lang="en-GB" dirty="0"/>
              <a:t> to follow on the SOW)</a:t>
            </a:r>
          </a:p>
          <a:p>
            <a:r>
              <a:rPr lang="en-GB" dirty="0"/>
              <a:t>3. Bring up the source words to check, and for reference for the read aloud activity.</a:t>
            </a:r>
          </a:p>
          <a:p>
            <a:r>
              <a:rPr lang="en-GB" dirty="0"/>
              <a:t>4. Students pronounce the sets of three words, individually or in pairs, and decide how many contain the target SSC.</a:t>
            </a:r>
          </a:p>
          <a:p>
            <a:r>
              <a:rPr lang="en-GB" dirty="0"/>
              <a:t>5. Optional – Click on the words to hear the sets of words pronounced.</a:t>
            </a:r>
            <a:br>
              <a:rPr lang="en-GB" dirty="0"/>
            </a:br>
            <a:r>
              <a:rPr lang="en-GB" dirty="0"/>
              <a:t>6. Reveal the answers.</a:t>
            </a:r>
            <a:br>
              <a:rPr lang="en-GB" dirty="0"/>
            </a:br>
            <a:r>
              <a:rPr lang="en-GB" dirty="0"/>
              <a:t>7. Optional – elicit the English meanings of the vocabulary.</a:t>
            </a:r>
          </a:p>
          <a:p>
            <a:endParaRPr lang="en-GB"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eng</a:t>
            </a:r>
            <a:r>
              <a:rPr lang="en-GB" sz="1200" dirty="0">
                <a:solidFill>
                  <a:schemeClr val="accent5">
                    <a:lumMod val="50000"/>
                  </a:schemeClr>
                </a:solidFill>
              </a:rPr>
              <a:t> – Bett – </a:t>
            </a:r>
            <a:r>
              <a:rPr lang="en-GB" sz="1200" dirty="0" err="1">
                <a:solidFill>
                  <a:schemeClr val="accent5">
                    <a:lumMod val="50000"/>
                  </a:schemeClr>
                </a:solidFill>
              </a:rPr>
              <a:t>Weg</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reich</a:t>
            </a:r>
            <a:r>
              <a:rPr lang="en-GB" sz="1200" dirty="0">
                <a:solidFill>
                  <a:schemeClr val="accent5">
                    <a:lumMod val="50000"/>
                  </a:schemeClr>
                </a:solidFill>
              </a:rPr>
              <a:t> – </a:t>
            </a:r>
            <a:r>
              <a:rPr lang="en-GB" sz="1200" dirty="0" err="1">
                <a:solidFill>
                  <a:schemeClr val="accent5">
                    <a:lumMod val="50000"/>
                  </a:schemeClr>
                </a:solidFill>
              </a:rPr>
              <a:t>jedoch</a:t>
            </a:r>
            <a:r>
              <a:rPr lang="en-GB" sz="1200" dirty="0">
                <a:solidFill>
                  <a:schemeClr val="accent5">
                    <a:lumMod val="50000"/>
                  </a:schemeClr>
                </a:solidFill>
              </a:rPr>
              <a:t> – </a:t>
            </a:r>
            <a:r>
              <a:rPr lang="en-GB" sz="1200" dirty="0" err="1">
                <a:solidFill>
                  <a:schemeClr val="accent5">
                    <a:lumMod val="50000"/>
                  </a:schemeClr>
                </a:solidFill>
              </a:rPr>
              <a:t>einfach</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unser</a:t>
            </a:r>
            <a:r>
              <a:rPr lang="en-GB" sz="1200" dirty="0">
                <a:solidFill>
                  <a:schemeClr val="accent5">
                    <a:lumMod val="50000"/>
                  </a:schemeClr>
                </a:solidFill>
              </a:rPr>
              <a:t> – </a:t>
            </a:r>
            <a:r>
              <a:rPr lang="en-GB" sz="1200" dirty="0" err="1">
                <a:solidFill>
                  <a:schemeClr val="accent5">
                    <a:lumMod val="50000"/>
                  </a:schemeClr>
                </a:solidFill>
              </a:rPr>
              <a:t>langsam</a:t>
            </a:r>
            <a:r>
              <a:rPr lang="en-GB" sz="1200" dirty="0">
                <a:solidFill>
                  <a:schemeClr val="accent5">
                    <a:lumMod val="50000"/>
                  </a:schemeClr>
                </a:solidFill>
              </a:rPr>
              <a:t> – </a:t>
            </a:r>
            <a:r>
              <a:rPr lang="en-GB" sz="1200" dirty="0" err="1">
                <a:solidFill>
                  <a:schemeClr val="accent5">
                    <a:lumMod val="50000"/>
                  </a:schemeClr>
                </a:solidFill>
              </a:rPr>
              <a:t>alles</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ohne</a:t>
            </a:r>
            <a:r>
              <a:rPr lang="en-GB" sz="1200" dirty="0">
                <a:solidFill>
                  <a:schemeClr val="accent5">
                    <a:lumMod val="50000"/>
                  </a:schemeClr>
                </a:solidFill>
              </a:rPr>
              <a:t> – </a:t>
            </a:r>
            <a:r>
              <a:rPr lang="en-GB" sz="1200" dirty="0" err="1">
                <a:solidFill>
                  <a:schemeClr val="accent5">
                    <a:lumMod val="50000"/>
                  </a:schemeClr>
                </a:solidFill>
              </a:rPr>
              <a:t>Telefon</a:t>
            </a:r>
            <a:r>
              <a:rPr lang="en-GB" sz="1200" dirty="0">
                <a:solidFill>
                  <a:schemeClr val="accent5">
                    <a:lumMod val="50000"/>
                  </a:schemeClr>
                </a:solidFill>
              </a:rPr>
              <a:t> – Rock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alt – arm – normal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hängen</a:t>
            </a:r>
            <a:r>
              <a:rPr lang="en-GB" sz="1200" dirty="0">
                <a:solidFill>
                  <a:schemeClr val="accent5">
                    <a:lumMod val="50000"/>
                  </a:schemeClr>
                </a:solidFill>
              </a:rPr>
              <a:t> – </a:t>
            </a:r>
            <a:r>
              <a:rPr lang="en-GB" sz="1200" dirty="0" err="1">
                <a:solidFill>
                  <a:schemeClr val="accent5">
                    <a:lumMod val="50000"/>
                  </a:schemeClr>
                </a:solidFill>
              </a:rPr>
              <a:t>Aktivität</a:t>
            </a:r>
            <a:r>
              <a:rPr lang="en-GB" sz="1200" dirty="0">
                <a:solidFill>
                  <a:schemeClr val="accent5">
                    <a:lumMod val="50000"/>
                  </a:schemeClr>
                </a:solidFill>
              </a:rPr>
              <a:t> – schnell </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hängen</a:t>
            </a:r>
            <a:r>
              <a:rPr lang="en-GB" baseline="0" dirty="0"/>
              <a:t> [580] </a:t>
            </a:r>
            <a:r>
              <a:rPr lang="en-GB" baseline="0" dirty="0" err="1"/>
              <a:t>Weg</a:t>
            </a:r>
            <a:r>
              <a:rPr lang="en-GB" baseline="0" dirty="0"/>
              <a:t> [220]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revise (in written modality / productive mode) vocabulary from this week’s sets. In addition, to revisit grammar knowledge of adjective endings in R1 (nominative) after definite article.</a:t>
            </a:r>
            <a:br>
              <a:rPr lang="en-GB" b="0" dirty="0"/>
            </a:br>
            <a:br>
              <a:rPr lang="en-GB" b="0" dirty="0"/>
            </a:br>
            <a:r>
              <a:rPr lang="en-GB" b="1" dirty="0"/>
              <a:t>Procedure:</a:t>
            </a:r>
            <a:br>
              <a:rPr lang="en-GB" dirty="0"/>
            </a:br>
            <a:r>
              <a:rPr lang="en-GB" dirty="0"/>
              <a:t>1. Students complete task B, writing a synonym for each of the six given words.</a:t>
            </a:r>
          </a:p>
          <a:p>
            <a:r>
              <a:rPr lang="en-GB" dirty="0"/>
              <a:t>2. Check answers.</a:t>
            </a:r>
          </a:p>
          <a:p>
            <a:r>
              <a:rPr lang="en-GB" dirty="0"/>
              <a:t>3. Students complete task C. Teachers to remind students that they will need to change the spelling of the adjective according to the gender of the noun.</a:t>
            </a:r>
          </a:p>
          <a:p>
            <a:r>
              <a:rPr lang="en-GB" dirty="0"/>
              <a:t>4. Click to check (and discuss, as necessary) the answers.</a:t>
            </a:r>
          </a:p>
          <a:p>
            <a:endParaRPr lang="en-GB" dirty="0"/>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125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revisit grammar knowledge previously taught, and introduce ‘</a:t>
            </a:r>
            <a:r>
              <a:rPr lang="en-GB" b="0" dirty="0" err="1"/>
              <a:t>uns</a:t>
            </a:r>
            <a:r>
              <a:rPr lang="en-GB" b="0" dirty="0"/>
              <a:t>’ meaning us in Row 2 (accusative).</a:t>
            </a:r>
            <a:br>
              <a:rPr lang="en-GB" b="0" dirty="0"/>
            </a:br>
            <a:br>
              <a:rPr lang="en-GB" b="0" dirty="0"/>
            </a:br>
            <a:r>
              <a:rPr lang="en-GB" b="1" dirty="0"/>
              <a:t>Procedure:</a:t>
            </a:r>
            <a:br>
              <a:rPr lang="en-GB" dirty="0"/>
            </a:br>
            <a:r>
              <a:rPr lang="en-GB" dirty="0"/>
              <a:t>1. Click to animate</a:t>
            </a:r>
            <a:r>
              <a:rPr lang="en-GB" baseline="0" dirty="0"/>
              <a:t> the explanation.</a:t>
            </a:r>
            <a:endParaRPr lang="en-GB" dirty="0"/>
          </a:p>
          <a:p>
            <a:r>
              <a:rPr lang="en-GB" dirty="0"/>
              <a:t>2. Ensure students’ understanding at each stage.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revisit the Row 3 (dative) pronouns </a:t>
            </a:r>
            <a:r>
              <a:rPr lang="en-GB" b="0" i="1" dirty="0" err="1"/>
              <a:t>mir</a:t>
            </a:r>
            <a:r>
              <a:rPr lang="en-GB" b="0" i="1" dirty="0"/>
              <a:t>, </a:t>
            </a:r>
            <a:r>
              <a:rPr lang="en-GB" b="0" i="1" dirty="0" err="1"/>
              <a:t>dir</a:t>
            </a:r>
            <a:r>
              <a:rPr lang="en-GB" b="0" i="0" dirty="0"/>
              <a:t>,</a:t>
            </a:r>
            <a:r>
              <a:rPr lang="en-GB" b="0" i="0" baseline="0" dirty="0"/>
              <a:t> </a:t>
            </a:r>
            <a:r>
              <a:rPr lang="en-GB" b="0" i="1" baseline="0" dirty="0" err="1"/>
              <a:t>ihm</a:t>
            </a:r>
            <a:r>
              <a:rPr lang="en-GB" b="0" i="0" baseline="0" dirty="0"/>
              <a:t>, and </a:t>
            </a:r>
            <a:r>
              <a:rPr lang="en-GB" b="0" i="1" baseline="0" dirty="0" err="1"/>
              <a:t>ihr</a:t>
            </a:r>
            <a:r>
              <a:rPr lang="en-GB" b="0" i="0" baseline="0" dirty="0"/>
              <a:t> and introduce the new dative pronouns </a:t>
            </a:r>
            <a:r>
              <a:rPr lang="en-GB" b="0" i="1" baseline="0" dirty="0" err="1"/>
              <a:t>uns</a:t>
            </a:r>
            <a:r>
              <a:rPr lang="en-GB" b="0" i="0" baseline="0" dirty="0"/>
              <a:t> and </a:t>
            </a:r>
            <a:r>
              <a:rPr lang="en-GB" b="0" i="1" baseline="0" dirty="0" err="1"/>
              <a:t>ihnen</a:t>
            </a:r>
            <a:r>
              <a:rPr lang="en-GB" b="0" i="0" baseline="0" dirty="0"/>
              <a:t>.</a:t>
            </a:r>
            <a:br>
              <a:rPr lang="en-GB" b="0" dirty="0"/>
            </a:br>
            <a:br>
              <a:rPr lang="en-GB" b="0" dirty="0"/>
            </a:br>
            <a:r>
              <a:rPr lang="en-GB" b="1" dirty="0"/>
              <a:t>Procedure:</a:t>
            </a:r>
            <a:br>
              <a:rPr lang="en-GB" dirty="0"/>
            </a:br>
            <a:r>
              <a:rPr lang="en-GB" dirty="0"/>
              <a:t>1. Click to animate</a:t>
            </a:r>
            <a:r>
              <a:rPr lang="en-GB" baseline="0" dirty="0"/>
              <a:t> the explanation. </a:t>
            </a:r>
          </a:p>
          <a:p>
            <a:r>
              <a:rPr lang="en-GB" dirty="0"/>
              <a:t>2. Ensure students’ understanding at each stage.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471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3 minutes</a:t>
            </a:r>
          </a:p>
          <a:p>
            <a:br>
              <a:rPr lang="en-GB" b="0" baseline="0" dirty="0"/>
            </a:br>
            <a:r>
              <a:rPr lang="en-GB" b="1" baseline="0" dirty="0"/>
              <a:t>Aim: </a:t>
            </a:r>
            <a:r>
              <a:rPr lang="en-GB" b="0" baseline="0" dirty="0"/>
              <a:t>To revisit previous knowledge about verbs, before introducing three new R3 verbs for this week.</a:t>
            </a:r>
            <a:br>
              <a:rPr lang="en-GB" b="0" baseline="0" dirty="0"/>
            </a:br>
            <a:br>
              <a:rPr lang="en-GB" b="0" baseline="0" dirty="0"/>
            </a:br>
            <a:r>
              <a:rPr lang="en-GB" b="1" baseline="0" dirty="0"/>
              <a:t>Procedure:</a:t>
            </a:r>
            <a:br>
              <a:rPr lang="en-GB" b="0" baseline="0" dirty="0"/>
            </a:br>
            <a:r>
              <a:rPr lang="en-GB" b="0" baseline="0" dirty="0"/>
              <a:t>1. Click to make a verb appear in the centre of the slide.</a:t>
            </a:r>
          </a:p>
          <a:p>
            <a:r>
              <a:rPr lang="en-GB" b="0" baseline="0" dirty="0"/>
              <a:t>2. Click again to make it fly either to the basket (R3 verbs) or the bin (R2 verbs).</a:t>
            </a:r>
          </a:p>
          <a:p>
            <a:r>
              <a:rPr lang="en-GB" b="0" baseline="0" dirty="0"/>
              <a:t>3. Teacher to elicit meaning of all the verbs (especially the three new ones which appear at the end).</a:t>
            </a:r>
          </a:p>
          <a:p>
            <a:endParaRPr lang="en-GB" b="1" baseline="0" dirty="0"/>
          </a:p>
          <a:p>
            <a:br>
              <a:rPr lang="en-GB" b="0" baseline="0" dirty="0"/>
            </a:br>
            <a:br>
              <a:rPr lang="en-GB" b="0" baseline="0" dirty="0"/>
            </a:b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974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(two slides)</a:t>
            </a:r>
            <a:br>
              <a:rPr lang="en-GB" dirty="0"/>
            </a:br>
            <a:br>
              <a:rPr lang="en-GB" b="1" dirty="0"/>
            </a:br>
            <a:r>
              <a:rPr lang="en-GB" b="1" dirty="0"/>
              <a:t>Aim: </a:t>
            </a:r>
            <a:r>
              <a:rPr lang="en-GB" b="0" dirty="0"/>
              <a:t>To focus on the meanings and forms of </a:t>
            </a:r>
            <a:r>
              <a:rPr lang="en-GB" b="0" dirty="0" err="1"/>
              <a:t>uns</a:t>
            </a:r>
            <a:r>
              <a:rPr lang="en-GB" b="0" dirty="0"/>
              <a:t> (us, to us) and </a:t>
            </a:r>
            <a:r>
              <a:rPr lang="en-GB" b="0" dirty="0" err="1"/>
              <a:t>sie</a:t>
            </a:r>
            <a:r>
              <a:rPr lang="en-GB" b="0" dirty="0"/>
              <a:t> / </a:t>
            </a:r>
            <a:r>
              <a:rPr lang="en-GB" b="0" dirty="0" err="1"/>
              <a:t>ihnen</a:t>
            </a:r>
            <a:r>
              <a:rPr lang="en-GB" b="0" dirty="0"/>
              <a:t> (them, to them), initially through an aural comprehension task, which leads into a referential comprehension task in written modality.</a:t>
            </a:r>
            <a:br>
              <a:rPr lang="en-GB" b="0" dirty="0"/>
            </a:br>
            <a:br>
              <a:rPr lang="en-GB" b="0" dirty="0"/>
            </a:br>
            <a:r>
              <a:rPr lang="en-GB" b="1" dirty="0"/>
              <a:t>Procedure:</a:t>
            </a:r>
            <a:br>
              <a:rPr lang="en-GB" dirty="0"/>
            </a:br>
            <a:r>
              <a:rPr lang="en-GB" dirty="0"/>
              <a:t>1. Students listen to Andreas concerns about her new maths teacher. They complete the English translation for each sentence.</a:t>
            </a:r>
            <a:br>
              <a:rPr lang="en-GB" dirty="0"/>
            </a:br>
            <a:r>
              <a:rPr lang="en-GB" dirty="0"/>
              <a:t>Note: for additional challenge, full sentences can be translated.</a:t>
            </a:r>
          </a:p>
          <a:p>
            <a:r>
              <a:rPr lang="en-GB" dirty="0"/>
              <a:t>2. Click to check the answers.</a:t>
            </a:r>
          </a:p>
          <a:p>
            <a:r>
              <a:rPr lang="en-GB" dirty="0"/>
              <a:t>3. Continue to the linked reading task on the next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Mia, </a:t>
            </a:r>
            <a:r>
              <a:rPr lang="en-GB" dirty="0" err="1"/>
              <a:t>unser</a:t>
            </a:r>
            <a:r>
              <a:rPr lang="en-GB" dirty="0"/>
              <a:t> </a:t>
            </a:r>
            <a:r>
              <a:rPr lang="en-GB" dirty="0" err="1"/>
              <a:t>neuer</a:t>
            </a:r>
            <a:r>
              <a:rPr lang="en-GB" dirty="0"/>
              <a:t> </a:t>
            </a:r>
            <a:r>
              <a:rPr lang="en-GB" dirty="0" err="1"/>
              <a:t>Mathelehrer</a:t>
            </a:r>
            <a:r>
              <a:rPr lang="en-GB" dirty="0"/>
              <a:t> </a:t>
            </a:r>
            <a:r>
              <a:rPr lang="en-GB" dirty="0" err="1"/>
              <a:t>ist</a:t>
            </a:r>
            <a:r>
              <a:rPr lang="en-GB" dirty="0"/>
              <a:t> </a:t>
            </a:r>
            <a:r>
              <a:rPr lang="en-GB" dirty="0" err="1"/>
              <a:t>zu</a:t>
            </a:r>
            <a:r>
              <a:rPr lang="en-GB" dirty="0"/>
              <a:t> </a:t>
            </a:r>
            <a:r>
              <a:rPr lang="en-GB" dirty="0" err="1"/>
              <a:t>streng</a:t>
            </a:r>
            <a:r>
              <a:rPr lang="en-GB" dirty="0"/>
              <a:t> und </a:t>
            </a:r>
            <a:r>
              <a:rPr lang="en-GB" dirty="0" err="1"/>
              <a:t>er</a:t>
            </a:r>
            <a:r>
              <a:rPr lang="en-GB" dirty="0"/>
              <a:t> </a:t>
            </a:r>
            <a:r>
              <a:rPr lang="en-GB" dirty="0" err="1"/>
              <a:t>erklärt</a:t>
            </a:r>
            <a:r>
              <a:rPr lang="en-GB" dirty="0"/>
              <a:t> </a:t>
            </a:r>
            <a:r>
              <a:rPr lang="en-GB" dirty="0" err="1"/>
              <a:t>uns</a:t>
            </a:r>
            <a:r>
              <a:rPr lang="en-GB" dirty="0"/>
              <a:t> </a:t>
            </a:r>
            <a:r>
              <a:rPr lang="en-GB" dirty="0" err="1"/>
              <a:t>nichts</a:t>
            </a:r>
            <a:r>
              <a:rPr lang="en-GB" dirty="0"/>
              <a:t>!</a:t>
            </a:r>
            <a:br>
              <a:rPr lang="en-GB" dirty="0"/>
            </a:br>
            <a:r>
              <a:rPr lang="en-GB" dirty="0"/>
              <a:t>2. Ich </a:t>
            </a:r>
            <a:r>
              <a:rPr lang="en-GB" dirty="0" err="1"/>
              <a:t>glaube</a:t>
            </a:r>
            <a:r>
              <a:rPr lang="en-GB" dirty="0"/>
              <a:t>, </a:t>
            </a:r>
            <a:r>
              <a:rPr lang="en-GB" dirty="0" err="1"/>
              <a:t>er</a:t>
            </a:r>
            <a:r>
              <a:rPr lang="en-GB" dirty="0"/>
              <a:t> mag </a:t>
            </a:r>
            <a:r>
              <a:rPr lang="en-GB" dirty="0" err="1"/>
              <a:t>uns</a:t>
            </a:r>
            <a:r>
              <a:rPr lang="en-GB" dirty="0"/>
              <a:t> </a:t>
            </a:r>
            <a:r>
              <a:rPr lang="en-GB" dirty="0" err="1"/>
              <a:t>nicht</a:t>
            </a:r>
            <a:r>
              <a:rPr lang="en-GB" dirty="0"/>
              <a:t>.</a:t>
            </a:r>
            <a:br>
              <a:rPr lang="en-GB" dirty="0"/>
            </a:br>
            <a:r>
              <a:rPr lang="en-GB" dirty="0"/>
              <a:t>3. </a:t>
            </a:r>
            <a:r>
              <a:rPr lang="en-GB" dirty="0" err="1"/>
              <a:t>Er</a:t>
            </a:r>
            <a:r>
              <a:rPr lang="en-GB" dirty="0"/>
              <a:t> </a:t>
            </a:r>
            <a:r>
              <a:rPr lang="en-GB" dirty="0" err="1"/>
              <a:t>erzählt</a:t>
            </a:r>
            <a:r>
              <a:rPr lang="en-GB" dirty="0"/>
              <a:t> </a:t>
            </a:r>
            <a:r>
              <a:rPr lang="en-GB" dirty="0" err="1"/>
              <a:t>uns</a:t>
            </a:r>
            <a:r>
              <a:rPr lang="en-GB" dirty="0"/>
              <a:t> </a:t>
            </a:r>
            <a:r>
              <a:rPr lang="en-GB" dirty="0" err="1"/>
              <a:t>dumme</a:t>
            </a:r>
            <a:r>
              <a:rPr lang="en-GB" dirty="0"/>
              <a:t> </a:t>
            </a:r>
            <a:r>
              <a:rPr lang="en-GB" dirty="0" err="1"/>
              <a:t>Geschichten</a:t>
            </a:r>
            <a:r>
              <a:rPr lang="en-GB" dirty="0"/>
              <a:t>, </a:t>
            </a:r>
            <a:r>
              <a:rPr lang="en-GB" dirty="0" err="1"/>
              <a:t>jedoch</a:t>
            </a:r>
            <a:r>
              <a:rPr lang="en-GB" dirty="0"/>
              <a:t> </a:t>
            </a:r>
            <a:r>
              <a:rPr lang="en-GB" dirty="0" err="1"/>
              <a:t>hilft</a:t>
            </a:r>
            <a:r>
              <a:rPr lang="en-GB" dirty="0"/>
              <a:t> </a:t>
            </a:r>
            <a:r>
              <a:rPr lang="en-GB" dirty="0" err="1"/>
              <a:t>er</a:t>
            </a:r>
            <a:r>
              <a:rPr lang="en-GB" dirty="0"/>
              <a:t> </a:t>
            </a:r>
            <a:r>
              <a:rPr lang="en-GB" dirty="0" err="1"/>
              <a:t>uns</a:t>
            </a:r>
            <a:r>
              <a:rPr lang="en-GB" dirty="0"/>
              <a:t> </a:t>
            </a:r>
            <a:r>
              <a:rPr lang="en-GB" dirty="0" err="1"/>
              <a:t>nie</a:t>
            </a:r>
            <a:r>
              <a:rPr lang="en-GB" dirty="0"/>
              <a:t>!</a:t>
            </a:r>
            <a:br>
              <a:rPr lang="en-GB" dirty="0"/>
            </a:br>
            <a:r>
              <a:rPr lang="en-GB" dirty="0"/>
              <a:t>4. </a:t>
            </a:r>
            <a:r>
              <a:rPr lang="en-GB" dirty="0" err="1"/>
              <a:t>Er</a:t>
            </a:r>
            <a:r>
              <a:rPr lang="en-GB" dirty="0"/>
              <a:t> </a:t>
            </a:r>
            <a:r>
              <a:rPr lang="en-GB" dirty="0" err="1"/>
              <a:t>schaut</a:t>
            </a:r>
            <a:r>
              <a:rPr lang="en-GB" dirty="0"/>
              <a:t> </a:t>
            </a:r>
            <a:r>
              <a:rPr lang="en-GB" dirty="0" err="1"/>
              <a:t>uns</a:t>
            </a:r>
            <a:r>
              <a:rPr lang="en-GB" dirty="0"/>
              <a:t> </a:t>
            </a:r>
            <a:r>
              <a:rPr lang="en-GB" dirty="0" err="1"/>
              <a:t>nie</a:t>
            </a:r>
            <a:r>
              <a:rPr lang="en-GB" dirty="0"/>
              <a:t> an und </a:t>
            </a:r>
            <a:r>
              <a:rPr lang="en-GB" dirty="0" err="1"/>
              <a:t>er</a:t>
            </a:r>
            <a:r>
              <a:rPr lang="en-GB" dirty="0"/>
              <a:t> </a:t>
            </a:r>
            <a:r>
              <a:rPr lang="en-GB" dirty="0" err="1"/>
              <a:t>erlaubt</a:t>
            </a:r>
            <a:r>
              <a:rPr lang="en-GB" dirty="0"/>
              <a:t> </a:t>
            </a:r>
            <a:r>
              <a:rPr lang="en-GB" dirty="0" err="1"/>
              <a:t>uns</a:t>
            </a:r>
            <a:r>
              <a:rPr lang="en-GB" dirty="0"/>
              <a:t> </a:t>
            </a:r>
            <a:r>
              <a:rPr lang="en-GB" dirty="0" err="1"/>
              <a:t>keine</a:t>
            </a:r>
            <a:r>
              <a:rPr lang="en-GB" dirty="0"/>
              <a:t> </a:t>
            </a:r>
            <a:r>
              <a:rPr lang="en-GB" dirty="0" err="1"/>
              <a:t>Fragen</a:t>
            </a:r>
            <a:r>
              <a:rPr lang="en-GB" dirty="0"/>
              <a:t>.</a:t>
            </a:r>
            <a:br>
              <a:rPr lang="en-GB" dirty="0"/>
            </a:br>
            <a:r>
              <a:rPr lang="en-GB" dirty="0"/>
              <a:t>5. </a:t>
            </a:r>
            <a:r>
              <a:rPr lang="en-GB" dirty="0" err="1"/>
              <a:t>Er</a:t>
            </a:r>
            <a:r>
              <a:rPr lang="en-GB" dirty="0"/>
              <a:t> </a:t>
            </a:r>
            <a:r>
              <a:rPr lang="en-GB" dirty="0" err="1"/>
              <a:t>glaubt</a:t>
            </a:r>
            <a:r>
              <a:rPr lang="en-GB" dirty="0"/>
              <a:t> </a:t>
            </a:r>
            <a:r>
              <a:rPr lang="en-GB" dirty="0" err="1"/>
              <a:t>uns</a:t>
            </a:r>
            <a:r>
              <a:rPr lang="en-GB" dirty="0"/>
              <a:t> </a:t>
            </a:r>
            <a:r>
              <a:rPr lang="en-GB" dirty="0" err="1"/>
              <a:t>auch</a:t>
            </a:r>
            <a:r>
              <a:rPr lang="en-GB" dirty="0"/>
              <a:t> </a:t>
            </a:r>
            <a:r>
              <a:rPr lang="en-GB" dirty="0" err="1"/>
              <a:t>nicht</a:t>
            </a:r>
            <a:r>
              <a:rPr lang="en-GB" dirty="0"/>
              <a:t>, </a:t>
            </a:r>
            <a:r>
              <a:rPr lang="en-GB" dirty="0" err="1"/>
              <a:t>dass</a:t>
            </a:r>
            <a:r>
              <a:rPr lang="en-GB" dirty="0"/>
              <a:t> </a:t>
            </a:r>
            <a:r>
              <a:rPr lang="en-GB" dirty="0" err="1"/>
              <a:t>wir</a:t>
            </a:r>
            <a:r>
              <a:rPr lang="en-GB" dirty="0"/>
              <a:t> </a:t>
            </a:r>
            <a:r>
              <a:rPr lang="en-GB" dirty="0" err="1"/>
              <a:t>manchmal</a:t>
            </a:r>
            <a:r>
              <a:rPr lang="en-GB" dirty="0"/>
              <a:t> </a:t>
            </a:r>
            <a:r>
              <a:rPr lang="en-GB" dirty="0" err="1"/>
              <a:t>Probleme</a:t>
            </a:r>
            <a:r>
              <a:rPr lang="en-GB" dirty="0"/>
              <a:t> </a:t>
            </a:r>
            <a:r>
              <a:rPr lang="en-GB" dirty="0" err="1"/>
              <a:t>haben</a:t>
            </a:r>
            <a:r>
              <a:rPr lang="en-GB" dirty="0"/>
              <a:t>.</a:t>
            </a:r>
            <a:br>
              <a:rPr lang="en-GB" dirty="0"/>
            </a:br>
            <a:r>
              <a:rPr lang="en-GB" dirty="0"/>
              <a:t>6. Und </a:t>
            </a:r>
            <a:r>
              <a:rPr lang="en-GB" dirty="0" err="1"/>
              <a:t>er</a:t>
            </a:r>
            <a:r>
              <a:rPr lang="en-GB" dirty="0"/>
              <a:t> </a:t>
            </a:r>
            <a:r>
              <a:rPr lang="en-GB" dirty="0" err="1"/>
              <a:t>fragt</a:t>
            </a:r>
            <a:r>
              <a:rPr lang="en-GB" dirty="0"/>
              <a:t> </a:t>
            </a:r>
            <a:r>
              <a:rPr lang="en-GB" dirty="0" err="1"/>
              <a:t>uns</a:t>
            </a:r>
            <a:r>
              <a:rPr lang="en-GB" dirty="0"/>
              <a:t> </a:t>
            </a:r>
            <a:r>
              <a:rPr lang="en-GB" dirty="0" err="1"/>
              <a:t>nie</a:t>
            </a:r>
            <a:r>
              <a:rPr lang="en-GB" dirty="0"/>
              <a:t> </a:t>
            </a:r>
            <a:r>
              <a:rPr lang="en-GB" dirty="0" err="1"/>
              <a:t>nach</a:t>
            </a:r>
            <a:r>
              <a:rPr lang="en-GB" dirty="0"/>
              <a:t> </a:t>
            </a:r>
            <a:r>
              <a:rPr lang="en-GB" dirty="0" err="1"/>
              <a:t>unserer</a:t>
            </a:r>
            <a:r>
              <a:rPr lang="en-GB" dirty="0"/>
              <a:t> </a:t>
            </a:r>
            <a:r>
              <a:rPr lang="en-GB" dirty="0" err="1"/>
              <a:t>Meinung</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371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Students read Mia’s </a:t>
            </a:r>
            <a:r>
              <a:rPr lang="en-GB" dirty="0" err="1"/>
              <a:t>Whatsapps</a:t>
            </a:r>
            <a:r>
              <a:rPr lang="en-GB" dirty="0"/>
              <a:t> to her mum and decide for each whether the word for ‘them’ is </a:t>
            </a:r>
            <a:r>
              <a:rPr lang="en-GB" i="1" dirty="0" err="1"/>
              <a:t>sie</a:t>
            </a:r>
            <a:r>
              <a:rPr lang="en-GB" dirty="0"/>
              <a:t> or </a:t>
            </a:r>
            <a:r>
              <a:rPr lang="en-GB" i="1" dirty="0" err="1"/>
              <a:t>ihnen</a:t>
            </a:r>
            <a:r>
              <a:rPr lang="en-GB" dirty="0"/>
              <a:t>, based on the verb used.</a:t>
            </a:r>
          </a:p>
          <a:p>
            <a:r>
              <a:rPr lang="en-GB" dirty="0"/>
              <a:t>2. Click to check answers</a:t>
            </a:r>
            <a:r>
              <a:rPr lang="en-GB" baseline="0" dirty="0"/>
              <a:t>.</a:t>
            </a:r>
            <a:endPar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r>
              <a:rPr lang="en-GB" b="1" dirty="0"/>
              <a:t>Answers:</a:t>
            </a:r>
          </a:p>
          <a:p>
            <a:r>
              <a:rPr lang="de-DE" sz="1200" kern="1200" dirty="0">
                <a:solidFill>
                  <a:schemeClr val="tx1"/>
                </a:solidFill>
                <a:effectLst/>
                <a:latin typeface="+mn-lt"/>
                <a:ea typeface="+mn-ea"/>
                <a:cs typeface="+mn-cs"/>
              </a:rPr>
              <a:t>1. Mutti, Andrea sagt, der neue Mathelehrer erklärt ihnen nichts!</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Andrea glaubt, er mag sie nicht.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Sie sagt, er erzählt ihnen dumme Geschichten, jedoch hilft er ihnen nie!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Er schaut sie nie an, und er erlaubt ihnen keine Fragen!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Andrea sagt, er glaubt ihnen auch nicht, dass sie manchmal Probleme haben!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Und er fragt sie nie nach ihrer Meinung.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634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br>
              <a:rPr lang="en-GB" dirty="0"/>
            </a:br>
            <a:br>
              <a:rPr lang="en-GB" b="1" dirty="0"/>
            </a:br>
            <a:r>
              <a:rPr lang="en-GB" b="1" dirty="0"/>
              <a:t>Aim: </a:t>
            </a:r>
            <a:r>
              <a:rPr lang="en-GB" b="0" dirty="0"/>
              <a:t>To present the pattern for past participle formation with the prefix </a:t>
            </a:r>
            <a:r>
              <a:rPr lang="en-GB" b="0" dirty="0" err="1"/>
              <a:t>er</a:t>
            </a:r>
            <a:r>
              <a:rPr lang="en-GB" b="0" dirty="0"/>
              <a:t>-, and remind students of two highly frequent strong past participles that are part of this week’s vocabulary list.</a:t>
            </a:r>
            <a:br>
              <a:rPr lang="en-GB" b="0" dirty="0"/>
            </a:br>
            <a:br>
              <a:rPr lang="en-GB" b="0" dirty="0"/>
            </a:br>
            <a:r>
              <a:rPr lang="en-GB" b="1" dirty="0"/>
              <a:t>Procedure:</a:t>
            </a:r>
            <a:br>
              <a:rPr lang="en-GB" dirty="0"/>
            </a:br>
            <a:r>
              <a:rPr lang="en-GB" dirty="0"/>
              <a:t>1. Cycle through the explanation and examples using the animated sequence.</a:t>
            </a:r>
            <a:br>
              <a:rPr lang="en-GB" dirty="0"/>
            </a:br>
            <a:r>
              <a:rPr lang="en-GB" dirty="0"/>
              <a:t>2. Note the deliberate order of animations, some of which elicit student responses in German, others in English.</a:t>
            </a:r>
            <a:br>
              <a:rPr lang="en-GB"/>
            </a:br>
            <a:endParaRPr lang="en-GB"/>
          </a:p>
          <a:p>
            <a:r>
              <a:rPr lang="en-GB" b="1"/>
              <a:t>Note:</a:t>
            </a:r>
            <a:r>
              <a:rPr lang="en-GB" b="1" baseline="0"/>
              <a:t> </a:t>
            </a:r>
            <a:r>
              <a:rPr lang="en-GB"/>
              <a:t>It </a:t>
            </a:r>
            <a:r>
              <a:rPr lang="en-GB" dirty="0"/>
              <a:t>will be worth teachers playing the sequence through carefully ahead of the lesson to familiarise themselves with it, thoroughly.</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i="0" dirty="0"/>
            </a:br>
            <a:r>
              <a:rPr lang="en-GB" b="1" i="0" dirty="0"/>
              <a:t>Aim: </a:t>
            </a:r>
            <a:r>
              <a:rPr lang="en-GB" b="0" i="0" dirty="0"/>
              <a:t>To differentiate between present and past sentences based on differentiating between past participle and infinitive verb forms.</a:t>
            </a:r>
            <a:br>
              <a:rPr lang="en-GB" b="0" i="1" dirty="0"/>
            </a:br>
            <a:br>
              <a:rPr lang="en-GB" b="0" i="1" dirty="0"/>
            </a:br>
            <a:r>
              <a:rPr lang="en-GB" b="1" dirty="0"/>
              <a:t>Procedure:</a:t>
            </a:r>
            <a:br>
              <a:rPr lang="en-GB" dirty="0"/>
            </a:br>
            <a:r>
              <a:rPr lang="en-GB" dirty="0"/>
              <a:t>1. Ensure that students understand the context.  Herr </a:t>
            </a:r>
            <a:r>
              <a:rPr lang="en-GB" dirty="0" err="1"/>
              <a:t>Mürrisch</a:t>
            </a:r>
            <a:r>
              <a:rPr lang="en-GB" dirty="0"/>
              <a:t> is Mia’s maths teacher this year and he was Wolfgang’s teacher last year.</a:t>
            </a:r>
            <a:br>
              <a:rPr lang="en-GB" dirty="0"/>
            </a:br>
            <a:r>
              <a:rPr lang="en-GB" dirty="0"/>
              <a:t>2. Students write 1-8 and record the present tense sentences as Mia (will) and past tense as Wolfgang (hat)</a:t>
            </a:r>
          </a:p>
          <a:p>
            <a:r>
              <a:rPr lang="en-GB" dirty="0"/>
              <a:t>3. Mention that Mia and Wolfgang have had different experiences. Ask whether Mia or Wolfgang has the more positive opinion of Herr </a:t>
            </a:r>
            <a:r>
              <a:rPr lang="en-GB" dirty="0" err="1"/>
              <a:t>Mürrisch</a:t>
            </a:r>
            <a:r>
              <a:rPr lang="en-GB" dirty="0"/>
              <a:t> and ask them to note down any details about the experiences.</a:t>
            </a:r>
          </a:p>
          <a:p>
            <a:r>
              <a:rPr lang="en-GB" dirty="0"/>
              <a:t>4. Check answers orally with the class.  Conclude that Mia’s experiences are much more positive.</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144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4-5 minutes</a:t>
            </a:r>
            <a:br>
              <a:rPr lang="en-GB" dirty="0"/>
            </a:br>
            <a:br>
              <a:rPr lang="en-GB" b="1" dirty="0"/>
            </a:br>
            <a:r>
              <a:rPr lang="en-GB" b="1" dirty="0"/>
              <a:t>Aim:  </a:t>
            </a:r>
            <a:r>
              <a:rPr lang="en-GB" b="0" dirty="0"/>
              <a:t>This is a productive speaking activity to practise using (understanding and producing) the present and past tenses.</a:t>
            </a:r>
            <a:br>
              <a:rPr lang="en-GB" b="0" dirty="0"/>
            </a:br>
            <a:br>
              <a:rPr lang="en-GB" b="0" dirty="0"/>
            </a:br>
            <a:r>
              <a:rPr lang="en-GB" b="1" dirty="0"/>
              <a:t>Procedure:</a:t>
            </a:r>
            <a:br>
              <a:rPr lang="en-GB" b="1"/>
            </a:br>
            <a:r>
              <a:rPr lang="en-GB" b="0"/>
              <a:t>1. Make sure students understand the </a:t>
            </a:r>
            <a:r>
              <a:rPr lang="en-GB" b="0" dirty="0"/>
              <a:t>task, using this example slide to model the activity. </a:t>
            </a:r>
            <a:br>
              <a:rPr lang="en-GB" b="0" dirty="0"/>
            </a:br>
            <a:r>
              <a:rPr lang="en-GB" dirty="0"/>
              <a:t>2. Give students the A / B handouts for the task.  They are also shown on the next slide, but do not display these during the activity.</a:t>
            </a:r>
          </a:p>
          <a:p>
            <a:r>
              <a:rPr lang="en-GB" dirty="0"/>
              <a:t>3. Student A starts by orally translating the first sentence.  Student B listens and looks at the prompts and teacher names on the slide </a:t>
            </a:r>
            <a:r>
              <a:rPr lang="en-GB"/>
              <a:t>that’s displayed (next slide but one).</a:t>
            </a:r>
            <a:endParaRPr lang="en-GB" dirty="0"/>
          </a:p>
          <a:p>
            <a:r>
              <a:rPr lang="en-GB" dirty="0"/>
              <a:t>4. Student B makes a note of the correct teacher name.</a:t>
            </a:r>
            <a:br>
              <a:rPr lang="en-GB" dirty="0"/>
            </a:br>
            <a:r>
              <a:rPr lang="en-GB" dirty="0"/>
              <a:t>5. Speaking continues turn by turn until all 8 prompts have been translated and teachers identified.</a:t>
            </a:r>
            <a:br>
              <a:rPr lang="en-GB" dirty="0"/>
            </a:br>
            <a:r>
              <a:rPr lang="en-GB" dirty="0"/>
              <a:t>6. Slides to check answers are also provided.</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711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a:t>
            </a:r>
            <a:r>
              <a:rPr lang="en-GB" b="0" baseline="0" dirty="0"/>
              <a:t> printer-friendly version of these speaking cards is available with the resource.</a:t>
            </a:r>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956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Transcription activity to revisit six further SSC, and to practise writing vocabulary from this week’s sets, as well as a few unknown words. As such, this is a hybrid phonics – vocabulary activity.</a:t>
            </a:r>
            <a:br>
              <a:rPr lang="en-GB" dirty="0"/>
            </a:br>
            <a:br>
              <a:rPr lang="en-GB" dirty="0"/>
            </a:br>
            <a:r>
              <a:rPr lang="en-GB" b="1" dirty="0"/>
              <a:t>Procedure:</a:t>
            </a:r>
            <a:br>
              <a:rPr lang="en-GB" dirty="0"/>
            </a:br>
            <a:r>
              <a:rPr lang="en-GB" dirty="0"/>
              <a:t>1. Click on each individual SSC to hear it.</a:t>
            </a:r>
          </a:p>
          <a:p>
            <a:r>
              <a:rPr lang="en-GB" dirty="0"/>
              <a:t>2. Elicit the source word from students, if remembered.  Note that all of these words have also been taught as key vocabulary on the SOW.</a:t>
            </a:r>
          </a:p>
          <a:p>
            <a:r>
              <a:rPr lang="en-GB" dirty="0"/>
              <a:t>3. Bring up the source words to check, and for reference for the read aloud activity.</a:t>
            </a:r>
          </a:p>
          <a:p>
            <a:r>
              <a:rPr lang="en-GB" dirty="0"/>
              <a:t>4. Students listen to the sets of three words and transcribe them.</a:t>
            </a:r>
            <a:br>
              <a:rPr lang="en-GB" dirty="0"/>
            </a:br>
            <a:r>
              <a:rPr lang="en-GB" dirty="0"/>
              <a:t>5. They decide how many words contain the target SSC.</a:t>
            </a:r>
          </a:p>
          <a:p>
            <a:r>
              <a:rPr lang="en-GB" dirty="0"/>
              <a:t>6. Reveal the answers.</a:t>
            </a:r>
            <a:br>
              <a:rPr lang="en-GB" dirty="0"/>
            </a:br>
            <a:r>
              <a:rPr lang="en-GB" dirty="0"/>
              <a:t>7. Optional – elicit the English meanings of the vocabulary.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dirty="0" err="1">
                <a:solidFill>
                  <a:schemeClr val="accent5">
                    <a:lumMod val="50000"/>
                  </a:schemeClr>
                </a:solidFill>
              </a:rPr>
              <a:t>g</a:t>
            </a:r>
            <a:r>
              <a:rPr lang="en-GB" sz="1200" b="1" dirty="0" err="1">
                <a:solidFill>
                  <a:srgbClr val="DAA520"/>
                </a:solidFill>
              </a:rPr>
              <a:t>er</a:t>
            </a:r>
            <a:r>
              <a:rPr lang="en-GB" sz="1200" dirty="0" err="1">
                <a:solidFill>
                  <a:schemeClr val="accent5">
                    <a:lumMod val="50000"/>
                  </a:schemeClr>
                </a:solidFill>
              </a:rPr>
              <a:t>n</a:t>
            </a:r>
            <a:r>
              <a:rPr lang="en-GB" sz="1200" dirty="0">
                <a:solidFill>
                  <a:schemeClr val="accent5">
                    <a:lumMod val="50000"/>
                  </a:schemeClr>
                </a:solidFill>
              </a:rPr>
              <a:t> – </a:t>
            </a:r>
            <a:r>
              <a:rPr lang="en-GB" sz="1200" b="1" dirty="0" err="1">
                <a:solidFill>
                  <a:srgbClr val="DAA520"/>
                </a:solidFill>
              </a:rPr>
              <a:t>er</a:t>
            </a:r>
            <a:r>
              <a:rPr lang="en-GB" sz="1200" dirty="0" err="1">
                <a:solidFill>
                  <a:schemeClr val="accent5">
                    <a:lumMod val="50000"/>
                  </a:schemeClr>
                </a:solidFill>
              </a:rPr>
              <a:t>klären</a:t>
            </a:r>
            <a:r>
              <a:rPr lang="en-GB" sz="1200" dirty="0">
                <a:solidFill>
                  <a:schemeClr val="accent5">
                    <a:lumMod val="50000"/>
                  </a:schemeClr>
                </a:solidFill>
              </a:rPr>
              <a:t> - </a:t>
            </a:r>
            <a:r>
              <a:rPr lang="en-GB" sz="1200" dirty="0" err="1">
                <a:solidFill>
                  <a:schemeClr val="accent5">
                    <a:lumMod val="50000"/>
                  </a:schemeClr>
                </a:solidFill>
              </a:rPr>
              <a:t>unser</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alle</a:t>
            </a:r>
            <a:r>
              <a:rPr lang="en-GB" sz="1200" dirty="0">
                <a:solidFill>
                  <a:schemeClr val="accent5">
                    <a:lumMod val="50000"/>
                  </a:schemeClr>
                </a:solidFill>
              </a:rPr>
              <a:t> – </a:t>
            </a:r>
            <a:r>
              <a:rPr lang="en-GB" sz="1200" dirty="0" err="1">
                <a:solidFill>
                  <a:schemeClr val="accent5">
                    <a:lumMod val="50000"/>
                  </a:schemeClr>
                </a:solidFill>
              </a:rPr>
              <a:t>erzählen</a:t>
            </a:r>
            <a:r>
              <a:rPr lang="en-GB" sz="1200" dirty="0">
                <a:solidFill>
                  <a:schemeClr val="accent5">
                    <a:lumMod val="50000"/>
                  </a:schemeClr>
                </a:solidFill>
              </a:rPr>
              <a:t> - </a:t>
            </a:r>
            <a:r>
              <a:rPr lang="en-GB" sz="1200" dirty="0" err="1">
                <a:solidFill>
                  <a:schemeClr val="accent5">
                    <a:lumMod val="50000"/>
                  </a:schemeClr>
                </a:solidFill>
              </a:rPr>
              <a:t>ander</a:t>
            </a:r>
            <a:r>
              <a:rPr lang="en-GB" sz="1200" b="1" dirty="0" err="1">
                <a:solidFill>
                  <a:srgbClr val="DAA520"/>
                </a:solidFill>
              </a:rPr>
              <a:t>er</a:t>
            </a:r>
            <a:endParaRPr lang="en-GB" sz="1200" b="1" dirty="0">
              <a:solidFill>
                <a:srgbClr val="DAA5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Kl</a:t>
            </a:r>
            <a:r>
              <a:rPr lang="en-GB" sz="1200" b="1" dirty="0" err="1">
                <a:solidFill>
                  <a:srgbClr val="DAA520"/>
                </a:solidFill>
              </a:rPr>
              <a:t>ei</a:t>
            </a:r>
            <a:r>
              <a:rPr lang="en-GB" sz="1200" dirty="0" err="1">
                <a:solidFill>
                  <a:schemeClr val="accent5">
                    <a:lumMod val="50000"/>
                  </a:schemeClr>
                </a:solidFill>
              </a:rPr>
              <a:t>d</a:t>
            </a:r>
            <a:r>
              <a:rPr lang="en-GB" sz="1200" dirty="0">
                <a:solidFill>
                  <a:schemeClr val="accent5">
                    <a:lumMod val="50000"/>
                  </a:schemeClr>
                </a:solidFill>
              </a:rPr>
              <a:t> – </a:t>
            </a:r>
            <a:r>
              <a:rPr lang="en-GB" sz="1200" dirty="0" err="1">
                <a:solidFill>
                  <a:schemeClr val="accent5">
                    <a:lumMod val="50000"/>
                  </a:schemeClr>
                </a:solidFill>
              </a:rPr>
              <a:t>w</a:t>
            </a:r>
            <a:r>
              <a:rPr lang="en-GB" sz="1200" b="1" dirty="0" err="1">
                <a:solidFill>
                  <a:srgbClr val="DAA520"/>
                </a:solidFill>
              </a:rPr>
              <a:t>ei</a:t>
            </a:r>
            <a:r>
              <a:rPr lang="en-GB" sz="1200" dirty="0" err="1">
                <a:solidFill>
                  <a:schemeClr val="accent5">
                    <a:lumMod val="50000"/>
                  </a:schemeClr>
                </a:solidFill>
              </a:rPr>
              <a:t>t</a:t>
            </a:r>
            <a:r>
              <a:rPr lang="en-GB" sz="1200" dirty="0">
                <a:solidFill>
                  <a:schemeClr val="accent5">
                    <a:lumMod val="50000"/>
                  </a:schemeClr>
                </a:solidFill>
              </a:rPr>
              <a:t> – </a:t>
            </a:r>
            <a:r>
              <a:rPr lang="en-GB" sz="1200" dirty="0" err="1">
                <a:solidFill>
                  <a:schemeClr val="accent5">
                    <a:lumMod val="50000"/>
                  </a:schemeClr>
                </a:solidFill>
              </a:rPr>
              <a:t>all</a:t>
            </a:r>
            <a:r>
              <a:rPr lang="en-GB" sz="1200" b="1" dirty="0" err="1">
                <a:solidFill>
                  <a:srgbClr val="DAA520"/>
                </a:solidFill>
              </a:rPr>
              <a:t>ei</a:t>
            </a:r>
            <a:r>
              <a:rPr lang="en-GB" sz="1200" b="0" dirty="0" err="1">
                <a:solidFill>
                  <a:srgbClr val="DAA520"/>
                </a:solidFill>
              </a:rPr>
              <a:t>ne</a:t>
            </a:r>
            <a:endParaRPr lang="en-GB" sz="1200" b="0" dirty="0">
              <a:solidFill>
                <a:srgbClr val="DAA5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DAA520"/>
                </a:solidFill>
              </a:rPr>
              <a:t>j</a:t>
            </a:r>
            <a:r>
              <a:rPr lang="en-GB" sz="1200" dirty="0" err="1">
                <a:solidFill>
                  <a:schemeClr val="accent5">
                    <a:lumMod val="50000"/>
                  </a:schemeClr>
                </a:solidFill>
              </a:rPr>
              <a:t>ung</a:t>
            </a:r>
            <a:r>
              <a:rPr lang="en-GB" sz="1200" dirty="0">
                <a:solidFill>
                  <a:schemeClr val="accent5">
                    <a:lumMod val="50000"/>
                  </a:schemeClr>
                </a:solidFill>
              </a:rPr>
              <a:t> – </a:t>
            </a:r>
            <a:r>
              <a:rPr lang="en-GB" sz="1200" b="1" dirty="0" err="1">
                <a:solidFill>
                  <a:srgbClr val="DAA520"/>
                </a:solidFill>
              </a:rPr>
              <a:t>j</a:t>
            </a:r>
            <a:r>
              <a:rPr lang="en-GB" sz="1200" dirty="0" err="1">
                <a:solidFill>
                  <a:schemeClr val="accent5">
                    <a:lumMod val="50000"/>
                  </a:schemeClr>
                </a:solidFill>
              </a:rPr>
              <a:t>edoch</a:t>
            </a:r>
            <a:r>
              <a:rPr lang="en-GB" sz="1200" dirty="0">
                <a:solidFill>
                  <a:schemeClr val="accent5">
                    <a:lumMod val="50000"/>
                  </a:schemeClr>
                </a:solidFill>
              </a:rPr>
              <a:t> – </a:t>
            </a:r>
            <a:r>
              <a:rPr lang="en-GB" sz="1200" b="1" dirty="0" err="1">
                <a:solidFill>
                  <a:srgbClr val="DAA520"/>
                </a:solidFill>
              </a:rPr>
              <a:t>J</a:t>
            </a:r>
            <a:r>
              <a:rPr lang="en-GB" sz="1200" dirty="0" err="1">
                <a:solidFill>
                  <a:schemeClr val="accent5">
                    <a:lumMod val="50000"/>
                  </a:schemeClr>
                </a:solidFill>
              </a:rPr>
              <a:t>ugendclub</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kur</a:t>
            </a:r>
            <a:r>
              <a:rPr lang="en-GB" sz="1200" b="1" dirty="0" err="1">
                <a:solidFill>
                  <a:srgbClr val="DAA520"/>
                </a:solidFill>
              </a:rPr>
              <a:t>z</a:t>
            </a:r>
            <a:r>
              <a:rPr lang="en-GB" sz="1200" dirty="0">
                <a:solidFill>
                  <a:schemeClr val="accent5">
                    <a:lumMod val="50000"/>
                  </a:schemeClr>
                </a:solidFill>
              </a:rPr>
              <a:t> – </a:t>
            </a:r>
            <a:r>
              <a:rPr lang="en-GB" sz="1200" dirty="0" err="1">
                <a:solidFill>
                  <a:schemeClr val="accent5">
                    <a:lumMod val="50000"/>
                  </a:schemeClr>
                </a:solidFill>
              </a:rPr>
              <a:t>unser</a:t>
            </a:r>
            <a:r>
              <a:rPr lang="en-GB" sz="1200" dirty="0">
                <a:solidFill>
                  <a:schemeClr val="accent5">
                    <a:lumMod val="50000"/>
                  </a:schemeClr>
                </a:solidFill>
              </a:rPr>
              <a:t> - </a:t>
            </a:r>
            <a:r>
              <a:rPr lang="en-GB" sz="1200" b="1" dirty="0" err="1">
                <a:solidFill>
                  <a:srgbClr val="DAA520"/>
                </a:solidFill>
              </a:rPr>
              <a:t>z</a:t>
            </a:r>
            <a:r>
              <a:rPr lang="en-GB" sz="1200" dirty="0" err="1">
                <a:solidFill>
                  <a:schemeClr val="accent5">
                    <a:lumMod val="50000"/>
                  </a:schemeClr>
                </a:solidFill>
              </a:rPr>
              <a:t>war</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genau</a:t>
            </a:r>
            <a:r>
              <a:rPr lang="en-GB" sz="1200" dirty="0">
                <a:solidFill>
                  <a:schemeClr val="accent5">
                    <a:lumMod val="50000"/>
                  </a:schemeClr>
                </a:solidFill>
              </a:rPr>
              <a:t> – Schl</a:t>
            </a:r>
            <a:r>
              <a:rPr lang="en-GB" sz="1200" b="1" dirty="0">
                <a:solidFill>
                  <a:srgbClr val="DAA520"/>
                </a:solidFill>
              </a:rPr>
              <a:t>o</a:t>
            </a:r>
            <a:r>
              <a:rPr lang="en-GB" sz="1200" dirty="0">
                <a:solidFill>
                  <a:schemeClr val="accent5">
                    <a:lumMod val="50000"/>
                  </a:schemeClr>
                </a:solidFill>
              </a:rPr>
              <a:t>ss - </a:t>
            </a:r>
            <a:r>
              <a:rPr lang="en-GB" sz="1200" dirty="0" err="1">
                <a:solidFill>
                  <a:schemeClr val="accent5">
                    <a:lumMod val="50000"/>
                  </a:schemeClr>
                </a:solidFill>
              </a:rPr>
              <a:t>erlauben</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(1 is the most frequent word in German): </a:t>
            </a:r>
            <a:br>
              <a:rPr lang="en-GB" baseline="0" dirty="0"/>
            </a:br>
            <a:r>
              <a:rPr lang="en-GB" baseline="0" dirty="0" err="1"/>
              <a:t>weit</a:t>
            </a:r>
            <a:r>
              <a:rPr lang="en-GB" baseline="0" dirty="0"/>
              <a:t> [230] </a:t>
            </a:r>
            <a:r>
              <a:rPr lang="en-GB" baseline="0" dirty="0" err="1"/>
              <a:t>zwar</a:t>
            </a:r>
            <a:r>
              <a:rPr lang="en-GB" baseline="0" dirty="0"/>
              <a:t> [227]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211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DISPLAY</a:t>
            </a:r>
            <a:r>
              <a:rPr lang="en-GB" b="1" dirty="0"/>
              <a:t> TO CLASS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While the other student reads his/her sentences aloud (see previous slide), the other student will be looking at these on the interactive</a:t>
            </a:r>
            <a:r>
              <a:rPr lang="en-GB" b="0" baseline="0" dirty="0"/>
              <a:t> white</a:t>
            </a:r>
            <a:r>
              <a:rPr lang="en-GB" b="0" dirty="0"/>
              <a:t>board,</a:t>
            </a:r>
            <a:r>
              <a:rPr lang="en-GB" b="0" baseline="0" dirty="0"/>
              <a:t> and will decide which person is referred to for each item.</a:t>
            </a:r>
            <a:endParaRPr lang="en-GB" b="0" dirty="0"/>
          </a:p>
          <a:p>
            <a:endParaRPr lang="en-GB"/>
          </a:p>
          <a:p>
            <a:r>
              <a:rPr lang="en-GB" b="1"/>
              <a:t>Note:</a:t>
            </a:r>
            <a:r>
              <a:rPr lang="en-GB" b="1" baseline="0"/>
              <a:t> </a:t>
            </a:r>
            <a:r>
              <a:rPr lang="en-GB" baseline="0"/>
              <a:t>Teachers can elicit the answers as teacher names and check for accurate SSC decoding.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213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This slide shows what Person A said, and Person B understood.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ANSWER SLIDE - </a:t>
            </a:r>
            <a:r>
              <a:rPr lang="en-GB" b="1" dirty="0"/>
              <a:t>DO NOT DISPLAY DURING ACTIVITY</a:t>
            </a:r>
            <a:endParaRPr lang="en-GB" b="0" dirty="0"/>
          </a:p>
          <a:p>
            <a:endParaRPr lang="en-GB" dirty="0"/>
          </a:p>
          <a:p>
            <a:r>
              <a:rPr lang="en-GB" b="1" dirty="0"/>
              <a:t>Note:</a:t>
            </a:r>
            <a:r>
              <a:rPr lang="en-GB" b="1" baseline="0" dirty="0"/>
              <a:t> </a:t>
            </a:r>
            <a:r>
              <a:rPr lang="en-GB" baseline="0" dirty="0"/>
              <a:t>Teachers can elicit the answers as teacher names and check for accurate SSC decoding.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368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This slide shows what Person B said, and Person A understood.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ANSWER SLIDE - </a:t>
            </a:r>
            <a:r>
              <a:rPr lang="en-GB" b="1" dirty="0"/>
              <a:t>DO NOT DISPLAY DURING ACTIVITY</a:t>
            </a:r>
          </a:p>
          <a:p>
            <a:endParaRPr lang="en-GB" dirty="0"/>
          </a:p>
          <a:p>
            <a:r>
              <a:rPr lang="en-GB" b="1" dirty="0"/>
              <a:t>Note:</a:t>
            </a:r>
            <a:r>
              <a:rPr lang="en-GB" b="1" baseline="0" dirty="0"/>
              <a:t> </a:t>
            </a:r>
            <a:r>
              <a:rPr lang="en-GB" baseline="0" dirty="0"/>
              <a:t>Teachers can elicit the answers as teacher names and check for accurate SSC decoding.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93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present and perfect tense in a free writing context. This activity also brings in the recently-learned</a:t>
            </a:r>
            <a:r>
              <a:rPr lang="en-GB" b="0" baseline="0" dirty="0"/>
              <a:t> vocabulary.</a:t>
            </a:r>
          </a:p>
          <a:p>
            <a:endParaRPr lang="en-GB" b="0" baseline="0" dirty="0"/>
          </a:p>
          <a:p>
            <a:r>
              <a:rPr lang="en-GB" b="1" dirty="0"/>
              <a:t>Procedure:</a:t>
            </a:r>
            <a:br>
              <a:rPr lang="en-GB" dirty="0"/>
            </a:br>
            <a:r>
              <a:rPr lang="en-GB" dirty="0"/>
              <a:t>1. Discuss the aim and title themes</a:t>
            </a:r>
            <a:r>
              <a:rPr lang="en-GB" baseline="0" dirty="0"/>
              <a:t> with the students.</a:t>
            </a:r>
          </a:p>
          <a:p>
            <a:r>
              <a:rPr lang="en-GB" baseline="0" dirty="0"/>
              <a:t>2. Cycle through the information on the slide using the animation sequence. Leave slide on display for reference during the task itself.</a:t>
            </a:r>
          </a:p>
          <a:p>
            <a:r>
              <a:rPr lang="en-GB" baseline="0" dirty="0"/>
              <a:t>3. There is a 50-word template on the next slide, to assist students with their word count as they attempt each task (printable version on the NCELP Resource Portal with this resource sequence).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762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50-word</a:t>
            </a:r>
            <a:r>
              <a:rPr lang="en-GB" b="1" baseline="0"/>
              <a:t> writing template to assist with word count (write one word per cell).</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Y8 T2.2 W4</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409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mn-lt"/>
                <a:ea typeface="Calibri"/>
                <a:cs typeface="Calibri"/>
                <a:sym typeface="Calibri"/>
              </a:rPr>
              <a:t>This is the HW slide for the Oak Academy videoed lesson.</a:t>
            </a:r>
            <a:br>
              <a:rPr lang="en-GB" sz="1200" b="1" i="0" dirty="0">
                <a:latin typeface="+mn-lt"/>
                <a:ea typeface="Calibri"/>
                <a:cs typeface="Calibri"/>
                <a:sym typeface="Calibri"/>
              </a:rPr>
            </a:br>
            <a:r>
              <a:rPr lang="en-GB" sz="1200" b="1" i="0" dirty="0">
                <a:latin typeface="+mn-lt"/>
                <a:ea typeface="Calibri"/>
                <a:cs typeface="Calibri"/>
                <a:sym typeface="Calibri"/>
              </a:rPr>
              <a:t>Don’t upload to the portal with this slide, but do save a separate version on the Google drive and send link to RH, when complete.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Link </a:t>
            </a:r>
            <a:r>
              <a:rPr lang="en-GB" sz="1200" b="0" i="0">
                <a:latin typeface="+mn-lt"/>
                <a:ea typeface="Calibri"/>
                <a:cs typeface="Calibri"/>
                <a:sym typeface="Calibri"/>
              </a:rPr>
              <a:t>to answers: https://resources.ncelp.org/concern/resources/1g05fc252?locale=en</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Suggested</a:t>
            </a:r>
            <a:r>
              <a:rPr lang="en-GB" b="1" baseline="0"/>
              <a:t> translation of German text on Slide 14.</a:t>
            </a: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688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dirty="0"/>
              <a:t>To practise recognising antonyms for various adjectives (listening/reading).</a:t>
            </a:r>
            <a:br>
              <a:rPr lang="en-GB" b="0" dirty="0"/>
            </a:br>
            <a:br>
              <a:rPr lang="en-GB" b="0" dirty="0"/>
            </a:br>
            <a:r>
              <a:rPr lang="en-GB" b="1" dirty="0"/>
              <a:t>Procedure:</a:t>
            </a:r>
            <a:br>
              <a:rPr lang="en-GB" b="1" dirty="0"/>
            </a:br>
            <a:r>
              <a:rPr lang="en-GB" b="1" dirty="0"/>
              <a:t>1.  Ensure students understand what ‘antonym’ means and that they are looking to match an word written on the slide with its antonym that they will hear.</a:t>
            </a:r>
            <a:br>
              <a:rPr lang="en-GB" dirty="0"/>
            </a:br>
            <a:r>
              <a:rPr lang="en-GB" dirty="0"/>
              <a:t>2. Click on audio button to play poem. Note: </a:t>
            </a:r>
            <a:r>
              <a:rPr lang="en-GB" b="1" baseline="0" dirty="0"/>
              <a:t>full poem with bleeps has been added as a controllable player.  There is also an action button version on the bottom left of the slide. </a:t>
            </a:r>
            <a:endParaRPr lang="en-GB" b="1" dirty="0"/>
          </a:p>
          <a:p>
            <a:r>
              <a:rPr lang="en-GB" dirty="0"/>
              <a:t>3. Students</a:t>
            </a:r>
            <a:r>
              <a:rPr lang="en-GB" baseline="0" dirty="0"/>
              <a:t> listen and write down the missing (bleeped out) words in the order in which they occur, choosing one of the options displayed at the bottom of the slide each time.</a:t>
            </a:r>
            <a:endParaRPr lang="en-GB" dirty="0"/>
          </a:p>
          <a:p>
            <a:r>
              <a:rPr lang="en-GB" dirty="0"/>
              <a:t>4. Click on the screen</a:t>
            </a:r>
            <a:r>
              <a:rPr lang="en-GB" baseline="0" dirty="0"/>
              <a:t> to bring up the lines of the poem one by one, with the missing word in each highlighted. The full audio is played as each line appears.</a:t>
            </a:r>
            <a:endParaRPr lang="en-GB" dirty="0"/>
          </a:p>
          <a:p>
            <a:br>
              <a:rPr lang="en-GB" dirty="0"/>
            </a:br>
            <a:r>
              <a:rPr lang="en-GB" dirty="0"/>
              <a:t>NB: Students are likely to find the first one tricky, as they conceptualise the task. </a:t>
            </a:r>
            <a:br>
              <a:rPr lang="en-GB" dirty="0"/>
            </a:br>
            <a:r>
              <a:rPr lang="en-GB" dirty="0"/>
              <a:t>If you use the player, pause it after the first line. Give students an opportunity to think about it. Then click to bring up the first line of the poem, which will give them the structure of the poem, and a clear idea of how the task will work. Then return to using the player. If students need more support, do the task line by line, correcting as you go. If students need even more support, you could turn it into a reading task by putting the lines of the poem onto the slide with a gap for the bleeped word.  However, if at all possible, retain the element of aural comprehension.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sz="1200" kern="1200" dirty="0">
                <a:solidFill>
                  <a:schemeClr val="tx1"/>
                </a:solidFill>
                <a:effectLst/>
                <a:latin typeface="+mn-lt"/>
                <a:ea typeface="+mn-ea"/>
                <a:cs typeface="+mn-cs"/>
              </a:rPr>
              <a:t>Es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dunkel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jedoch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es </a:t>
            </a:r>
            <a:r>
              <a:rPr lang="en-GB" sz="1200" kern="1200" dirty="0" err="1">
                <a:solidFill>
                  <a:schemeClr val="tx1"/>
                </a:solidFill>
                <a:effectLst/>
                <a:latin typeface="+mn-lt"/>
                <a:ea typeface="+mn-ea"/>
                <a:cs typeface="+mn-cs"/>
              </a:rPr>
              <a:t>auch</a:t>
            </a:r>
            <a:r>
              <a:rPr lang="en-GB" sz="1200" kern="1200" dirty="0">
                <a:solidFill>
                  <a:schemeClr val="tx1"/>
                </a:solidFill>
                <a:effectLst/>
                <a:latin typeface="+mn-lt"/>
                <a:ea typeface="+mn-ea"/>
                <a:cs typeface="+mn-cs"/>
              </a:rPr>
              <a:t> [hell].</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Es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langsam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jedoch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es </a:t>
            </a:r>
            <a:r>
              <a:rPr lang="en-GB" sz="1200" kern="1200" dirty="0" err="1">
                <a:solidFill>
                  <a:schemeClr val="tx1"/>
                </a:solidFill>
                <a:effectLst/>
                <a:latin typeface="+mn-lt"/>
                <a:ea typeface="+mn-ea"/>
                <a:cs typeface="+mn-cs"/>
              </a:rPr>
              <a:t>auch</a:t>
            </a:r>
            <a:r>
              <a:rPr lang="en-GB" sz="1200" kern="1200" dirty="0">
                <a:solidFill>
                  <a:schemeClr val="tx1"/>
                </a:solidFill>
                <a:effectLst/>
                <a:latin typeface="+mn-lt"/>
                <a:ea typeface="+mn-ea"/>
                <a:cs typeface="+mn-cs"/>
              </a:rPr>
              <a:t> schnell.</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Es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jedoch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es </a:t>
            </a:r>
            <a:r>
              <a:rPr lang="en-GB" sz="1200" kern="1200" dirty="0" err="1">
                <a:solidFill>
                  <a:schemeClr val="tx1"/>
                </a:solidFill>
                <a:effectLst/>
                <a:latin typeface="+mn-lt"/>
                <a:ea typeface="+mn-ea"/>
                <a:cs typeface="+mn-cs"/>
              </a:rPr>
              <a:t>auch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alles</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Es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jedoch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es </a:t>
            </a:r>
            <a:r>
              <a:rPr lang="en-GB" sz="1200" kern="1200" dirty="0" err="1">
                <a:solidFill>
                  <a:schemeClr val="tx1"/>
                </a:solidFill>
                <a:effectLst/>
                <a:latin typeface="+mn-lt"/>
                <a:ea typeface="+mn-ea"/>
                <a:cs typeface="+mn-cs"/>
              </a:rPr>
              <a:t>auch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alle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i="0" kern="1200" dirty="0">
                <a:solidFill>
                  <a:schemeClr val="tx1"/>
                </a:solidFill>
                <a:effectLst/>
                <a:latin typeface="+mn-lt"/>
                <a:ea typeface="+mn-ea"/>
                <a:cs typeface="+mn-cs"/>
              </a:rPr>
              <a:t>Es </a:t>
            </a:r>
            <a:r>
              <a:rPr lang="en-GB" sz="1200" i="0" kern="1200" dirty="0" err="1">
                <a:solidFill>
                  <a:schemeClr val="tx1"/>
                </a:solidFill>
                <a:effectLst/>
                <a:latin typeface="+mn-lt"/>
                <a:ea typeface="+mn-ea"/>
                <a:cs typeface="+mn-cs"/>
              </a:rPr>
              <a:t>ist</a:t>
            </a:r>
            <a:r>
              <a:rPr lang="en-GB" sz="1200" i="0" kern="1200" dirty="0">
                <a:solidFill>
                  <a:schemeClr val="tx1"/>
                </a:solidFill>
                <a:effectLst/>
                <a:latin typeface="+mn-lt"/>
                <a:ea typeface="+mn-ea"/>
                <a:cs typeface="+mn-cs"/>
              </a:rPr>
              <a:t> [</a:t>
            </a:r>
            <a:r>
              <a:rPr lang="en-GB" sz="1200" i="0" kern="1200" dirty="0" err="1">
                <a:solidFill>
                  <a:schemeClr val="tx1"/>
                </a:solidFill>
                <a:effectLst/>
                <a:latin typeface="+mn-lt"/>
                <a:ea typeface="+mn-ea"/>
                <a:cs typeface="+mn-cs"/>
              </a:rPr>
              <a:t>ohne</a:t>
            </a:r>
            <a:r>
              <a:rPr lang="en-GB" sz="1200" i="0" kern="1200" dirty="0">
                <a:solidFill>
                  <a:schemeClr val="tx1"/>
                </a:solidFill>
                <a:effectLst/>
                <a:latin typeface="+mn-lt"/>
                <a:ea typeface="+mn-ea"/>
                <a:cs typeface="+mn-cs"/>
              </a:rPr>
              <a:t>], </a:t>
            </a:r>
            <a:r>
              <a:rPr lang="en-GB" sz="1200" i="0" kern="1200" dirty="0" err="1">
                <a:solidFill>
                  <a:schemeClr val="tx1"/>
                </a:solidFill>
                <a:effectLst/>
                <a:latin typeface="+mn-lt"/>
                <a:ea typeface="+mn-ea"/>
                <a:cs typeface="+mn-cs"/>
              </a:rPr>
              <a:t>jedoch</a:t>
            </a:r>
            <a:r>
              <a:rPr lang="en-GB" sz="1200" i="0" kern="1200" dirty="0">
                <a:solidFill>
                  <a:schemeClr val="tx1"/>
                </a:solidFill>
                <a:effectLst/>
                <a:latin typeface="+mn-lt"/>
                <a:ea typeface="+mn-ea"/>
                <a:cs typeface="+mn-cs"/>
              </a:rPr>
              <a:t> </a:t>
            </a:r>
            <a:r>
              <a:rPr lang="en-GB" sz="1200" i="0" kern="1200" dirty="0" err="1">
                <a:solidFill>
                  <a:schemeClr val="tx1"/>
                </a:solidFill>
                <a:effectLst/>
                <a:latin typeface="+mn-lt"/>
                <a:ea typeface="+mn-ea"/>
                <a:cs typeface="+mn-cs"/>
              </a:rPr>
              <a:t>ist</a:t>
            </a:r>
            <a:r>
              <a:rPr lang="en-GB" sz="1200" i="0" kern="1200" dirty="0">
                <a:solidFill>
                  <a:schemeClr val="tx1"/>
                </a:solidFill>
                <a:effectLst/>
                <a:latin typeface="+mn-lt"/>
                <a:ea typeface="+mn-ea"/>
                <a:cs typeface="+mn-cs"/>
              </a:rPr>
              <a:t> es </a:t>
            </a:r>
            <a:r>
              <a:rPr lang="en-GB" sz="1200" i="0" kern="1200" dirty="0" err="1">
                <a:solidFill>
                  <a:schemeClr val="tx1"/>
                </a:solidFill>
                <a:effectLst/>
                <a:latin typeface="+mn-lt"/>
                <a:ea typeface="+mn-ea"/>
                <a:cs typeface="+mn-cs"/>
              </a:rPr>
              <a:t>auch</a:t>
            </a:r>
            <a:r>
              <a:rPr lang="en-GB" sz="1200" i="0" kern="1200" dirty="0">
                <a:solidFill>
                  <a:schemeClr val="tx1"/>
                </a:solidFill>
                <a:effectLst/>
                <a:latin typeface="+mn-lt"/>
                <a:ea typeface="+mn-ea"/>
                <a:cs typeface="+mn-cs"/>
              </a:rPr>
              <a:t> </a:t>
            </a:r>
            <a:r>
              <a:rPr lang="en-GB" sz="1200" i="0" kern="1200" dirty="0" err="1">
                <a:solidFill>
                  <a:schemeClr val="tx1"/>
                </a:solidFill>
                <a:effectLst/>
                <a:latin typeface="+mn-lt"/>
                <a:ea typeface="+mn-ea"/>
                <a:cs typeface="+mn-cs"/>
              </a:rPr>
              <a:t>mit</a:t>
            </a:r>
            <a:r>
              <a:rPr lang="en-GB" sz="1200" i="0" kern="1200" dirty="0">
                <a:solidFill>
                  <a:schemeClr val="tx1"/>
                </a:solidFill>
                <a:effectLst/>
                <a:latin typeface="+mn-lt"/>
                <a:ea typeface="+mn-ea"/>
                <a:cs typeface="+mn-cs"/>
              </a:rPr>
              <a:t>.</a:t>
            </a:r>
            <a:br>
              <a:rPr lang="en-GB" sz="1200" i="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Wir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arm, </a:t>
            </a:r>
            <a:r>
              <a:rPr lang="en-GB" sz="1200" kern="1200" dirty="0" err="1">
                <a:solidFill>
                  <a:schemeClr val="tx1"/>
                </a:solidFill>
                <a:effectLst/>
                <a:latin typeface="+mn-lt"/>
                <a:ea typeface="+mn-ea"/>
                <a:cs typeface="+mn-cs"/>
              </a:rPr>
              <a:t>jedoch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reich</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Wir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allein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jedoch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zusammen</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genommen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jedoch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auch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gegeben</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a:t>
            </a:r>
            <a:r>
              <a:rPr lang="en-GB" b="1"/>
              <a:t>: </a:t>
            </a:r>
            <a:r>
              <a:rPr lang="en-GB" b="0"/>
              <a:t>To raise awareness</a:t>
            </a:r>
            <a:r>
              <a:rPr lang="en-GB" b="0" baseline="0"/>
              <a:t> of the pattern of German nouns ending in</a:t>
            </a:r>
            <a:r>
              <a:rPr lang="en-GB" b="1" baseline="0"/>
              <a:t> -heit</a:t>
            </a:r>
            <a:br>
              <a:rPr lang="en-GB" dirty="0"/>
            </a:br>
            <a:br>
              <a:rPr lang="en-GB" dirty="0"/>
            </a:br>
            <a:r>
              <a:rPr lang="en-GB" b="1" dirty="0"/>
              <a:t>Procedure:</a:t>
            </a:r>
            <a:br>
              <a:rPr lang="en-GB" dirty="0"/>
            </a:br>
            <a:r>
              <a:rPr lang="en-GB"/>
              <a:t>1. Cycle through the information on the</a:t>
            </a:r>
            <a:r>
              <a:rPr lang="en-GB" baseline="0"/>
              <a:t> slide using the animation sequence.</a:t>
            </a:r>
            <a:endParaRPr lang="en-GB" dirty="0"/>
          </a:p>
          <a:p>
            <a:r>
              <a:rPr lang="en-GB"/>
              <a:t>2. Students attempts the translation of the two sentences bottom</a:t>
            </a:r>
            <a:r>
              <a:rPr lang="en-GB" baseline="0"/>
              <a:t> left, and the noun-based activity on the bottom right of the siide.</a:t>
            </a:r>
            <a:endParaRPr lang="en-GB" dirty="0"/>
          </a:p>
          <a:p>
            <a:r>
              <a:rPr lang="en-GB"/>
              <a:t>3. Advance to the next slide to display</a:t>
            </a:r>
            <a:r>
              <a:rPr lang="en-GB" baseline="0"/>
              <a:t> the answers.</a:t>
            </a:r>
            <a:endParaRPr lang="en-GB" dirty="0"/>
          </a:p>
          <a:p>
            <a:endParaRPr lang="en-GB" b="1" baseline="0" dirty="0"/>
          </a:p>
          <a:p>
            <a:r>
              <a:rPr lang="en-GB" b="1" baseline="0" dirty="0"/>
              <a:t>Word frequency</a:t>
            </a:r>
            <a:r>
              <a:rPr lang="en-GB" b="1" baseline="0"/>
              <a:t>: </a:t>
            </a:r>
          </a:p>
          <a:p>
            <a:r>
              <a:rPr lang="de-DE" baseline="0"/>
              <a:t>Sicherheit </a:t>
            </a:r>
            <a:r>
              <a:rPr lang="de-DE" baseline="0" dirty="0"/>
              <a:t>[776] Einheit [756] Krankheit [1132] Mehrheit [1584], also Freiheit [814], Gesundheit [1851] Wahrheit [1156] Vergangenheit [1196</a:t>
            </a:r>
            <a:r>
              <a:rPr lang="de-DE" i="1" baseline="0" dirty="0"/>
              <a:t>] Gelegenheit [1658] Kindheit [2324]</a:t>
            </a:r>
            <a:endParaRPr lang="en-GB" i="1" baseline="0"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15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a:br>
            <a:br>
              <a:rPr lang="en-GB" b="1"/>
            </a:br>
            <a:r>
              <a:rPr lang="en-GB" b="1"/>
              <a:t>Aim: </a:t>
            </a:r>
            <a:r>
              <a:rPr lang="en-GB"/>
              <a:t>This</a:t>
            </a:r>
            <a:r>
              <a:rPr lang="en-GB" baseline="0"/>
              <a:t> slide displays the answers to the activity on the previous slide.</a:t>
            </a:r>
            <a:endParaRPr lang="en-GB"/>
          </a:p>
          <a:p>
            <a:br>
              <a:rPr lang="en-GB"/>
            </a:br>
            <a:r>
              <a:rPr lang="en-GB" b="1"/>
              <a:t>Procedure:</a:t>
            </a:r>
            <a:br>
              <a:rPr lang="en-GB"/>
            </a:br>
            <a:r>
              <a:rPr lang="en-GB"/>
              <a:t>1. Cycle through the information on the</a:t>
            </a:r>
            <a:r>
              <a:rPr lang="en-GB" baseline="0"/>
              <a:t> slide using the animation sequence. The answers appear line by line.</a:t>
            </a:r>
            <a:endParaRPr lang="en-GB"/>
          </a:p>
          <a:p>
            <a:endParaRPr lang="en-GB" b="1" baseline="0"/>
          </a:p>
          <a:p>
            <a:r>
              <a:rPr lang="en-GB" b="1" baseline="0"/>
              <a:t>Word frequency: </a:t>
            </a:r>
          </a:p>
          <a:p>
            <a:r>
              <a:rPr lang="de-DE" baseline="0"/>
              <a:t>Sicherheit [776] Einheit [756] Krankheit [1132] Mehrheit [1584], also Freiheit [814], Gesundheit [1851] Wahrheit [1156] Vergangenheit [1196</a:t>
            </a:r>
            <a:r>
              <a:rPr lang="de-DE" i="1" baseline="0"/>
              <a:t>] Gelegenheit [1658] Kindheit [2324]</a:t>
            </a:r>
            <a:endParaRPr lang="en-GB" i="1" baseline="0"/>
          </a:p>
          <a:p>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baseline="0"/>
          </a:p>
          <a:p>
            <a:endParaRPr lang="en-GB" baseline="0"/>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690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1 minute</a:t>
            </a:r>
            <a:br>
              <a:rPr lang="en-GB"/>
            </a:br>
            <a:br>
              <a:rPr lang="en-GB" b="1"/>
            </a:br>
            <a:r>
              <a:rPr lang="en-GB" b="1"/>
              <a:t>Aim: </a:t>
            </a:r>
            <a:r>
              <a:rPr lang="en-GB" b="0"/>
              <a:t>To</a:t>
            </a:r>
            <a:r>
              <a:rPr lang="en-GB" b="0" baseline="0"/>
              <a:t> introduce the possessive adjectives </a:t>
            </a:r>
            <a:r>
              <a:rPr lang="en-GB" b="1" u="none" baseline="0"/>
              <a:t>unser</a:t>
            </a:r>
            <a:r>
              <a:rPr lang="en-GB" b="1" i="1" u="none" baseline="0"/>
              <a:t> </a:t>
            </a:r>
            <a:r>
              <a:rPr lang="en-GB" b="0" i="0" u="none" baseline="0"/>
              <a:t>and </a:t>
            </a:r>
            <a:r>
              <a:rPr lang="en-GB" b="1" i="0" u="none" baseline="0"/>
              <a:t>ihr.</a:t>
            </a:r>
            <a:br>
              <a:rPr lang="en-GB" b="0" i="0" u="none"/>
            </a:br>
            <a:br>
              <a:rPr lang="en-GB"/>
            </a:br>
            <a:r>
              <a:rPr lang="en-GB" b="1"/>
              <a:t>Procedure:</a:t>
            </a:r>
            <a:br>
              <a:rPr lang="en-GB"/>
            </a:br>
            <a:r>
              <a:rPr lang="en-GB"/>
              <a:t>1. Cycle through the information on the</a:t>
            </a:r>
            <a:r>
              <a:rPr lang="en-GB" baseline="0"/>
              <a:t> slide using the animation sequence.</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371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present </a:t>
            </a:r>
            <a:r>
              <a:rPr lang="en-GB" b="1" i="1" dirty="0" err="1"/>
              <a:t>unser</a:t>
            </a:r>
            <a:r>
              <a:rPr lang="en-GB" b="1" i="1" dirty="0"/>
              <a:t> </a:t>
            </a:r>
            <a:r>
              <a:rPr lang="en-GB" b="0" dirty="0"/>
              <a:t>and </a:t>
            </a:r>
            <a:r>
              <a:rPr lang="en-GB" b="1" i="1" dirty="0" err="1"/>
              <a:t>ihr</a:t>
            </a:r>
            <a:r>
              <a:rPr lang="en-GB" b="0" dirty="0"/>
              <a:t> in examples with Row 1 (nominative), Row 2 (accusative) and Row 3 (dative). </a:t>
            </a:r>
            <a:r>
              <a:rPr lang="en-GB" b="1" i="1" dirty="0" err="1"/>
              <a:t>Ohne</a:t>
            </a:r>
            <a:r>
              <a:rPr lang="en-GB" b="0" dirty="0"/>
              <a:t> is one of this week’s words and </a:t>
            </a:r>
            <a:r>
              <a:rPr lang="en-GB" b="1" i="1" dirty="0" err="1"/>
              <a:t>mit</a:t>
            </a:r>
            <a:r>
              <a:rPr lang="en-GB" b="1" i="1" dirty="0"/>
              <a:t> </a:t>
            </a:r>
            <a:r>
              <a:rPr lang="en-GB" b="0" dirty="0"/>
              <a:t>has already been taught.</a:t>
            </a:r>
            <a:br>
              <a:rPr lang="en-GB" dirty="0"/>
            </a:br>
            <a:endParaRPr lang="en-GB" dirty="0"/>
          </a:p>
          <a:p>
            <a:r>
              <a:rPr lang="en-GB" b="1" dirty="0"/>
              <a:t>Procedure:</a:t>
            </a:r>
            <a:br>
              <a:rPr lang="en-GB" dirty="0"/>
            </a:br>
            <a:r>
              <a:rPr lang="en-GB" dirty="0"/>
              <a:t>1. Click to animate</a:t>
            </a:r>
            <a:r>
              <a:rPr lang="en-GB" baseline="0" dirty="0"/>
              <a:t> the explanation. Remind students that they have already learnt this pattern with </a:t>
            </a:r>
            <a:r>
              <a:rPr lang="en-GB" i="1" baseline="0" dirty="0" err="1"/>
              <a:t>ein</a:t>
            </a:r>
            <a:r>
              <a:rPr lang="en-GB" i="1" baseline="0" dirty="0"/>
              <a:t>, and also </a:t>
            </a:r>
            <a:r>
              <a:rPr lang="en-GB" i="1" baseline="0" dirty="0" err="1"/>
              <a:t>mein</a:t>
            </a:r>
            <a:r>
              <a:rPr lang="en-GB" i="1" baseline="0" dirty="0"/>
              <a:t>, </a:t>
            </a:r>
            <a:r>
              <a:rPr lang="en-GB" i="1" baseline="0" dirty="0" err="1"/>
              <a:t>dein</a:t>
            </a:r>
            <a:r>
              <a:rPr lang="en-GB" i="1" baseline="0" dirty="0"/>
              <a:t>, sein, </a:t>
            </a:r>
            <a:r>
              <a:rPr lang="en-GB" i="1" baseline="0" dirty="0" err="1"/>
              <a:t>ihr</a:t>
            </a:r>
            <a:r>
              <a:rPr lang="en-GB" i="1" baseline="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Ensure students’ understanding at each stage.</a:t>
            </a:r>
            <a:br>
              <a:rPr lang="en-GB" dirty="0"/>
            </a:br>
            <a:br>
              <a:rPr lang="en-GB" dirty="0"/>
            </a:br>
            <a:r>
              <a:rPr lang="en-GB" b="1" baseline="0" dirty="0"/>
              <a:t>Word frequency of unknown words (1 is the most frequent word in German): </a:t>
            </a:r>
            <a:br>
              <a:rPr lang="en-GB" baseline="0" dirty="0"/>
            </a:br>
            <a:r>
              <a:rPr lang="en-GB" baseline="0" dirty="0"/>
              <a:t>Motto [2921]</a:t>
            </a:r>
            <a:br>
              <a:rPr lang="en-GB" baseline="0" dirty="0"/>
            </a:br>
            <a:r>
              <a:rPr lang="en-GB" i="1" dirty="0"/>
              <a:t>Source:  Jones, R.L. &amp; </a:t>
            </a:r>
            <a:r>
              <a:rPr lang="en-GB" i="1" dirty="0" err="1"/>
              <a:t>Tschirner</a:t>
            </a:r>
            <a:r>
              <a:rPr lang="en-GB" i="1" dirty="0"/>
              <a:t>, E. (2019). A frequency dictionary of German: core vocabulary for learners. Routledge</a:t>
            </a:r>
            <a:br>
              <a:rPr lang="en-GB" i="1" dirty="0"/>
            </a:br>
            <a:br>
              <a:rPr lang="en-GB" i="1" dirty="0"/>
            </a:br>
            <a:r>
              <a:rPr lang="en-GB" b="1" i="1" dirty="0"/>
              <a:t>NB: the English for the </a:t>
            </a:r>
            <a:r>
              <a:rPr lang="en-GB" b="1" i="1" dirty="0" err="1"/>
              <a:t>latin</a:t>
            </a:r>
            <a:r>
              <a:rPr lang="en-GB" b="1" i="1" dirty="0"/>
              <a:t> school motto example = Through adversity to the stars.</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407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Vokabeln</a:t>
            </a:r>
            <a:r>
              <a:rPr lang="en-GB" b="1" baseline="0" dirty="0"/>
              <a:t>  </a:t>
            </a:r>
            <a:br>
              <a:rPr lang="en-GB" b="1" baseline="0" dirty="0"/>
            </a:br>
            <a:r>
              <a:rPr lang="en-GB" b="1" baseline="0" dirty="0"/>
              <a:t>Timing:  </a:t>
            </a:r>
            <a:r>
              <a:rPr lang="en-GB" b="0" baseline="0" dirty="0"/>
              <a:t>Two minutes</a:t>
            </a:r>
          </a:p>
          <a:p>
            <a:br>
              <a:rPr lang="en-GB" b="0" baseline="0" dirty="0"/>
            </a:br>
            <a:r>
              <a:rPr lang="en-GB" b="1" baseline="0" dirty="0"/>
              <a:t>Aim: </a:t>
            </a:r>
            <a:r>
              <a:rPr lang="en-GB" b="0" baseline="0" dirty="0"/>
              <a:t>To revise gender and word knowledge.  </a:t>
            </a:r>
            <a:br>
              <a:rPr lang="en-GB" b="0" baseline="0" dirty="0"/>
            </a:br>
            <a:br>
              <a:rPr lang="en-GB" b="0" baseline="0" dirty="0"/>
            </a:br>
            <a:r>
              <a:rPr lang="en-GB" b="1" baseline="0" dirty="0"/>
              <a:t>Procedure:</a:t>
            </a:r>
            <a:br>
              <a:rPr lang="en-GB" b="0" baseline="0" dirty="0"/>
            </a:br>
            <a:r>
              <a:rPr lang="en-GB" b="1" baseline="0" dirty="0"/>
              <a:t>1. </a:t>
            </a:r>
            <a:r>
              <a:rPr lang="en-GB" b="0" baseline="0" dirty="0"/>
              <a:t>12</a:t>
            </a:r>
            <a:r>
              <a:rPr lang="en-GB" b="1" baseline="0" dirty="0"/>
              <a:t> </a:t>
            </a:r>
            <a:r>
              <a:rPr lang="en-GB" b="0" baseline="0" dirty="0"/>
              <a:t>nouns appear on separate mouse clicks. Say the word (chorally) with its definite article. </a:t>
            </a:r>
            <a:br>
              <a:rPr lang="en-GB" b="0" baseline="0" dirty="0"/>
            </a:br>
            <a:r>
              <a:rPr lang="en-GB" b="1" baseline="0" dirty="0"/>
              <a:t>2. </a:t>
            </a:r>
            <a:r>
              <a:rPr lang="en-GB" b="0" baseline="0" dirty="0"/>
              <a:t>On second click, the noun moves into the ‘appropriately gendered’ mouth.</a:t>
            </a:r>
            <a:br>
              <a:rPr lang="en-GB" b="0" baseline="0" dirty="0"/>
            </a:br>
            <a:br>
              <a:rPr lang="en-GB" b="0" baseline="0" dirty="0"/>
            </a:br>
            <a:r>
              <a:rPr lang="en-GB" b="1" baseline="0" dirty="0"/>
              <a:t>Word frequencies:</a:t>
            </a:r>
            <a:br>
              <a:rPr lang="en-GB" b="0" baseline="0" dirty="0"/>
            </a:br>
            <a:r>
              <a:rPr lang="en-GB" b="0" baseline="0" dirty="0"/>
              <a:t>(das) </a:t>
            </a:r>
            <a:r>
              <a:rPr lang="en-GB" b="0" baseline="0" dirty="0" err="1"/>
              <a:t>Paar</a:t>
            </a:r>
            <a:r>
              <a:rPr lang="en-GB" b="0" baseline="0" dirty="0"/>
              <a:t> [284] (der Film) [524] (die) </a:t>
            </a:r>
            <a:r>
              <a:rPr lang="en-GB" b="0" baseline="0" dirty="0" err="1"/>
              <a:t>Idee</a:t>
            </a:r>
            <a:r>
              <a:rPr lang="en-GB" b="0" baseline="0" dirty="0"/>
              <a:t> [641] (die) Hose [2422] (die) </a:t>
            </a:r>
            <a:r>
              <a:rPr lang="en-GB" b="0" baseline="0" dirty="0" err="1"/>
              <a:t>Liste</a:t>
            </a:r>
            <a:r>
              <a:rPr lang="en-GB" b="0" baseline="0" dirty="0"/>
              <a:t> [1975] (das) </a:t>
            </a:r>
            <a:r>
              <a:rPr lang="en-GB" b="0" baseline="0" dirty="0" err="1"/>
              <a:t>Wochenende</a:t>
            </a:r>
            <a:r>
              <a:rPr lang="en-GB" b="0" baseline="0" dirty="0"/>
              <a:t> [764] (die) Schule [208] (die) Form [300] (das) Problem [189] (die) Band [&gt;4034] (das) Deutsch [105] (die) Hand [179]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116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31348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0257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83948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3771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148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17191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68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3295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06677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5465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7265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738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106231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276738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225265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20359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524327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737844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664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728159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050951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8859125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51265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318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1901518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4473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1917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7718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96575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28041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0664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914466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5777995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3188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95932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550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72913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3561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9734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34403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0561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343066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7871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402735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8373503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36058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8440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1588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4322362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2578925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5414186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5043256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874053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6179679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7691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9758282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928128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0141485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6898364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893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21179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02805670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7809464"/>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447085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7366177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audio" Target="../media/audio53.wav"/><Relationship Id="rId18" Type="http://schemas.openxmlformats.org/officeDocument/2006/relationships/audio" Target="../media/audio58.wav"/><Relationship Id="rId3" Type="http://schemas.openxmlformats.org/officeDocument/2006/relationships/image" Target="../media/image3.png"/><Relationship Id="rId21" Type="http://schemas.openxmlformats.org/officeDocument/2006/relationships/audio" Target="../media/audio61.wav"/><Relationship Id="rId7" Type="http://schemas.openxmlformats.org/officeDocument/2006/relationships/audio" Target="../media/audio48.wav"/><Relationship Id="rId12" Type="http://schemas.openxmlformats.org/officeDocument/2006/relationships/audio" Target="../media/audio52.wav"/><Relationship Id="rId17" Type="http://schemas.openxmlformats.org/officeDocument/2006/relationships/audio" Target="../media/audio57.wav"/><Relationship Id="rId2" Type="http://schemas.openxmlformats.org/officeDocument/2006/relationships/notesSlide" Target="../notesSlides/notesSlide12.xml"/><Relationship Id="rId16" Type="http://schemas.openxmlformats.org/officeDocument/2006/relationships/audio" Target="../media/audio56.wav"/><Relationship Id="rId20" Type="http://schemas.openxmlformats.org/officeDocument/2006/relationships/audio" Target="../media/audio60.wav"/><Relationship Id="rId1" Type="http://schemas.openxmlformats.org/officeDocument/2006/relationships/slideLayout" Target="../slideLayouts/slideLayout2.xml"/><Relationship Id="rId6" Type="http://schemas.openxmlformats.org/officeDocument/2006/relationships/audio" Target="../media/audio47.wav"/><Relationship Id="rId11" Type="http://schemas.openxmlformats.org/officeDocument/2006/relationships/image" Target="../media/image36.png"/><Relationship Id="rId5" Type="http://schemas.openxmlformats.org/officeDocument/2006/relationships/audio" Target="../media/audio46.wav"/><Relationship Id="rId15" Type="http://schemas.openxmlformats.org/officeDocument/2006/relationships/audio" Target="../media/audio55.wav"/><Relationship Id="rId10" Type="http://schemas.openxmlformats.org/officeDocument/2006/relationships/audio" Target="../media/audio51.wav"/><Relationship Id="rId19" Type="http://schemas.openxmlformats.org/officeDocument/2006/relationships/audio" Target="../media/audio59.wav"/><Relationship Id="rId4" Type="http://schemas.openxmlformats.org/officeDocument/2006/relationships/audio" Target="../media/audio45.wav"/><Relationship Id="rId9" Type="http://schemas.openxmlformats.org/officeDocument/2006/relationships/audio" Target="../media/audio50.wav"/><Relationship Id="rId14" Type="http://schemas.openxmlformats.org/officeDocument/2006/relationships/audio" Target="../media/audio54.wav"/><Relationship Id="rId22" Type="http://schemas.openxmlformats.org/officeDocument/2006/relationships/audio" Target="../media/audio62.wav"/></Relationships>
</file>

<file path=ppt/slides/_rels/slide13.xml.rels><?xml version="1.0" encoding="UTF-8" standalone="yes"?>
<Relationships xmlns="http://schemas.openxmlformats.org/package/2006/relationships"><Relationship Id="rId8" Type="http://schemas.openxmlformats.org/officeDocument/2006/relationships/audio" Target="../media/audio67.wav"/><Relationship Id="rId3" Type="http://schemas.openxmlformats.org/officeDocument/2006/relationships/image" Target="../media/image3.png"/><Relationship Id="rId7" Type="http://schemas.openxmlformats.org/officeDocument/2006/relationships/audio" Target="../media/audio66.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65.wav"/><Relationship Id="rId5" Type="http://schemas.openxmlformats.org/officeDocument/2006/relationships/audio" Target="../media/audio64.wav"/><Relationship Id="rId4" Type="http://schemas.openxmlformats.org/officeDocument/2006/relationships/audio" Target="../media/audio63.wav"/><Relationship Id="rId9" Type="http://schemas.openxmlformats.org/officeDocument/2006/relationships/audio" Target="../media/audio68.wav"/></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37.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38.tiff"/><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slideLayout" Target="../slideLayouts/slideLayout2.xml"/><Relationship Id="rId7" Type="http://schemas.openxmlformats.org/officeDocument/2006/relationships/image" Target="../media/image39.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18.xml"/><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audio" Target="../media/audio7.wav"/><Relationship Id="rId18" Type="http://schemas.openxmlformats.org/officeDocument/2006/relationships/audio" Target="../media/audio10.wav"/><Relationship Id="rId26" Type="http://schemas.openxmlformats.org/officeDocument/2006/relationships/audio" Target="../media/audio16.wav"/><Relationship Id="rId3" Type="http://schemas.openxmlformats.org/officeDocument/2006/relationships/image" Target="../media/image3.png"/><Relationship Id="rId21" Type="http://schemas.openxmlformats.org/officeDocument/2006/relationships/audio" Target="../media/audio12.wav"/><Relationship Id="rId7" Type="http://schemas.openxmlformats.org/officeDocument/2006/relationships/audio" Target="../media/audio3.wav"/><Relationship Id="rId12" Type="http://schemas.openxmlformats.org/officeDocument/2006/relationships/audio" Target="../media/audio6.wav"/><Relationship Id="rId17" Type="http://schemas.openxmlformats.org/officeDocument/2006/relationships/image" Target="../media/image8.jpeg"/><Relationship Id="rId25" Type="http://schemas.openxmlformats.org/officeDocument/2006/relationships/image" Target="../media/image10.jpeg"/><Relationship Id="rId2" Type="http://schemas.openxmlformats.org/officeDocument/2006/relationships/notesSlide" Target="../notesSlides/notesSlide2.xml"/><Relationship Id="rId16" Type="http://schemas.openxmlformats.org/officeDocument/2006/relationships/audio" Target="../media/audio9.wav"/><Relationship Id="rId20" Type="http://schemas.openxmlformats.org/officeDocument/2006/relationships/image" Target="../media/image9.jpeg"/><Relationship Id="rId29"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image" Target="../media/image6.jpeg"/><Relationship Id="rId24" Type="http://schemas.openxmlformats.org/officeDocument/2006/relationships/audio" Target="../media/audio15.wav"/><Relationship Id="rId32" Type="http://schemas.openxmlformats.org/officeDocument/2006/relationships/image" Target="../media/image14.jpeg"/><Relationship Id="rId5" Type="http://schemas.openxmlformats.org/officeDocument/2006/relationships/image" Target="../media/image4.jpeg"/><Relationship Id="rId15" Type="http://schemas.openxmlformats.org/officeDocument/2006/relationships/image" Target="../media/image7.gif"/><Relationship Id="rId23" Type="http://schemas.openxmlformats.org/officeDocument/2006/relationships/audio" Target="../media/audio14.wav"/><Relationship Id="rId28" Type="http://schemas.openxmlformats.org/officeDocument/2006/relationships/audio" Target="../media/audio18.wav"/><Relationship Id="rId10" Type="http://schemas.openxmlformats.org/officeDocument/2006/relationships/audio" Target="../media/audio5.wav"/><Relationship Id="rId19" Type="http://schemas.openxmlformats.org/officeDocument/2006/relationships/audio" Target="../media/audio11.wav"/><Relationship Id="rId31" Type="http://schemas.openxmlformats.org/officeDocument/2006/relationships/image" Target="../media/image13.jpeg"/><Relationship Id="rId4" Type="http://schemas.openxmlformats.org/officeDocument/2006/relationships/audio" Target="../media/audio1.wav"/><Relationship Id="rId9" Type="http://schemas.openxmlformats.org/officeDocument/2006/relationships/audio" Target="../media/audio4.wav"/><Relationship Id="rId14" Type="http://schemas.openxmlformats.org/officeDocument/2006/relationships/audio" Target="../media/audio8.wav"/><Relationship Id="rId22" Type="http://schemas.openxmlformats.org/officeDocument/2006/relationships/audio" Target="../media/audio13.wav"/><Relationship Id="rId27" Type="http://schemas.openxmlformats.org/officeDocument/2006/relationships/audio" Target="../media/audio17.wav"/><Relationship Id="rId30"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audio" Target="../media/audio71.wav"/><Relationship Id="rId3" Type="http://schemas.openxmlformats.org/officeDocument/2006/relationships/image" Target="../media/image1.jpg"/><Relationship Id="rId7" Type="http://schemas.openxmlformats.org/officeDocument/2006/relationships/audio" Target="../media/audio70.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audio" Target="../media/audio69.wav"/><Relationship Id="rId11" Type="http://schemas.openxmlformats.org/officeDocument/2006/relationships/audio" Target="../media/audio74.wav"/><Relationship Id="rId5" Type="http://schemas.openxmlformats.org/officeDocument/2006/relationships/image" Target="../media/image43.gif"/><Relationship Id="rId10" Type="http://schemas.openxmlformats.org/officeDocument/2006/relationships/audio" Target="../media/audio73.wav"/><Relationship Id="rId4" Type="http://schemas.openxmlformats.org/officeDocument/2006/relationships/image" Target="../media/image3.png"/><Relationship Id="rId9" Type="http://schemas.openxmlformats.org/officeDocument/2006/relationships/audio" Target="../media/audio72.wav"/></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5.gi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50.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6.gif"/><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8.tiff"/><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18" Type="http://schemas.openxmlformats.org/officeDocument/2006/relationships/audio" Target="../media/audio31.wav"/><Relationship Id="rId26" Type="http://schemas.openxmlformats.org/officeDocument/2006/relationships/audio" Target="../media/audio35.wav"/><Relationship Id="rId3" Type="http://schemas.openxmlformats.org/officeDocument/2006/relationships/image" Target="../media/image3.png"/><Relationship Id="rId21" Type="http://schemas.openxmlformats.org/officeDocument/2006/relationships/image" Target="../media/image18.jpeg"/><Relationship Id="rId7" Type="http://schemas.openxmlformats.org/officeDocument/2006/relationships/audio" Target="../media/audio22.wav"/><Relationship Id="rId12" Type="http://schemas.openxmlformats.org/officeDocument/2006/relationships/audio" Target="../media/audio27.wav"/><Relationship Id="rId17" Type="http://schemas.openxmlformats.org/officeDocument/2006/relationships/image" Target="../media/image16.jpeg"/><Relationship Id="rId25" Type="http://schemas.openxmlformats.org/officeDocument/2006/relationships/image" Target="../media/image20.jpeg"/><Relationship Id="rId2" Type="http://schemas.openxmlformats.org/officeDocument/2006/relationships/notesSlide" Target="../notesSlides/notesSlide3.xml"/><Relationship Id="rId16" Type="http://schemas.openxmlformats.org/officeDocument/2006/relationships/image" Target="../media/image15.jpeg"/><Relationship Id="rId20" Type="http://schemas.openxmlformats.org/officeDocument/2006/relationships/image" Target="../media/image17.jpeg"/><Relationship Id="rId29"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audio" Target="../media/audio21.wav"/><Relationship Id="rId11" Type="http://schemas.openxmlformats.org/officeDocument/2006/relationships/audio" Target="../media/audio26.wav"/><Relationship Id="rId24" Type="http://schemas.openxmlformats.org/officeDocument/2006/relationships/image" Target="../media/image19.jpeg"/><Relationship Id="rId32" Type="http://schemas.openxmlformats.org/officeDocument/2006/relationships/image" Target="../media/image26.jpeg"/><Relationship Id="rId5" Type="http://schemas.openxmlformats.org/officeDocument/2006/relationships/audio" Target="../media/audio20.wav"/><Relationship Id="rId15" Type="http://schemas.openxmlformats.org/officeDocument/2006/relationships/audio" Target="../media/audio30.wav"/><Relationship Id="rId23" Type="http://schemas.openxmlformats.org/officeDocument/2006/relationships/audio" Target="../media/audio34.wav"/><Relationship Id="rId28" Type="http://schemas.openxmlformats.org/officeDocument/2006/relationships/image" Target="../media/image22.jpeg"/><Relationship Id="rId10" Type="http://schemas.openxmlformats.org/officeDocument/2006/relationships/audio" Target="../media/audio25.wav"/><Relationship Id="rId19" Type="http://schemas.openxmlformats.org/officeDocument/2006/relationships/audio" Target="../media/audio32.wav"/><Relationship Id="rId31" Type="http://schemas.openxmlformats.org/officeDocument/2006/relationships/image" Target="../media/image25.jpeg"/><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audio" Target="../media/audio29.wav"/><Relationship Id="rId22" Type="http://schemas.openxmlformats.org/officeDocument/2006/relationships/audio" Target="../media/audio33.wav"/><Relationship Id="rId27" Type="http://schemas.openxmlformats.org/officeDocument/2006/relationships/image" Target="../media/image21.jpeg"/><Relationship Id="rId30" Type="http://schemas.openxmlformats.org/officeDocument/2006/relationships/image" Target="../media/image24.jpe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jpeg"/><Relationship Id="rId18" Type="http://schemas.openxmlformats.org/officeDocument/2006/relationships/image" Target="../media/image63.png"/><Relationship Id="rId3" Type="http://schemas.openxmlformats.org/officeDocument/2006/relationships/image" Target="../media/image47.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30.xml"/><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jpeg"/><Relationship Id="rId18" Type="http://schemas.openxmlformats.org/officeDocument/2006/relationships/image" Target="../media/image63.png"/><Relationship Id="rId3" Type="http://schemas.openxmlformats.org/officeDocument/2006/relationships/image" Target="../media/image47.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31.xml"/><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jpeg"/><Relationship Id="rId18" Type="http://schemas.openxmlformats.org/officeDocument/2006/relationships/image" Target="../media/image63.png"/><Relationship Id="rId3" Type="http://schemas.openxmlformats.org/officeDocument/2006/relationships/image" Target="../media/image47.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32.xml"/><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62.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jp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hyperlink" Target="https://www.gaminggrammar.com/" TargetMode="External"/><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8" Type="http://schemas.openxmlformats.org/officeDocument/2006/relationships/hyperlink" Target="https://quizlet.com/gb/528122059/year-8-german-term-22-week-2-flash-cards/" TargetMode="External"/><Relationship Id="rId3" Type="http://schemas.openxmlformats.org/officeDocument/2006/relationships/image" Target="../media/image3.png"/><Relationship Id="rId7" Type="http://schemas.openxmlformats.org/officeDocument/2006/relationships/hyperlink" Target="https://quizlet.com/gb/528128725/year-8-german-term-22-week-5-flash-card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resources.ncelp.org/concern/resources/2r36tz07k?locale=en" TargetMode="External"/><Relationship Id="rId11" Type="http://schemas.openxmlformats.org/officeDocument/2006/relationships/image" Target="../media/image79.png"/><Relationship Id="rId5" Type="http://schemas.openxmlformats.org/officeDocument/2006/relationships/hyperlink" Target="https://drive.google.com/file/d/1XJVvxSWwnr1dK6MmYZMMhvBsUMdgW0A6/view?usp=sharing" TargetMode="External"/><Relationship Id="rId10"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hyperlink" Target="https://quizlet.com/gb/518181605/year-8-german-term-12-week-7-flash-card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hyperlink" Target="https://creativecommons.org/licenses/by-nc-sa/2.0/?ref=ccsearch&amp;atype=rich"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1.jpg"/><Relationship Id="rId3" Type="http://schemas.openxmlformats.org/officeDocument/2006/relationships/slideLayout" Target="../slideLayouts/slideLayout2.xml"/><Relationship Id="rId7" Type="http://schemas.openxmlformats.org/officeDocument/2006/relationships/audio" Target="../media/audio38.wav"/><Relationship Id="rId12" Type="http://schemas.openxmlformats.org/officeDocument/2006/relationships/audio" Target="../media/audio43.wav"/><Relationship Id="rId17" Type="http://schemas.openxmlformats.org/officeDocument/2006/relationships/image" Target="../media/image28.png"/><Relationship Id="rId2" Type="http://schemas.openxmlformats.org/officeDocument/2006/relationships/audio" Target="../media/media1.wav"/><Relationship Id="rId16" Type="http://schemas.openxmlformats.org/officeDocument/2006/relationships/audio" Target="../media/audio44.wav"/><Relationship Id="rId1" Type="http://schemas.microsoft.com/office/2007/relationships/media" Target="../media/media1.wav"/><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audio" Target="../media/audio36.wav"/><Relationship Id="rId15" Type="http://schemas.openxmlformats.org/officeDocument/2006/relationships/image" Target="../media/image27.gif"/><Relationship Id="rId10" Type="http://schemas.openxmlformats.org/officeDocument/2006/relationships/audio" Target="../media/audio41.wav"/><Relationship Id="rId4" Type="http://schemas.openxmlformats.org/officeDocument/2006/relationships/notesSlide" Target="../notesSlides/notesSlide4.xml"/><Relationship Id="rId9" Type="http://schemas.openxmlformats.org/officeDocument/2006/relationships/audio" Target="../media/audio40.wav"/><Relationship Id="rId1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5" y="2452612"/>
            <a:ext cx="8162595" cy="1485422"/>
          </a:xfrm>
        </p:spPr>
        <p:txBody>
          <a:bodyPr>
            <a:normAutofit/>
          </a:bodyPr>
          <a:lstStyle/>
          <a:p>
            <a:pPr algn="l"/>
            <a:r>
              <a:rPr lang="en-GB" sz="4000" b="1" dirty="0">
                <a:solidFill>
                  <a:prstClr val="white"/>
                </a:solidFill>
              </a:rPr>
              <a:t>Comparing school experiences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Possessive adjectives </a:t>
            </a:r>
            <a:r>
              <a:rPr lang="en-GB" sz="3000" b="1" i="1" dirty="0" err="1">
                <a:solidFill>
                  <a:prstClr val="white"/>
                </a:solidFill>
              </a:rPr>
              <a:t>unser</a:t>
            </a:r>
            <a:r>
              <a:rPr lang="en-GB" sz="3000" dirty="0">
                <a:solidFill>
                  <a:prstClr val="white"/>
                </a:solidFill>
              </a:rPr>
              <a:t> and </a:t>
            </a:r>
            <a:r>
              <a:rPr lang="en-GB" sz="3000" b="1" i="1" dirty="0" err="1">
                <a:solidFill>
                  <a:prstClr val="white"/>
                </a:solidFill>
              </a:rPr>
              <a:t>ihr</a:t>
            </a:r>
            <a:endParaRPr lang="en-GB" sz="3000" b="1" i="1"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several SSC</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45</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958710"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Stephen Owen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10 / 8 / </a:t>
            </a:r>
            <a:r>
              <a:rPr lang="en-GB" sz="1400" dirty="0">
                <a:solidFill>
                  <a:prstClr val="white"/>
                </a:solidFill>
                <a:latin typeface="Century Gothic" panose="020B0502020202020204" pitchFamily="34" charset="0"/>
              </a:rPr>
              <a:t>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8289D7-3552-43F8-AAFC-51E29514F7A4}"/>
              </a:ext>
            </a:extLst>
          </p:cNvPr>
          <p:cNvSpPr/>
          <p:nvPr/>
        </p:nvSpPr>
        <p:spPr>
          <a:xfrm>
            <a:off x="1094014" y="1859891"/>
            <a:ext cx="9361229" cy="432863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08683" cy="707849"/>
          </a:xfrm>
        </p:spPr>
        <p:txBody>
          <a:bodyPr>
            <a:normAutofit/>
          </a:bodyPr>
          <a:lstStyle/>
          <a:p>
            <a:r>
              <a:rPr lang="en-GB" sz="3600" b="1" dirty="0">
                <a:solidFill>
                  <a:schemeClr val="bg1"/>
                </a:solidFill>
              </a:rPr>
              <a:t>Ein </a:t>
            </a:r>
            <a:r>
              <a:rPr lang="en-GB" sz="3600" b="1" dirty="0" err="1">
                <a:solidFill>
                  <a:schemeClr val="bg1"/>
                </a:solidFill>
              </a:rPr>
              <a:t>Austauschprojekt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3FCB3BB-1CC1-4A44-B4A4-7D32066A35EB}"/>
              </a:ext>
            </a:extLst>
          </p:cNvPr>
          <p:cNvSpPr txBox="1"/>
          <p:nvPr/>
        </p:nvSpPr>
        <p:spPr>
          <a:xfrm>
            <a:off x="0" y="1090450"/>
            <a:ext cx="121624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und Andreas Klassen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kurze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Filme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Schule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getauscht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Andreas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Klasse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a:t>
            </a:r>
            <a:r>
              <a:rPr lang="en-US" sz="2200" noProof="0" dirty="0">
                <a:solidFill>
                  <a:srgbClr val="4472C4">
                    <a:lumMod val="50000"/>
                  </a:srgbClr>
                </a:solidFill>
                <a:latin typeface="Century Gothic" panose="020F0302020204030204"/>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und das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Wort</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oder</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die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richtigen</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AEFDF700-9F6F-42C5-B429-E35425DECD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6560" y="77139"/>
            <a:ext cx="1066537" cy="108685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FBF45606-F05A-449B-896D-C8F41D034B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6998"/>
          <a:stretch/>
        </p:blipFill>
        <p:spPr>
          <a:xfrm>
            <a:off x="5898767" y="77138"/>
            <a:ext cx="1119033" cy="1072817"/>
          </a:xfrm>
          <a:prstGeom prst="rect">
            <a:avLst/>
          </a:prstGeom>
        </p:spPr>
      </p:pic>
      <p:sp>
        <p:nvSpPr>
          <p:cNvPr id="12" name="Rounded Rectangular Callout 11">
            <a:extLst>
              <a:ext uri="{FF2B5EF4-FFF2-40B4-BE49-F238E27FC236}">
                <a16:creationId xmlns:a16="http://schemas.microsoft.com/office/drawing/2014/main" id="{721E00D4-7707-439C-9BDC-87C497CAEC34}"/>
              </a:ext>
            </a:extLst>
          </p:cNvPr>
          <p:cNvSpPr/>
          <p:nvPr/>
        </p:nvSpPr>
        <p:spPr>
          <a:xfrm>
            <a:off x="7077193" y="242223"/>
            <a:ext cx="3378050" cy="631325"/>
          </a:xfrm>
          <a:prstGeom prst="wedgeRoundRectCallout">
            <a:avLst>
              <a:gd name="adj1" fmla="val -65000"/>
              <a:gd name="adj2" fmla="val 3174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das </a:t>
            </a:r>
            <a:r>
              <a:rPr lang="en-GB" sz="2000" dirty="0" err="1">
                <a:solidFill>
                  <a:prstClr val="white"/>
                </a:solidFill>
                <a:latin typeface="Century Gothic" panose="020F0302020204030204"/>
              </a:rPr>
              <a:t>Austauschprojekt</a:t>
            </a:r>
            <a:r>
              <a:rPr lang="en-GB" sz="2000" dirty="0">
                <a:solidFill>
                  <a:prstClr val="white"/>
                </a:solidFill>
                <a:latin typeface="Century Gothic" panose="020F0302020204030204"/>
              </a:rPr>
              <a:t> – exchange project</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sp>
        <p:nvSpPr>
          <p:cNvPr id="2" name="TextBox 1">
            <a:extLst>
              <a:ext uri="{FF2B5EF4-FFF2-40B4-BE49-F238E27FC236}">
                <a16:creationId xmlns:a16="http://schemas.microsoft.com/office/drawing/2014/main" id="{BA22EE2F-AFCA-4A61-B151-DB6230E3CDC1}"/>
              </a:ext>
            </a:extLst>
          </p:cNvPr>
          <p:cNvSpPr txBox="1"/>
          <p:nvPr/>
        </p:nvSpPr>
        <p:spPr>
          <a:xfrm>
            <a:off x="1300084" y="1983517"/>
            <a:ext cx="2808514" cy="1015663"/>
          </a:xfrm>
          <a:prstGeom prst="rect">
            <a:avLst/>
          </a:prstGeom>
          <a:solidFill>
            <a:schemeClr val="accent3">
              <a:lumMod val="20000"/>
              <a:lumOff val="80000"/>
            </a:schemeClr>
          </a:solidFill>
          <a:ln>
            <a:solidFill>
              <a:srgbClr val="115076"/>
            </a:solidFill>
          </a:ln>
        </p:spPr>
        <p:txBody>
          <a:bodyPr wrap="square" rtlCol="0">
            <a:spAutoFit/>
          </a:bodyPr>
          <a:lstStyle/>
          <a:p>
            <a:pPr algn="l"/>
            <a:r>
              <a:rPr lang="en-GB" sz="2000" dirty="0">
                <a:solidFill>
                  <a:schemeClr val="accent5">
                    <a:lumMod val="50000"/>
                  </a:schemeClr>
                </a:solidFill>
              </a:rPr>
              <a:t>Ich </a:t>
            </a:r>
            <a:r>
              <a:rPr lang="en-GB" sz="2000" dirty="0" err="1">
                <a:solidFill>
                  <a:schemeClr val="accent5">
                    <a:lumMod val="50000"/>
                  </a:schemeClr>
                </a:solidFill>
              </a:rPr>
              <a:t>meine</a:t>
            </a:r>
            <a:r>
              <a:rPr lang="en-GB" sz="2000" dirty="0">
                <a:solidFill>
                  <a:schemeClr val="accent5">
                    <a:lumMod val="50000"/>
                  </a:schemeClr>
                </a:solidFill>
              </a:rPr>
              <a:t>, </a:t>
            </a:r>
            <a:r>
              <a:rPr lang="en-GB" sz="2000" dirty="0" err="1">
                <a:solidFill>
                  <a:schemeClr val="accent5">
                    <a:lumMod val="50000"/>
                  </a:schemeClr>
                </a:solidFill>
              </a:rPr>
              <a:t>sie</a:t>
            </a:r>
            <a:r>
              <a:rPr lang="en-GB" sz="2000" dirty="0">
                <a:solidFill>
                  <a:schemeClr val="accent5">
                    <a:lumMod val="50000"/>
                  </a:schemeClr>
                </a:solidFill>
              </a:rPr>
              <a:t> </a:t>
            </a:r>
            <a:r>
              <a:rPr lang="en-GB" sz="2000" dirty="0" err="1">
                <a:solidFill>
                  <a:schemeClr val="accent5">
                    <a:lumMod val="50000"/>
                  </a:schemeClr>
                </a:solidFill>
              </a:rPr>
              <a:t>haben</a:t>
            </a:r>
            <a:r>
              <a:rPr lang="en-GB" sz="2000" dirty="0">
                <a:solidFill>
                  <a:schemeClr val="accent5">
                    <a:lumMod val="50000"/>
                  </a:schemeClr>
                </a:solidFill>
              </a:rPr>
              <a:t> </a:t>
            </a:r>
            <a:r>
              <a:rPr lang="en-GB" sz="2000" dirty="0" err="1">
                <a:solidFill>
                  <a:schemeClr val="accent5">
                    <a:lumMod val="50000"/>
                  </a:schemeClr>
                </a:solidFill>
              </a:rPr>
              <a:t>ihren</a:t>
            </a:r>
            <a:r>
              <a:rPr lang="en-GB" sz="2000" dirty="0">
                <a:solidFill>
                  <a:schemeClr val="accent5">
                    <a:lumMod val="50000"/>
                  </a:schemeClr>
                </a:solidFill>
              </a:rPr>
              <a:t> </a:t>
            </a:r>
            <a:r>
              <a:rPr lang="en-GB" sz="2000" b="1" dirty="0" err="1">
                <a:solidFill>
                  <a:schemeClr val="accent5">
                    <a:lumMod val="50000"/>
                  </a:schemeClr>
                </a:solidFill>
              </a:rPr>
              <a:t>Projekt</a:t>
            </a:r>
            <a:r>
              <a:rPr lang="en-GB" sz="2000" dirty="0">
                <a:solidFill>
                  <a:schemeClr val="accent5">
                    <a:lumMod val="50000"/>
                  </a:schemeClr>
                </a:solidFill>
              </a:rPr>
              <a:t> / </a:t>
            </a:r>
            <a:r>
              <a:rPr lang="en-GB" sz="2000" b="1" dirty="0">
                <a:solidFill>
                  <a:schemeClr val="accent5">
                    <a:lumMod val="50000"/>
                  </a:schemeClr>
                </a:solidFill>
              </a:rPr>
              <a:t>Film</a:t>
            </a:r>
            <a:r>
              <a:rPr lang="en-GB" sz="2000" dirty="0">
                <a:solidFill>
                  <a:schemeClr val="accent5">
                    <a:lumMod val="50000"/>
                  </a:schemeClr>
                </a:solidFill>
              </a:rPr>
              <a:t> </a:t>
            </a:r>
            <a:r>
              <a:rPr lang="en-GB" sz="2000" dirty="0" err="1">
                <a:solidFill>
                  <a:schemeClr val="accent5">
                    <a:lumMod val="50000"/>
                  </a:schemeClr>
                </a:solidFill>
              </a:rPr>
              <a:t>ganz</a:t>
            </a:r>
            <a:r>
              <a:rPr lang="en-GB" sz="2000" dirty="0">
                <a:solidFill>
                  <a:schemeClr val="accent5">
                    <a:lumMod val="50000"/>
                  </a:schemeClr>
                </a:solidFill>
              </a:rPr>
              <a:t> gut </a:t>
            </a:r>
            <a:r>
              <a:rPr lang="en-GB" sz="2000" dirty="0" err="1">
                <a:solidFill>
                  <a:schemeClr val="accent5">
                    <a:lumMod val="50000"/>
                  </a:schemeClr>
                </a:solidFill>
              </a:rPr>
              <a:t>gemacht</a:t>
            </a:r>
            <a:r>
              <a:rPr lang="en-GB" sz="2000" dirty="0">
                <a:solidFill>
                  <a:schemeClr val="accent5">
                    <a:lumMod val="50000"/>
                  </a:schemeClr>
                </a:solidFill>
              </a:rPr>
              <a:t>.</a:t>
            </a:r>
          </a:p>
        </p:txBody>
      </p:sp>
      <p:sp>
        <p:nvSpPr>
          <p:cNvPr id="13" name="TextBox 12">
            <a:extLst>
              <a:ext uri="{FF2B5EF4-FFF2-40B4-BE49-F238E27FC236}">
                <a16:creationId xmlns:a16="http://schemas.microsoft.com/office/drawing/2014/main" id="{C074E8A9-EA76-468D-A020-18AEFDA9EBF1}"/>
              </a:ext>
            </a:extLst>
          </p:cNvPr>
          <p:cNvSpPr txBox="1"/>
          <p:nvPr/>
        </p:nvSpPr>
        <p:spPr>
          <a:xfrm>
            <a:off x="4408724" y="1983516"/>
            <a:ext cx="2808514" cy="1015663"/>
          </a:xfrm>
          <a:prstGeom prst="rect">
            <a:avLst/>
          </a:prstGeom>
          <a:solidFill>
            <a:schemeClr val="accent3">
              <a:lumMod val="20000"/>
              <a:lumOff val="80000"/>
            </a:schemeClr>
          </a:solidFill>
          <a:ln>
            <a:solidFill>
              <a:srgbClr val="115076"/>
            </a:solidFill>
          </a:ln>
        </p:spPr>
        <p:txBody>
          <a:bodyPr wrap="square" rtlCol="0">
            <a:spAutoFit/>
          </a:bodyPr>
          <a:lstStyle/>
          <a:p>
            <a:pPr algn="l"/>
            <a:r>
              <a:rPr lang="en-GB" sz="2000" dirty="0" err="1">
                <a:solidFill>
                  <a:schemeClr val="accent5">
                    <a:lumMod val="50000"/>
                  </a:schemeClr>
                </a:solidFill>
              </a:rPr>
              <a:t>Wir</a:t>
            </a:r>
            <a:r>
              <a:rPr lang="en-GB" sz="2000" dirty="0">
                <a:solidFill>
                  <a:schemeClr val="accent5">
                    <a:lumMod val="50000"/>
                  </a:schemeClr>
                </a:solidFill>
              </a:rPr>
              <a:t> </a:t>
            </a:r>
            <a:r>
              <a:rPr lang="en-GB" sz="2000" dirty="0" err="1">
                <a:solidFill>
                  <a:schemeClr val="accent5">
                    <a:lumMod val="50000"/>
                  </a:schemeClr>
                </a:solidFill>
              </a:rPr>
              <a:t>haben</a:t>
            </a:r>
            <a:r>
              <a:rPr lang="en-GB" sz="2000" dirty="0">
                <a:solidFill>
                  <a:schemeClr val="accent5">
                    <a:lumMod val="50000"/>
                  </a:schemeClr>
                </a:solidFill>
              </a:rPr>
              <a:t> </a:t>
            </a:r>
            <a:r>
              <a:rPr lang="en-GB" sz="2000" dirty="0" err="1">
                <a:solidFill>
                  <a:schemeClr val="accent5">
                    <a:lumMod val="50000"/>
                  </a:schemeClr>
                </a:solidFill>
              </a:rPr>
              <a:t>auch</a:t>
            </a:r>
            <a:r>
              <a:rPr lang="en-GB" sz="2000" dirty="0">
                <a:solidFill>
                  <a:schemeClr val="accent5">
                    <a:lumMod val="50000"/>
                  </a:schemeClr>
                </a:solidFill>
              </a:rPr>
              <a:t> </a:t>
            </a:r>
            <a:r>
              <a:rPr lang="en-GB" sz="2000" dirty="0" err="1">
                <a:solidFill>
                  <a:schemeClr val="accent5">
                    <a:lumMod val="50000"/>
                  </a:schemeClr>
                </a:solidFill>
              </a:rPr>
              <a:t>ihre</a:t>
            </a:r>
            <a:r>
              <a:rPr lang="en-GB" sz="2000" dirty="0">
                <a:solidFill>
                  <a:schemeClr val="accent5">
                    <a:lumMod val="50000"/>
                  </a:schemeClr>
                </a:solidFill>
              </a:rPr>
              <a:t> </a:t>
            </a:r>
            <a:r>
              <a:rPr lang="en-GB" sz="2000" b="1" dirty="0">
                <a:solidFill>
                  <a:schemeClr val="accent5">
                    <a:lumMod val="50000"/>
                  </a:schemeClr>
                </a:solidFill>
              </a:rPr>
              <a:t>Stadt </a:t>
            </a:r>
            <a:r>
              <a:rPr lang="en-GB" sz="2000" dirty="0">
                <a:solidFill>
                  <a:schemeClr val="accent5">
                    <a:lumMod val="50000"/>
                  </a:schemeClr>
                </a:solidFill>
              </a:rPr>
              <a:t>/ </a:t>
            </a:r>
            <a:r>
              <a:rPr lang="en-GB" sz="2000" b="1" dirty="0" err="1">
                <a:solidFill>
                  <a:schemeClr val="accent5">
                    <a:lumMod val="50000"/>
                  </a:schemeClr>
                </a:solidFill>
              </a:rPr>
              <a:t>Schwimmbad</a:t>
            </a:r>
            <a:r>
              <a:rPr lang="en-GB" sz="2000" dirty="0">
                <a:solidFill>
                  <a:schemeClr val="accent5">
                    <a:lumMod val="50000"/>
                  </a:schemeClr>
                </a:solidFill>
              </a:rPr>
              <a:t> </a:t>
            </a:r>
            <a:r>
              <a:rPr lang="en-GB" sz="2000" dirty="0" err="1">
                <a:solidFill>
                  <a:schemeClr val="accent5">
                    <a:lumMod val="50000"/>
                  </a:schemeClr>
                </a:solidFill>
              </a:rPr>
              <a:t>gesehen</a:t>
            </a:r>
            <a:r>
              <a:rPr lang="en-GB" sz="2000" dirty="0">
                <a:solidFill>
                  <a:schemeClr val="accent5">
                    <a:lumMod val="50000"/>
                  </a:schemeClr>
                </a:solidFill>
              </a:rPr>
              <a:t>.</a:t>
            </a:r>
          </a:p>
        </p:txBody>
      </p:sp>
      <p:sp>
        <p:nvSpPr>
          <p:cNvPr id="14" name="TextBox 13">
            <a:extLst>
              <a:ext uri="{FF2B5EF4-FFF2-40B4-BE49-F238E27FC236}">
                <a16:creationId xmlns:a16="http://schemas.microsoft.com/office/drawing/2014/main" id="{A89B0305-C5A2-41B1-83D6-6DC96AA80550}"/>
              </a:ext>
            </a:extLst>
          </p:cNvPr>
          <p:cNvSpPr txBox="1"/>
          <p:nvPr/>
        </p:nvSpPr>
        <p:spPr>
          <a:xfrm>
            <a:off x="7517364" y="1983516"/>
            <a:ext cx="2808514" cy="1323439"/>
          </a:xfrm>
          <a:prstGeom prst="rect">
            <a:avLst/>
          </a:prstGeom>
          <a:solidFill>
            <a:schemeClr val="accent3">
              <a:lumMod val="20000"/>
              <a:lumOff val="80000"/>
            </a:schemeClr>
          </a:solidFill>
          <a:ln>
            <a:solidFill>
              <a:srgbClr val="115076"/>
            </a:solidFill>
          </a:ln>
        </p:spPr>
        <p:txBody>
          <a:bodyPr wrap="square" rtlCol="0">
            <a:spAutoFit/>
          </a:bodyPr>
          <a:lstStyle/>
          <a:p>
            <a:pPr algn="l"/>
            <a:r>
              <a:rPr lang="en-GB" sz="2000" dirty="0" err="1">
                <a:solidFill>
                  <a:schemeClr val="accent5">
                    <a:lumMod val="50000"/>
                  </a:schemeClr>
                </a:solidFill>
              </a:rPr>
              <a:t>Ihr</a:t>
            </a:r>
            <a:r>
              <a:rPr lang="en-GB" sz="2000" dirty="0">
                <a:solidFill>
                  <a:schemeClr val="accent5">
                    <a:lumMod val="50000"/>
                  </a:schemeClr>
                </a:solidFill>
              </a:rPr>
              <a:t> </a:t>
            </a:r>
            <a:r>
              <a:rPr lang="en-GB" sz="2000" b="1" dirty="0" err="1">
                <a:solidFill>
                  <a:schemeClr val="accent5">
                    <a:lumMod val="50000"/>
                  </a:schemeClr>
                </a:solidFill>
              </a:rPr>
              <a:t>Schulwoche</a:t>
            </a:r>
            <a:r>
              <a:rPr lang="en-GB" sz="2000" dirty="0">
                <a:solidFill>
                  <a:schemeClr val="accent5">
                    <a:lumMod val="50000"/>
                  </a:schemeClr>
                </a:solidFill>
              </a:rPr>
              <a:t> / </a:t>
            </a:r>
            <a:r>
              <a:rPr lang="en-GB" sz="2000" b="1" dirty="0" err="1">
                <a:solidFill>
                  <a:schemeClr val="accent5">
                    <a:lumMod val="50000"/>
                  </a:schemeClr>
                </a:solidFill>
              </a:rPr>
              <a:t>Schuljahr</a:t>
            </a:r>
            <a:r>
              <a:rPr lang="en-GB" sz="2000" dirty="0">
                <a:solidFill>
                  <a:schemeClr val="accent5">
                    <a:lumMod val="50000"/>
                  </a:schemeClr>
                </a:solidFill>
              </a:rPr>
              <a:t> </a:t>
            </a:r>
            <a:r>
              <a:rPr lang="en-GB" sz="2000" dirty="0" err="1">
                <a:solidFill>
                  <a:schemeClr val="accent5">
                    <a:lumMod val="50000"/>
                  </a:schemeClr>
                </a:solidFill>
              </a:rPr>
              <a:t>ist</a:t>
            </a:r>
            <a:r>
              <a:rPr lang="en-GB" sz="2000" dirty="0">
                <a:solidFill>
                  <a:schemeClr val="accent5">
                    <a:lumMod val="50000"/>
                  </a:schemeClr>
                </a:solidFill>
              </a:rPr>
              <a:t> </a:t>
            </a:r>
            <a:r>
              <a:rPr lang="en-GB" sz="2000" dirty="0" err="1">
                <a:solidFill>
                  <a:schemeClr val="accent5">
                    <a:lumMod val="50000"/>
                  </a:schemeClr>
                </a:solidFill>
              </a:rPr>
              <a:t>kürzer</a:t>
            </a:r>
            <a:r>
              <a:rPr lang="en-GB" sz="2000" dirty="0">
                <a:solidFill>
                  <a:schemeClr val="accent5">
                    <a:lumMod val="50000"/>
                  </a:schemeClr>
                </a:solidFill>
              </a:rPr>
              <a:t> </a:t>
            </a:r>
            <a:r>
              <a:rPr lang="en-GB" sz="2000" dirty="0" err="1">
                <a:solidFill>
                  <a:schemeClr val="accent5">
                    <a:lumMod val="50000"/>
                  </a:schemeClr>
                </a:solidFill>
              </a:rPr>
              <a:t>als</a:t>
            </a:r>
            <a:r>
              <a:rPr lang="en-GB" sz="2000" dirty="0">
                <a:solidFill>
                  <a:schemeClr val="accent5">
                    <a:lumMod val="50000"/>
                  </a:schemeClr>
                </a:solidFill>
              </a:rPr>
              <a:t> </a:t>
            </a:r>
            <a:r>
              <a:rPr lang="en-GB" sz="2000" dirty="0" err="1">
                <a:solidFill>
                  <a:schemeClr val="accent5">
                    <a:lumMod val="50000"/>
                  </a:schemeClr>
                </a:solidFill>
              </a:rPr>
              <a:t>unser</a:t>
            </a:r>
            <a:r>
              <a:rPr lang="en-GB" sz="2000" dirty="0">
                <a:solidFill>
                  <a:schemeClr val="accent5">
                    <a:lumMod val="50000"/>
                  </a:schemeClr>
                </a:solidFill>
              </a:rPr>
              <a:t> </a:t>
            </a:r>
            <a:r>
              <a:rPr lang="en-GB" sz="2000" b="1" dirty="0" err="1">
                <a:solidFill>
                  <a:schemeClr val="accent5">
                    <a:lumMod val="50000"/>
                  </a:schemeClr>
                </a:solidFill>
              </a:rPr>
              <a:t>Schulwoche</a:t>
            </a:r>
            <a:r>
              <a:rPr lang="en-GB" sz="2000" dirty="0">
                <a:solidFill>
                  <a:schemeClr val="accent5">
                    <a:lumMod val="50000"/>
                  </a:schemeClr>
                </a:solidFill>
              </a:rPr>
              <a:t> / </a:t>
            </a:r>
            <a:r>
              <a:rPr lang="en-GB" sz="2000" b="1" dirty="0" err="1">
                <a:solidFill>
                  <a:schemeClr val="accent5">
                    <a:lumMod val="50000"/>
                  </a:schemeClr>
                </a:solidFill>
              </a:rPr>
              <a:t>Schuljahr</a:t>
            </a:r>
            <a:r>
              <a:rPr lang="en-GB" sz="2000" dirty="0">
                <a:solidFill>
                  <a:schemeClr val="accent5">
                    <a:lumMod val="50000"/>
                  </a:schemeClr>
                </a:solidFill>
              </a:rPr>
              <a:t>.</a:t>
            </a:r>
          </a:p>
        </p:txBody>
      </p:sp>
      <p:sp>
        <p:nvSpPr>
          <p:cNvPr id="15" name="TextBox 14">
            <a:extLst>
              <a:ext uri="{FF2B5EF4-FFF2-40B4-BE49-F238E27FC236}">
                <a16:creationId xmlns:a16="http://schemas.microsoft.com/office/drawing/2014/main" id="{31D20D3D-3A54-4263-A1E0-9A1078753979}"/>
              </a:ext>
            </a:extLst>
          </p:cNvPr>
          <p:cNvSpPr txBox="1"/>
          <p:nvPr/>
        </p:nvSpPr>
        <p:spPr>
          <a:xfrm>
            <a:off x="1300084" y="3202910"/>
            <a:ext cx="2808514" cy="1323439"/>
          </a:xfrm>
          <a:prstGeom prst="rect">
            <a:avLst/>
          </a:prstGeom>
          <a:solidFill>
            <a:schemeClr val="accent3">
              <a:lumMod val="20000"/>
              <a:lumOff val="80000"/>
            </a:schemeClr>
          </a:solidFill>
          <a:ln>
            <a:solidFill>
              <a:srgbClr val="115076"/>
            </a:solidFill>
          </a:ln>
        </p:spPr>
        <p:txBody>
          <a:bodyPr wrap="square" rtlCol="0">
            <a:spAutoFit/>
          </a:bodyPr>
          <a:lstStyle/>
          <a:p>
            <a:pPr algn="l"/>
            <a:r>
              <a:rPr lang="en-GB" sz="2000" dirty="0" err="1">
                <a:solidFill>
                  <a:schemeClr val="accent5">
                    <a:lumMod val="50000"/>
                  </a:schemeClr>
                </a:solidFill>
              </a:rPr>
              <a:t>Ihr</a:t>
            </a:r>
            <a:r>
              <a:rPr lang="en-GB" sz="2000" dirty="0">
                <a:solidFill>
                  <a:schemeClr val="accent5">
                    <a:lumMod val="50000"/>
                  </a:schemeClr>
                </a:solidFill>
              </a:rPr>
              <a:t> </a:t>
            </a:r>
            <a:r>
              <a:rPr lang="en-GB" sz="2000" b="1" dirty="0" err="1">
                <a:solidFill>
                  <a:schemeClr val="accent5">
                    <a:lumMod val="50000"/>
                  </a:schemeClr>
                </a:solidFill>
              </a:rPr>
              <a:t>Schultag</a:t>
            </a:r>
            <a:r>
              <a:rPr lang="en-GB" sz="2000" dirty="0">
                <a:solidFill>
                  <a:schemeClr val="accent5">
                    <a:lumMod val="50000"/>
                  </a:schemeClr>
                </a:solidFill>
              </a:rPr>
              <a:t> / </a:t>
            </a:r>
            <a:r>
              <a:rPr lang="en-GB" sz="2000" b="1" dirty="0" err="1">
                <a:solidFill>
                  <a:schemeClr val="accent5">
                    <a:lumMod val="50000"/>
                  </a:schemeClr>
                </a:solidFill>
              </a:rPr>
              <a:t>Wochenende</a:t>
            </a:r>
            <a:r>
              <a:rPr lang="en-GB" sz="2000" dirty="0">
                <a:solidFill>
                  <a:schemeClr val="accent5">
                    <a:lumMod val="50000"/>
                  </a:schemeClr>
                </a:solidFill>
              </a:rPr>
              <a:t> </a:t>
            </a:r>
            <a:r>
              <a:rPr lang="en-GB" sz="2000" dirty="0" err="1">
                <a:solidFill>
                  <a:schemeClr val="accent5">
                    <a:lumMod val="50000"/>
                  </a:schemeClr>
                </a:solidFill>
              </a:rPr>
              <a:t>beginnt</a:t>
            </a:r>
            <a:r>
              <a:rPr lang="en-GB" sz="2000" dirty="0">
                <a:solidFill>
                  <a:schemeClr val="accent5">
                    <a:lumMod val="50000"/>
                  </a:schemeClr>
                </a:solidFill>
              </a:rPr>
              <a:t> (und </a:t>
            </a:r>
            <a:r>
              <a:rPr lang="en-GB" sz="2000" dirty="0" err="1">
                <a:solidFill>
                  <a:schemeClr val="accent5">
                    <a:lumMod val="50000"/>
                  </a:schemeClr>
                </a:solidFill>
              </a:rPr>
              <a:t>endet</a:t>
            </a:r>
            <a:r>
              <a:rPr lang="en-GB" sz="2000" dirty="0">
                <a:solidFill>
                  <a:schemeClr val="accent5">
                    <a:lumMod val="50000"/>
                  </a:schemeClr>
                </a:solidFill>
              </a:rPr>
              <a:t>) </a:t>
            </a:r>
            <a:r>
              <a:rPr lang="en-GB" sz="2000" dirty="0" err="1">
                <a:solidFill>
                  <a:schemeClr val="accent5">
                    <a:lumMod val="50000"/>
                  </a:schemeClr>
                </a:solidFill>
              </a:rPr>
              <a:t>früher</a:t>
            </a:r>
            <a:r>
              <a:rPr lang="en-GB" sz="2000" dirty="0">
                <a:solidFill>
                  <a:schemeClr val="accent5">
                    <a:lumMod val="50000"/>
                  </a:schemeClr>
                </a:solidFill>
              </a:rPr>
              <a:t> </a:t>
            </a:r>
            <a:r>
              <a:rPr lang="en-GB" sz="2000" dirty="0" err="1">
                <a:solidFill>
                  <a:schemeClr val="accent5">
                    <a:lumMod val="50000"/>
                  </a:schemeClr>
                </a:solidFill>
              </a:rPr>
              <a:t>als</a:t>
            </a:r>
            <a:r>
              <a:rPr lang="en-GB" sz="2000" dirty="0">
                <a:solidFill>
                  <a:schemeClr val="accent5">
                    <a:lumMod val="50000"/>
                  </a:schemeClr>
                </a:solidFill>
              </a:rPr>
              <a:t> in England.</a:t>
            </a:r>
          </a:p>
        </p:txBody>
      </p:sp>
      <p:sp>
        <p:nvSpPr>
          <p:cNvPr id="17" name="TextBox 16">
            <a:extLst>
              <a:ext uri="{FF2B5EF4-FFF2-40B4-BE49-F238E27FC236}">
                <a16:creationId xmlns:a16="http://schemas.microsoft.com/office/drawing/2014/main" id="{655233D4-A0AA-4526-8B46-56A61D8C40B5}"/>
              </a:ext>
            </a:extLst>
          </p:cNvPr>
          <p:cNvSpPr txBox="1"/>
          <p:nvPr/>
        </p:nvSpPr>
        <p:spPr>
          <a:xfrm>
            <a:off x="7517364" y="3618910"/>
            <a:ext cx="2808514" cy="1015663"/>
          </a:xfrm>
          <a:prstGeom prst="rect">
            <a:avLst/>
          </a:prstGeom>
          <a:solidFill>
            <a:schemeClr val="accent3">
              <a:lumMod val="20000"/>
              <a:lumOff val="80000"/>
            </a:schemeClr>
          </a:solidFill>
          <a:ln>
            <a:solidFill>
              <a:srgbClr val="115076"/>
            </a:solidFill>
          </a:ln>
        </p:spPr>
        <p:txBody>
          <a:bodyPr wrap="square" rtlCol="0">
            <a:spAutoFit/>
          </a:bodyPr>
          <a:lstStyle/>
          <a:p>
            <a:pPr algn="l"/>
            <a:r>
              <a:rPr lang="en-GB" sz="2000" dirty="0" err="1">
                <a:solidFill>
                  <a:schemeClr val="accent5">
                    <a:lumMod val="50000"/>
                  </a:schemeClr>
                </a:solidFill>
              </a:rPr>
              <a:t>Ihre</a:t>
            </a:r>
            <a:r>
              <a:rPr lang="en-GB" sz="2000" dirty="0">
                <a:solidFill>
                  <a:schemeClr val="accent5">
                    <a:lumMod val="50000"/>
                  </a:schemeClr>
                </a:solidFill>
              </a:rPr>
              <a:t> </a:t>
            </a:r>
            <a:r>
              <a:rPr lang="en-GB" sz="2000" b="1" dirty="0">
                <a:solidFill>
                  <a:schemeClr val="accent5">
                    <a:lumMod val="50000"/>
                  </a:schemeClr>
                </a:solidFill>
              </a:rPr>
              <a:t>Schule</a:t>
            </a:r>
            <a:r>
              <a:rPr lang="en-GB" sz="2000" dirty="0">
                <a:solidFill>
                  <a:schemeClr val="accent5">
                    <a:lumMod val="50000"/>
                  </a:schemeClr>
                </a:solidFill>
              </a:rPr>
              <a:t> / </a:t>
            </a:r>
            <a:r>
              <a:rPr lang="en-GB" sz="2000" b="1" dirty="0" err="1">
                <a:solidFill>
                  <a:schemeClr val="accent5">
                    <a:lumMod val="50000"/>
                  </a:schemeClr>
                </a:solidFill>
              </a:rPr>
              <a:t>Schuldirektor</a:t>
            </a:r>
            <a:r>
              <a:rPr lang="en-GB" sz="2000" dirty="0">
                <a:solidFill>
                  <a:schemeClr val="accent5">
                    <a:lumMod val="50000"/>
                  </a:schemeClr>
                </a:solidFill>
              </a:rPr>
              <a:t> </a:t>
            </a:r>
            <a:r>
              <a:rPr lang="en-GB" sz="2000" dirty="0" err="1">
                <a:solidFill>
                  <a:schemeClr val="accent5">
                    <a:lumMod val="50000"/>
                  </a:schemeClr>
                </a:solidFill>
              </a:rPr>
              <a:t>ist</a:t>
            </a:r>
            <a:r>
              <a:rPr lang="en-GB" sz="2000" dirty="0">
                <a:solidFill>
                  <a:schemeClr val="accent5">
                    <a:lumMod val="50000"/>
                  </a:schemeClr>
                </a:solidFill>
              </a:rPr>
              <a:t> </a:t>
            </a:r>
            <a:r>
              <a:rPr lang="en-GB" sz="2000" dirty="0" err="1">
                <a:solidFill>
                  <a:schemeClr val="accent5">
                    <a:lumMod val="50000"/>
                  </a:schemeClr>
                </a:solidFill>
              </a:rPr>
              <a:t>nicht</a:t>
            </a:r>
            <a:r>
              <a:rPr lang="en-GB" sz="2000" dirty="0">
                <a:solidFill>
                  <a:schemeClr val="accent5">
                    <a:lumMod val="50000"/>
                  </a:schemeClr>
                </a:solidFill>
              </a:rPr>
              <a:t> so </a:t>
            </a:r>
            <a:r>
              <a:rPr lang="en-GB" sz="2000" dirty="0" err="1">
                <a:solidFill>
                  <a:schemeClr val="accent5">
                    <a:lumMod val="50000"/>
                  </a:schemeClr>
                </a:solidFill>
              </a:rPr>
              <a:t>streng</a:t>
            </a:r>
            <a:r>
              <a:rPr lang="en-GB" sz="2000" dirty="0">
                <a:solidFill>
                  <a:schemeClr val="accent5">
                    <a:lumMod val="50000"/>
                  </a:schemeClr>
                </a:solidFill>
              </a:rPr>
              <a:t> </a:t>
            </a:r>
            <a:r>
              <a:rPr lang="en-GB" sz="2000" dirty="0" err="1">
                <a:solidFill>
                  <a:schemeClr val="accent5">
                    <a:lumMod val="50000"/>
                  </a:schemeClr>
                </a:solidFill>
              </a:rPr>
              <a:t>wie</a:t>
            </a:r>
            <a:r>
              <a:rPr lang="en-GB" sz="2000" dirty="0">
                <a:solidFill>
                  <a:schemeClr val="accent5">
                    <a:lumMod val="50000"/>
                  </a:schemeClr>
                </a:solidFill>
              </a:rPr>
              <a:t> </a:t>
            </a:r>
            <a:r>
              <a:rPr lang="en-GB" sz="2000" dirty="0" err="1">
                <a:solidFill>
                  <a:schemeClr val="accent5">
                    <a:lumMod val="50000"/>
                  </a:schemeClr>
                </a:solidFill>
              </a:rPr>
              <a:t>unsere</a:t>
            </a:r>
            <a:r>
              <a:rPr lang="en-GB" sz="2000" dirty="0">
                <a:solidFill>
                  <a:schemeClr val="accent5">
                    <a:lumMod val="50000"/>
                  </a:schemeClr>
                </a:solidFill>
              </a:rPr>
              <a:t>.</a:t>
            </a:r>
          </a:p>
        </p:txBody>
      </p:sp>
      <p:sp>
        <p:nvSpPr>
          <p:cNvPr id="18" name="TextBox 17">
            <a:extLst>
              <a:ext uri="{FF2B5EF4-FFF2-40B4-BE49-F238E27FC236}">
                <a16:creationId xmlns:a16="http://schemas.microsoft.com/office/drawing/2014/main" id="{94DBBE69-2020-467C-962A-E119C116F377}"/>
              </a:ext>
            </a:extLst>
          </p:cNvPr>
          <p:cNvSpPr txBox="1"/>
          <p:nvPr/>
        </p:nvSpPr>
        <p:spPr>
          <a:xfrm>
            <a:off x="1298547" y="4743318"/>
            <a:ext cx="2808514" cy="1323439"/>
          </a:xfrm>
          <a:prstGeom prst="rect">
            <a:avLst/>
          </a:prstGeom>
          <a:solidFill>
            <a:schemeClr val="accent3">
              <a:lumMod val="20000"/>
              <a:lumOff val="80000"/>
            </a:schemeClr>
          </a:solidFill>
          <a:ln>
            <a:solidFill>
              <a:srgbClr val="115076"/>
            </a:solidFill>
          </a:ln>
        </p:spPr>
        <p:txBody>
          <a:bodyPr wrap="square" rtlCol="0">
            <a:spAutoFit/>
          </a:bodyPr>
          <a:lstStyle/>
          <a:p>
            <a:pPr algn="l"/>
            <a:r>
              <a:rPr lang="en-GB" sz="2000" dirty="0">
                <a:solidFill>
                  <a:schemeClr val="accent5">
                    <a:lumMod val="50000"/>
                  </a:schemeClr>
                </a:solidFill>
              </a:rPr>
              <a:t>Ich </a:t>
            </a:r>
            <a:r>
              <a:rPr lang="en-GB" sz="2000" dirty="0" err="1">
                <a:solidFill>
                  <a:schemeClr val="accent5">
                    <a:lumMod val="50000"/>
                  </a:schemeClr>
                </a:solidFill>
              </a:rPr>
              <a:t>finde</a:t>
            </a:r>
            <a:r>
              <a:rPr lang="en-GB" sz="2000" dirty="0">
                <a:solidFill>
                  <a:schemeClr val="accent5">
                    <a:lumMod val="50000"/>
                  </a:schemeClr>
                </a:solidFill>
              </a:rPr>
              <a:t> </a:t>
            </a:r>
            <a:r>
              <a:rPr lang="en-GB" sz="2000" dirty="0" err="1">
                <a:solidFill>
                  <a:schemeClr val="accent5">
                    <a:lumMod val="50000"/>
                  </a:schemeClr>
                </a:solidFill>
              </a:rPr>
              <a:t>ihr</a:t>
            </a:r>
            <a:r>
              <a:rPr lang="en-GB" sz="2000" dirty="0">
                <a:solidFill>
                  <a:schemeClr val="accent5">
                    <a:lumMod val="50000"/>
                  </a:schemeClr>
                </a:solidFill>
              </a:rPr>
              <a:t> </a:t>
            </a:r>
            <a:r>
              <a:rPr lang="en-GB" sz="2000" b="1" dirty="0" err="1">
                <a:solidFill>
                  <a:schemeClr val="accent5">
                    <a:lumMod val="50000"/>
                  </a:schemeClr>
                </a:solidFill>
              </a:rPr>
              <a:t>Klassenzimmer</a:t>
            </a:r>
            <a:r>
              <a:rPr lang="en-GB" sz="2000" dirty="0">
                <a:solidFill>
                  <a:schemeClr val="accent5">
                    <a:lumMod val="50000"/>
                  </a:schemeClr>
                </a:solidFill>
              </a:rPr>
              <a:t> / </a:t>
            </a:r>
            <a:r>
              <a:rPr lang="en-GB" sz="2000" b="1" dirty="0" err="1">
                <a:solidFill>
                  <a:schemeClr val="accent5">
                    <a:lumMod val="50000"/>
                  </a:schemeClr>
                </a:solidFill>
              </a:rPr>
              <a:t>Klassenfahrten</a:t>
            </a:r>
            <a:r>
              <a:rPr lang="en-GB" sz="2000" dirty="0">
                <a:solidFill>
                  <a:schemeClr val="accent5">
                    <a:lumMod val="50000"/>
                  </a:schemeClr>
                </a:solidFill>
              </a:rPr>
              <a:t> </a:t>
            </a:r>
            <a:r>
              <a:rPr lang="en-GB" sz="2000" dirty="0" err="1">
                <a:solidFill>
                  <a:schemeClr val="accent5">
                    <a:lumMod val="50000"/>
                  </a:schemeClr>
                </a:solidFill>
              </a:rPr>
              <a:t>wirklich</a:t>
            </a:r>
            <a:r>
              <a:rPr lang="en-GB" sz="2000" dirty="0">
                <a:solidFill>
                  <a:schemeClr val="accent5">
                    <a:lumMod val="50000"/>
                  </a:schemeClr>
                </a:solidFill>
              </a:rPr>
              <a:t> gut.</a:t>
            </a:r>
          </a:p>
        </p:txBody>
      </p:sp>
      <p:sp>
        <p:nvSpPr>
          <p:cNvPr id="19" name="TextBox 18">
            <a:extLst>
              <a:ext uri="{FF2B5EF4-FFF2-40B4-BE49-F238E27FC236}">
                <a16:creationId xmlns:a16="http://schemas.microsoft.com/office/drawing/2014/main" id="{B8E5F1E0-B397-48D5-AC4B-A8A33D973358}"/>
              </a:ext>
            </a:extLst>
          </p:cNvPr>
          <p:cNvSpPr txBox="1"/>
          <p:nvPr/>
        </p:nvSpPr>
        <p:spPr>
          <a:xfrm>
            <a:off x="4450670" y="4743318"/>
            <a:ext cx="2808514" cy="1323439"/>
          </a:xfrm>
          <a:prstGeom prst="rect">
            <a:avLst/>
          </a:prstGeom>
          <a:solidFill>
            <a:schemeClr val="accent3">
              <a:lumMod val="20000"/>
              <a:lumOff val="80000"/>
            </a:schemeClr>
          </a:solidFill>
          <a:ln>
            <a:solidFill>
              <a:srgbClr val="115076"/>
            </a:solidFill>
          </a:ln>
        </p:spPr>
        <p:txBody>
          <a:bodyPr wrap="square" rtlCol="0">
            <a:spAutoFit/>
          </a:bodyPr>
          <a:lstStyle/>
          <a:p>
            <a:pPr algn="l"/>
            <a:r>
              <a:rPr lang="en-GB" sz="2000" dirty="0">
                <a:solidFill>
                  <a:schemeClr val="accent5">
                    <a:lumMod val="50000"/>
                  </a:schemeClr>
                </a:solidFill>
              </a:rPr>
              <a:t>Ich </a:t>
            </a:r>
            <a:r>
              <a:rPr lang="en-GB" sz="2000" dirty="0" err="1">
                <a:solidFill>
                  <a:schemeClr val="accent5">
                    <a:lumMod val="50000"/>
                  </a:schemeClr>
                </a:solidFill>
              </a:rPr>
              <a:t>habe</a:t>
            </a:r>
            <a:r>
              <a:rPr lang="en-GB" sz="2000" dirty="0">
                <a:solidFill>
                  <a:schemeClr val="accent5">
                    <a:lumMod val="50000"/>
                  </a:schemeClr>
                </a:solidFill>
              </a:rPr>
              <a:t> </a:t>
            </a:r>
            <a:r>
              <a:rPr lang="en-GB" sz="2000" dirty="0" err="1">
                <a:solidFill>
                  <a:schemeClr val="accent5">
                    <a:lumMod val="50000"/>
                  </a:schemeClr>
                </a:solidFill>
              </a:rPr>
              <a:t>ihren</a:t>
            </a:r>
            <a:r>
              <a:rPr lang="en-GB" sz="2000" dirty="0">
                <a:solidFill>
                  <a:schemeClr val="accent5">
                    <a:lumMod val="50000"/>
                  </a:schemeClr>
                </a:solidFill>
              </a:rPr>
              <a:t> </a:t>
            </a:r>
            <a:r>
              <a:rPr lang="en-GB" sz="2000" b="1" dirty="0" err="1">
                <a:solidFill>
                  <a:schemeClr val="accent5">
                    <a:lumMod val="50000"/>
                  </a:schemeClr>
                </a:solidFill>
              </a:rPr>
              <a:t>Schultag</a:t>
            </a:r>
            <a:r>
              <a:rPr lang="en-GB" sz="2000" b="1" dirty="0">
                <a:solidFill>
                  <a:schemeClr val="accent5">
                    <a:lumMod val="50000"/>
                  </a:schemeClr>
                </a:solidFill>
              </a:rPr>
              <a:t> </a:t>
            </a:r>
            <a:r>
              <a:rPr lang="en-GB" sz="2000" dirty="0">
                <a:solidFill>
                  <a:schemeClr val="accent5">
                    <a:lumMod val="50000"/>
                  </a:schemeClr>
                </a:solidFill>
              </a:rPr>
              <a:t>/ </a:t>
            </a:r>
            <a:r>
              <a:rPr lang="en-GB" sz="2000" b="1" dirty="0" err="1">
                <a:solidFill>
                  <a:schemeClr val="accent5">
                    <a:lumMod val="50000"/>
                  </a:schemeClr>
                </a:solidFill>
              </a:rPr>
              <a:t>Kantine</a:t>
            </a:r>
            <a:r>
              <a:rPr lang="en-GB" sz="2000" dirty="0">
                <a:solidFill>
                  <a:schemeClr val="accent5">
                    <a:lumMod val="50000"/>
                  </a:schemeClr>
                </a:solidFill>
              </a:rPr>
              <a:t> </a:t>
            </a:r>
            <a:r>
              <a:rPr lang="en-GB" sz="2000" dirty="0" err="1">
                <a:solidFill>
                  <a:schemeClr val="accent5">
                    <a:lumMod val="50000"/>
                  </a:schemeClr>
                </a:solidFill>
              </a:rPr>
              <a:t>interessant</a:t>
            </a:r>
            <a:r>
              <a:rPr lang="en-GB" sz="2000" dirty="0">
                <a:solidFill>
                  <a:schemeClr val="accent5">
                    <a:lumMod val="50000"/>
                  </a:schemeClr>
                </a:solidFill>
              </a:rPr>
              <a:t> </a:t>
            </a:r>
            <a:r>
              <a:rPr lang="en-GB" sz="2000" dirty="0" err="1">
                <a:solidFill>
                  <a:schemeClr val="accent5">
                    <a:lumMod val="50000"/>
                  </a:schemeClr>
                </a:solidFill>
              </a:rPr>
              <a:t>gefunden</a:t>
            </a:r>
            <a:r>
              <a:rPr lang="en-GB" sz="2000" dirty="0">
                <a:solidFill>
                  <a:schemeClr val="accent5">
                    <a:lumMod val="50000"/>
                  </a:schemeClr>
                </a:solidFill>
              </a:rPr>
              <a:t>.</a:t>
            </a:r>
          </a:p>
        </p:txBody>
      </p:sp>
      <p:sp>
        <p:nvSpPr>
          <p:cNvPr id="20" name="TextBox 19">
            <a:extLst>
              <a:ext uri="{FF2B5EF4-FFF2-40B4-BE49-F238E27FC236}">
                <a16:creationId xmlns:a16="http://schemas.microsoft.com/office/drawing/2014/main" id="{C7D9A6E7-BFBA-40A6-986C-7E6C15EF749D}"/>
              </a:ext>
            </a:extLst>
          </p:cNvPr>
          <p:cNvSpPr txBox="1"/>
          <p:nvPr/>
        </p:nvSpPr>
        <p:spPr>
          <a:xfrm>
            <a:off x="7517364" y="4989541"/>
            <a:ext cx="2808514" cy="1015663"/>
          </a:xfrm>
          <a:prstGeom prst="rect">
            <a:avLst/>
          </a:prstGeom>
          <a:solidFill>
            <a:schemeClr val="accent3">
              <a:lumMod val="20000"/>
              <a:lumOff val="80000"/>
            </a:schemeClr>
          </a:solidFill>
          <a:ln>
            <a:solidFill>
              <a:srgbClr val="115076"/>
            </a:solidFill>
          </a:ln>
        </p:spPr>
        <p:txBody>
          <a:bodyPr wrap="square" rtlCol="0">
            <a:spAutoFit/>
          </a:bodyPr>
          <a:lstStyle/>
          <a:p>
            <a:pPr algn="l"/>
            <a:r>
              <a:rPr lang="en-GB" sz="2000" err="1">
                <a:solidFill>
                  <a:schemeClr val="accent5">
                    <a:lumMod val="50000"/>
                  </a:schemeClr>
                </a:solidFill>
              </a:rPr>
              <a:t>Ihr</a:t>
            </a:r>
            <a:r>
              <a:rPr lang="en-GB" sz="2000">
                <a:solidFill>
                  <a:schemeClr val="accent5">
                    <a:lumMod val="50000"/>
                  </a:schemeClr>
                </a:solidFill>
              </a:rPr>
              <a:t> </a:t>
            </a:r>
            <a:r>
              <a:rPr lang="en-GB" sz="2000" b="1">
                <a:solidFill>
                  <a:schemeClr val="accent5">
                    <a:lumMod val="50000"/>
                  </a:schemeClr>
                </a:solidFill>
              </a:rPr>
              <a:t>Orchester</a:t>
            </a:r>
            <a:r>
              <a:rPr lang="en-GB" sz="2000">
                <a:solidFill>
                  <a:schemeClr val="accent5">
                    <a:lumMod val="50000"/>
                  </a:schemeClr>
                </a:solidFill>
              </a:rPr>
              <a:t> </a:t>
            </a:r>
            <a:r>
              <a:rPr lang="en-GB" sz="2000" dirty="0">
                <a:solidFill>
                  <a:schemeClr val="accent5">
                    <a:lumMod val="50000"/>
                  </a:schemeClr>
                </a:solidFill>
              </a:rPr>
              <a:t>/ </a:t>
            </a:r>
            <a:r>
              <a:rPr lang="en-GB" sz="2000" b="1" dirty="0" err="1">
                <a:solidFill>
                  <a:schemeClr val="accent5">
                    <a:lumMod val="50000"/>
                  </a:schemeClr>
                </a:solidFill>
              </a:rPr>
              <a:t>Theater</a:t>
            </a:r>
            <a:r>
              <a:rPr lang="en-GB" sz="2000" dirty="0">
                <a:solidFill>
                  <a:schemeClr val="accent5">
                    <a:lumMod val="50000"/>
                  </a:schemeClr>
                </a:solidFill>
              </a:rPr>
              <a:t> </a:t>
            </a:r>
            <a:r>
              <a:rPr lang="en-GB" sz="2000" dirty="0" err="1">
                <a:solidFill>
                  <a:schemeClr val="accent5">
                    <a:lumMod val="50000"/>
                  </a:schemeClr>
                </a:solidFill>
              </a:rPr>
              <a:t>gefällt</a:t>
            </a:r>
            <a:r>
              <a:rPr lang="en-GB" sz="2000" dirty="0">
                <a:solidFill>
                  <a:schemeClr val="accent5">
                    <a:lumMod val="50000"/>
                  </a:schemeClr>
                </a:solidFill>
              </a:rPr>
              <a:t> </a:t>
            </a:r>
            <a:r>
              <a:rPr lang="en-GB" sz="2000" dirty="0" err="1">
                <a:solidFill>
                  <a:schemeClr val="accent5">
                    <a:lumMod val="50000"/>
                  </a:schemeClr>
                </a:solidFill>
              </a:rPr>
              <a:t>mir</a:t>
            </a:r>
            <a:r>
              <a:rPr lang="en-GB" sz="2000" dirty="0">
                <a:solidFill>
                  <a:schemeClr val="accent5">
                    <a:lumMod val="50000"/>
                  </a:schemeClr>
                </a:solidFill>
              </a:rPr>
              <a:t>.  Es </a:t>
            </a:r>
            <a:r>
              <a:rPr lang="en-GB" sz="2000" dirty="0" err="1">
                <a:solidFill>
                  <a:schemeClr val="accent5">
                    <a:lumMod val="50000"/>
                  </a:schemeClr>
                </a:solidFill>
              </a:rPr>
              <a:t>ist</a:t>
            </a:r>
            <a:r>
              <a:rPr lang="en-GB" sz="2000" dirty="0">
                <a:solidFill>
                  <a:schemeClr val="accent5">
                    <a:lumMod val="50000"/>
                  </a:schemeClr>
                </a:solidFill>
              </a:rPr>
              <a:t> toll!</a:t>
            </a:r>
          </a:p>
        </p:txBody>
      </p:sp>
      <p:pic>
        <p:nvPicPr>
          <p:cNvPr id="22" name="Picture 21" descr="A picture containing indoor, table, sitting, kitchen&#10;&#10;Description automatically generated">
            <a:extLst>
              <a:ext uri="{FF2B5EF4-FFF2-40B4-BE49-F238E27FC236}">
                <a16:creationId xmlns:a16="http://schemas.microsoft.com/office/drawing/2014/main" id="{D7AD2D8D-170C-4DA9-9353-CE73576FF3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770" y="3215948"/>
            <a:ext cx="2206080" cy="1469571"/>
          </a:xfrm>
          <a:prstGeom prst="rect">
            <a:avLst/>
          </a:prstGeom>
        </p:spPr>
      </p:pic>
      <p:sp>
        <p:nvSpPr>
          <p:cNvPr id="24" name="Rectangle: Rounded Corners 23">
            <a:extLst>
              <a:ext uri="{FF2B5EF4-FFF2-40B4-BE49-F238E27FC236}">
                <a16:creationId xmlns:a16="http://schemas.microsoft.com/office/drawing/2014/main" id="{BE347A29-E545-4BEC-95F2-1346D4E6F02D}"/>
              </a:ext>
            </a:extLst>
          </p:cNvPr>
          <p:cNvSpPr/>
          <p:nvPr/>
        </p:nvSpPr>
        <p:spPr>
          <a:xfrm>
            <a:off x="2013994" y="2377106"/>
            <a:ext cx="1104763" cy="258037"/>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D8839B9-2F2C-4680-B4AD-C7437D96F14A}"/>
              </a:ext>
            </a:extLst>
          </p:cNvPr>
          <p:cNvSpPr/>
          <p:nvPr/>
        </p:nvSpPr>
        <p:spPr>
          <a:xfrm>
            <a:off x="1391564" y="5414416"/>
            <a:ext cx="1831594" cy="35313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6A842412-8676-4690-B0EB-2EF86D0FC7B4}"/>
              </a:ext>
            </a:extLst>
          </p:cNvPr>
          <p:cNvSpPr/>
          <p:nvPr/>
        </p:nvSpPr>
        <p:spPr>
          <a:xfrm>
            <a:off x="5166507" y="2334507"/>
            <a:ext cx="1910685" cy="32179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4546FAC5-A678-47A3-805C-265AD7EEF603}"/>
              </a:ext>
            </a:extLst>
          </p:cNvPr>
          <p:cNvSpPr/>
          <p:nvPr/>
        </p:nvSpPr>
        <p:spPr>
          <a:xfrm>
            <a:off x="5651932" y="5113348"/>
            <a:ext cx="1565306" cy="34161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F55BB440-74FC-4356-B7B4-BF7506D85DBF}"/>
              </a:ext>
            </a:extLst>
          </p:cNvPr>
          <p:cNvSpPr/>
          <p:nvPr/>
        </p:nvSpPr>
        <p:spPr>
          <a:xfrm>
            <a:off x="7915413" y="2006043"/>
            <a:ext cx="1736342" cy="32846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6B6F5E45-BC2A-4EE9-B292-62B82E02768B}"/>
              </a:ext>
            </a:extLst>
          </p:cNvPr>
          <p:cNvSpPr/>
          <p:nvPr/>
        </p:nvSpPr>
        <p:spPr>
          <a:xfrm>
            <a:off x="7533693" y="3930862"/>
            <a:ext cx="1736342" cy="32846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FE8E7BE8-C63A-4BA8-A09B-3D306B167A33}"/>
              </a:ext>
            </a:extLst>
          </p:cNvPr>
          <p:cNvSpPr/>
          <p:nvPr/>
        </p:nvSpPr>
        <p:spPr>
          <a:xfrm>
            <a:off x="8311252" y="2651012"/>
            <a:ext cx="1736342" cy="32846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4EAAAC60-7979-45F6-88CE-BB8227132AB9}"/>
              </a:ext>
            </a:extLst>
          </p:cNvPr>
          <p:cNvSpPr txBox="1"/>
          <p:nvPr/>
        </p:nvSpPr>
        <p:spPr>
          <a:xfrm>
            <a:off x="1010526" y="1958471"/>
            <a:ext cx="434659" cy="461665"/>
          </a:xfrm>
          <a:prstGeom prst="rect">
            <a:avLst/>
          </a:prstGeom>
          <a:noFill/>
        </p:spPr>
        <p:txBody>
          <a:bodyPr wrap="square" rtlCol="0">
            <a:spAutoFit/>
          </a:bodyPr>
          <a:lstStyle/>
          <a:p>
            <a:pPr algn="ctr"/>
            <a:r>
              <a:rPr lang="en-GB" sz="2400" b="1" dirty="0">
                <a:solidFill>
                  <a:schemeClr val="accent5">
                    <a:lumMod val="50000"/>
                  </a:schemeClr>
                </a:solidFill>
              </a:rPr>
              <a:t>1</a:t>
            </a:r>
          </a:p>
        </p:txBody>
      </p:sp>
      <p:sp>
        <p:nvSpPr>
          <p:cNvPr id="34" name="TextBox 33">
            <a:extLst>
              <a:ext uri="{FF2B5EF4-FFF2-40B4-BE49-F238E27FC236}">
                <a16:creationId xmlns:a16="http://schemas.microsoft.com/office/drawing/2014/main" id="{B4A0F175-AAEC-4709-B1F8-2243A477513E}"/>
              </a:ext>
            </a:extLst>
          </p:cNvPr>
          <p:cNvSpPr txBox="1"/>
          <p:nvPr/>
        </p:nvSpPr>
        <p:spPr>
          <a:xfrm>
            <a:off x="993236" y="3189577"/>
            <a:ext cx="434659" cy="461665"/>
          </a:xfrm>
          <a:prstGeom prst="rect">
            <a:avLst/>
          </a:prstGeom>
          <a:noFill/>
        </p:spPr>
        <p:txBody>
          <a:bodyPr wrap="square" rtlCol="0">
            <a:spAutoFit/>
          </a:bodyPr>
          <a:lstStyle/>
          <a:p>
            <a:pPr algn="ctr"/>
            <a:r>
              <a:rPr lang="en-GB" sz="2400" b="1" dirty="0">
                <a:solidFill>
                  <a:schemeClr val="accent5">
                    <a:lumMod val="50000"/>
                  </a:schemeClr>
                </a:solidFill>
              </a:rPr>
              <a:t>2</a:t>
            </a:r>
          </a:p>
        </p:txBody>
      </p:sp>
      <p:sp>
        <p:nvSpPr>
          <p:cNvPr id="35" name="TextBox 34">
            <a:extLst>
              <a:ext uri="{FF2B5EF4-FFF2-40B4-BE49-F238E27FC236}">
                <a16:creationId xmlns:a16="http://schemas.microsoft.com/office/drawing/2014/main" id="{F8DF71F4-2446-4381-A14B-ED4D95026EA4}"/>
              </a:ext>
            </a:extLst>
          </p:cNvPr>
          <p:cNvSpPr txBox="1"/>
          <p:nvPr/>
        </p:nvSpPr>
        <p:spPr>
          <a:xfrm>
            <a:off x="978951" y="4739550"/>
            <a:ext cx="434659" cy="461665"/>
          </a:xfrm>
          <a:prstGeom prst="rect">
            <a:avLst/>
          </a:prstGeom>
          <a:noFill/>
        </p:spPr>
        <p:txBody>
          <a:bodyPr wrap="square" rtlCol="0">
            <a:spAutoFit/>
          </a:bodyPr>
          <a:lstStyle/>
          <a:p>
            <a:pPr algn="ctr"/>
            <a:r>
              <a:rPr lang="en-GB" sz="2400" b="1" dirty="0">
                <a:solidFill>
                  <a:schemeClr val="accent5">
                    <a:lumMod val="50000"/>
                  </a:schemeClr>
                </a:solidFill>
              </a:rPr>
              <a:t>3</a:t>
            </a:r>
          </a:p>
        </p:txBody>
      </p:sp>
      <p:sp>
        <p:nvSpPr>
          <p:cNvPr id="36" name="TextBox 35">
            <a:extLst>
              <a:ext uri="{FF2B5EF4-FFF2-40B4-BE49-F238E27FC236}">
                <a16:creationId xmlns:a16="http://schemas.microsoft.com/office/drawing/2014/main" id="{C07096B3-23F8-4DFA-8106-28FF45B4C20D}"/>
              </a:ext>
            </a:extLst>
          </p:cNvPr>
          <p:cNvSpPr txBox="1"/>
          <p:nvPr/>
        </p:nvSpPr>
        <p:spPr>
          <a:xfrm>
            <a:off x="4071988" y="1912651"/>
            <a:ext cx="434659" cy="461665"/>
          </a:xfrm>
          <a:prstGeom prst="rect">
            <a:avLst/>
          </a:prstGeom>
          <a:noFill/>
        </p:spPr>
        <p:txBody>
          <a:bodyPr wrap="square" rtlCol="0">
            <a:spAutoFit/>
          </a:bodyPr>
          <a:lstStyle/>
          <a:p>
            <a:pPr algn="ctr"/>
            <a:r>
              <a:rPr lang="en-GB" sz="2400" b="1" dirty="0">
                <a:solidFill>
                  <a:schemeClr val="accent5">
                    <a:lumMod val="50000"/>
                  </a:schemeClr>
                </a:solidFill>
              </a:rPr>
              <a:t>4</a:t>
            </a:r>
          </a:p>
        </p:txBody>
      </p:sp>
      <p:sp>
        <p:nvSpPr>
          <p:cNvPr id="37" name="TextBox 36">
            <a:extLst>
              <a:ext uri="{FF2B5EF4-FFF2-40B4-BE49-F238E27FC236}">
                <a16:creationId xmlns:a16="http://schemas.microsoft.com/office/drawing/2014/main" id="{3934A6E5-7147-4D4E-A675-0405B6D15719}"/>
              </a:ext>
            </a:extLst>
          </p:cNvPr>
          <p:cNvSpPr txBox="1"/>
          <p:nvPr/>
        </p:nvSpPr>
        <p:spPr>
          <a:xfrm>
            <a:off x="4103975" y="4730079"/>
            <a:ext cx="434659" cy="461665"/>
          </a:xfrm>
          <a:prstGeom prst="rect">
            <a:avLst/>
          </a:prstGeom>
          <a:noFill/>
        </p:spPr>
        <p:txBody>
          <a:bodyPr wrap="square" rtlCol="0">
            <a:spAutoFit/>
          </a:bodyPr>
          <a:lstStyle/>
          <a:p>
            <a:pPr algn="ctr"/>
            <a:r>
              <a:rPr lang="en-GB" sz="2400" b="1" dirty="0">
                <a:solidFill>
                  <a:schemeClr val="accent5">
                    <a:lumMod val="50000"/>
                  </a:schemeClr>
                </a:solidFill>
              </a:rPr>
              <a:t>5</a:t>
            </a:r>
          </a:p>
        </p:txBody>
      </p:sp>
      <p:sp>
        <p:nvSpPr>
          <p:cNvPr id="38" name="TextBox 37">
            <a:extLst>
              <a:ext uri="{FF2B5EF4-FFF2-40B4-BE49-F238E27FC236}">
                <a16:creationId xmlns:a16="http://schemas.microsoft.com/office/drawing/2014/main" id="{CBCFE741-C6E2-45D0-96CE-15A18AD01D20}"/>
              </a:ext>
            </a:extLst>
          </p:cNvPr>
          <p:cNvSpPr txBox="1"/>
          <p:nvPr/>
        </p:nvSpPr>
        <p:spPr>
          <a:xfrm>
            <a:off x="7205893" y="1912651"/>
            <a:ext cx="434659" cy="461665"/>
          </a:xfrm>
          <a:prstGeom prst="rect">
            <a:avLst/>
          </a:prstGeom>
          <a:noFill/>
        </p:spPr>
        <p:txBody>
          <a:bodyPr wrap="square" rtlCol="0">
            <a:spAutoFit/>
          </a:bodyPr>
          <a:lstStyle/>
          <a:p>
            <a:pPr algn="ctr"/>
            <a:r>
              <a:rPr lang="en-GB" sz="2400" b="1" dirty="0">
                <a:solidFill>
                  <a:schemeClr val="accent5">
                    <a:lumMod val="50000"/>
                  </a:schemeClr>
                </a:solidFill>
              </a:rPr>
              <a:t>6</a:t>
            </a:r>
          </a:p>
        </p:txBody>
      </p:sp>
      <p:sp>
        <p:nvSpPr>
          <p:cNvPr id="39" name="TextBox 38">
            <a:extLst>
              <a:ext uri="{FF2B5EF4-FFF2-40B4-BE49-F238E27FC236}">
                <a16:creationId xmlns:a16="http://schemas.microsoft.com/office/drawing/2014/main" id="{DB46223B-6292-48E5-9762-E5BDA073174A}"/>
              </a:ext>
            </a:extLst>
          </p:cNvPr>
          <p:cNvSpPr txBox="1"/>
          <p:nvPr/>
        </p:nvSpPr>
        <p:spPr>
          <a:xfrm>
            <a:off x="7170669" y="3600320"/>
            <a:ext cx="434659" cy="461665"/>
          </a:xfrm>
          <a:prstGeom prst="rect">
            <a:avLst/>
          </a:prstGeom>
          <a:noFill/>
        </p:spPr>
        <p:txBody>
          <a:bodyPr wrap="square" rtlCol="0">
            <a:spAutoFit/>
          </a:bodyPr>
          <a:lstStyle/>
          <a:p>
            <a:pPr algn="ctr"/>
            <a:r>
              <a:rPr lang="en-GB" sz="2400" b="1" dirty="0">
                <a:solidFill>
                  <a:schemeClr val="accent5">
                    <a:lumMod val="50000"/>
                  </a:schemeClr>
                </a:solidFill>
              </a:rPr>
              <a:t>7</a:t>
            </a:r>
          </a:p>
        </p:txBody>
      </p:sp>
      <p:sp>
        <p:nvSpPr>
          <p:cNvPr id="40" name="TextBox 39">
            <a:extLst>
              <a:ext uri="{FF2B5EF4-FFF2-40B4-BE49-F238E27FC236}">
                <a16:creationId xmlns:a16="http://schemas.microsoft.com/office/drawing/2014/main" id="{2AD771C5-3070-4AFF-8ECE-6296F8AD37CF}"/>
              </a:ext>
            </a:extLst>
          </p:cNvPr>
          <p:cNvSpPr txBox="1"/>
          <p:nvPr/>
        </p:nvSpPr>
        <p:spPr>
          <a:xfrm>
            <a:off x="7184161" y="4949223"/>
            <a:ext cx="434659" cy="461665"/>
          </a:xfrm>
          <a:prstGeom prst="rect">
            <a:avLst/>
          </a:prstGeom>
          <a:noFill/>
        </p:spPr>
        <p:txBody>
          <a:bodyPr wrap="square" rtlCol="0">
            <a:spAutoFit/>
          </a:bodyPr>
          <a:lstStyle/>
          <a:p>
            <a:pPr algn="ctr"/>
            <a:r>
              <a:rPr lang="en-GB" sz="2400" b="1" dirty="0">
                <a:solidFill>
                  <a:schemeClr val="accent5">
                    <a:lumMod val="50000"/>
                  </a:schemeClr>
                </a:solidFill>
              </a:rPr>
              <a:t>8</a:t>
            </a:r>
          </a:p>
        </p:txBody>
      </p:sp>
      <p:sp>
        <p:nvSpPr>
          <p:cNvPr id="41" name="Rectangle: Rounded Corners 23">
            <a:extLst>
              <a:ext uri="{FF2B5EF4-FFF2-40B4-BE49-F238E27FC236}">
                <a16:creationId xmlns:a16="http://schemas.microsoft.com/office/drawing/2014/main" id="{BE347A29-E545-4BEC-95F2-1346D4E6F02D}"/>
              </a:ext>
            </a:extLst>
          </p:cNvPr>
          <p:cNvSpPr/>
          <p:nvPr/>
        </p:nvSpPr>
        <p:spPr>
          <a:xfrm>
            <a:off x="1364013" y="3546328"/>
            <a:ext cx="1754744" cy="33522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ular Callout 5"/>
          <p:cNvSpPr/>
          <p:nvPr/>
        </p:nvSpPr>
        <p:spPr>
          <a:xfrm>
            <a:off x="10047594" y="4989541"/>
            <a:ext cx="1753109" cy="916989"/>
          </a:xfrm>
          <a:prstGeom prst="wedgeRoundRectCallout">
            <a:avLst>
              <a:gd name="adj1" fmla="val -56780"/>
              <a:gd name="adj2" fmla="val -22127"/>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Both words are possible here!</a:t>
            </a: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28" grpId="0" animBg="1"/>
      <p:bldP spid="29" grpId="0" animBg="1"/>
      <p:bldP spid="30" grpId="0" animBg="1"/>
      <p:bldP spid="32" grpId="0" animBg="1"/>
      <p:bldP spid="41"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8289D7-3552-43F8-AAFC-51E29514F7A4}"/>
              </a:ext>
            </a:extLst>
          </p:cNvPr>
          <p:cNvSpPr/>
          <p:nvPr/>
        </p:nvSpPr>
        <p:spPr>
          <a:xfrm>
            <a:off x="115063" y="1798299"/>
            <a:ext cx="9361229" cy="432863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08683" cy="707849"/>
          </a:xfrm>
        </p:spPr>
        <p:txBody>
          <a:bodyPr>
            <a:normAutofit/>
          </a:bodyPr>
          <a:lstStyle/>
          <a:p>
            <a:r>
              <a:rPr lang="en-GB" sz="3600" b="1" dirty="0">
                <a:solidFill>
                  <a:schemeClr val="bg1"/>
                </a:solidFill>
              </a:rPr>
              <a:t>Ein </a:t>
            </a:r>
            <a:r>
              <a:rPr lang="en-GB" sz="3600" b="1" dirty="0" err="1">
                <a:solidFill>
                  <a:schemeClr val="bg1"/>
                </a:solidFill>
              </a:rPr>
              <a:t>Austauschprojekt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3FCB3BB-1CC1-4A44-B4A4-7D32066A35EB}"/>
              </a:ext>
            </a:extLst>
          </p:cNvPr>
          <p:cNvSpPr txBox="1"/>
          <p:nvPr/>
        </p:nvSpPr>
        <p:spPr>
          <a:xfrm>
            <a:off x="0" y="1090450"/>
            <a:ext cx="121624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Andreas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Klasse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AEFDF700-9F6F-42C5-B429-E35425DECD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6560" y="77139"/>
            <a:ext cx="1066537" cy="108685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FBF45606-F05A-449B-896D-C8F41D034B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6998"/>
          <a:stretch/>
        </p:blipFill>
        <p:spPr>
          <a:xfrm>
            <a:off x="5898767" y="77138"/>
            <a:ext cx="1119033" cy="1072817"/>
          </a:xfrm>
          <a:prstGeom prst="rect">
            <a:avLst/>
          </a:prstGeom>
        </p:spPr>
      </p:pic>
      <p:sp>
        <p:nvSpPr>
          <p:cNvPr id="2" name="TextBox 1">
            <a:extLst>
              <a:ext uri="{FF2B5EF4-FFF2-40B4-BE49-F238E27FC236}">
                <a16:creationId xmlns:a16="http://schemas.microsoft.com/office/drawing/2014/main" id="{BA22EE2F-AFCA-4A61-B151-DB6230E3CDC1}"/>
              </a:ext>
            </a:extLst>
          </p:cNvPr>
          <p:cNvSpPr txBox="1"/>
          <p:nvPr/>
        </p:nvSpPr>
        <p:spPr>
          <a:xfrm>
            <a:off x="321133" y="1921925"/>
            <a:ext cx="2808514" cy="1015663"/>
          </a:xfrm>
          <a:prstGeom prst="rect">
            <a:avLst/>
          </a:prstGeom>
          <a:solidFill>
            <a:schemeClr val="accent3">
              <a:lumMod val="20000"/>
              <a:lumOff val="80000"/>
            </a:schemeClr>
          </a:solidFill>
          <a:ln>
            <a:solidFill>
              <a:srgbClr val="115076"/>
            </a:solidFill>
          </a:ln>
        </p:spPr>
        <p:txBody>
          <a:bodyPr wrap="square" rtlCol="0">
            <a:spAutoFit/>
          </a:bodyPr>
          <a:lstStyle/>
          <a:p>
            <a:pPr algn="l"/>
            <a:r>
              <a:rPr lang="en-GB" sz="2000" dirty="0">
                <a:solidFill>
                  <a:schemeClr val="accent5">
                    <a:lumMod val="50000"/>
                  </a:schemeClr>
                </a:solidFill>
              </a:rPr>
              <a:t>Ich </a:t>
            </a:r>
            <a:r>
              <a:rPr lang="en-GB" sz="2000" dirty="0" err="1">
                <a:solidFill>
                  <a:schemeClr val="accent5">
                    <a:lumMod val="50000"/>
                  </a:schemeClr>
                </a:solidFill>
              </a:rPr>
              <a:t>meine</a:t>
            </a:r>
            <a:r>
              <a:rPr lang="en-GB" sz="2000" dirty="0">
                <a:solidFill>
                  <a:schemeClr val="accent5">
                    <a:lumMod val="50000"/>
                  </a:schemeClr>
                </a:solidFill>
              </a:rPr>
              <a:t>, </a:t>
            </a:r>
            <a:r>
              <a:rPr lang="en-GB" sz="2000" dirty="0" err="1">
                <a:solidFill>
                  <a:schemeClr val="accent5">
                    <a:lumMod val="50000"/>
                  </a:schemeClr>
                </a:solidFill>
              </a:rPr>
              <a:t>sie</a:t>
            </a:r>
            <a:r>
              <a:rPr lang="en-GB" sz="2000" dirty="0">
                <a:solidFill>
                  <a:schemeClr val="accent5">
                    <a:lumMod val="50000"/>
                  </a:schemeClr>
                </a:solidFill>
              </a:rPr>
              <a:t> </a:t>
            </a:r>
            <a:r>
              <a:rPr lang="en-GB" sz="2000" dirty="0" err="1">
                <a:solidFill>
                  <a:schemeClr val="accent5">
                    <a:lumMod val="50000"/>
                  </a:schemeClr>
                </a:solidFill>
              </a:rPr>
              <a:t>haben</a:t>
            </a:r>
            <a:r>
              <a:rPr lang="en-GB" sz="2000" dirty="0">
                <a:solidFill>
                  <a:schemeClr val="accent5">
                    <a:lumMod val="50000"/>
                  </a:schemeClr>
                </a:solidFill>
              </a:rPr>
              <a:t> </a:t>
            </a:r>
            <a:r>
              <a:rPr lang="en-GB" sz="2000" dirty="0" err="1">
                <a:solidFill>
                  <a:schemeClr val="accent5">
                    <a:lumMod val="50000"/>
                  </a:schemeClr>
                </a:solidFill>
              </a:rPr>
              <a:t>ihren</a:t>
            </a:r>
            <a:r>
              <a:rPr lang="en-GB" sz="2000" dirty="0">
                <a:solidFill>
                  <a:schemeClr val="accent5">
                    <a:lumMod val="50000"/>
                  </a:schemeClr>
                </a:solidFill>
              </a:rPr>
              <a:t> </a:t>
            </a:r>
            <a:r>
              <a:rPr lang="en-GB" sz="2000" b="1" dirty="0">
                <a:solidFill>
                  <a:schemeClr val="accent5">
                    <a:lumMod val="50000"/>
                  </a:schemeClr>
                </a:solidFill>
              </a:rPr>
              <a:t>Film </a:t>
            </a:r>
            <a:r>
              <a:rPr lang="en-GB" sz="2000" dirty="0" err="1">
                <a:solidFill>
                  <a:schemeClr val="accent5">
                    <a:lumMod val="50000"/>
                  </a:schemeClr>
                </a:solidFill>
              </a:rPr>
              <a:t>ganz</a:t>
            </a:r>
            <a:r>
              <a:rPr lang="en-GB" sz="2000" dirty="0">
                <a:solidFill>
                  <a:schemeClr val="accent5">
                    <a:lumMod val="50000"/>
                  </a:schemeClr>
                </a:solidFill>
              </a:rPr>
              <a:t> gut </a:t>
            </a:r>
            <a:r>
              <a:rPr lang="en-GB" sz="2000" dirty="0" err="1">
                <a:solidFill>
                  <a:schemeClr val="accent5">
                    <a:lumMod val="50000"/>
                  </a:schemeClr>
                </a:solidFill>
              </a:rPr>
              <a:t>gemacht</a:t>
            </a:r>
            <a:r>
              <a:rPr lang="en-GB" sz="2000" dirty="0">
                <a:solidFill>
                  <a:schemeClr val="accent5">
                    <a:lumMod val="50000"/>
                  </a:schemeClr>
                </a:solidFill>
              </a:rPr>
              <a:t>.</a:t>
            </a:r>
          </a:p>
        </p:txBody>
      </p:sp>
      <p:sp>
        <p:nvSpPr>
          <p:cNvPr id="13" name="TextBox 12">
            <a:extLst>
              <a:ext uri="{FF2B5EF4-FFF2-40B4-BE49-F238E27FC236}">
                <a16:creationId xmlns:a16="http://schemas.microsoft.com/office/drawing/2014/main" id="{C074E8A9-EA76-468D-A020-18AEFDA9EBF1}"/>
              </a:ext>
            </a:extLst>
          </p:cNvPr>
          <p:cNvSpPr txBox="1"/>
          <p:nvPr/>
        </p:nvSpPr>
        <p:spPr>
          <a:xfrm>
            <a:off x="3429773" y="1921924"/>
            <a:ext cx="2808514" cy="707886"/>
          </a:xfrm>
          <a:prstGeom prst="rect">
            <a:avLst/>
          </a:prstGeom>
          <a:solidFill>
            <a:schemeClr val="accent3">
              <a:lumMod val="20000"/>
              <a:lumOff val="80000"/>
            </a:schemeClr>
          </a:solidFill>
          <a:ln>
            <a:solidFill>
              <a:srgbClr val="115076"/>
            </a:solidFill>
          </a:ln>
        </p:spPr>
        <p:txBody>
          <a:bodyPr wrap="square" rtlCol="0">
            <a:spAutoFit/>
          </a:bodyPr>
          <a:lstStyle/>
          <a:p>
            <a:pPr algn="l"/>
            <a:r>
              <a:rPr lang="en-GB" sz="2000" dirty="0" err="1">
                <a:solidFill>
                  <a:schemeClr val="accent5">
                    <a:lumMod val="50000"/>
                  </a:schemeClr>
                </a:solidFill>
              </a:rPr>
              <a:t>Wir</a:t>
            </a:r>
            <a:r>
              <a:rPr lang="en-GB" sz="2000" dirty="0">
                <a:solidFill>
                  <a:schemeClr val="accent5">
                    <a:lumMod val="50000"/>
                  </a:schemeClr>
                </a:solidFill>
              </a:rPr>
              <a:t> </a:t>
            </a:r>
            <a:r>
              <a:rPr lang="en-GB" sz="2000" dirty="0" err="1">
                <a:solidFill>
                  <a:schemeClr val="accent5">
                    <a:lumMod val="50000"/>
                  </a:schemeClr>
                </a:solidFill>
              </a:rPr>
              <a:t>haben</a:t>
            </a:r>
            <a:r>
              <a:rPr lang="en-GB" sz="2000" dirty="0">
                <a:solidFill>
                  <a:schemeClr val="accent5">
                    <a:lumMod val="50000"/>
                  </a:schemeClr>
                </a:solidFill>
              </a:rPr>
              <a:t> </a:t>
            </a:r>
            <a:r>
              <a:rPr lang="en-GB" sz="2000" dirty="0" err="1">
                <a:solidFill>
                  <a:schemeClr val="accent5">
                    <a:lumMod val="50000"/>
                  </a:schemeClr>
                </a:solidFill>
              </a:rPr>
              <a:t>auch</a:t>
            </a:r>
            <a:r>
              <a:rPr lang="en-GB" sz="2000" dirty="0">
                <a:solidFill>
                  <a:schemeClr val="accent5">
                    <a:lumMod val="50000"/>
                  </a:schemeClr>
                </a:solidFill>
              </a:rPr>
              <a:t> </a:t>
            </a:r>
            <a:r>
              <a:rPr lang="en-GB" sz="2000" dirty="0" err="1">
                <a:solidFill>
                  <a:schemeClr val="accent5">
                    <a:lumMod val="50000"/>
                  </a:schemeClr>
                </a:solidFill>
              </a:rPr>
              <a:t>ihre</a:t>
            </a:r>
            <a:r>
              <a:rPr lang="en-GB" sz="2000" dirty="0">
                <a:solidFill>
                  <a:schemeClr val="accent5">
                    <a:lumMod val="50000"/>
                  </a:schemeClr>
                </a:solidFill>
              </a:rPr>
              <a:t> </a:t>
            </a:r>
            <a:r>
              <a:rPr lang="en-GB" sz="2000" b="1" dirty="0">
                <a:solidFill>
                  <a:schemeClr val="accent5">
                    <a:lumMod val="50000"/>
                  </a:schemeClr>
                </a:solidFill>
              </a:rPr>
              <a:t>Stadt </a:t>
            </a:r>
            <a:r>
              <a:rPr lang="en-GB" sz="2000" dirty="0" err="1">
                <a:solidFill>
                  <a:schemeClr val="accent5">
                    <a:lumMod val="50000"/>
                  </a:schemeClr>
                </a:solidFill>
              </a:rPr>
              <a:t>gesehen</a:t>
            </a:r>
            <a:r>
              <a:rPr lang="en-GB" sz="2000" dirty="0">
                <a:solidFill>
                  <a:schemeClr val="accent5">
                    <a:lumMod val="50000"/>
                  </a:schemeClr>
                </a:solidFill>
              </a:rPr>
              <a:t>.</a:t>
            </a:r>
          </a:p>
        </p:txBody>
      </p:sp>
      <p:sp>
        <p:nvSpPr>
          <p:cNvPr id="14" name="TextBox 13">
            <a:extLst>
              <a:ext uri="{FF2B5EF4-FFF2-40B4-BE49-F238E27FC236}">
                <a16:creationId xmlns:a16="http://schemas.microsoft.com/office/drawing/2014/main" id="{A89B0305-C5A2-41B1-83D6-6DC96AA80550}"/>
              </a:ext>
            </a:extLst>
          </p:cNvPr>
          <p:cNvSpPr txBox="1"/>
          <p:nvPr/>
        </p:nvSpPr>
        <p:spPr>
          <a:xfrm>
            <a:off x="6538413" y="1921924"/>
            <a:ext cx="2808514" cy="707886"/>
          </a:xfrm>
          <a:prstGeom prst="rect">
            <a:avLst/>
          </a:prstGeom>
          <a:solidFill>
            <a:schemeClr val="accent3">
              <a:lumMod val="20000"/>
              <a:lumOff val="80000"/>
            </a:schemeClr>
          </a:solidFill>
          <a:ln>
            <a:solidFill>
              <a:srgbClr val="115076"/>
            </a:solidFill>
          </a:ln>
        </p:spPr>
        <p:txBody>
          <a:bodyPr wrap="square" rtlCol="0">
            <a:spAutoFit/>
          </a:bodyPr>
          <a:lstStyle/>
          <a:p>
            <a:pPr algn="l"/>
            <a:r>
              <a:rPr lang="en-GB" sz="2000" dirty="0" err="1">
                <a:solidFill>
                  <a:schemeClr val="accent5">
                    <a:lumMod val="50000"/>
                  </a:schemeClr>
                </a:solidFill>
              </a:rPr>
              <a:t>Ihr</a:t>
            </a:r>
            <a:r>
              <a:rPr lang="en-GB" sz="2000" dirty="0">
                <a:solidFill>
                  <a:schemeClr val="accent5">
                    <a:lumMod val="50000"/>
                  </a:schemeClr>
                </a:solidFill>
              </a:rPr>
              <a:t> </a:t>
            </a:r>
            <a:r>
              <a:rPr lang="en-GB" sz="2000" b="1" dirty="0" err="1">
                <a:solidFill>
                  <a:schemeClr val="accent5">
                    <a:lumMod val="50000"/>
                  </a:schemeClr>
                </a:solidFill>
              </a:rPr>
              <a:t>Schuljahr</a:t>
            </a:r>
            <a:r>
              <a:rPr lang="en-GB" sz="2000" dirty="0">
                <a:solidFill>
                  <a:schemeClr val="accent5">
                    <a:lumMod val="50000"/>
                  </a:schemeClr>
                </a:solidFill>
              </a:rPr>
              <a:t> </a:t>
            </a:r>
            <a:r>
              <a:rPr lang="en-GB" sz="2000" dirty="0" err="1">
                <a:solidFill>
                  <a:schemeClr val="accent5">
                    <a:lumMod val="50000"/>
                  </a:schemeClr>
                </a:solidFill>
              </a:rPr>
              <a:t>ist</a:t>
            </a:r>
            <a:r>
              <a:rPr lang="en-GB" sz="2000" dirty="0">
                <a:solidFill>
                  <a:schemeClr val="accent5">
                    <a:lumMod val="50000"/>
                  </a:schemeClr>
                </a:solidFill>
              </a:rPr>
              <a:t> </a:t>
            </a:r>
            <a:r>
              <a:rPr lang="en-GB" sz="2000" dirty="0" err="1">
                <a:solidFill>
                  <a:schemeClr val="accent5">
                    <a:lumMod val="50000"/>
                  </a:schemeClr>
                </a:solidFill>
              </a:rPr>
              <a:t>kürzer</a:t>
            </a:r>
            <a:r>
              <a:rPr lang="en-GB" sz="2000" dirty="0">
                <a:solidFill>
                  <a:schemeClr val="accent5">
                    <a:lumMod val="50000"/>
                  </a:schemeClr>
                </a:solidFill>
              </a:rPr>
              <a:t> </a:t>
            </a:r>
            <a:r>
              <a:rPr lang="en-GB" sz="2000" dirty="0" err="1">
                <a:solidFill>
                  <a:schemeClr val="accent5">
                    <a:lumMod val="50000"/>
                  </a:schemeClr>
                </a:solidFill>
              </a:rPr>
              <a:t>als</a:t>
            </a:r>
            <a:r>
              <a:rPr lang="en-GB" sz="2000" dirty="0">
                <a:solidFill>
                  <a:schemeClr val="accent5">
                    <a:lumMod val="50000"/>
                  </a:schemeClr>
                </a:solidFill>
              </a:rPr>
              <a:t> </a:t>
            </a:r>
            <a:r>
              <a:rPr lang="en-GB" sz="2000" dirty="0" err="1">
                <a:solidFill>
                  <a:schemeClr val="accent5">
                    <a:lumMod val="50000"/>
                  </a:schemeClr>
                </a:solidFill>
              </a:rPr>
              <a:t>unser</a:t>
            </a:r>
            <a:r>
              <a:rPr lang="en-GB" sz="2000" dirty="0">
                <a:solidFill>
                  <a:schemeClr val="accent5">
                    <a:lumMod val="50000"/>
                  </a:schemeClr>
                </a:solidFill>
              </a:rPr>
              <a:t> </a:t>
            </a:r>
            <a:r>
              <a:rPr lang="en-GB" sz="2000" b="1" dirty="0" err="1">
                <a:solidFill>
                  <a:schemeClr val="accent5">
                    <a:lumMod val="50000"/>
                  </a:schemeClr>
                </a:solidFill>
              </a:rPr>
              <a:t>Schuljahr</a:t>
            </a:r>
            <a:r>
              <a:rPr lang="en-GB" sz="2000" dirty="0">
                <a:solidFill>
                  <a:schemeClr val="accent5">
                    <a:lumMod val="50000"/>
                  </a:schemeClr>
                </a:solidFill>
              </a:rPr>
              <a:t>.</a:t>
            </a:r>
          </a:p>
        </p:txBody>
      </p:sp>
      <p:sp>
        <p:nvSpPr>
          <p:cNvPr id="15" name="TextBox 14">
            <a:extLst>
              <a:ext uri="{FF2B5EF4-FFF2-40B4-BE49-F238E27FC236}">
                <a16:creationId xmlns:a16="http://schemas.microsoft.com/office/drawing/2014/main" id="{31D20D3D-3A54-4263-A1E0-9A1078753979}"/>
              </a:ext>
            </a:extLst>
          </p:cNvPr>
          <p:cNvSpPr txBox="1"/>
          <p:nvPr/>
        </p:nvSpPr>
        <p:spPr>
          <a:xfrm>
            <a:off x="321133" y="3141318"/>
            <a:ext cx="2808514" cy="1323439"/>
          </a:xfrm>
          <a:prstGeom prst="rect">
            <a:avLst/>
          </a:prstGeom>
          <a:solidFill>
            <a:schemeClr val="accent3">
              <a:lumMod val="20000"/>
              <a:lumOff val="80000"/>
            </a:schemeClr>
          </a:solidFill>
          <a:ln>
            <a:solidFill>
              <a:srgbClr val="115076"/>
            </a:solidFill>
          </a:ln>
        </p:spPr>
        <p:txBody>
          <a:bodyPr wrap="square" rtlCol="0">
            <a:spAutoFit/>
          </a:bodyPr>
          <a:lstStyle/>
          <a:p>
            <a:pPr algn="l"/>
            <a:r>
              <a:rPr lang="en-GB" sz="2000" dirty="0" err="1">
                <a:solidFill>
                  <a:schemeClr val="accent5">
                    <a:lumMod val="50000"/>
                  </a:schemeClr>
                </a:solidFill>
              </a:rPr>
              <a:t>Ihr</a:t>
            </a:r>
            <a:r>
              <a:rPr lang="en-GB" sz="2000" dirty="0">
                <a:solidFill>
                  <a:schemeClr val="accent5">
                    <a:lumMod val="50000"/>
                  </a:schemeClr>
                </a:solidFill>
              </a:rPr>
              <a:t> </a:t>
            </a:r>
            <a:r>
              <a:rPr lang="en-GB" sz="2000" b="1" dirty="0" err="1">
                <a:solidFill>
                  <a:schemeClr val="accent5">
                    <a:lumMod val="50000"/>
                  </a:schemeClr>
                </a:solidFill>
              </a:rPr>
              <a:t>Schultag</a:t>
            </a:r>
            <a:r>
              <a:rPr lang="en-GB" sz="2000" dirty="0">
                <a:solidFill>
                  <a:schemeClr val="accent5">
                    <a:lumMod val="50000"/>
                  </a:schemeClr>
                </a:solidFill>
              </a:rPr>
              <a:t> / </a:t>
            </a:r>
            <a:r>
              <a:rPr lang="en-GB" sz="2000" b="1" dirty="0" err="1">
                <a:solidFill>
                  <a:schemeClr val="accent5">
                    <a:lumMod val="50000"/>
                  </a:schemeClr>
                </a:solidFill>
              </a:rPr>
              <a:t>Wochenende</a:t>
            </a:r>
            <a:r>
              <a:rPr lang="en-GB" sz="2000" dirty="0">
                <a:solidFill>
                  <a:schemeClr val="accent5">
                    <a:lumMod val="50000"/>
                  </a:schemeClr>
                </a:solidFill>
              </a:rPr>
              <a:t> </a:t>
            </a:r>
            <a:r>
              <a:rPr lang="en-GB" sz="2000" dirty="0" err="1">
                <a:solidFill>
                  <a:schemeClr val="accent5">
                    <a:lumMod val="50000"/>
                  </a:schemeClr>
                </a:solidFill>
              </a:rPr>
              <a:t>beginnt</a:t>
            </a:r>
            <a:r>
              <a:rPr lang="en-GB" sz="2000" dirty="0">
                <a:solidFill>
                  <a:schemeClr val="accent5">
                    <a:lumMod val="50000"/>
                  </a:schemeClr>
                </a:solidFill>
              </a:rPr>
              <a:t> (und </a:t>
            </a:r>
            <a:r>
              <a:rPr lang="en-GB" sz="2000" dirty="0" err="1">
                <a:solidFill>
                  <a:schemeClr val="accent5">
                    <a:lumMod val="50000"/>
                  </a:schemeClr>
                </a:solidFill>
              </a:rPr>
              <a:t>endet</a:t>
            </a:r>
            <a:r>
              <a:rPr lang="en-GB" sz="2000" dirty="0">
                <a:solidFill>
                  <a:schemeClr val="accent5">
                    <a:lumMod val="50000"/>
                  </a:schemeClr>
                </a:solidFill>
              </a:rPr>
              <a:t>) </a:t>
            </a:r>
            <a:r>
              <a:rPr lang="en-GB" sz="2000" dirty="0" err="1">
                <a:solidFill>
                  <a:schemeClr val="accent5">
                    <a:lumMod val="50000"/>
                  </a:schemeClr>
                </a:solidFill>
              </a:rPr>
              <a:t>früher</a:t>
            </a:r>
            <a:r>
              <a:rPr lang="en-GB" sz="2000" dirty="0">
                <a:solidFill>
                  <a:schemeClr val="accent5">
                    <a:lumMod val="50000"/>
                  </a:schemeClr>
                </a:solidFill>
              </a:rPr>
              <a:t> </a:t>
            </a:r>
            <a:r>
              <a:rPr lang="en-GB" sz="2000" dirty="0" err="1">
                <a:solidFill>
                  <a:schemeClr val="accent5">
                    <a:lumMod val="50000"/>
                  </a:schemeClr>
                </a:solidFill>
              </a:rPr>
              <a:t>als</a:t>
            </a:r>
            <a:r>
              <a:rPr lang="en-GB" sz="2000" dirty="0">
                <a:solidFill>
                  <a:schemeClr val="accent5">
                    <a:lumMod val="50000"/>
                  </a:schemeClr>
                </a:solidFill>
              </a:rPr>
              <a:t> in England.</a:t>
            </a:r>
          </a:p>
        </p:txBody>
      </p:sp>
      <p:sp>
        <p:nvSpPr>
          <p:cNvPr id="17" name="TextBox 16">
            <a:extLst>
              <a:ext uri="{FF2B5EF4-FFF2-40B4-BE49-F238E27FC236}">
                <a16:creationId xmlns:a16="http://schemas.microsoft.com/office/drawing/2014/main" id="{655233D4-A0AA-4526-8B46-56A61D8C40B5}"/>
              </a:ext>
            </a:extLst>
          </p:cNvPr>
          <p:cNvSpPr txBox="1"/>
          <p:nvPr/>
        </p:nvSpPr>
        <p:spPr>
          <a:xfrm>
            <a:off x="6538413" y="3557318"/>
            <a:ext cx="2808514" cy="707886"/>
          </a:xfrm>
          <a:prstGeom prst="rect">
            <a:avLst/>
          </a:prstGeom>
          <a:solidFill>
            <a:schemeClr val="accent3">
              <a:lumMod val="20000"/>
              <a:lumOff val="80000"/>
            </a:schemeClr>
          </a:solidFill>
          <a:ln>
            <a:solidFill>
              <a:srgbClr val="115076"/>
            </a:solidFill>
          </a:ln>
        </p:spPr>
        <p:txBody>
          <a:bodyPr wrap="square" rtlCol="0">
            <a:spAutoFit/>
          </a:bodyPr>
          <a:lstStyle/>
          <a:p>
            <a:pPr algn="l"/>
            <a:r>
              <a:rPr lang="en-GB" sz="2000" dirty="0" err="1">
                <a:solidFill>
                  <a:schemeClr val="accent5">
                    <a:lumMod val="50000"/>
                  </a:schemeClr>
                </a:solidFill>
              </a:rPr>
              <a:t>Ihre</a:t>
            </a:r>
            <a:r>
              <a:rPr lang="en-GB" sz="2000" dirty="0">
                <a:solidFill>
                  <a:schemeClr val="accent5">
                    <a:lumMod val="50000"/>
                  </a:schemeClr>
                </a:solidFill>
              </a:rPr>
              <a:t> </a:t>
            </a:r>
            <a:r>
              <a:rPr lang="en-GB" sz="2000" b="1" dirty="0">
                <a:solidFill>
                  <a:schemeClr val="accent5">
                    <a:lumMod val="50000"/>
                  </a:schemeClr>
                </a:solidFill>
              </a:rPr>
              <a:t>Schule</a:t>
            </a:r>
            <a:r>
              <a:rPr lang="en-GB" sz="2000" dirty="0">
                <a:solidFill>
                  <a:schemeClr val="accent5">
                    <a:lumMod val="50000"/>
                  </a:schemeClr>
                </a:solidFill>
              </a:rPr>
              <a:t> </a:t>
            </a:r>
            <a:r>
              <a:rPr lang="en-GB" sz="2000" dirty="0" err="1">
                <a:solidFill>
                  <a:schemeClr val="accent5">
                    <a:lumMod val="50000"/>
                  </a:schemeClr>
                </a:solidFill>
              </a:rPr>
              <a:t>ist</a:t>
            </a:r>
            <a:r>
              <a:rPr lang="en-GB" sz="2000" dirty="0">
                <a:solidFill>
                  <a:schemeClr val="accent5">
                    <a:lumMod val="50000"/>
                  </a:schemeClr>
                </a:solidFill>
              </a:rPr>
              <a:t> </a:t>
            </a:r>
            <a:r>
              <a:rPr lang="en-GB" sz="2000" dirty="0" err="1">
                <a:solidFill>
                  <a:schemeClr val="accent5">
                    <a:lumMod val="50000"/>
                  </a:schemeClr>
                </a:solidFill>
              </a:rPr>
              <a:t>nicht</a:t>
            </a:r>
            <a:r>
              <a:rPr lang="en-GB" sz="2000" dirty="0">
                <a:solidFill>
                  <a:schemeClr val="accent5">
                    <a:lumMod val="50000"/>
                  </a:schemeClr>
                </a:solidFill>
              </a:rPr>
              <a:t> so </a:t>
            </a:r>
            <a:r>
              <a:rPr lang="en-GB" sz="2000" dirty="0" err="1">
                <a:solidFill>
                  <a:schemeClr val="accent5">
                    <a:lumMod val="50000"/>
                  </a:schemeClr>
                </a:solidFill>
              </a:rPr>
              <a:t>streng</a:t>
            </a:r>
            <a:r>
              <a:rPr lang="en-GB" sz="2000" dirty="0">
                <a:solidFill>
                  <a:schemeClr val="accent5">
                    <a:lumMod val="50000"/>
                  </a:schemeClr>
                </a:solidFill>
              </a:rPr>
              <a:t> </a:t>
            </a:r>
            <a:r>
              <a:rPr lang="en-GB" sz="2000" dirty="0" err="1">
                <a:solidFill>
                  <a:schemeClr val="accent5">
                    <a:lumMod val="50000"/>
                  </a:schemeClr>
                </a:solidFill>
              </a:rPr>
              <a:t>wie</a:t>
            </a:r>
            <a:r>
              <a:rPr lang="en-GB" sz="2000" dirty="0">
                <a:solidFill>
                  <a:schemeClr val="accent5">
                    <a:lumMod val="50000"/>
                  </a:schemeClr>
                </a:solidFill>
              </a:rPr>
              <a:t> </a:t>
            </a:r>
            <a:r>
              <a:rPr lang="en-GB" sz="2000" dirty="0" err="1">
                <a:solidFill>
                  <a:schemeClr val="accent5">
                    <a:lumMod val="50000"/>
                  </a:schemeClr>
                </a:solidFill>
              </a:rPr>
              <a:t>unsere</a:t>
            </a:r>
            <a:r>
              <a:rPr lang="en-GB" sz="2000" dirty="0">
                <a:solidFill>
                  <a:schemeClr val="accent5">
                    <a:lumMod val="50000"/>
                  </a:schemeClr>
                </a:solidFill>
              </a:rPr>
              <a:t>.</a:t>
            </a:r>
          </a:p>
        </p:txBody>
      </p:sp>
      <p:sp>
        <p:nvSpPr>
          <p:cNvPr id="18" name="TextBox 17">
            <a:extLst>
              <a:ext uri="{FF2B5EF4-FFF2-40B4-BE49-F238E27FC236}">
                <a16:creationId xmlns:a16="http://schemas.microsoft.com/office/drawing/2014/main" id="{94DBBE69-2020-467C-962A-E119C116F377}"/>
              </a:ext>
            </a:extLst>
          </p:cNvPr>
          <p:cNvSpPr txBox="1"/>
          <p:nvPr/>
        </p:nvSpPr>
        <p:spPr>
          <a:xfrm>
            <a:off x="319596" y="4681726"/>
            <a:ext cx="2808514" cy="1015663"/>
          </a:xfrm>
          <a:prstGeom prst="rect">
            <a:avLst/>
          </a:prstGeom>
          <a:solidFill>
            <a:schemeClr val="accent3">
              <a:lumMod val="20000"/>
              <a:lumOff val="80000"/>
            </a:schemeClr>
          </a:solidFill>
          <a:ln>
            <a:solidFill>
              <a:srgbClr val="115076"/>
            </a:solidFill>
          </a:ln>
        </p:spPr>
        <p:txBody>
          <a:bodyPr wrap="square" rtlCol="0">
            <a:spAutoFit/>
          </a:bodyPr>
          <a:lstStyle/>
          <a:p>
            <a:pPr algn="l"/>
            <a:r>
              <a:rPr lang="en-GB" sz="2000" dirty="0">
                <a:solidFill>
                  <a:schemeClr val="accent5">
                    <a:lumMod val="50000"/>
                  </a:schemeClr>
                </a:solidFill>
              </a:rPr>
              <a:t>Ich </a:t>
            </a:r>
            <a:r>
              <a:rPr lang="en-GB" sz="2000" dirty="0" err="1">
                <a:solidFill>
                  <a:schemeClr val="accent5">
                    <a:lumMod val="50000"/>
                  </a:schemeClr>
                </a:solidFill>
              </a:rPr>
              <a:t>finde</a:t>
            </a:r>
            <a:r>
              <a:rPr lang="en-GB" sz="2000" dirty="0">
                <a:solidFill>
                  <a:schemeClr val="accent5">
                    <a:lumMod val="50000"/>
                  </a:schemeClr>
                </a:solidFill>
              </a:rPr>
              <a:t> </a:t>
            </a:r>
            <a:r>
              <a:rPr lang="en-GB" sz="2000" dirty="0" err="1">
                <a:solidFill>
                  <a:schemeClr val="accent5">
                    <a:lumMod val="50000"/>
                  </a:schemeClr>
                </a:solidFill>
              </a:rPr>
              <a:t>ihr</a:t>
            </a:r>
            <a:r>
              <a:rPr lang="en-GB" sz="2000" dirty="0">
                <a:solidFill>
                  <a:schemeClr val="accent5">
                    <a:lumMod val="50000"/>
                  </a:schemeClr>
                </a:solidFill>
              </a:rPr>
              <a:t> </a:t>
            </a:r>
            <a:r>
              <a:rPr lang="en-GB" sz="2000" b="1" dirty="0" err="1">
                <a:solidFill>
                  <a:schemeClr val="accent5">
                    <a:lumMod val="50000"/>
                  </a:schemeClr>
                </a:solidFill>
              </a:rPr>
              <a:t>Klassenzimmer</a:t>
            </a:r>
            <a:r>
              <a:rPr lang="en-GB" sz="2000" dirty="0">
                <a:solidFill>
                  <a:schemeClr val="accent5">
                    <a:lumMod val="50000"/>
                  </a:schemeClr>
                </a:solidFill>
              </a:rPr>
              <a:t> </a:t>
            </a:r>
            <a:r>
              <a:rPr lang="en-GB" sz="2000" dirty="0" err="1">
                <a:solidFill>
                  <a:schemeClr val="accent5">
                    <a:lumMod val="50000"/>
                  </a:schemeClr>
                </a:solidFill>
              </a:rPr>
              <a:t>wirklich</a:t>
            </a:r>
            <a:r>
              <a:rPr lang="en-GB" sz="2000" dirty="0">
                <a:solidFill>
                  <a:schemeClr val="accent5">
                    <a:lumMod val="50000"/>
                  </a:schemeClr>
                </a:solidFill>
              </a:rPr>
              <a:t> gut.</a:t>
            </a:r>
          </a:p>
        </p:txBody>
      </p:sp>
      <p:sp>
        <p:nvSpPr>
          <p:cNvPr id="19" name="TextBox 18">
            <a:extLst>
              <a:ext uri="{FF2B5EF4-FFF2-40B4-BE49-F238E27FC236}">
                <a16:creationId xmlns:a16="http://schemas.microsoft.com/office/drawing/2014/main" id="{B8E5F1E0-B397-48D5-AC4B-A8A33D973358}"/>
              </a:ext>
            </a:extLst>
          </p:cNvPr>
          <p:cNvSpPr txBox="1"/>
          <p:nvPr/>
        </p:nvSpPr>
        <p:spPr>
          <a:xfrm>
            <a:off x="3471719" y="4681726"/>
            <a:ext cx="2808514" cy="1015663"/>
          </a:xfrm>
          <a:prstGeom prst="rect">
            <a:avLst/>
          </a:prstGeom>
          <a:solidFill>
            <a:schemeClr val="accent3">
              <a:lumMod val="20000"/>
              <a:lumOff val="80000"/>
            </a:schemeClr>
          </a:solidFill>
          <a:ln>
            <a:solidFill>
              <a:srgbClr val="115076"/>
            </a:solidFill>
          </a:ln>
        </p:spPr>
        <p:txBody>
          <a:bodyPr wrap="square" rtlCol="0">
            <a:spAutoFit/>
          </a:bodyPr>
          <a:lstStyle/>
          <a:p>
            <a:pPr algn="l"/>
            <a:r>
              <a:rPr lang="en-GB" sz="2000" dirty="0">
                <a:solidFill>
                  <a:schemeClr val="accent5">
                    <a:lumMod val="50000"/>
                  </a:schemeClr>
                </a:solidFill>
              </a:rPr>
              <a:t>Ich </a:t>
            </a:r>
            <a:r>
              <a:rPr lang="en-GB" sz="2000" dirty="0" err="1">
                <a:solidFill>
                  <a:schemeClr val="accent5">
                    <a:lumMod val="50000"/>
                  </a:schemeClr>
                </a:solidFill>
              </a:rPr>
              <a:t>habe</a:t>
            </a:r>
            <a:r>
              <a:rPr lang="en-GB" sz="2000" dirty="0">
                <a:solidFill>
                  <a:schemeClr val="accent5">
                    <a:lumMod val="50000"/>
                  </a:schemeClr>
                </a:solidFill>
              </a:rPr>
              <a:t> </a:t>
            </a:r>
            <a:r>
              <a:rPr lang="en-GB" sz="2000" dirty="0" err="1">
                <a:solidFill>
                  <a:schemeClr val="accent5">
                    <a:lumMod val="50000"/>
                  </a:schemeClr>
                </a:solidFill>
              </a:rPr>
              <a:t>ihren</a:t>
            </a:r>
            <a:r>
              <a:rPr lang="en-GB" sz="2000" dirty="0">
                <a:solidFill>
                  <a:schemeClr val="accent5">
                    <a:lumMod val="50000"/>
                  </a:schemeClr>
                </a:solidFill>
              </a:rPr>
              <a:t> </a:t>
            </a:r>
            <a:r>
              <a:rPr lang="en-GB" sz="2000" b="1" dirty="0" err="1">
                <a:solidFill>
                  <a:schemeClr val="accent5">
                    <a:lumMod val="50000"/>
                  </a:schemeClr>
                </a:solidFill>
              </a:rPr>
              <a:t>Schultag</a:t>
            </a:r>
            <a:r>
              <a:rPr lang="en-GB" sz="2000" b="1" dirty="0">
                <a:solidFill>
                  <a:schemeClr val="accent5">
                    <a:lumMod val="50000"/>
                  </a:schemeClr>
                </a:solidFill>
              </a:rPr>
              <a:t> </a:t>
            </a:r>
            <a:r>
              <a:rPr lang="en-GB" sz="2000" dirty="0" err="1">
                <a:solidFill>
                  <a:schemeClr val="accent5">
                    <a:lumMod val="50000"/>
                  </a:schemeClr>
                </a:solidFill>
              </a:rPr>
              <a:t>interessant</a:t>
            </a:r>
            <a:r>
              <a:rPr lang="en-GB" sz="2000" dirty="0">
                <a:solidFill>
                  <a:schemeClr val="accent5">
                    <a:lumMod val="50000"/>
                  </a:schemeClr>
                </a:solidFill>
              </a:rPr>
              <a:t> </a:t>
            </a:r>
            <a:r>
              <a:rPr lang="en-GB" sz="2000" dirty="0" err="1">
                <a:solidFill>
                  <a:schemeClr val="accent5">
                    <a:lumMod val="50000"/>
                  </a:schemeClr>
                </a:solidFill>
              </a:rPr>
              <a:t>gefunden</a:t>
            </a:r>
            <a:r>
              <a:rPr lang="en-GB" sz="2000" dirty="0">
                <a:solidFill>
                  <a:schemeClr val="accent5">
                    <a:lumMod val="50000"/>
                  </a:schemeClr>
                </a:solidFill>
              </a:rPr>
              <a:t>.</a:t>
            </a:r>
          </a:p>
        </p:txBody>
      </p:sp>
      <p:sp>
        <p:nvSpPr>
          <p:cNvPr id="20" name="TextBox 19">
            <a:extLst>
              <a:ext uri="{FF2B5EF4-FFF2-40B4-BE49-F238E27FC236}">
                <a16:creationId xmlns:a16="http://schemas.microsoft.com/office/drawing/2014/main" id="{C7D9A6E7-BFBA-40A6-986C-7E6C15EF749D}"/>
              </a:ext>
            </a:extLst>
          </p:cNvPr>
          <p:cNvSpPr txBox="1"/>
          <p:nvPr/>
        </p:nvSpPr>
        <p:spPr>
          <a:xfrm>
            <a:off x="6538413" y="4927949"/>
            <a:ext cx="2808514" cy="1015663"/>
          </a:xfrm>
          <a:prstGeom prst="rect">
            <a:avLst/>
          </a:prstGeom>
          <a:solidFill>
            <a:schemeClr val="accent3">
              <a:lumMod val="20000"/>
              <a:lumOff val="80000"/>
            </a:schemeClr>
          </a:solidFill>
          <a:ln>
            <a:solidFill>
              <a:srgbClr val="115076"/>
            </a:solidFill>
          </a:ln>
        </p:spPr>
        <p:txBody>
          <a:bodyPr wrap="square" rtlCol="0">
            <a:spAutoFit/>
          </a:bodyPr>
          <a:lstStyle/>
          <a:p>
            <a:pPr algn="l"/>
            <a:r>
              <a:rPr lang="en-GB" sz="2000" err="1">
                <a:solidFill>
                  <a:schemeClr val="accent5">
                    <a:lumMod val="50000"/>
                  </a:schemeClr>
                </a:solidFill>
              </a:rPr>
              <a:t>Ihr</a:t>
            </a:r>
            <a:r>
              <a:rPr lang="en-GB" sz="2000">
                <a:solidFill>
                  <a:schemeClr val="accent5">
                    <a:lumMod val="50000"/>
                  </a:schemeClr>
                </a:solidFill>
              </a:rPr>
              <a:t> </a:t>
            </a:r>
            <a:r>
              <a:rPr lang="en-GB" sz="2000" b="1">
                <a:solidFill>
                  <a:schemeClr val="accent5">
                    <a:lumMod val="50000"/>
                  </a:schemeClr>
                </a:solidFill>
              </a:rPr>
              <a:t>Orchester</a:t>
            </a:r>
            <a:r>
              <a:rPr lang="en-GB" sz="2000">
                <a:solidFill>
                  <a:schemeClr val="accent5">
                    <a:lumMod val="50000"/>
                  </a:schemeClr>
                </a:solidFill>
              </a:rPr>
              <a:t> </a:t>
            </a:r>
            <a:r>
              <a:rPr lang="en-GB" sz="2000" dirty="0">
                <a:solidFill>
                  <a:schemeClr val="accent5">
                    <a:lumMod val="50000"/>
                  </a:schemeClr>
                </a:solidFill>
              </a:rPr>
              <a:t>/ </a:t>
            </a:r>
            <a:r>
              <a:rPr lang="en-GB" sz="2000" b="1" dirty="0" err="1">
                <a:solidFill>
                  <a:schemeClr val="accent5">
                    <a:lumMod val="50000"/>
                  </a:schemeClr>
                </a:solidFill>
              </a:rPr>
              <a:t>Theater</a:t>
            </a:r>
            <a:r>
              <a:rPr lang="en-GB" sz="2000" dirty="0">
                <a:solidFill>
                  <a:schemeClr val="accent5">
                    <a:lumMod val="50000"/>
                  </a:schemeClr>
                </a:solidFill>
              </a:rPr>
              <a:t> </a:t>
            </a:r>
            <a:r>
              <a:rPr lang="en-GB" sz="2000" dirty="0" err="1">
                <a:solidFill>
                  <a:schemeClr val="accent5">
                    <a:lumMod val="50000"/>
                  </a:schemeClr>
                </a:solidFill>
              </a:rPr>
              <a:t>gefällt</a:t>
            </a:r>
            <a:r>
              <a:rPr lang="en-GB" sz="2000" dirty="0">
                <a:solidFill>
                  <a:schemeClr val="accent5">
                    <a:lumMod val="50000"/>
                  </a:schemeClr>
                </a:solidFill>
              </a:rPr>
              <a:t> </a:t>
            </a:r>
            <a:r>
              <a:rPr lang="en-GB" sz="2000" dirty="0" err="1">
                <a:solidFill>
                  <a:schemeClr val="accent5">
                    <a:lumMod val="50000"/>
                  </a:schemeClr>
                </a:solidFill>
              </a:rPr>
              <a:t>mir</a:t>
            </a:r>
            <a:r>
              <a:rPr lang="en-GB" sz="2000" dirty="0">
                <a:solidFill>
                  <a:schemeClr val="accent5">
                    <a:lumMod val="50000"/>
                  </a:schemeClr>
                </a:solidFill>
              </a:rPr>
              <a:t>.  Es </a:t>
            </a:r>
            <a:r>
              <a:rPr lang="en-GB" sz="2000" dirty="0" err="1">
                <a:solidFill>
                  <a:schemeClr val="accent5">
                    <a:lumMod val="50000"/>
                  </a:schemeClr>
                </a:solidFill>
              </a:rPr>
              <a:t>ist</a:t>
            </a:r>
            <a:r>
              <a:rPr lang="en-GB" sz="2000" dirty="0">
                <a:solidFill>
                  <a:schemeClr val="accent5">
                    <a:lumMod val="50000"/>
                  </a:schemeClr>
                </a:solidFill>
              </a:rPr>
              <a:t> toll!</a:t>
            </a:r>
          </a:p>
        </p:txBody>
      </p:sp>
      <p:pic>
        <p:nvPicPr>
          <p:cNvPr id="22" name="Picture 21" descr="A picture containing indoor, table, sitting, kitchen&#10;&#10;Description automatically generated">
            <a:extLst>
              <a:ext uri="{FF2B5EF4-FFF2-40B4-BE49-F238E27FC236}">
                <a16:creationId xmlns:a16="http://schemas.microsoft.com/office/drawing/2014/main" id="{D7AD2D8D-170C-4DA9-9353-CE73576FF3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0990" y="2914363"/>
            <a:ext cx="2206080" cy="1469571"/>
          </a:xfrm>
          <a:prstGeom prst="rect">
            <a:avLst/>
          </a:prstGeom>
        </p:spPr>
      </p:pic>
      <p:sp>
        <p:nvSpPr>
          <p:cNvPr id="33" name="TextBox 32">
            <a:extLst>
              <a:ext uri="{FF2B5EF4-FFF2-40B4-BE49-F238E27FC236}">
                <a16:creationId xmlns:a16="http://schemas.microsoft.com/office/drawing/2014/main" id="{4EAAAC60-7979-45F6-88CE-BB8227132AB9}"/>
              </a:ext>
            </a:extLst>
          </p:cNvPr>
          <p:cNvSpPr txBox="1"/>
          <p:nvPr/>
        </p:nvSpPr>
        <p:spPr>
          <a:xfrm>
            <a:off x="31575" y="1896879"/>
            <a:ext cx="434659" cy="461665"/>
          </a:xfrm>
          <a:prstGeom prst="rect">
            <a:avLst/>
          </a:prstGeom>
          <a:noFill/>
        </p:spPr>
        <p:txBody>
          <a:bodyPr wrap="square" rtlCol="0">
            <a:spAutoFit/>
          </a:bodyPr>
          <a:lstStyle/>
          <a:p>
            <a:pPr algn="ctr"/>
            <a:r>
              <a:rPr lang="en-GB" sz="2400" b="1" dirty="0">
                <a:solidFill>
                  <a:schemeClr val="accent5">
                    <a:lumMod val="50000"/>
                  </a:schemeClr>
                </a:solidFill>
              </a:rPr>
              <a:t>1</a:t>
            </a:r>
          </a:p>
        </p:txBody>
      </p:sp>
      <p:sp>
        <p:nvSpPr>
          <p:cNvPr id="34" name="TextBox 33">
            <a:extLst>
              <a:ext uri="{FF2B5EF4-FFF2-40B4-BE49-F238E27FC236}">
                <a16:creationId xmlns:a16="http://schemas.microsoft.com/office/drawing/2014/main" id="{B4A0F175-AAEC-4709-B1F8-2243A477513E}"/>
              </a:ext>
            </a:extLst>
          </p:cNvPr>
          <p:cNvSpPr txBox="1"/>
          <p:nvPr/>
        </p:nvSpPr>
        <p:spPr>
          <a:xfrm>
            <a:off x="14285" y="3127985"/>
            <a:ext cx="434659" cy="461665"/>
          </a:xfrm>
          <a:prstGeom prst="rect">
            <a:avLst/>
          </a:prstGeom>
          <a:noFill/>
        </p:spPr>
        <p:txBody>
          <a:bodyPr wrap="square" rtlCol="0">
            <a:spAutoFit/>
          </a:bodyPr>
          <a:lstStyle/>
          <a:p>
            <a:pPr algn="ctr"/>
            <a:r>
              <a:rPr lang="en-GB" sz="2400" b="1" dirty="0">
                <a:solidFill>
                  <a:schemeClr val="accent5">
                    <a:lumMod val="50000"/>
                  </a:schemeClr>
                </a:solidFill>
              </a:rPr>
              <a:t>2</a:t>
            </a:r>
          </a:p>
        </p:txBody>
      </p:sp>
      <p:sp>
        <p:nvSpPr>
          <p:cNvPr id="35" name="TextBox 34">
            <a:extLst>
              <a:ext uri="{FF2B5EF4-FFF2-40B4-BE49-F238E27FC236}">
                <a16:creationId xmlns:a16="http://schemas.microsoft.com/office/drawing/2014/main" id="{F8DF71F4-2446-4381-A14B-ED4D95026EA4}"/>
              </a:ext>
            </a:extLst>
          </p:cNvPr>
          <p:cNvSpPr txBox="1"/>
          <p:nvPr/>
        </p:nvSpPr>
        <p:spPr>
          <a:xfrm>
            <a:off x="0" y="4677958"/>
            <a:ext cx="434659" cy="461665"/>
          </a:xfrm>
          <a:prstGeom prst="rect">
            <a:avLst/>
          </a:prstGeom>
          <a:noFill/>
        </p:spPr>
        <p:txBody>
          <a:bodyPr wrap="square" rtlCol="0">
            <a:spAutoFit/>
          </a:bodyPr>
          <a:lstStyle/>
          <a:p>
            <a:pPr algn="ctr"/>
            <a:r>
              <a:rPr lang="en-GB" sz="2400" b="1" dirty="0">
                <a:solidFill>
                  <a:schemeClr val="accent5">
                    <a:lumMod val="50000"/>
                  </a:schemeClr>
                </a:solidFill>
              </a:rPr>
              <a:t>3</a:t>
            </a:r>
          </a:p>
        </p:txBody>
      </p:sp>
      <p:sp>
        <p:nvSpPr>
          <p:cNvPr id="36" name="TextBox 35">
            <a:extLst>
              <a:ext uri="{FF2B5EF4-FFF2-40B4-BE49-F238E27FC236}">
                <a16:creationId xmlns:a16="http://schemas.microsoft.com/office/drawing/2014/main" id="{C07096B3-23F8-4DFA-8106-28FF45B4C20D}"/>
              </a:ext>
            </a:extLst>
          </p:cNvPr>
          <p:cNvSpPr txBox="1"/>
          <p:nvPr/>
        </p:nvSpPr>
        <p:spPr>
          <a:xfrm>
            <a:off x="3093037" y="1851059"/>
            <a:ext cx="434659" cy="461665"/>
          </a:xfrm>
          <a:prstGeom prst="rect">
            <a:avLst/>
          </a:prstGeom>
          <a:noFill/>
        </p:spPr>
        <p:txBody>
          <a:bodyPr wrap="square" rtlCol="0">
            <a:spAutoFit/>
          </a:bodyPr>
          <a:lstStyle/>
          <a:p>
            <a:pPr algn="ctr"/>
            <a:r>
              <a:rPr lang="en-GB" sz="2400" b="1" dirty="0">
                <a:solidFill>
                  <a:schemeClr val="accent5">
                    <a:lumMod val="50000"/>
                  </a:schemeClr>
                </a:solidFill>
              </a:rPr>
              <a:t>4</a:t>
            </a:r>
          </a:p>
        </p:txBody>
      </p:sp>
      <p:sp>
        <p:nvSpPr>
          <p:cNvPr id="37" name="TextBox 36">
            <a:extLst>
              <a:ext uri="{FF2B5EF4-FFF2-40B4-BE49-F238E27FC236}">
                <a16:creationId xmlns:a16="http://schemas.microsoft.com/office/drawing/2014/main" id="{3934A6E5-7147-4D4E-A675-0405B6D15719}"/>
              </a:ext>
            </a:extLst>
          </p:cNvPr>
          <p:cNvSpPr txBox="1"/>
          <p:nvPr/>
        </p:nvSpPr>
        <p:spPr>
          <a:xfrm>
            <a:off x="3125024" y="4668487"/>
            <a:ext cx="434659" cy="461665"/>
          </a:xfrm>
          <a:prstGeom prst="rect">
            <a:avLst/>
          </a:prstGeom>
          <a:noFill/>
        </p:spPr>
        <p:txBody>
          <a:bodyPr wrap="square" rtlCol="0">
            <a:spAutoFit/>
          </a:bodyPr>
          <a:lstStyle/>
          <a:p>
            <a:pPr algn="ctr"/>
            <a:r>
              <a:rPr lang="en-GB" sz="2400" b="1" dirty="0">
                <a:solidFill>
                  <a:schemeClr val="accent5">
                    <a:lumMod val="50000"/>
                  </a:schemeClr>
                </a:solidFill>
              </a:rPr>
              <a:t>5</a:t>
            </a:r>
          </a:p>
        </p:txBody>
      </p:sp>
      <p:sp>
        <p:nvSpPr>
          <p:cNvPr id="38" name="TextBox 37">
            <a:extLst>
              <a:ext uri="{FF2B5EF4-FFF2-40B4-BE49-F238E27FC236}">
                <a16:creationId xmlns:a16="http://schemas.microsoft.com/office/drawing/2014/main" id="{CBCFE741-C6E2-45D0-96CE-15A18AD01D20}"/>
              </a:ext>
            </a:extLst>
          </p:cNvPr>
          <p:cNvSpPr txBox="1"/>
          <p:nvPr/>
        </p:nvSpPr>
        <p:spPr>
          <a:xfrm>
            <a:off x="6226942" y="1851059"/>
            <a:ext cx="434659" cy="461665"/>
          </a:xfrm>
          <a:prstGeom prst="rect">
            <a:avLst/>
          </a:prstGeom>
          <a:noFill/>
        </p:spPr>
        <p:txBody>
          <a:bodyPr wrap="square" rtlCol="0">
            <a:spAutoFit/>
          </a:bodyPr>
          <a:lstStyle/>
          <a:p>
            <a:pPr algn="ctr"/>
            <a:r>
              <a:rPr lang="en-GB" sz="2400" b="1" dirty="0">
                <a:solidFill>
                  <a:schemeClr val="accent5">
                    <a:lumMod val="50000"/>
                  </a:schemeClr>
                </a:solidFill>
              </a:rPr>
              <a:t>6</a:t>
            </a:r>
          </a:p>
        </p:txBody>
      </p:sp>
      <p:sp>
        <p:nvSpPr>
          <p:cNvPr id="39" name="TextBox 38">
            <a:extLst>
              <a:ext uri="{FF2B5EF4-FFF2-40B4-BE49-F238E27FC236}">
                <a16:creationId xmlns:a16="http://schemas.microsoft.com/office/drawing/2014/main" id="{DB46223B-6292-48E5-9762-E5BDA073174A}"/>
              </a:ext>
            </a:extLst>
          </p:cNvPr>
          <p:cNvSpPr txBox="1"/>
          <p:nvPr/>
        </p:nvSpPr>
        <p:spPr>
          <a:xfrm>
            <a:off x="6191718" y="3538728"/>
            <a:ext cx="434659" cy="461665"/>
          </a:xfrm>
          <a:prstGeom prst="rect">
            <a:avLst/>
          </a:prstGeom>
          <a:noFill/>
        </p:spPr>
        <p:txBody>
          <a:bodyPr wrap="square" rtlCol="0">
            <a:spAutoFit/>
          </a:bodyPr>
          <a:lstStyle/>
          <a:p>
            <a:pPr algn="ctr"/>
            <a:r>
              <a:rPr lang="en-GB" sz="2400" b="1" dirty="0">
                <a:solidFill>
                  <a:schemeClr val="accent5">
                    <a:lumMod val="50000"/>
                  </a:schemeClr>
                </a:solidFill>
              </a:rPr>
              <a:t>7</a:t>
            </a:r>
          </a:p>
        </p:txBody>
      </p:sp>
      <p:sp>
        <p:nvSpPr>
          <p:cNvPr id="40" name="TextBox 39">
            <a:extLst>
              <a:ext uri="{FF2B5EF4-FFF2-40B4-BE49-F238E27FC236}">
                <a16:creationId xmlns:a16="http://schemas.microsoft.com/office/drawing/2014/main" id="{2AD771C5-3070-4AFF-8ECE-6296F8AD37CF}"/>
              </a:ext>
            </a:extLst>
          </p:cNvPr>
          <p:cNvSpPr txBox="1"/>
          <p:nvPr/>
        </p:nvSpPr>
        <p:spPr>
          <a:xfrm>
            <a:off x="6205210" y="4887631"/>
            <a:ext cx="434659" cy="461665"/>
          </a:xfrm>
          <a:prstGeom prst="rect">
            <a:avLst/>
          </a:prstGeom>
          <a:noFill/>
        </p:spPr>
        <p:txBody>
          <a:bodyPr wrap="square" rtlCol="0">
            <a:spAutoFit/>
          </a:bodyPr>
          <a:lstStyle/>
          <a:p>
            <a:pPr algn="ctr"/>
            <a:r>
              <a:rPr lang="en-GB" sz="2400" b="1" dirty="0">
                <a:solidFill>
                  <a:schemeClr val="accent5">
                    <a:lumMod val="50000"/>
                  </a:schemeClr>
                </a:solidFill>
              </a:rPr>
              <a:t>8</a:t>
            </a:r>
          </a:p>
        </p:txBody>
      </p:sp>
      <p:sp>
        <p:nvSpPr>
          <p:cNvPr id="6" name="Rectangle 5">
            <a:extLst>
              <a:ext uri="{FF2B5EF4-FFF2-40B4-BE49-F238E27FC236}">
                <a16:creationId xmlns:a16="http://schemas.microsoft.com/office/drawing/2014/main" id="{82687535-BF92-43E4-B61A-9CA545167094}"/>
              </a:ext>
            </a:extLst>
          </p:cNvPr>
          <p:cNvSpPr/>
          <p:nvPr/>
        </p:nvSpPr>
        <p:spPr>
          <a:xfrm>
            <a:off x="9476292" y="764464"/>
            <a:ext cx="2645527" cy="536247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7" name="TextBox 6">
            <a:extLst>
              <a:ext uri="{FF2B5EF4-FFF2-40B4-BE49-F238E27FC236}">
                <a16:creationId xmlns:a16="http://schemas.microsoft.com/office/drawing/2014/main" id="{A472AE20-A86A-48A3-8897-7C81D5900956}"/>
              </a:ext>
            </a:extLst>
          </p:cNvPr>
          <p:cNvSpPr txBox="1"/>
          <p:nvPr/>
        </p:nvSpPr>
        <p:spPr>
          <a:xfrm>
            <a:off x="9529478" y="801835"/>
            <a:ext cx="2645527" cy="400110"/>
          </a:xfrm>
          <a:prstGeom prst="rect">
            <a:avLst/>
          </a:prstGeom>
          <a:noFill/>
        </p:spPr>
        <p:txBody>
          <a:bodyPr wrap="square" rtlCol="0">
            <a:spAutoFit/>
          </a:bodyPr>
          <a:lstStyle/>
          <a:p>
            <a:pPr algn="l"/>
            <a:r>
              <a:rPr lang="en-GB" sz="2000" dirty="0">
                <a:solidFill>
                  <a:srgbClr val="115076"/>
                </a:solidFill>
              </a:rPr>
              <a:t>made film v well</a:t>
            </a:r>
          </a:p>
        </p:txBody>
      </p:sp>
      <p:sp>
        <p:nvSpPr>
          <p:cNvPr id="41" name="TextBox 40">
            <a:extLst>
              <a:ext uri="{FF2B5EF4-FFF2-40B4-BE49-F238E27FC236}">
                <a16:creationId xmlns:a16="http://schemas.microsoft.com/office/drawing/2014/main" id="{2AD0C6B4-BFFF-42FF-A5D4-8BDA0A572495}"/>
              </a:ext>
            </a:extLst>
          </p:cNvPr>
          <p:cNvSpPr txBox="1"/>
          <p:nvPr/>
        </p:nvSpPr>
        <p:spPr>
          <a:xfrm>
            <a:off x="9536041" y="1199125"/>
            <a:ext cx="2645527" cy="1015663"/>
          </a:xfrm>
          <a:prstGeom prst="rect">
            <a:avLst/>
          </a:prstGeom>
          <a:noFill/>
        </p:spPr>
        <p:txBody>
          <a:bodyPr wrap="square" rtlCol="0">
            <a:spAutoFit/>
          </a:bodyPr>
          <a:lstStyle/>
          <a:p>
            <a:pPr algn="l"/>
            <a:r>
              <a:rPr lang="en-GB" sz="2000" dirty="0">
                <a:solidFill>
                  <a:srgbClr val="115076"/>
                </a:solidFill>
              </a:rPr>
              <a:t>school day / weekend begins and ends earlier</a:t>
            </a:r>
          </a:p>
        </p:txBody>
      </p:sp>
      <p:sp>
        <p:nvSpPr>
          <p:cNvPr id="42" name="TextBox 41">
            <a:extLst>
              <a:ext uri="{FF2B5EF4-FFF2-40B4-BE49-F238E27FC236}">
                <a16:creationId xmlns:a16="http://schemas.microsoft.com/office/drawing/2014/main" id="{4AD9EA90-9578-4749-9F43-5F38E11AD716}"/>
              </a:ext>
            </a:extLst>
          </p:cNvPr>
          <p:cNvSpPr txBox="1"/>
          <p:nvPr/>
        </p:nvSpPr>
        <p:spPr>
          <a:xfrm>
            <a:off x="9534492" y="2196281"/>
            <a:ext cx="2645527" cy="707886"/>
          </a:xfrm>
          <a:prstGeom prst="rect">
            <a:avLst/>
          </a:prstGeom>
          <a:noFill/>
        </p:spPr>
        <p:txBody>
          <a:bodyPr wrap="square" rtlCol="0">
            <a:spAutoFit/>
          </a:bodyPr>
          <a:lstStyle/>
          <a:p>
            <a:pPr algn="l"/>
            <a:r>
              <a:rPr lang="en-GB" sz="2000" dirty="0">
                <a:solidFill>
                  <a:srgbClr val="115076"/>
                </a:solidFill>
              </a:rPr>
              <a:t>their classroom is really good</a:t>
            </a:r>
          </a:p>
        </p:txBody>
      </p:sp>
      <p:sp>
        <p:nvSpPr>
          <p:cNvPr id="43" name="TextBox 42">
            <a:extLst>
              <a:ext uri="{FF2B5EF4-FFF2-40B4-BE49-F238E27FC236}">
                <a16:creationId xmlns:a16="http://schemas.microsoft.com/office/drawing/2014/main" id="{EE973BE9-A74B-4F73-94C6-7E6451657E9D}"/>
              </a:ext>
            </a:extLst>
          </p:cNvPr>
          <p:cNvSpPr txBox="1"/>
          <p:nvPr/>
        </p:nvSpPr>
        <p:spPr>
          <a:xfrm>
            <a:off x="9525335" y="2928721"/>
            <a:ext cx="2645527" cy="400110"/>
          </a:xfrm>
          <a:prstGeom prst="rect">
            <a:avLst/>
          </a:prstGeom>
          <a:noFill/>
        </p:spPr>
        <p:txBody>
          <a:bodyPr wrap="square" rtlCol="0">
            <a:spAutoFit/>
          </a:bodyPr>
          <a:lstStyle/>
          <a:p>
            <a:pPr algn="l"/>
            <a:r>
              <a:rPr lang="en-GB" sz="2000" dirty="0">
                <a:solidFill>
                  <a:srgbClr val="115076"/>
                </a:solidFill>
              </a:rPr>
              <a:t>saw their town too</a:t>
            </a:r>
          </a:p>
        </p:txBody>
      </p:sp>
      <p:sp>
        <p:nvSpPr>
          <p:cNvPr id="44" name="TextBox 43">
            <a:extLst>
              <a:ext uri="{FF2B5EF4-FFF2-40B4-BE49-F238E27FC236}">
                <a16:creationId xmlns:a16="http://schemas.microsoft.com/office/drawing/2014/main" id="{FCD4224D-E355-4CD5-9CF7-59043EA5BEEE}"/>
              </a:ext>
            </a:extLst>
          </p:cNvPr>
          <p:cNvSpPr txBox="1"/>
          <p:nvPr/>
        </p:nvSpPr>
        <p:spPr>
          <a:xfrm>
            <a:off x="9496169" y="3347499"/>
            <a:ext cx="2645527" cy="707886"/>
          </a:xfrm>
          <a:prstGeom prst="rect">
            <a:avLst/>
          </a:prstGeom>
          <a:noFill/>
        </p:spPr>
        <p:txBody>
          <a:bodyPr wrap="square" rtlCol="0">
            <a:spAutoFit/>
          </a:bodyPr>
          <a:lstStyle/>
          <a:p>
            <a:pPr algn="l"/>
            <a:r>
              <a:rPr lang="en-GB" sz="2000" dirty="0">
                <a:solidFill>
                  <a:srgbClr val="115076"/>
                </a:solidFill>
              </a:rPr>
              <a:t>found their school day interesting</a:t>
            </a:r>
          </a:p>
        </p:txBody>
      </p:sp>
      <p:sp>
        <p:nvSpPr>
          <p:cNvPr id="45" name="TextBox 44">
            <a:extLst>
              <a:ext uri="{FF2B5EF4-FFF2-40B4-BE49-F238E27FC236}">
                <a16:creationId xmlns:a16="http://schemas.microsoft.com/office/drawing/2014/main" id="{A7DF5395-38F7-422C-9F72-11892142B83C}"/>
              </a:ext>
            </a:extLst>
          </p:cNvPr>
          <p:cNvSpPr txBox="1"/>
          <p:nvPr/>
        </p:nvSpPr>
        <p:spPr>
          <a:xfrm>
            <a:off x="9496169" y="4110814"/>
            <a:ext cx="2645527" cy="707886"/>
          </a:xfrm>
          <a:prstGeom prst="rect">
            <a:avLst/>
          </a:prstGeom>
          <a:noFill/>
        </p:spPr>
        <p:txBody>
          <a:bodyPr wrap="square" rtlCol="0">
            <a:spAutoFit/>
          </a:bodyPr>
          <a:lstStyle/>
          <a:p>
            <a:pPr algn="l"/>
            <a:r>
              <a:rPr lang="en-GB" sz="2000" dirty="0">
                <a:solidFill>
                  <a:srgbClr val="115076"/>
                </a:solidFill>
              </a:rPr>
              <a:t>school year shorter than ours</a:t>
            </a:r>
          </a:p>
        </p:txBody>
      </p:sp>
      <p:sp>
        <p:nvSpPr>
          <p:cNvPr id="46" name="TextBox 45">
            <a:extLst>
              <a:ext uri="{FF2B5EF4-FFF2-40B4-BE49-F238E27FC236}">
                <a16:creationId xmlns:a16="http://schemas.microsoft.com/office/drawing/2014/main" id="{5E3F2F1D-DAF5-423C-8DC7-4E691C707830}"/>
              </a:ext>
            </a:extLst>
          </p:cNvPr>
          <p:cNvSpPr txBox="1"/>
          <p:nvPr/>
        </p:nvSpPr>
        <p:spPr>
          <a:xfrm>
            <a:off x="9484548" y="4786534"/>
            <a:ext cx="2645527" cy="707886"/>
          </a:xfrm>
          <a:prstGeom prst="rect">
            <a:avLst/>
          </a:prstGeom>
          <a:noFill/>
        </p:spPr>
        <p:txBody>
          <a:bodyPr wrap="square" rtlCol="0">
            <a:spAutoFit/>
          </a:bodyPr>
          <a:lstStyle/>
          <a:p>
            <a:pPr algn="l"/>
            <a:r>
              <a:rPr lang="en-GB" sz="2000" dirty="0">
                <a:solidFill>
                  <a:srgbClr val="115076"/>
                </a:solidFill>
              </a:rPr>
              <a:t>their school not as strict as ours</a:t>
            </a:r>
          </a:p>
        </p:txBody>
      </p:sp>
      <p:sp>
        <p:nvSpPr>
          <p:cNvPr id="47" name="TextBox 46">
            <a:extLst>
              <a:ext uri="{FF2B5EF4-FFF2-40B4-BE49-F238E27FC236}">
                <a16:creationId xmlns:a16="http://schemas.microsoft.com/office/drawing/2014/main" id="{6863AFB9-2B2B-483A-9219-7520558BAAAD}"/>
              </a:ext>
            </a:extLst>
          </p:cNvPr>
          <p:cNvSpPr txBox="1"/>
          <p:nvPr/>
        </p:nvSpPr>
        <p:spPr>
          <a:xfrm>
            <a:off x="9502885" y="5494420"/>
            <a:ext cx="2645527" cy="707886"/>
          </a:xfrm>
          <a:prstGeom prst="rect">
            <a:avLst/>
          </a:prstGeom>
          <a:noFill/>
        </p:spPr>
        <p:txBody>
          <a:bodyPr wrap="square" rtlCol="0">
            <a:spAutoFit/>
          </a:bodyPr>
          <a:lstStyle/>
          <a:p>
            <a:pPr algn="l"/>
            <a:r>
              <a:rPr lang="en-GB" sz="2000" dirty="0">
                <a:solidFill>
                  <a:srgbClr val="115076"/>
                </a:solidFill>
              </a:rPr>
              <a:t>great orchestra and theatre</a:t>
            </a:r>
          </a:p>
        </p:txBody>
      </p:sp>
    </p:spTree>
    <p:extLst>
      <p:ext uri="{BB962C8B-B14F-4D97-AF65-F5344CB8AC3E}">
        <p14:creationId xmlns:p14="http://schemas.microsoft.com/office/powerpoint/2010/main" val="329124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1" grpId="0"/>
      <p:bldP spid="42" grpId="0"/>
      <p:bldP spid="43" grpId="0"/>
      <p:bldP spid="44" grpId="0"/>
      <p:bldP spid="45" grpId="0"/>
      <p:bldP spid="4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029200" cy="869950"/>
          </a:xfrm>
          <a:prstGeom prst="rect">
            <a:avLst/>
          </a:prstGeom>
        </p:spPr>
      </p:pic>
      <p:sp>
        <p:nvSpPr>
          <p:cNvPr id="4" name="Title 3"/>
          <p:cNvSpPr>
            <a:spLocks noGrp="1"/>
          </p:cNvSpPr>
          <p:nvPr>
            <p:ph type="title"/>
          </p:nvPr>
        </p:nvSpPr>
        <p:spPr>
          <a:xfrm>
            <a:off x="0" y="294041"/>
            <a:ext cx="4555671" cy="707849"/>
          </a:xfrm>
        </p:spPr>
        <p:txBody>
          <a:bodyPr>
            <a:normAutofit/>
          </a:bodyPr>
          <a:lstStyle/>
          <a:p>
            <a:r>
              <a:rPr lang="en-GB" sz="3600" b="1" dirty="0">
                <a:solidFill>
                  <a:schemeClr val="bg1"/>
                </a:solidFill>
              </a:rPr>
              <a:t>Andreas </a:t>
            </a:r>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67128" y="1338129"/>
            <a:ext cx="11690871" cy="830997"/>
          </a:xfrm>
          <a:prstGeom prst="rect">
            <a:avLst/>
          </a:prstGeom>
          <a:noFill/>
        </p:spPr>
        <p:txBody>
          <a:bodyPr wrap="square" rtlCol="0">
            <a:spAutoFit/>
          </a:bodyPr>
          <a:lstStyle/>
          <a:p>
            <a:r>
              <a:rPr lang="en-US" sz="2400" dirty="0" err="1">
                <a:solidFill>
                  <a:schemeClr val="accent5">
                    <a:lumMod val="50000"/>
                  </a:schemeClr>
                </a:solidFill>
              </a:rPr>
              <a:t>Mias</a:t>
            </a:r>
            <a:r>
              <a:rPr lang="en-US" sz="2400" dirty="0">
                <a:solidFill>
                  <a:schemeClr val="accent5">
                    <a:lumMod val="50000"/>
                  </a:schemeClr>
                </a:solidFill>
              </a:rPr>
              <a:t> </a:t>
            </a:r>
            <a:r>
              <a:rPr lang="en-US" sz="2400" dirty="0" err="1">
                <a:solidFill>
                  <a:schemeClr val="accent5">
                    <a:lumMod val="50000"/>
                  </a:schemeClr>
                </a:solidFill>
              </a:rPr>
              <a:t>Klasse</a:t>
            </a:r>
            <a:r>
              <a:rPr lang="en-US" sz="2400" dirty="0">
                <a:solidFill>
                  <a:schemeClr val="accent5">
                    <a:lumMod val="50000"/>
                  </a:schemeClr>
                </a:solidFill>
              </a:rPr>
              <a:t> hat das Video von Andreas </a:t>
            </a:r>
            <a:r>
              <a:rPr lang="en-US" sz="2400" dirty="0" err="1">
                <a:solidFill>
                  <a:schemeClr val="accent5">
                    <a:lumMod val="50000"/>
                  </a:schemeClr>
                </a:solidFill>
              </a:rPr>
              <a:t>Klasse</a:t>
            </a:r>
            <a:r>
              <a:rPr lang="en-US" sz="2400" dirty="0">
                <a:solidFill>
                  <a:schemeClr val="accent5">
                    <a:lumMod val="50000"/>
                  </a:schemeClr>
                </a:solidFill>
              </a:rPr>
              <a:t> </a:t>
            </a:r>
            <a:r>
              <a:rPr lang="en-US" sz="2400" dirty="0" err="1">
                <a:solidFill>
                  <a:schemeClr val="accent5">
                    <a:lumMod val="50000"/>
                  </a:schemeClr>
                </a:solidFill>
              </a:rPr>
              <a:t>gesehen</a:t>
            </a:r>
            <a:r>
              <a:rPr lang="en-US" sz="2400" dirty="0">
                <a:solidFill>
                  <a:schemeClr val="accent5">
                    <a:lumMod val="50000"/>
                  </a:schemeClr>
                </a:solidFill>
              </a:rPr>
              <a:t>.  Sie </a:t>
            </a:r>
            <a:r>
              <a:rPr lang="en-US" sz="2400" dirty="0" err="1">
                <a:solidFill>
                  <a:schemeClr val="accent5">
                    <a:lumMod val="50000"/>
                  </a:schemeClr>
                </a:solidFill>
              </a:rPr>
              <a:t>hatten</a:t>
            </a:r>
            <a:r>
              <a:rPr lang="en-US" sz="2400" dirty="0">
                <a:solidFill>
                  <a:schemeClr val="accent5">
                    <a:lumMod val="50000"/>
                  </a:schemeClr>
                </a:solidFill>
              </a:rPr>
              <a:t> </a:t>
            </a:r>
            <a:r>
              <a:rPr lang="en-US" sz="2400" dirty="0" err="1">
                <a:solidFill>
                  <a:schemeClr val="accent5">
                    <a:lumMod val="50000"/>
                  </a:schemeClr>
                </a:solidFill>
              </a:rPr>
              <a:t>weitere</a:t>
            </a:r>
            <a:r>
              <a:rPr lang="en-US" sz="2400" dirty="0">
                <a:solidFill>
                  <a:schemeClr val="accent5">
                    <a:lumMod val="50000"/>
                  </a:schemeClr>
                </a:solidFill>
              </a:rPr>
              <a:t> </a:t>
            </a:r>
            <a:r>
              <a:rPr lang="en-US" sz="2400" dirty="0" err="1">
                <a:solidFill>
                  <a:schemeClr val="accent5">
                    <a:lumMod val="50000"/>
                  </a:schemeClr>
                </a:solidFill>
              </a:rPr>
              <a:t>Fragen</a:t>
            </a:r>
            <a:r>
              <a:rPr lang="en-US" sz="2400" dirty="0">
                <a:solidFill>
                  <a:schemeClr val="accent5">
                    <a:lumMod val="50000"/>
                  </a:schemeClr>
                </a:solidFill>
              </a:rPr>
              <a:t>.  Wie </a:t>
            </a:r>
            <a:r>
              <a:rPr lang="en-US" sz="2400" dirty="0" err="1">
                <a:solidFill>
                  <a:schemeClr val="accent5">
                    <a:lumMod val="50000"/>
                  </a:schemeClr>
                </a:solidFill>
              </a:rPr>
              <a:t>heißen</a:t>
            </a:r>
            <a:r>
              <a:rPr lang="en-US" sz="2400" dirty="0">
                <a:solidFill>
                  <a:schemeClr val="accent5">
                    <a:lumMod val="50000"/>
                  </a:schemeClr>
                </a:solidFill>
              </a:rPr>
              <a:t> die </a:t>
            </a:r>
            <a:r>
              <a:rPr lang="en-US" sz="2400" dirty="0" err="1">
                <a:solidFill>
                  <a:schemeClr val="accent5">
                    <a:lumMod val="50000"/>
                  </a:schemeClr>
                </a:solidFill>
              </a:rPr>
              <a:t>Antworten</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1-9 und das </a:t>
            </a:r>
            <a:r>
              <a:rPr lang="en-US" sz="2400" dirty="0" err="1">
                <a:solidFill>
                  <a:schemeClr val="accent5">
                    <a:lumMod val="50000"/>
                  </a:schemeClr>
                </a:solidFill>
              </a:rPr>
              <a:t>richtige</a:t>
            </a:r>
            <a:r>
              <a:rPr lang="en-US" sz="2400" dirty="0">
                <a:solidFill>
                  <a:schemeClr val="accent5">
                    <a:lumMod val="50000"/>
                  </a:schemeClr>
                </a:solidFill>
              </a:rPr>
              <a:t> Wort.</a:t>
            </a:r>
          </a:p>
        </p:txBody>
      </p:sp>
      <p:graphicFrame>
        <p:nvGraphicFramePr>
          <p:cNvPr id="2" name="Table 6">
            <a:extLst>
              <a:ext uri="{FF2B5EF4-FFF2-40B4-BE49-F238E27FC236}">
                <a16:creationId xmlns:a16="http://schemas.microsoft.com/office/drawing/2014/main" id="{D1FF28AC-7338-4AA2-B227-B1E391E6DC71}"/>
              </a:ext>
            </a:extLst>
          </p:cNvPr>
          <p:cNvGraphicFramePr>
            <a:graphicFrameLocks noGrp="1"/>
          </p:cNvGraphicFramePr>
          <p:nvPr>
            <p:extLst>
              <p:ext uri="{D42A27DB-BD31-4B8C-83A1-F6EECF244321}">
                <p14:modId xmlns:p14="http://schemas.microsoft.com/office/powerpoint/2010/main" val="382208854"/>
              </p:ext>
            </p:extLst>
          </p:nvPr>
        </p:nvGraphicFramePr>
        <p:xfrm>
          <a:off x="67128" y="2343265"/>
          <a:ext cx="11967029" cy="3350744"/>
        </p:xfrm>
        <a:graphic>
          <a:graphicData uri="http://schemas.openxmlformats.org/drawingml/2006/table">
            <a:tbl>
              <a:tblPr firstRow="1" bandRow="1">
                <a:tableStyleId>{ED083AE6-46FA-4A59-8FB0-9F97EB10719F}</a:tableStyleId>
              </a:tblPr>
              <a:tblGrid>
                <a:gridCol w="438498">
                  <a:extLst>
                    <a:ext uri="{9D8B030D-6E8A-4147-A177-3AD203B41FA5}">
                      <a16:colId xmlns:a16="http://schemas.microsoft.com/office/drawing/2014/main" val="663267447"/>
                    </a:ext>
                  </a:extLst>
                </a:gridCol>
                <a:gridCol w="2807113">
                  <a:extLst>
                    <a:ext uri="{9D8B030D-6E8A-4147-A177-3AD203B41FA5}">
                      <a16:colId xmlns:a16="http://schemas.microsoft.com/office/drawing/2014/main" val="2086064397"/>
                    </a:ext>
                  </a:extLst>
                </a:gridCol>
                <a:gridCol w="473676">
                  <a:extLst>
                    <a:ext uri="{9D8B030D-6E8A-4147-A177-3AD203B41FA5}">
                      <a16:colId xmlns:a16="http://schemas.microsoft.com/office/drawing/2014/main" val="74956031"/>
                    </a:ext>
                  </a:extLst>
                </a:gridCol>
                <a:gridCol w="3967843">
                  <a:extLst>
                    <a:ext uri="{9D8B030D-6E8A-4147-A177-3AD203B41FA5}">
                      <a16:colId xmlns:a16="http://schemas.microsoft.com/office/drawing/2014/main" val="1737221364"/>
                    </a:ext>
                  </a:extLst>
                </a:gridCol>
                <a:gridCol w="506185">
                  <a:extLst>
                    <a:ext uri="{9D8B030D-6E8A-4147-A177-3AD203B41FA5}">
                      <a16:colId xmlns:a16="http://schemas.microsoft.com/office/drawing/2014/main" val="3685797720"/>
                    </a:ext>
                  </a:extLst>
                </a:gridCol>
                <a:gridCol w="3773714">
                  <a:extLst>
                    <a:ext uri="{9D8B030D-6E8A-4147-A177-3AD203B41FA5}">
                      <a16:colId xmlns:a16="http://schemas.microsoft.com/office/drawing/2014/main" val="1152973369"/>
                    </a:ext>
                  </a:extLst>
                </a:gridCol>
              </a:tblGrid>
              <a:tr h="1081012">
                <a:tc>
                  <a:txBody>
                    <a:bodyPr/>
                    <a:lstStyle/>
                    <a:p>
                      <a:pPr algn="ctr"/>
                      <a:endParaRPr lang="en-GB" sz="2800" b="1" dirty="0">
                        <a:solidFill>
                          <a:srgbClr val="115076"/>
                        </a:solidFill>
                      </a:endParaRPr>
                    </a:p>
                  </a:txBody>
                  <a:tcPr anchor="ctr"/>
                </a:tc>
                <a:tc>
                  <a:txBody>
                    <a:bodyPr/>
                    <a:lstStyle/>
                    <a:p>
                      <a:r>
                        <a:rPr lang="en-GB" sz="2400" b="0" dirty="0">
                          <a:solidFill>
                            <a:srgbClr val="115076"/>
                          </a:solidFill>
                        </a:rPr>
                        <a:t>[Essen / </a:t>
                      </a:r>
                      <a:r>
                        <a:rPr lang="en-GB" sz="2400" b="0" dirty="0" err="1">
                          <a:solidFill>
                            <a:srgbClr val="115076"/>
                          </a:solidFill>
                        </a:rPr>
                        <a:t>Handys</a:t>
                      </a:r>
                      <a:r>
                        <a:rPr lang="en-GB" sz="2400" b="0" dirty="0">
                          <a:solidFill>
                            <a:srgbClr val="115076"/>
                          </a:solidFill>
                        </a:rPr>
                        <a:t>]</a:t>
                      </a:r>
                    </a:p>
                  </a:txBody>
                  <a:tcPr anchor="ctr"/>
                </a:tc>
                <a:tc>
                  <a:txBody>
                    <a:bodyPr/>
                    <a:lstStyle/>
                    <a:p>
                      <a:pPr algn="ctr"/>
                      <a:endParaRPr lang="en-GB" sz="2800" b="1"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sz="2400" b="0" dirty="0">
                          <a:solidFill>
                            <a:srgbClr val="115076"/>
                          </a:solidFill>
                        </a:rPr>
                      </a:br>
                      <a:r>
                        <a:rPr lang="en-GB" sz="2400" b="0" dirty="0">
                          <a:solidFill>
                            <a:srgbClr val="115076"/>
                          </a:solidFill>
                        </a:rPr>
                        <a:t>[</a:t>
                      </a:r>
                      <a:r>
                        <a:rPr lang="en-GB" sz="2400" b="0" dirty="0" err="1">
                          <a:solidFill>
                            <a:srgbClr val="115076"/>
                          </a:solidFill>
                        </a:rPr>
                        <a:t>Klassenzimmer</a:t>
                      </a:r>
                      <a:r>
                        <a:rPr lang="en-GB" sz="2400" b="0" dirty="0">
                          <a:solidFill>
                            <a:srgbClr val="115076"/>
                          </a:solidFill>
                        </a:rPr>
                        <a:t> / </a:t>
                      </a:r>
                      <a:r>
                        <a:rPr lang="en-GB" sz="2400" b="0" dirty="0" err="1">
                          <a:solidFill>
                            <a:srgbClr val="115076"/>
                          </a:solidFill>
                        </a:rPr>
                        <a:t>Kantine</a:t>
                      </a:r>
                      <a:r>
                        <a:rPr lang="en-GB" sz="2400" b="0" dirty="0">
                          <a:solidFill>
                            <a:srgbClr val="115076"/>
                          </a:solidFill>
                        </a:rPr>
                        <a:t>]</a:t>
                      </a:r>
                    </a:p>
                    <a:p>
                      <a:endParaRPr lang="en-GB" sz="2400" b="0" dirty="0">
                        <a:solidFill>
                          <a:srgbClr val="115076"/>
                        </a:solidFill>
                      </a:endParaRPr>
                    </a:p>
                  </a:txBody>
                  <a:tcPr anchor="ctr"/>
                </a:tc>
                <a:tc>
                  <a:txBody>
                    <a:bodyPr/>
                    <a:lstStyle/>
                    <a:p>
                      <a:pPr algn="ctr"/>
                      <a:endParaRPr lang="en-GB" sz="2800" b="1" dirty="0">
                        <a:solidFill>
                          <a:srgbClr val="115076"/>
                        </a:solidFill>
                      </a:endParaRPr>
                    </a:p>
                  </a:txBody>
                  <a:tcPr anchor="ctr"/>
                </a:tc>
                <a:tc>
                  <a:txBody>
                    <a:bodyPr/>
                    <a:lstStyle/>
                    <a:p>
                      <a:r>
                        <a:rPr lang="en-GB" sz="2400" b="0" dirty="0">
                          <a:solidFill>
                            <a:srgbClr val="115076"/>
                          </a:solidFill>
                        </a:rPr>
                        <a:t>[</a:t>
                      </a:r>
                      <a:r>
                        <a:rPr lang="en-GB" sz="2400" b="0" dirty="0" err="1">
                          <a:solidFill>
                            <a:srgbClr val="115076"/>
                          </a:solidFill>
                        </a:rPr>
                        <a:t>Schuldirektor</a:t>
                      </a:r>
                      <a:r>
                        <a:rPr lang="en-GB" sz="2400" b="0" dirty="0">
                          <a:solidFill>
                            <a:srgbClr val="115076"/>
                          </a:solidFill>
                        </a:rPr>
                        <a:t> / Uniform]</a:t>
                      </a:r>
                    </a:p>
                  </a:txBody>
                  <a:tcPr anchor="ctr"/>
                </a:tc>
                <a:extLst>
                  <a:ext uri="{0D108BD9-81ED-4DB2-BD59-A6C34878D82A}">
                    <a16:rowId xmlns:a16="http://schemas.microsoft.com/office/drawing/2014/main" val="825520751"/>
                  </a:ext>
                </a:extLst>
              </a:tr>
              <a:tr h="1081012">
                <a:tc>
                  <a:txBody>
                    <a:bodyPr/>
                    <a:lstStyle/>
                    <a:p>
                      <a:pPr algn="ctr"/>
                      <a:endParaRPr lang="en-GB" sz="2800" b="1" dirty="0">
                        <a:solidFill>
                          <a:srgbClr val="115076"/>
                        </a:solidFill>
                      </a:endParaRPr>
                    </a:p>
                  </a:txBody>
                  <a:tcPr anchor="ctr"/>
                </a:tc>
                <a:tc>
                  <a:txBody>
                    <a:bodyPr/>
                    <a:lstStyle/>
                    <a:p>
                      <a:r>
                        <a:rPr lang="en-GB" sz="2400" b="0" dirty="0">
                          <a:solidFill>
                            <a:srgbClr val="115076"/>
                          </a:solidFill>
                        </a:rPr>
                        <a:t>[</a:t>
                      </a:r>
                      <a:r>
                        <a:rPr lang="en-GB" sz="2400" b="0" dirty="0" err="1">
                          <a:solidFill>
                            <a:srgbClr val="115076"/>
                          </a:solidFill>
                        </a:rPr>
                        <a:t>Klasse</a:t>
                      </a:r>
                      <a:r>
                        <a:rPr lang="en-GB" sz="2400" b="0" dirty="0">
                          <a:solidFill>
                            <a:srgbClr val="115076"/>
                          </a:solidFill>
                        </a:rPr>
                        <a:t> / Team]</a:t>
                      </a:r>
                    </a:p>
                  </a:txBody>
                  <a:tcPr anchor="ctr"/>
                </a:tc>
                <a:tc>
                  <a:txBody>
                    <a:bodyPr/>
                    <a:lstStyle/>
                    <a:p>
                      <a:pPr algn="ctr"/>
                      <a:endParaRPr lang="en-GB" sz="2800" b="1" dirty="0">
                        <a:solidFill>
                          <a:srgbClr val="115076"/>
                        </a:solidFill>
                      </a:endParaRPr>
                    </a:p>
                  </a:txBody>
                  <a:tcPr anchor="ctr"/>
                </a:tc>
                <a:tc>
                  <a:txBody>
                    <a:bodyPr/>
                    <a:lstStyle/>
                    <a:p>
                      <a:r>
                        <a:rPr lang="en-GB" sz="2400" b="0" dirty="0">
                          <a:solidFill>
                            <a:srgbClr val="115076"/>
                          </a:solidFill>
                        </a:rPr>
                        <a:t>[Test / </a:t>
                      </a:r>
                      <a:r>
                        <a:rPr lang="en-GB" sz="2400" b="0" dirty="0" err="1">
                          <a:solidFill>
                            <a:srgbClr val="115076"/>
                          </a:solidFill>
                        </a:rPr>
                        <a:t>Hausaufgaben</a:t>
                      </a:r>
                      <a:r>
                        <a:rPr lang="en-GB" sz="2400" b="0" dirty="0">
                          <a:solidFill>
                            <a:srgbClr val="115076"/>
                          </a:solidFill>
                        </a:rPr>
                        <a:t>]</a:t>
                      </a:r>
                    </a:p>
                  </a:txBody>
                  <a:tcPr anchor="ctr"/>
                </a:tc>
                <a:tc>
                  <a:txBody>
                    <a:bodyPr/>
                    <a:lstStyle/>
                    <a:p>
                      <a:pPr algn="ctr"/>
                      <a:endParaRPr lang="en-GB" sz="2800" b="1" dirty="0">
                        <a:solidFill>
                          <a:srgbClr val="115076"/>
                        </a:solidFill>
                      </a:endParaRPr>
                    </a:p>
                  </a:txBody>
                  <a:tcPr anchor="ctr"/>
                </a:tc>
                <a:tc>
                  <a:txBody>
                    <a:bodyPr/>
                    <a:lstStyle/>
                    <a:p>
                      <a:r>
                        <a:rPr lang="en-GB" sz="2400" b="0" dirty="0">
                          <a:solidFill>
                            <a:srgbClr val="115076"/>
                          </a:solidFill>
                        </a:rPr>
                        <a:t>[Schule / </a:t>
                      </a:r>
                      <a:r>
                        <a:rPr lang="en-GB" sz="2400" b="0" dirty="0" err="1">
                          <a:solidFill>
                            <a:srgbClr val="115076"/>
                          </a:solidFill>
                        </a:rPr>
                        <a:t>Schultheater</a:t>
                      </a:r>
                      <a:r>
                        <a:rPr lang="en-GB" sz="2400" b="0" dirty="0">
                          <a:solidFill>
                            <a:srgbClr val="115076"/>
                          </a:solidFill>
                        </a:rPr>
                        <a:t>]</a:t>
                      </a:r>
                    </a:p>
                  </a:txBody>
                  <a:tcPr anchor="ctr"/>
                </a:tc>
                <a:extLst>
                  <a:ext uri="{0D108BD9-81ED-4DB2-BD59-A6C34878D82A}">
                    <a16:rowId xmlns:a16="http://schemas.microsoft.com/office/drawing/2014/main" val="2305763947"/>
                  </a:ext>
                </a:extLst>
              </a:tr>
              <a:tr h="1081012">
                <a:tc>
                  <a:txBody>
                    <a:bodyPr/>
                    <a:lstStyle/>
                    <a:p>
                      <a:pPr algn="ctr"/>
                      <a:endParaRPr lang="en-GB" sz="2800" b="1" dirty="0">
                        <a:solidFill>
                          <a:srgbClr val="115076"/>
                        </a:solidFill>
                      </a:endParaRPr>
                    </a:p>
                  </a:txBody>
                  <a:tcPr anchor="ctr"/>
                </a:tc>
                <a:tc>
                  <a:txBody>
                    <a:bodyPr/>
                    <a:lstStyle/>
                    <a:p>
                      <a:r>
                        <a:rPr lang="en-GB" sz="2400" b="0" dirty="0">
                          <a:solidFill>
                            <a:srgbClr val="115076"/>
                          </a:solidFill>
                        </a:rPr>
                        <a:t>[</a:t>
                      </a:r>
                      <a:r>
                        <a:rPr lang="en-GB" sz="2400" b="0" dirty="0" err="1">
                          <a:solidFill>
                            <a:srgbClr val="115076"/>
                          </a:solidFill>
                        </a:rPr>
                        <a:t>Lehrerin</a:t>
                      </a:r>
                      <a:r>
                        <a:rPr lang="en-GB" sz="2400" b="0" dirty="0">
                          <a:solidFill>
                            <a:srgbClr val="115076"/>
                          </a:solidFill>
                        </a:rPr>
                        <a:t> / Lehrer]</a:t>
                      </a:r>
                    </a:p>
                  </a:txBody>
                  <a:tcPr anchor="ctr"/>
                </a:tc>
                <a:tc>
                  <a:txBody>
                    <a:bodyPr/>
                    <a:lstStyle/>
                    <a:p>
                      <a:pPr algn="ctr"/>
                      <a:endParaRPr lang="en-GB" sz="2800" b="1" dirty="0">
                        <a:solidFill>
                          <a:srgbClr val="115076"/>
                        </a:solidFill>
                      </a:endParaRPr>
                    </a:p>
                  </a:txBody>
                  <a:tcPr anchor="ctr"/>
                </a:tc>
                <a:tc>
                  <a:txBody>
                    <a:bodyPr/>
                    <a:lstStyle/>
                    <a:p>
                      <a:r>
                        <a:rPr lang="en-GB" sz="2400" b="0" dirty="0">
                          <a:solidFill>
                            <a:srgbClr val="115076"/>
                          </a:solidFill>
                        </a:rPr>
                        <a:t>[</a:t>
                      </a:r>
                      <a:r>
                        <a:rPr lang="en-GB" sz="2400" b="0" dirty="0" err="1">
                          <a:solidFill>
                            <a:srgbClr val="115076"/>
                          </a:solidFill>
                        </a:rPr>
                        <a:t>Schultag</a:t>
                      </a:r>
                      <a:r>
                        <a:rPr lang="en-GB" sz="2400" b="0" dirty="0">
                          <a:solidFill>
                            <a:srgbClr val="115076"/>
                          </a:solidFill>
                        </a:rPr>
                        <a:t> / </a:t>
                      </a:r>
                      <a:r>
                        <a:rPr lang="en-GB" sz="2400" b="0" dirty="0" err="1">
                          <a:solidFill>
                            <a:srgbClr val="115076"/>
                          </a:solidFill>
                        </a:rPr>
                        <a:t>Schulwoche</a:t>
                      </a:r>
                      <a:r>
                        <a:rPr lang="en-GB" sz="2400" b="0" dirty="0">
                          <a:solidFill>
                            <a:srgbClr val="115076"/>
                          </a:solidFill>
                        </a:rPr>
                        <a:t>]</a:t>
                      </a:r>
                    </a:p>
                  </a:txBody>
                  <a:tcPr anchor="ctr"/>
                </a:tc>
                <a:tc>
                  <a:txBody>
                    <a:bodyPr/>
                    <a:lstStyle/>
                    <a:p>
                      <a:pPr algn="ctr"/>
                      <a:endParaRPr lang="en-GB" sz="2800" b="1" dirty="0">
                        <a:solidFill>
                          <a:srgbClr val="115076"/>
                        </a:solidFill>
                      </a:endParaRPr>
                    </a:p>
                  </a:txBody>
                  <a:tcPr anchor="ctr"/>
                </a:tc>
                <a:tc>
                  <a:txBody>
                    <a:bodyPr/>
                    <a:lstStyle/>
                    <a:p>
                      <a:r>
                        <a:rPr lang="en-GB" sz="2400" b="0" dirty="0">
                          <a:solidFill>
                            <a:srgbClr val="115076"/>
                          </a:solidFill>
                        </a:rPr>
                        <a:t>[</a:t>
                      </a:r>
                      <a:r>
                        <a:rPr lang="en-GB" sz="2400" b="0" dirty="0" err="1">
                          <a:solidFill>
                            <a:srgbClr val="115076"/>
                          </a:solidFill>
                        </a:rPr>
                        <a:t>Direktor</a:t>
                      </a:r>
                      <a:r>
                        <a:rPr lang="en-GB" sz="2400" b="0" dirty="0">
                          <a:solidFill>
                            <a:srgbClr val="115076"/>
                          </a:solidFill>
                        </a:rPr>
                        <a:t> / Motto]</a:t>
                      </a:r>
                    </a:p>
                  </a:txBody>
                  <a:tcPr anchor="ctr"/>
                </a:tc>
                <a:extLst>
                  <a:ext uri="{0D108BD9-81ED-4DB2-BD59-A6C34878D82A}">
                    <a16:rowId xmlns:a16="http://schemas.microsoft.com/office/drawing/2014/main" val="2300414747"/>
                  </a:ext>
                </a:extLst>
              </a:tr>
            </a:tbl>
          </a:graphicData>
        </a:graphic>
      </p:graphicFrame>
      <p:sp>
        <p:nvSpPr>
          <p:cNvPr id="31" name="Action Button: Custom 16">
            <a:hlinkClick r:id="" action="ppaction://noaction" highlightClick="1">
              <a:snd r:embed="rId4" name="12. 4.wav"/>
            </a:hlinkClick>
            <a:extLst>
              <a:ext uri="{FF2B5EF4-FFF2-40B4-BE49-F238E27FC236}">
                <a16:creationId xmlns:a16="http://schemas.microsoft.com/office/drawing/2014/main" id="{BF8E230D-1A2D-4CD8-B39F-644FBED524F0}"/>
              </a:ext>
            </a:extLst>
          </p:cNvPr>
          <p:cNvSpPr/>
          <p:nvPr/>
        </p:nvSpPr>
        <p:spPr>
          <a:xfrm>
            <a:off x="3349720" y="27260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16">
            <a:hlinkClick r:id="" action="ppaction://noaction" highlightClick="1">
              <a:snd r:embed="rId5" name="12. 5.wav"/>
            </a:hlinkClick>
            <a:extLst>
              <a:ext uri="{FF2B5EF4-FFF2-40B4-BE49-F238E27FC236}">
                <a16:creationId xmlns:a16="http://schemas.microsoft.com/office/drawing/2014/main" id="{E239319C-DD4B-4B6C-A142-A43204BF6F5B}"/>
              </a:ext>
            </a:extLst>
          </p:cNvPr>
          <p:cNvSpPr/>
          <p:nvPr/>
        </p:nvSpPr>
        <p:spPr>
          <a:xfrm>
            <a:off x="3349720" y="39004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3" name="Action Button: Custom 16">
            <a:hlinkClick r:id="" action="ppaction://noaction" highlightClick="1">
              <a:snd r:embed="rId6" name="12. 6.wav"/>
            </a:hlinkClick>
            <a:extLst>
              <a:ext uri="{FF2B5EF4-FFF2-40B4-BE49-F238E27FC236}">
                <a16:creationId xmlns:a16="http://schemas.microsoft.com/office/drawing/2014/main" id="{1A0EB95D-5397-4BE4-BA3F-CC5C35784879}"/>
              </a:ext>
            </a:extLst>
          </p:cNvPr>
          <p:cNvSpPr/>
          <p:nvPr/>
        </p:nvSpPr>
        <p:spPr>
          <a:xfrm>
            <a:off x="3349720" y="49559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4" name="Action Button: Custom 16">
            <a:hlinkClick r:id="" action="ppaction://noaction" highlightClick="1">
              <a:snd r:embed="rId7" name="12. 7.wav"/>
            </a:hlinkClick>
            <a:extLst>
              <a:ext uri="{FF2B5EF4-FFF2-40B4-BE49-F238E27FC236}">
                <a16:creationId xmlns:a16="http://schemas.microsoft.com/office/drawing/2014/main" id="{CD00EDDF-7693-4B0B-8531-DFBB8E70CD1D}"/>
              </a:ext>
            </a:extLst>
          </p:cNvPr>
          <p:cNvSpPr/>
          <p:nvPr/>
        </p:nvSpPr>
        <p:spPr>
          <a:xfrm>
            <a:off x="7812717" y="27493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5" name="Action Button: Custom 16">
            <a:hlinkClick r:id="" action="ppaction://noaction" highlightClick="1">
              <a:snd r:embed="rId8" name="12. 8.wav"/>
            </a:hlinkClick>
            <a:extLst>
              <a:ext uri="{FF2B5EF4-FFF2-40B4-BE49-F238E27FC236}">
                <a16:creationId xmlns:a16="http://schemas.microsoft.com/office/drawing/2014/main" id="{F1D08593-359A-41EF-AF9F-5CEA35E38F1B}"/>
              </a:ext>
            </a:extLst>
          </p:cNvPr>
          <p:cNvSpPr/>
          <p:nvPr/>
        </p:nvSpPr>
        <p:spPr>
          <a:xfrm>
            <a:off x="7812717" y="39004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6" name="Action Button: Custom 16">
            <a:hlinkClick r:id="" action="ppaction://noaction" highlightClick="1">
              <a:snd r:embed="rId9" name="12. 9.wav"/>
            </a:hlinkClick>
            <a:extLst>
              <a:ext uri="{FF2B5EF4-FFF2-40B4-BE49-F238E27FC236}">
                <a16:creationId xmlns:a16="http://schemas.microsoft.com/office/drawing/2014/main" id="{8A13A1CA-CD3B-42D1-A208-6D9D03345871}"/>
              </a:ext>
            </a:extLst>
          </p:cNvPr>
          <p:cNvSpPr/>
          <p:nvPr/>
        </p:nvSpPr>
        <p:spPr>
          <a:xfrm>
            <a:off x="7812717" y="49559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pic>
        <p:nvPicPr>
          <p:cNvPr id="37" name="Picture 36" descr="green checkmark">
            <a:hlinkClick r:id="" action="ppaction://noaction">
              <a:snd r:embed="rId10" name="12.ans.1.wav"/>
            </a:hlinkClick>
            <a:extLst>
              <a:ext uri="{FF2B5EF4-FFF2-40B4-BE49-F238E27FC236}">
                <a16:creationId xmlns:a16="http://schemas.microsoft.com/office/drawing/2014/main" id="{EC64C544-766C-4DB5-B1C1-9B68DBFE45C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2360" y="2354624"/>
            <a:ext cx="484479" cy="504666"/>
          </a:xfrm>
          <a:prstGeom prst="rect">
            <a:avLst/>
          </a:prstGeom>
        </p:spPr>
      </p:pic>
      <p:pic>
        <p:nvPicPr>
          <p:cNvPr id="38" name="Picture 37" descr="green checkmark">
            <a:hlinkClick r:id="" action="ppaction://noaction">
              <a:snd r:embed="rId12" name="12.ans.2.wav"/>
            </a:hlinkClick>
            <a:extLst>
              <a:ext uri="{FF2B5EF4-FFF2-40B4-BE49-F238E27FC236}">
                <a16:creationId xmlns:a16="http://schemas.microsoft.com/office/drawing/2014/main" id="{A55E1EAD-2BC4-442D-8E9B-6410FDCB8E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46544" y="3463307"/>
            <a:ext cx="484479" cy="504666"/>
          </a:xfrm>
          <a:prstGeom prst="rect">
            <a:avLst/>
          </a:prstGeom>
        </p:spPr>
      </p:pic>
      <p:pic>
        <p:nvPicPr>
          <p:cNvPr id="39" name="Picture 38" descr="green checkmark">
            <a:hlinkClick r:id="" action="ppaction://noaction">
              <a:snd r:embed="rId13" name="12.ans.3.wav"/>
            </a:hlinkClick>
            <a:extLst>
              <a:ext uri="{FF2B5EF4-FFF2-40B4-BE49-F238E27FC236}">
                <a16:creationId xmlns:a16="http://schemas.microsoft.com/office/drawing/2014/main" id="{554B6D0C-961C-4FE4-AE06-F38A07679C9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7870" y="4451266"/>
            <a:ext cx="484479" cy="504666"/>
          </a:xfrm>
          <a:prstGeom prst="rect">
            <a:avLst/>
          </a:prstGeom>
        </p:spPr>
      </p:pic>
      <p:pic>
        <p:nvPicPr>
          <p:cNvPr id="40" name="Picture 39" descr="green checkmark">
            <a:hlinkClick r:id="" action="ppaction://noaction">
              <a:snd r:embed="rId14" name="12.ans.4.wav"/>
            </a:hlinkClick>
            <a:extLst>
              <a:ext uri="{FF2B5EF4-FFF2-40B4-BE49-F238E27FC236}">
                <a16:creationId xmlns:a16="http://schemas.microsoft.com/office/drawing/2014/main" id="{554B6D0C-961C-4FE4-AE06-F38A07679C9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79491" y="2270462"/>
            <a:ext cx="484479" cy="504666"/>
          </a:xfrm>
          <a:prstGeom prst="rect">
            <a:avLst/>
          </a:prstGeom>
        </p:spPr>
      </p:pic>
      <p:pic>
        <p:nvPicPr>
          <p:cNvPr id="41" name="Picture 40" descr="green checkmark">
            <a:hlinkClick r:id="" action="ppaction://noaction">
              <a:snd r:embed="rId15" name="12.ans.5.wav"/>
            </a:hlinkClick>
            <a:extLst>
              <a:ext uri="{FF2B5EF4-FFF2-40B4-BE49-F238E27FC236}">
                <a16:creationId xmlns:a16="http://schemas.microsoft.com/office/drawing/2014/main" id="{554B6D0C-961C-4FE4-AE06-F38A07679C9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00538" y="3442421"/>
            <a:ext cx="484479" cy="504666"/>
          </a:xfrm>
          <a:prstGeom prst="rect">
            <a:avLst/>
          </a:prstGeom>
        </p:spPr>
      </p:pic>
      <p:pic>
        <p:nvPicPr>
          <p:cNvPr id="42" name="Picture 41" descr="green checkmark">
            <a:hlinkClick r:id="" action="ppaction://noaction">
              <a:snd r:embed="rId16" name="12.ans.6.wav"/>
            </a:hlinkClick>
            <a:extLst>
              <a:ext uri="{FF2B5EF4-FFF2-40B4-BE49-F238E27FC236}">
                <a16:creationId xmlns:a16="http://schemas.microsoft.com/office/drawing/2014/main" id="{554B6D0C-961C-4FE4-AE06-F38A07679C9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86653" y="4403800"/>
            <a:ext cx="484479" cy="504666"/>
          </a:xfrm>
          <a:prstGeom prst="rect">
            <a:avLst/>
          </a:prstGeom>
        </p:spPr>
      </p:pic>
      <p:pic>
        <p:nvPicPr>
          <p:cNvPr id="43" name="Picture 42" descr="green checkmark">
            <a:hlinkClick r:id="" action="ppaction://noaction">
              <a:snd r:embed="rId17" name="12.ans.7.wav"/>
            </a:hlinkClick>
            <a:extLst>
              <a:ext uri="{FF2B5EF4-FFF2-40B4-BE49-F238E27FC236}">
                <a16:creationId xmlns:a16="http://schemas.microsoft.com/office/drawing/2014/main" id="{554B6D0C-961C-4FE4-AE06-F38A07679C9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18583" y="2259277"/>
            <a:ext cx="484479" cy="504666"/>
          </a:xfrm>
          <a:prstGeom prst="rect">
            <a:avLst/>
          </a:prstGeom>
        </p:spPr>
      </p:pic>
      <p:pic>
        <p:nvPicPr>
          <p:cNvPr id="44" name="Picture 43" descr="green checkmark">
            <a:hlinkClick r:id="" action="ppaction://noaction">
              <a:snd r:embed="rId18" name="12.ans.8.wav"/>
            </a:hlinkClick>
            <a:extLst>
              <a:ext uri="{FF2B5EF4-FFF2-40B4-BE49-F238E27FC236}">
                <a16:creationId xmlns:a16="http://schemas.microsoft.com/office/drawing/2014/main" id="{554B6D0C-961C-4FE4-AE06-F38A07679C9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23490" y="3463307"/>
            <a:ext cx="484479" cy="504666"/>
          </a:xfrm>
          <a:prstGeom prst="rect">
            <a:avLst/>
          </a:prstGeom>
        </p:spPr>
      </p:pic>
      <p:pic>
        <p:nvPicPr>
          <p:cNvPr id="45" name="Picture 44" descr="green checkmark">
            <a:hlinkClick r:id="" action="ppaction://noaction">
              <a:snd r:embed="rId19" name="12.ans.9.wav"/>
            </a:hlinkClick>
            <a:extLst>
              <a:ext uri="{FF2B5EF4-FFF2-40B4-BE49-F238E27FC236}">
                <a16:creationId xmlns:a16="http://schemas.microsoft.com/office/drawing/2014/main" id="{554B6D0C-961C-4FE4-AE06-F38A07679C9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05368" y="4507646"/>
            <a:ext cx="484479" cy="504666"/>
          </a:xfrm>
          <a:prstGeom prst="rect">
            <a:avLst/>
          </a:prstGeom>
        </p:spPr>
      </p:pic>
      <p:sp>
        <p:nvSpPr>
          <p:cNvPr id="46" name="Action Button: Custom 16">
            <a:hlinkClick r:id="" action="ppaction://noaction" highlightClick="1">
              <a:snd r:embed="rId20" name="12. 1. wir dürfen.wav"/>
            </a:hlinkClick>
            <a:extLst>
              <a:ext uri="{FF2B5EF4-FFF2-40B4-BE49-F238E27FC236}">
                <a16:creationId xmlns:a16="http://schemas.microsoft.com/office/drawing/2014/main" id="{BF8E230D-1A2D-4CD8-B39F-644FBED524F0}"/>
              </a:ext>
            </a:extLst>
          </p:cNvPr>
          <p:cNvSpPr/>
          <p:nvPr/>
        </p:nvSpPr>
        <p:spPr>
          <a:xfrm>
            <a:off x="79442" y="27260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Action Button: Custom 16">
            <a:hlinkClick r:id="" action="ppaction://noaction" highlightClick="1">
              <a:snd r:embed="rId21" name="12. 2.wav"/>
            </a:hlinkClick>
            <a:extLst>
              <a:ext uri="{FF2B5EF4-FFF2-40B4-BE49-F238E27FC236}">
                <a16:creationId xmlns:a16="http://schemas.microsoft.com/office/drawing/2014/main" id="{E239319C-DD4B-4B6C-A142-A43204BF6F5B}"/>
              </a:ext>
            </a:extLst>
          </p:cNvPr>
          <p:cNvSpPr/>
          <p:nvPr/>
        </p:nvSpPr>
        <p:spPr>
          <a:xfrm>
            <a:off x="79442" y="39004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8" name="Action Button: Custom 16">
            <a:hlinkClick r:id="" action="ppaction://noaction" highlightClick="1">
              <a:snd r:embed="rId22" name="12. 3.wav"/>
            </a:hlinkClick>
            <a:extLst>
              <a:ext uri="{FF2B5EF4-FFF2-40B4-BE49-F238E27FC236}">
                <a16:creationId xmlns:a16="http://schemas.microsoft.com/office/drawing/2014/main" id="{1A0EB95D-5397-4BE4-BA3F-CC5C35784879}"/>
              </a:ext>
            </a:extLst>
          </p:cNvPr>
          <p:cNvSpPr/>
          <p:nvPr/>
        </p:nvSpPr>
        <p:spPr>
          <a:xfrm>
            <a:off x="79442" y="49559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2494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690757" cy="869950"/>
          </a:xfrm>
          <a:prstGeom prst="rect">
            <a:avLst/>
          </a:prstGeom>
        </p:spPr>
      </p:pic>
      <p:sp>
        <p:nvSpPr>
          <p:cNvPr id="4" name="Title 3"/>
          <p:cNvSpPr>
            <a:spLocks noGrp="1"/>
          </p:cNvSpPr>
          <p:nvPr>
            <p:ph type="title"/>
          </p:nvPr>
        </p:nvSpPr>
        <p:spPr>
          <a:xfrm>
            <a:off x="0" y="294041"/>
            <a:ext cx="7456714" cy="707849"/>
          </a:xfrm>
        </p:spPr>
        <p:txBody>
          <a:bodyPr>
            <a:normAutofit/>
          </a:bodyPr>
          <a:lstStyle/>
          <a:p>
            <a:r>
              <a:rPr lang="en-GB" sz="3600" b="1" dirty="0" err="1">
                <a:solidFill>
                  <a:schemeClr val="bg1"/>
                </a:solidFill>
              </a:rPr>
              <a:t>Klassenfahrten</a:t>
            </a:r>
            <a:r>
              <a:rPr lang="en-GB" sz="3600" b="1" dirty="0">
                <a:solidFill>
                  <a:schemeClr val="bg1"/>
                </a:solidFill>
              </a:rPr>
              <a:t> in Deutschland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86900" y="247046"/>
            <a:ext cx="247042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31014" y="1212978"/>
            <a:ext cx="9355886"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Sätze</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 </a:t>
            </a:r>
          </a:p>
        </p:txBody>
      </p:sp>
      <p:graphicFrame>
        <p:nvGraphicFramePr>
          <p:cNvPr id="2" name="Table 6">
            <a:extLst>
              <a:ext uri="{FF2B5EF4-FFF2-40B4-BE49-F238E27FC236}">
                <a16:creationId xmlns:a16="http://schemas.microsoft.com/office/drawing/2014/main" id="{FC49D1A0-D705-4E3E-AF15-E1B475F33A25}"/>
              </a:ext>
            </a:extLst>
          </p:cNvPr>
          <p:cNvGraphicFramePr>
            <a:graphicFrameLocks noGrp="1"/>
          </p:cNvGraphicFramePr>
          <p:nvPr>
            <p:extLst>
              <p:ext uri="{D42A27DB-BD31-4B8C-83A1-F6EECF244321}">
                <p14:modId xmlns:p14="http://schemas.microsoft.com/office/powerpoint/2010/main" val="571372520"/>
              </p:ext>
            </p:extLst>
          </p:nvPr>
        </p:nvGraphicFramePr>
        <p:xfrm>
          <a:off x="881743" y="1813680"/>
          <a:ext cx="10933791" cy="3766026"/>
        </p:xfrm>
        <a:graphic>
          <a:graphicData uri="http://schemas.openxmlformats.org/drawingml/2006/table">
            <a:tbl>
              <a:tblPr firstRow="1" bandRow="1">
                <a:tableStyleId>{ED083AE6-46FA-4A59-8FB0-9F97EB10719F}</a:tableStyleId>
              </a:tblPr>
              <a:tblGrid>
                <a:gridCol w="10933791">
                  <a:extLst>
                    <a:ext uri="{9D8B030D-6E8A-4147-A177-3AD203B41FA5}">
                      <a16:colId xmlns:a16="http://schemas.microsoft.com/office/drawing/2014/main" val="3329195826"/>
                    </a:ext>
                  </a:extLst>
                </a:gridCol>
              </a:tblGrid>
              <a:tr h="627671">
                <a:tc>
                  <a:txBody>
                    <a:bodyPr/>
                    <a:lstStyle/>
                    <a:p>
                      <a:r>
                        <a:rPr lang="en-GB" sz="2400" b="0" dirty="0">
                          <a:solidFill>
                            <a:srgbClr val="115076"/>
                          </a:solidFill>
                        </a:rPr>
                        <a:t>German students go on a class trip once a year.</a:t>
                      </a:r>
                    </a:p>
                  </a:txBody>
                  <a:tcPr anchor="ctr"/>
                </a:tc>
                <a:extLst>
                  <a:ext uri="{0D108BD9-81ED-4DB2-BD59-A6C34878D82A}">
                    <a16:rowId xmlns:a16="http://schemas.microsoft.com/office/drawing/2014/main" val="2187156829"/>
                  </a:ext>
                </a:extLst>
              </a:tr>
              <a:tr h="627671">
                <a:tc>
                  <a:txBody>
                    <a:bodyPr/>
                    <a:lstStyle/>
                    <a:p>
                      <a:r>
                        <a:rPr lang="en-GB" sz="2400" b="0" dirty="0">
                          <a:solidFill>
                            <a:srgbClr val="115076"/>
                          </a:solidFill>
                        </a:rPr>
                        <a:t>It usually lasts for three, four or five days.</a:t>
                      </a:r>
                    </a:p>
                  </a:txBody>
                  <a:tcPr anchor="ctr"/>
                </a:tc>
                <a:extLst>
                  <a:ext uri="{0D108BD9-81ED-4DB2-BD59-A6C34878D82A}">
                    <a16:rowId xmlns:a16="http://schemas.microsoft.com/office/drawing/2014/main" val="3790039211"/>
                  </a:ext>
                </a:extLst>
              </a:tr>
              <a:tr h="627671">
                <a:tc>
                  <a:txBody>
                    <a:bodyPr/>
                    <a:lstStyle/>
                    <a:p>
                      <a:r>
                        <a:rPr lang="en-GB" sz="2400" b="0" dirty="0">
                          <a:solidFill>
                            <a:srgbClr val="115076"/>
                          </a:solidFill>
                        </a:rPr>
                        <a:t>A class travels together to another town or to another place.</a:t>
                      </a:r>
                    </a:p>
                  </a:txBody>
                  <a:tcPr anchor="ctr"/>
                </a:tc>
                <a:extLst>
                  <a:ext uri="{0D108BD9-81ED-4DB2-BD59-A6C34878D82A}">
                    <a16:rowId xmlns:a16="http://schemas.microsoft.com/office/drawing/2014/main" val="4033519292"/>
                  </a:ext>
                </a:extLst>
              </a:tr>
              <a:tr h="627671">
                <a:tc>
                  <a:txBody>
                    <a:bodyPr/>
                    <a:lstStyle/>
                    <a:p>
                      <a:r>
                        <a:rPr lang="en-GB" sz="2400" b="0" dirty="0">
                          <a:solidFill>
                            <a:srgbClr val="115076"/>
                          </a:solidFill>
                        </a:rPr>
                        <a:t>There they learn about history, culture and nature.</a:t>
                      </a:r>
                    </a:p>
                  </a:txBody>
                  <a:tcPr anchor="ctr"/>
                </a:tc>
                <a:extLst>
                  <a:ext uri="{0D108BD9-81ED-4DB2-BD59-A6C34878D82A}">
                    <a16:rowId xmlns:a16="http://schemas.microsoft.com/office/drawing/2014/main" val="3204344777"/>
                  </a:ext>
                </a:extLst>
              </a:tr>
              <a:tr h="627671">
                <a:tc>
                  <a:txBody>
                    <a:bodyPr/>
                    <a:lstStyle/>
                    <a:p>
                      <a:r>
                        <a:rPr lang="en-GB" sz="2400" b="0" dirty="0">
                          <a:solidFill>
                            <a:srgbClr val="115076"/>
                          </a:solidFill>
                        </a:rPr>
                        <a:t>Schools also have school festivals.</a:t>
                      </a:r>
                    </a:p>
                  </a:txBody>
                  <a:tcPr anchor="ctr"/>
                </a:tc>
                <a:extLst>
                  <a:ext uri="{0D108BD9-81ED-4DB2-BD59-A6C34878D82A}">
                    <a16:rowId xmlns:a16="http://schemas.microsoft.com/office/drawing/2014/main" val="3777701756"/>
                  </a:ext>
                </a:extLst>
              </a:tr>
              <a:tr h="627671">
                <a:tc>
                  <a:txBody>
                    <a:bodyPr/>
                    <a:lstStyle/>
                    <a:p>
                      <a:r>
                        <a:rPr lang="en-GB" sz="2400" b="0" dirty="0">
                          <a:solidFill>
                            <a:srgbClr val="115076"/>
                          </a:solidFill>
                        </a:rPr>
                        <a:t>There </a:t>
                      </a:r>
                      <a:r>
                        <a:rPr lang="en-GB" sz="2400" b="0" dirty="0" err="1">
                          <a:solidFill>
                            <a:srgbClr val="115076"/>
                          </a:solidFill>
                        </a:rPr>
                        <a:t>there</a:t>
                      </a:r>
                      <a:r>
                        <a:rPr lang="en-GB" sz="2400" b="0" dirty="0">
                          <a:solidFill>
                            <a:srgbClr val="115076"/>
                          </a:solidFill>
                        </a:rPr>
                        <a:t> are, for example, plays or concerts.</a:t>
                      </a:r>
                    </a:p>
                  </a:txBody>
                  <a:tcPr anchor="ctr"/>
                </a:tc>
                <a:extLst>
                  <a:ext uri="{0D108BD9-81ED-4DB2-BD59-A6C34878D82A}">
                    <a16:rowId xmlns:a16="http://schemas.microsoft.com/office/drawing/2014/main" val="2545753395"/>
                  </a:ext>
                </a:extLst>
              </a:tr>
            </a:tbl>
          </a:graphicData>
        </a:graphic>
      </p:graphicFrame>
      <p:sp>
        <p:nvSpPr>
          <p:cNvPr id="14" name="TextBox 13">
            <a:extLst>
              <a:ext uri="{FF2B5EF4-FFF2-40B4-BE49-F238E27FC236}">
                <a16:creationId xmlns:a16="http://schemas.microsoft.com/office/drawing/2014/main" id="{FE7BBDE1-62C5-47B9-8782-BFA9A6C6D418}"/>
              </a:ext>
            </a:extLst>
          </p:cNvPr>
          <p:cNvSpPr txBox="1"/>
          <p:nvPr/>
        </p:nvSpPr>
        <p:spPr>
          <a:xfrm>
            <a:off x="920036" y="1861133"/>
            <a:ext cx="7511143" cy="461665"/>
          </a:xfrm>
          <a:prstGeom prst="rect">
            <a:avLst/>
          </a:prstGeom>
          <a:solidFill>
            <a:schemeClr val="bg1"/>
          </a:solidFill>
        </p:spPr>
        <p:txBody>
          <a:bodyPr wrap="square" rtlCol="0">
            <a:spAutoFit/>
          </a:bodyPr>
          <a:lstStyle/>
          <a:p>
            <a:pPr algn="l"/>
            <a:endParaRPr lang="en-GB" sz="2400" dirty="0">
              <a:solidFill>
                <a:srgbClr val="115076"/>
              </a:solidFill>
            </a:endParaRPr>
          </a:p>
        </p:txBody>
      </p:sp>
      <p:sp>
        <p:nvSpPr>
          <p:cNvPr id="16" name="TextBox 15">
            <a:extLst>
              <a:ext uri="{FF2B5EF4-FFF2-40B4-BE49-F238E27FC236}">
                <a16:creationId xmlns:a16="http://schemas.microsoft.com/office/drawing/2014/main" id="{EA53230B-83BE-4B73-87C0-05601C12F1E9}"/>
              </a:ext>
            </a:extLst>
          </p:cNvPr>
          <p:cNvSpPr txBox="1"/>
          <p:nvPr/>
        </p:nvSpPr>
        <p:spPr>
          <a:xfrm>
            <a:off x="920035" y="2504487"/>
            <a:ext cx="7511143" cy="461665"/>
          </a:xfrm>
          <a:prstGeom prst="rect">
            <a:avLst/>
          </a:prstGeom>
          <a:solidFill>
            <a:schemeClr val="accent4">
              <a:lumMod val="20000"/>
              <a:lumOff val="80000"/>
            </a:schemeClr>
          </a:solidFill>
        </p:spPr>
        <p:txBody>
          <a:bodyPr wrap="square" rtlCol="0">
            <a:spAutoFit/>
          </a:bodyPr>
          <a:lstStyle/>
          <a:p>
            <a:pPr algn="l"/>
            <a:endParaRPr lang="en-GB" sz="2400" dirty="0">
              <a:solidFill>
                <a:srgbClr val="115076"/>
              </a:solidFill>
            </a:endParaRPr>
          </a:p>
        </p:txBody>
      </p:sp>
      <p:sp>
        <p:nvSpPr>
          <p:cNvPr id="19" name="TextBox 18">
            <a:extLst>
              <a:ext uri="{FF2B5EF4-FFF2-40B4-BE49-F238E27FC236}">
                <a16:creationId xmlns:a16="http://schemas.microsoft.com/office/drawing/2014/main" id="{EA53230B-83BE-4B73-87C0-05601C12F1E9}"/>
              </a:ext>
            </a:extLst>
          </p:cNvPr>
          <p:cNvSpPr txBox="1"/>
          <p:nvPr/>
        </p:nvSpPr>
        <p:spPr>
          <a:xfrm>
            <a:off x="943231" y="3771663"/>
            <a:ext cx="7511143" cy="461665"/>
          </a:xfrm>
          <a:prstGeom prst="rect">
            <a:avLst/>
          </a:prstGeom>
          <a:solidFill>
            <a:schemeClr val="accent4">
              <a:lumMod val="20000"/>
              <a:lumOff val="80000"/>
            </a:schemeClr>
          </a:solidFill>
        </p:spPr>
        <p:txBody>
          <a:bodyPr wrap="square" rtlCol="0">
            <a:spAutoFit/>
          </a:bodyPr>
          <a:lstStyle/>
          <a:p>
            <a:pPr algn="l"/>
            <a:endParaRPr lang="en-GB" sz="2400" dirty="0">
              <a:solidFill>
                <a:srgbClr val="115076"/>
              </a:solidFill>
            </a:endParaRPr>
          </a:p>
        </p:txBody>
      </p:sp>
      <p:sp>
        <p:nvSpPr>
          <p:cNvPr id="21" name="TextBox 20">
            <a:extLst>
              <a:ext uri="{FF2B5EF4-FFF2-40B4-BE49-F238E27FC236}">
                <a16:creationId xmlns:a16="http://schemas.microsoft.com/office/drawing/2014/main" id="{EA53230B-83BE-4B73-87C0-05601C12F1E9}"/>
              </a:ext>
            </a:extLst>
          </p:cNvPr>
          <p:cNvSpPr txBox="1"/>
          <p:nvPr/>
        </p:nvSpPr>
        <p:spPr>
          <a:xfrm>
            <a:off x="920035" y="5047018"/>
            <a:ext cx="7511143" cy="461665"/>
          </a:xfrm>
          <a:prstGeom prst="rect">
            <a:avLst/>
          </a:prstGeom>
          <a:solidFill>
            <a:schemeClr val="accent4">
              <a:lumMod val="20000"/>
              <a:lumOff val="80000"/>
            </a:schemeClr>
          </a:solidFill>
        </p:spPr>
        <p:txBody>
          <a:bodyPr wrap="square" rtlCol="0">
            <a:spAutoFit/>
          </a:bodyPr>
          <a:lstStyle/>
          <a:p>
            <a:pPr algn="l"/>
            <a:endParaRPr lang="en-GB" sz="2400" dirty="0">
              <a:solidFill>
                <a:srgbClr val="115076"/>
              </a:solidFill>
            </a:endParaRPr>
          </a:p>
        </p:txBody>
      </p:sp>
      <p:sp>
        <p:nvSpPr>
          <p:cNvPr id="22" name="TextBox 21">
            <a:extLst>
              <a:ext uri="{FF2B5EF4-FFF2-40B4-BE49-F238E27FC236}">
                <a16:creationId xmlns:a16="http://schemas.microsoft.com/office/drawing/2014/main" id="{FE7BBDE1-62C5-47B9-8782-BFA9A6C6D418}"/>
              </a:ext>
            </a:extLst>
          </p:cNvPr>
          <p:cNvSpPr txBox="1"/>
          <p:nvPr/>
        </p:nvSpPr>
        <p:spPr>
          <a:xfrm>
            <a:off x="943231" y="3153891"/>
            <a:ext cx="9189310" cy="461665"/>
          </a:xfrm>
          <a:prstGeom prst="rect">
            <a:avLst/>
          </a:prstGeom>
          <a:solidFill>
            <a:schemeClr val="bg1"/>
          </a:solidFill>
        </p:spPr>
        <p:txBody>
          <a:bodyPr wrap="square" rtlCol="0">
            <a:spAutoFit/>
          </a:bodyPr>
          <a:lstStyle/>
          <a:p>
            <a:pPr algn="l"/>
            <a:endParaRPr lang="en-GB" sz="2400" dirty="0">
              <a:solidFill>
                <a:srgbClr val="115076"/>
              </a:solidFill>
            </a:endParaRPr>
          </a:p>
        </p:txBody>
      </p:sp>
      <p:sp>
        <p:nvSpPr>
          <p:cNvPr id="23" name="TextBox 22">
            <a:extLst>
              <a:ext uri="{FF2B5EF4-FFF2-40B4-BE49-F238E27FC236}">
                <a16:creationId xmlns:a16="http://schemas.microsoft.com/office/drawing/2014/main" id="{FE7BBDE1-62C5-47B9-8782-BFA9A6C6D418}"/>
              </a:ext>
            </a:extLst>
          </p:cNvPr>
          <p:cNvSpPr txBox="1"/>
          <p:nvPr/>
        </p:nvSpPr>
        <p:spPr>
          <a:xfrm>
            <a:off x="943231" y="4429246"/>
            <a:ext cx="7487947" cy="461665"/>
          </a:xfrm>
          <a:prstGeom prst="rect">
            <a:avLst/>
          </a:prstGeom>
          <a:solidFill>
            <a:schemeClr val="bg1"/>
          </a:solidFill>
        </p:spPr>
        <p:txBody>
          <a:bodyPr wrap="square" rtlCol="0">
            <a:spAutoFit/>
          </a:bodyPr>
          <a:lstStyle/>
          <a:p>
            <a:pPr algn="l"/>
            <a:endParaRPr lang="en-GB" sz="2400" dirty="0">
              <a:solidFill>
                <a:srgbClr val="115076"/>
              </a:solidFill>
            </a:endParaRPr>
          </a:p>
        </p:txBody>
      </p:sp>
      <p:sp>
        <p:nvSpPr>
          <p:cNvPr id="24" name="TextBox 23">
            <a:extLst>
              <a:ext uri="{FF2B5EF4-FFF2-40B4-BE49-F238E27FC236}">
                <a16:creationId xmlns:a16="http://schemas.microsoft.com/office/drawing/2014/main" id="{FE7BBDE1-62C5-47B9-8782-BFA9A6C6D418}"/>
              </a:ext>
            </a:extLst>
          </p:cNvPr>
          <p:cNvSpPr txBox="1"/>
          <p:nvPr/>
        </p:nvSpPr>
        <p:spPr>
          <a:xfrm>
            <a:off x="879665" y="1899214"/>
            <a:ext cx="10196680" cy="430887"/>
          </a:xfrm>
          <a:prstGeom prst="rect">
            <a:avLst/>
          </a:prstGeom>
          <a:solidFill>
            <a:schemeClr val="bg1"/>
          </a:solidFill>
        </p:spPr>
        <p:txBody>
          <a:bodyPr wrap="square" rtlCol="0">
            <a:spAutoFit/>
          </a:bodyPr>
          <a:lstStyle/>
          <a:p>
            <a:r>
              <a:rPr lang="de-DE" sz="2200">
                <a:solidFill>
                  <a:srgbClr val="115076"/>
                </a:solidFill>
              </a:rPr>
              <a:t>Deutsche Schüler machen einmal im Schuljahr eine Klassenfahrt.</a:t>
            </a:r>
            <a:endParaRPr lang="en-GB" sz="2200" dirty="0">
              <a:solidFill>
                <a:srgbClr val="115076"/>
              </a:solidFill>
            </a:endParaRPr>
          </a:p>
        </p:txBody>
      </p:sp>
      <p:sp>
        <p:nvSpPr>
          <p:cNvPr id="25" name="TextBox 24">
            <a:extLst>
              <a:ext uri="{FF2B5EF4-FFF2-40B4-BE49-F238E27FC236}">
                <a16:creationId xmlns:a16="http://schemas.microsoft.com/office/drawing/2014/main" id="{EA53230B-83BE-4B73-87C0-05601C12F1E9}"/>
              </a:ext>
            </a:extLst>
          </p:cNvPr>
          <p:cNvSpPr txBox="1"/>
          <p:nvPr/>
        </p:nvSpPr>
        <p:spPr>
          <a:xfrm>
            <a:off x="883288" y="2500965"/>
            <a:ext cx="10672931" cy="430887"/>
          </a:xfrm>
          <a:prstGeom prst="rect">
            <a:avLst/>
          </a:prstGeom>
          <a:solidFill>
            <a:schemeClr val="accent4">
              <a:lumMod val="20000"/>
              <a:lumOff val="80000"/>
            </a:schemeClr>
          </a:solidFill>
        </p:spPr>
        <p:txBody>
          <a:bodyPr wrap="square" rtlCol="0">
            <a:spAutoFit/>
          </a:bodyPr>
          <a:lstStyle/>
          <a:p>
            <a:r>
              <a:rPr lang="de-DE" sz="2200">
                <a:solidFill>
                  <a:srgbClr val="115076"/>
                </a:solidFill>
              </a:rPr>
              <a:t>Sie dauert normalerweise drei, vier oder fünf Tage.</a:t>
            </a:r>
            <a:endParaRPr lang="en-GB" sz="2200" dirty="0">
              <a:solidFill>
                <a:srgbClr val="115076"/>
              </a:solidFill>
            </a:endParaRPr>
          </a:p>
        </p:txBody>
      </p:sp>
      <p:sp>
        <p:nvSpPr>
          <p:cNvPr id="26" name="TextBox 25">
            <a:extLst>
              <a:ext uri="{FF2B5EF4-FFF2-40B4-BE49-F238E27FC236}">
                <a16:creationId xmlns:a16="http://schemas.microsoft.com/office/drawing/2014/main" id="{EA53230B-83BE-4B73-87C0-05601C12F1E9}"/>
              </a:ext>
            </a:extLst>
          </p:cNvPr>
          <p:cNvSpPr txBox="1"/>
          <p:nvPr/>
        </p:nvSpPr>
        <p:spPr>
          <a:xfrm>
            <a:off x="879665" y="3758820"/>
            <a:ext cx="10249685" cy="430887"/>
          </a:xfrm>
          <a:prstGeom prst="rect">
            <a:avLst/>
          </a:prstGeom>
          <a:solidFill>
            <a:schemeClr val="accent4">
              <a:lumMod val="20000"/>
              <a:lumOff val="80000"/>
            </a:schemeClr>
          </a:solidFill>
        </p:spPr>
        <p:txBody>
          <a:bodyPr wrap="square" rtlCol="0">
            <a:spAutoFit/>
          </a:bodyPr>
          <a:lstStyle/>
          <a:p>
            <a:r>
              <a:rPr lang="de-DE" sz="2200">
                <a:solidFill>
                  <a:srgbClr val="115076"/>
                </a:solidFill>
              </a:rPr>
              <a:t>Dort lernen sie über Geschichte, Kulture und Natur.</a:t>
            </a:r>
            <a:endParaRPr lang="en-GB" sz="2200" dirty="0">
              <a:solidFill>
                <a:srgbClr val="115076"/>
              </a:solidFill>
            </a:endParaRPr>
          </a:p>
        </p:txBody>
      </p:sp>
      <p:sp>
        <p:nvSpPr>
          <p:cNvPr id="27" name="TextBox 26">
            <a:extLst>
              <a:ext uri="{FF2B5EF4-FFF2-40B4-BE49-F238E27FC236}">
                <a16:creationId xmlns:a16="http://schemas.microsoft.com/office/drawing/2014/main" id="{EA53230B-83BE-4B73-87C0-05601C12F1E9}"/>
              </a:ext>
            </a:extLst>
          </p:cNvPr>
          <p:cNvSpPr txBox="1"/>
          <p:nvPr/>
        </p:nvSpPr>
        <p:spPr>
          <a:xfrm>
            <a:off x="879665" y="5047018"/>
            <a:ext cx="9752181" cy="430887"/>
          </a:xfrm>
          <a:prstGeom prst="rect">
            <a:avLst/>
          </a:prstGeom>
          <a:solidFill>
            <a:schemeClr val="accent4">
              <a:lumMod val="20000"/>
              <a:lumOff val="80000"/>
            </a:schemeClr>
          </a:solidFill>
        </p:spPr>
        <p:txBody>
          <a:bodyPr wrap="square" rtlCol="0">
            <a:spAutoFit/>
          </a:bodyPr>
          <a:lstStyle/>
          <a:p>
            <a:r>
              <a:rPr lang="de-DE" sz="2200" dirty="0">
                <a:solidFill>
                  <a:srgbClr val="115076"/>
                </a:solidFill>
              </a:rPr>
              <a:t>Dort gibt es, zum Beispiel, Theaterstücke oder Konzerte.</a:t>
            </a:r>
            <a:endParaRPr lang="en-GB" sz="2200" dirty="0">
              <a:solidFill>
                <a:srgbClr val="115076"/>
              </a:solidFill>
            </a:endParaRPr>
          </a:p>
        </p:txBody>
      </p:sp>
      <p:sp>
        <p:nvSpPr>
          <p:cNvPr id="28" name="TextBox 27">
            <a:extLst>
              <a:ext uri="{FF2B5EF4-FFF2-40B4-BE49-F238E27FC236}">
                <a16:creationId xmlns:a16="http://schemas.microsoft.com/office/drawing/2014/main" id="{FE7BBDE1-62C5-47B9-8782-BFA9A6C6D418}"/>
              </a:ext>
            </a:extLst>
          </p:cNvPr>
          <p:cNvSpPr txBox="1"/>
          <p:nvPr/>
        </p:nvSpPr>
        <p:spPr>
          <a:xfrm>
            <a:off x="879665" y="3151354"/>
            <a:ext cx="10649735" cy="430887"/>
          </a:xfrm>
          <a:prstGeom prst="rect">
            <a:avLst/>
          </a:prstGeom>
          <a:solidFill>
            <a:schemeClr val="bg1"/>
          </a:solidFill>
        </p:spPr>
        <p:txBody>
          <a:bodyPr wrap="square" rtlCol="0">
            <a:spAutoFit/>
          </a:bodyPr>
          <a:lstStyle/>
          <a:p>
            <a:r>
              <a:rPr lang="de-DE" sz="2200">
                <a:solidFill>
                  <a:srgbClr val="115076"/>
                </a:solidFill>
              </a:rPr>
              <a:t>Eine Klasse fährt zusammen in eine andere Stadt oder einen anderen Ort.</a:t>
            </a:r>
            <a:endParaRPr lang="en-GB" sz="2200" dirty="0">
              <a:solidFill>
                <a:srgbClr val="115076"/>
              </a:solidFill>
            </a:endParaRPr>
          </a:p>
        </p:txBody>
      </p:sp>
      <p:sp>
        <p:nvSpPr>
          <p:cNvPr id="29" name="TextBox 28">
            <a:extLst>
              <a:ext uri="{FF2B5EF4-FFF2-40B4-BE49-F238E27FC236}">
                <a16:creationId xmlns:a16="http://schemas.microsoft.com/office/drawing/2014/main" id="{FE7BBDE1-62C5-47B9-8782-BFA9A6C6D418}"/>
              </a:ext>
            </a:extLst>
          </p:cNvPr>
          <p:cNvSpPr txBox="1"/>
          <p:nvPr/>
        </p:nvSpPr>
        <p:spPr>
          <a:xfrm>
            <a:off x="879665" y="4429246"/>
            <a:ext cx="7487947" cy="430887"/>
          </a:xfrm>
          <a:prstGeom prst="rect">
            <a:avLst/>
          </a:prstGeom>
          <a:solidFill>
            <a:schemeClr val="bg1"/>
          </a:solidFill>
        </p:spPr>
        <p:txBody>
          <a:bodyPr wrap="square" rtlCol="0">
            <a:spAutoFit/>
          </a:bodyPr>
          <a:lstStyle/>
          <a:p>
            <a:r>
              <a:rPr lang="de-DE" sz="2200">
                <a:solidFill>
                  <a:srgbClr val="115076"/>
                </a:solidFill>
              </a:rPr>
              <a:t>Die Schulen machen auch Schulfeste.</a:t>
            </a:r>
            <a:endParaRPr lang="en-GB" sz="2200" dirty="0">
              <a:solidFill>
                <a:srgbClr val="115076"/>
              </a:solidFill>
            </a:endParaRPr>
          </a:p>
        </p:txBody>
      </p:sp>
      <p:sp>
        <p:nvSpPr>
          <p:cNvPr id="7" name="Rounded Rectangular Callout 6"/>
          <p:cNvSpPr/>
          <p:nvPr/>
        </p:nvSpPr>
        <p:spPr>
          <a:xfrm>
            <a:off x="9123755" y="3951594"/>
            <a:ext cx="2457450" cy="1324342"/>
          </a:xfrm>
          <a:prstGeom prst="wedgeRoundRectCallout">
            <a:avLst>
              <a:gd name="adj1" fmla="val -60110"/>
              <a:gd name="adj2" fmla="val -34356"/>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die Geschichte </a:t>
            </a:r>
            <a:r>
              <a:rPr lang="en-GB"/>
              <a:t>means ‘history’, as well as ‘story’!</a:t>
            </a:r>
          </a:p>
        </p:txBody>
      </p:sp>
      <p:sp>
        <p:nvSpPr>
          <p:cNvPr id="30" name="Action Button: Custom 16">
            <a:hlinkClick r:id="" action="ppaction://noaction" highlightClick="1">
              <a:snd r:embed="rId4" name="13.1.wav"/>
            </a:hlinkClick>
            <a:extLst>
              <a:ext uri="{FF2B5EF4-FFF2-40B4-BE49-F238E27FC236}">
                <a16:creationId xmlns:a16="http://schemas.microsoft.com/office/drawing/2014/main" id="{A0B54E71-1DCF-44DC-90CC-75DFB1325644}"/>
              </a:ext>
            </a:extLst>
          </p:cNvPr>
          <p:cNvSpPr/>
          <p:nvPr/>
        </p:nvSpPr>
        <p:spPr>
          <a:xfrm>
            <a:off x="376466" y="192701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1" name="Action Button: Custom 16">
            <a:hlinkClick r:id="" action="ppaction://noaction" highlightClick="1">
              <a:snd r:embed="rId5" name="13.2.wav"/>
            </a:hlinkClick>
            <a:extLst>
              <a:ext uri="{FF2B5EF4-FFF2-40B4-BE49-F238E27FC236}">
                <a16:creationId xmlns:a16="http://schemas.microsoft.com/office/drawing/2014/main" id="{0D636F0D-C3A4-4B9D-9BE1-E948BCB6D995}"/>
              </a:ext>
            </a:extLst>
          </p:cNvPr>
          <p:cNvSpPr/>
          <p:nvPr/>
        </p:nvSpPr>
        <p:spPr>
          <a:xfrm>
            <a:off x="376466" y="253732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2" name="Action Button: Custom 16">
            <a:hlinkClick r:id="" action="ppaction://noaction" highlightClick="1">
              <a:snd r:embed="rId6" name="13.3.wav"/>
            </a:hlinkClick>
            <a:extLst>
              <a:ext uri="{FF2B5EF4-FFF2-40B4-BE49-F238E27FC236}">
                <a16:creationId xmlns:a16="http://schemas.microsoft.com/office/drawing/2014/main" id="{7FEBADAD-B311-4D45-804A-1701C33EFF55}"/>
              </a:ext>
            </a:extLst>
          </p:cNvPr>
          <p:cNvSpPr/>
          <p:nvPr/>
        </p:nvSpPr>
        <p:spPr>
          <a:xfrm>
            <a:off x="374388" y="323100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3" name="Action Button: Custom 16">
            <a:hlinkClick r:id="" action="ppaction://noaction" highlightClick="1">
              <a:snd r:embed="rId7" name="13.4.wav"/>
            </a:hlinkClick>
            <a:extLst>
              <a:ext uri="{FF2B5EF4-FFF2-40B4-BE49-F238E27FC236}">
                <a16:creationId xmlns:a16="http://schemas.microsoft.com/office/drawing/2014/main" id="{46337858-C491-4CDB-BBAA-854A8C43A207}"/>
              </a:ext>
            </a:extLst>
          </p:cNvPr>
          <p:cNvSpPr/>
          <p:nvPr/>
        </p:nvSpPr>
        <p:spPr>
          <a:xfrm>
            <a:off x="374388" y="387936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4" name="Action Button: Custom 16">
            <a:hlinkClick r:id="" action="ppaction://noaction" highlightClick="1">
              <a:snd r:embed="rId8" name="13.5.wav"/>
            </a:hlinkClick>
            <a:extLst>
              <a:ext uri="{FF2B5EF4-FFF2-40B4-BE49-F238E27FC236}">
                <a16:creationId xmlns:a16="http://schemas.microsoft.com/office/drawing/2014/main" id="{152D640A-4BF4-450B-946E-489374004AB8}"/>
              </a:ext>
            </a:extLst>
          </p:cNvPr>
          <p:cNvSpPr/>
          <p:nvPr/>
        </p:nvSpPr>
        <p:spPr>
          <a:xfrm>
            <a:off x="374388" y="45019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5" name="Action Button: Custom 16">
            <a:hlinkClick r:id="" action="ppaction://noaction" highlightClick="1">
              <a:snd r:embed="rId9" name="13.6.wav"/>
            </a:hlinkClick>
            <a:extLst>
              <a:ext uri="{FF2B5EF4-FFF2-40B4-BE49-F238E27FC236}">
                <a16:creationId xmlns:a16="http://schemas.microsoft.com/office/drawing/2014/main" id="{C1A90273-DC3A-484A-8F3C-1DFFC7CA5D24}"/>
              </a:ext>
            </a:extLst>
          </p:cNvPr>
          <p:cNvSpPr/>
          <p:nvPr/>
        </p:nvSpPr>
        <p:spPr>
          <a:xfrm>
            <a:off x="374388" y="511268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211116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6257" cy="707849"/>
          </a:xfrm>
        </p:spPr>
        <p:txBody>
          <a:bodyPr>
            <a:normAutofit/>
          </a:bodyPr>
          <a:lstStyle/>
          <a:p>
            <a:r>
              <a:rPr lang="en-GB" sz="3600" b="1" dirty="0">
                <a:solidFill>
                  <a:schemeClr val="bg1"/>
                </a:solidFill>
              </a:rPr>
              <a:t>Die Schule in Deutschland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5563891" cy="400110"/>
          </a:xfrm>
          <a:prstGeom prst="rect">
            <a:avLst/>
          </a:prstGeom>
          <a:noFill/>
        </p:spPr>
        <p:txBody>
          <a:bodyPr wrap="square" rtlCol="0">
            <a:spAutoFit/>
          </a:bodyPr>
          <a:lstStyle/>
          <a:p>
            <a:r>
              <a:rPr lang="en-US" sz="2000">
                <a:solidFill>
                  <a:schemeClr val="accent5">
                    <a:lumMod val="50000"/>
                  </a:schemeClr>
                </a:solidFill>
              </a:rPr>
              <a:t>Lies diesen Text vor:</a:t>
            </a:r>
            <a:endParaRPr lang="en-US" sz="2000" dirty="0">
              <a:solidFill>
                <a:schemeClr val="accent5">
                  <a:lumMod val="50000"/>
                </a:schemeClr>
              </a:solidFill>
            </a:endParaRPr>
          </a:p>
        </p:txBody>
      </p:sp>
      <p:sp>
        <p:nvSpPr>
          <p:cNvPr id="2" name="Rectangle 1">
            <a:extLst>
              <a:ext uri="{FF2B5EF4-FFF2-40B4-BE49-F238E27FC236}">
                <a16:creationId xmlns:a16="http://schemas.microsoft.com/office/drawing/2014/main" id="{2306ABE0-1ECE-497A-B6AC-B6292781FCE8}"/>
              </a:ext>
            </a:extLst>
          </p:cNvPr>
          <p:cNvSpPr/>
          <p:nvPr/>
        </p:nvSpPr>
        <p:spPr>
          <a:xfrm>
            <a:off x="531560" y="1848488"/>
            <a:ext cx="11128880" cy="3170099"/>
          </a:xfrm>
          <a:prstGeom prst="rect">
            <a:avLst/>
          </a:prstGeom>
        </p:spPr>
        <p:txBody>
          <a:bodyPr wrap="square">
            <a:spAutoFit/>
          </a:bodyPr>
          <a:lstStyle/>
          <a:p>
            <a:r>
              <a:rPr lang="de-DE" sz="2000" dirty="0">
                <a:solidFill>
                  <a:srgbClr val="115076"/>
                </a:solidFill>
                <a:latin typeface="+mj-lt"/>
              </a:rPr>
              <a:t>In Deutschland gibt es eine Schulpflicht: Kinder müssen 9 Jahre lang in die Schule gehen. Ein Schuljahr beginnt normalerweise im August und dauert bis Juni. In die Grundschule gehen alle Kinder ab 6 oder 7 Jahren.</a:t>
            </a:r>
          </a:p>
          <a:p>
            <a:br>
              <a:rPr lang="de-DE" sz="2000" dirty="0">
                <a:solidFill>
                  <a:srgbClr val="115076"/>
                </a:solidFill>
                <a:latin typeface="+mj-lt"/>
              </a:rPr>
            </a:br>
            <a:r>
              <a:rPr lang="de-DE" sz="2000" dirty="0">
                <a:solidFill>
                  <a:srgbClr val="115076"/>
                </a:solidFill>
                <a:latin typeface="+mj-lt"/>
              </a:rPr>
              <a:t>Der Unterricht beginnt zwischen 7:00 Uhr und 8:00 Uhr am Morgen. In der Grundschule endet er um 11 oder 12 Uhr. In den anderen Schulen dauert der Unterricht meistens bis 13 Uhr, manchmal auch länger.</a:t>
            </a:r>
          </a:p>
          <a:p>
            <a:br>
              <a:rPr lang="de-DE" sz="2000" dirty="0">
                <a:solidFill>
                  <a:srgbClr val="115076"/>
                </a:solidFill>
                <a:latin typeface="+mj-lt"/>
              </a:rPr>
            </a:br>
            <a:r>
              <a:rPr lang="de-DE" sz="2000" dirty="0">
                <a:solidFill>
                  <a:srgbClr val="115076"/>
                </a:solidFill>
                <a:latin typeface="+mj-lt"/>
              </a:rPr>
              <a:t>Am Nachmittag gibt es viele</a:t>
            </a:r>
            <a:r>
              <a:rPr lang="en-GB" sz="2000" dirty="0">
                <a:solidFill>
                  <a:srgbClr val="115076"/>
                </a:solidFill>
                <a:latin typeface="+mj-lt"/>
              </a:rPr>
              <a:t> </a:t>
            </a:r>
            <a:r>
              <a:rPr lang="en-GB" sz="2000" dirty="0" err="1">
                <a:solidFill>
                  <a:srgbClr val="115076"/>
                </a:solidFill>
                <a:latin typeface="+mj-lt"/>
              </a:rPr>
              <a:t>Arbeitsgemeinschaften</a:t>
            </a:r>
            <a:r>
              <a:rPr lang="en-GB" sz="2000" dirty="0">
                <a:solidFill>
                  <a:srgbClr val="115076"/>
                </a:solidFill>
                <a:latin typeface="+mj-lt"/>
              </a:rPr>
              <a:t> (AGs). Das </a:t>
            </a:r>
            <a:r>
              <a:rPr lang="en-GB" sz="2000" dirty="0" err="1">
                <a:solidFill>
                  <a:srgbClr val="115076"/>
                </a:solidFill>
                <a:latin typeface="+mj-lt"/>
              </a:rPr>
              <a:t>sind</a:t>
            </a:r>
            <a:r>
              <a:rPr lang="en-GB" sz="2000" dirty="0">
                <a:solidFill>
                  <a:srgbClr val="115076"/>
                </a:solidFill>
                <a:latin typeface="+mj-lt"/>
              </a:rPr>
              <a:t> Clubs </a:t>
            </a:r>
            <a:r>
              <a:rPr lang="en-GB" sz="2000" dirty="0" err="1">
                <a:solidFill>
                  <a:srgbClr val="115076"/>
                </a:solidFill>
                <a:latin typeface="+mj-lt"/>
              </a:rPr>
              <a:t>für</a:t>
            </a:r>
            <a:r>
              <a:rPr lang="en-GB" sz="2000" dirty="0">
                <a:solidFill>
                  <a:srgbClr val="115076"/>
                </a:solidFill>
                <a:latin typeface="+mj-lt"/>
              </a:rPr>
              <a:t> Sport, </a:t>
            </a:r>
            <a:r>
              <a:rPr lang="en-GB" sz="2000" dirty="0" err="1">
                <a:solidFill>
                  <a:srgbClr val="115076"/>
                </a:solidFill>
                <a:latin typeface="+mj-lt"/>
              </a:rPr>
              <a:t>Kochen</a:t>
            </a:r>
            <a:r>
              <a:rPr lang="en-GB" sz="2000" dirty="0">
                <a:solidFill>
                  <a:srgbClr val="115076"/>
                </a:solidFill>
                <a:latin typeface="+mj-lt"/>
              </a:rPr>
              <a:t>, Kunst, </a:t>
            </a:r>
            <a:r>
              <a:rPr lang="en-GB" sz="2000" dirty="0" err="1">
                <a:solidFill>
                  <a:srgbClr val="115076"/>
                </a:solidFill>
                <a:latin typeface="+mj-lt"/>
              </a:rPr>
              <a:t>Musik</a:t>
            </a:r>
            <a:r>
              <a:rPr lang="en-GB" sz="2000" dirty="0">
                <a:solidFill>
                  <a:srgbClr val="115076"/>
                </a:solidFill>
                <a:latin typeface="+mj-lt"/>
              </a:rPr>
              <a:t> und </a:t>
            </a:r>
            <a:r>
              <a:rPr lang="en-GB" sz="2000" dirty="0" err="1">
                <a:solidFill>
                  <a:srgbClr val="115076"/>
                </a:solidFill>
                <a:latin typeface="+mj-lt"/>
              </a:rPr>
              <a:t>noch</a:t>
            </a:r>
            <a:r>
              <a:rPr lang="en-GB" sz="2000" dirty="0">
                <a:solidFill>
                  <a:srgbClr val="115076"/>
                </a:solidFill>
                <a:latin typeface="+mj-lt"/>
              </a:rPr>
              <a:t> </a:t>
            </a:r>
            <a:r>
              <a:rPr lang="en-GB" sz="2000" dirty="0" err="1">
                <a:solidFill>
                  <a:srgbClr val="115076"/>
                </a:solidFill>
                <a:latin typeface="+mj-lt"/>
              </a:rPr>
              <a:t>viel</a:t>
            </a:r>
            <a:r>
              <a:rPr lang="en-GB" sz="2000" dirty="0">
                <a:solidFill>
                  <a:srgbClr val="115076"/>
                </a:solidFill>
                <a:latin typeface="+mj-lt"/>
              </a:rPr>
              <a:t> </a:t>
            </a:r>
            <a:r>
              <a:rPr lang="en-GB" sz="2000" dirty="0" err="1">
                <a:solidFill>
                  <a:srgbClr val="115076"/>
                </a:solidFill>
                <a:latin typeface="+mj-lt"/>
              </a:rPr>
              <a:t>mehr</a:t>
            </a:r>
            <a:r>
              <a:rPr lang="en-GB" sz="2000" dirty="0">
                <a:solidFill>
                  <a:srgbClr val="115076"/>
                </a:solidFill>
                <a:latin typeface="+mj-lt"/>
              </a:rPr>
              <a:t>.  </a:t>
            </a:r>
          </a:p>
        </p:txBody>
      </p:sp>
      <p:pic>
        <p:nvPicPr>
          <p:cNvPr id="9" name="Picture 2" descr="Klassenzimm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24279" y="4702954"/>
            <a:ext cx="2134613" cy="1636967"/>
          </a:xfrm>
          <a:prstGeom prst="rect">
            <a:avLst/>
          </a:prstGeom>
          <a:noFill/>
          <a:extLst>
            <a:ext uri="{909E8E84-426E-40DD-AFC4-6F175D3DCCD1}">
              <a14:hiddenFill xmlns:a14="http://schemas.microsoft.com/office/drawing/2010/main">
                <a:solidFill>
                  <a:srgbClr val="FFFFFF"/>
                </a:solidFill>
              </a14:hiddenFill>
            </a:ext>
          </a:extLst>
        </p:spPr>
      </p:pic>
      <p:pic>
        <p:nvPicPr>
          <p:cNvPr id="10" name="14.Géraldine.Full Text_v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65" y="591840"/>
            <a:ext cx="609600" cy="609600"/>
          </a:xfrm>
          <a:prstGeom prst="rect">
            <a:avLst/>
          </a:prstGeom>
        </p:spPr>
      </p:pic>
    </p:spTree>
    <p:extLst>
      <p:ext uri="{BB962C8B-B14F-4D97-AF65-F5344CB8AC3E}">
        <p14:creationId xmlns:p14="http://schemas.microsoft.com/office/powerpoint/2010/main" val="262092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16"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6096001" cy="869950"/>
          </a:xfrm>
          <a:prstGeom prst="rect">
            <a:avLst/>
          </a:prstGeom>
        </p:spPr>
      </p:pic>
      <p:sp>
        <p:nvSpPr>
          <p:cNvPr id="4" name="Title 3"/>
          <p:cNvSpPr>
            <a:spLocks noGrp="1"/>
          </p:cNvSpPr>
          <p:nvPr>
            <p:ph type="title"/>
          </p:nvPr>
        </p:nvSpPr>
        <p:spPr>
          <a:xfrm>
            <a:off x="0" y="294041"/>
            <a:ext cx="5743891" cy="707849"/>
          </a:xfrm>
        </p:spPr>
        <p:txBody>
          <a:bodyPr>
            <a:normAutofit/>
          </a:bodyPr>
          <a:lstStyle/>
          <a:p>
            <a:r>
              <a:rPr lang="en-GB" sz="3600" b="1" dirty="0" err="1">
                <a:solidFill>
                  <a:schemeClr val="bg1"/>
                </a:solidFill>
              </a:rPr>
              <a:t>Wir</a:t>
            </a:r>
            <a:r>
              <a:rPr lang="en-GB" sz="3600" b="1" dirty="0">
                <a:solidFill>
                  <a:schemeClr val="bg1"/>
                </a:solidFill>
              </a:rPr>
              <a:t> </a:t>
            </a:r>
            <a:r>
              <a:rPr lang="en-GB" sz="3600" b="1" dirty="0" err="1">
                <a:solidFill>
                  <a:schemeClr val="bg1"/>
                </a:solidFill>
              </a:rPr>
              <a:t>reden</a:t>
            </a:r>
            <a:r>
              <a:rPr lang="en-GB" sz="3600" b="1" dirty="0">
                <a:solidFill>
                  <a:schemeClr val="bg1"/>
                </a:solidFill>
              </a:rPr>
              <a:t> </a:t>
            </a:r>
            <a:r>
              <a:rPr lang="en-GB" sz="3600" b="1" dirty="0" err="1">
                <a:solidFill>
                  <a:schemeClr val="bg1"/>
                </a:solidFill>
              </a:rPr>
              <a:t>über</a:t>
            </a:r>
            <a:r>
              <a:rPr lang="en-GB" sz="3600" b="1" dirty="0">
                <a:solidFill>
                  <a:schemeClr val="bg1"/>
                </a:solidFill>
              </a:rPr>
              <a:t> </a:t>
            </a:r>
            <a:r>
              <a:rPr lang="en-GB" sz="3600" b="1" dirty="0" err="1">
                <a:solidFill>
                  <a:schemeClr val="bg1"/>
                </a:solidFill>
              </a:rPr>
              <a:t>Schulen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12012000" cy="461665"/>
          </a:xfrm>
          <a:prstGeom prst="rect">
            <a:avLst/>
          </a:prstGeom>
          <a:noFill/>
        </p:spPr>
        <p:txBody>
          <a:bodyPr wrap="square" rtlCol="0">
            <a:spAutoFit/>
          </a:bodyPr>
          <a:lstStyle/>
          <a:p>
            <a:r>
              <a:rPr lang="en-US" sz="2400" b="1" dirty="0">
                <a:solidFill>
                  <a:schemeClr val="accent5">
                    <a:lumMod val="50000"/>
                  </a:schemeClr>
                </a:solidFill>
              </a:rPr>
              <a:t>Person A </a:t>
            </a:r>
            <a:r>
              <a:rPr lang="en-US" sz="2400" dirty="0" err="1">
                <a:solidFill>
                  <a:schemeClr val="accent5">
                    <a:lumMod val="50000"/>
                  </a:schemeClr>
                </a:solidFill>
              </a:rPr>
              <a:t>liest</a:t>
            </a:r>
            <a:r>
              <a:rPr lang="en-US" sz="2400" dirty="0">
                <a:solidFill>
                  <a:schemeClr val="accent5">
                    <a:lumMod val="50000"/>
                  </a:schemeClr>
                </a:solidFill>
              </a:rPr>
              <a:t> den </a:t>
            </a:r>
            <a:r>
              <a:rPr lang="en-US" sz="2400" dirty="0" err="1">
                <a:solidFill>
                  <a:schemeClr val="accent5">
                    <a:lumMod val="50000"/>
                  </a:schemeClr>
                </a:solidFill>
              </a:rPr>
              <a:t>englischen</a:t>
            </a:r>
            <a:r>
              <a:rPr lang="en-US" sz="2400" dirty="0">
                <a:solidFill>
                  <a:schemeClr val="accent5">
                    <a:lumMod val="50000"/>
                  </a:schemeClr>
                </a:solidFill>
              </a:rPr>
              <a:t> </a:t>
            </a:r>
            <a:r>
              <a:rPr lang="en-US" sz="2400" dirty="0" err="1">
                <a:solidFill>
                  <a:schemeClr val="accent5">
                    <a:lumMod val="50000"/>
                  </a:schemeClr>
                </a:solidFill>
              </a:rPr>
              <a:t>Satz</a:t>
            </a:r>
            <a:r>
              <a:rPr lang="en-US" sz="2400" dirty="0">
                <a:solidFill>
                  <a:schemeClr val="accent5">
                    <a:lumMod val="50000"/>
                  </a:schemeClr>
                </a:solidFill>
              </a:rPr>
              <a:t> und </a:t>
            </a:r>
            <a:r>
              <a:rPr lang="en-US" sz="2400" dirty="0" err="1">
                <a:solidFill>
                  <a:schemeClr val="accent5">
                    <a:lumMod val="50000"/>
                  </a:schemeClr>
                </a:solidFill>
              </a:rPr>
              <a:t>übersetzt</a:t>
            </a:r>
            <a:r>
              <a:rPr lang="en-US" sz="2400" dirty="0">
                <a:solidFill>
                  <a:schemeClr val="accent5">
                    <a:lumMod val="50000"/>
                  </a:schemeClr>
                </a:solidFill>
              </a:rPr>
              <a:t>* den </a:t>
            </a:r>
            <a:r>
              <a:rPr lang="en-US" sz="2400" dirty="0" err="1">
                <a:solidFill>
                  <a:schemeClr val="accent5">
                    <a:lumMod val="50000"/>
                  </a:schemeClr>
                </a:solidFill>
              </a:rPr>
              <a:t>Satz</a:t>
            </a:r>
            <a:r>
              <a:rPr lang="en-US" sz="2400" dirty="0">
                <a:solidFill>
                  <a:schemeClr val="accent5">
                    <a:lumMod val="50000"/>
                  </a:schemeClr>
                </a:solidFill>
              </a:rPr>
              <a:t> ins Deutsche.</a:t>
            </a:r>
          </a:p>
        </p:txBody>
      </p:sp>
      <p:sp>
        <p:nvSpPr>
          <p:cNvPr id="6" name="TextBox 5">
            <a:extLst>
              <a:ext uri="{FF2B5EF4-FFF2-40B4-BE49-F238E27FC236}">
                <a16:creationId xmlns:a16="http://schemas.microsoft.com/office/drawing/2014/main" id="{27FD2094-518F-4AB0-B95D-7E439AA5B16E}"/>
              </a:ext>
            </a:extLst>
          </p:cNvPr>
          <p:cNvSpPr txBox="1"/>
          <p:nvPr/>
        </p:nvSpPr>
        <p:spPr>
          <a:xfrm>
            <a:off x="180000" y="1752822"/>
            <a:ext cx="12012000" cy="461665"/>
          </a:xfrm>
          <a:prstGeom prst="rect">
            <a:avLst/>
          </a:prstGeom>
          <a:noFill/>
        </p:spPr>
        <p:txBody>
          <a:bodyPr wrap="square" rtlCol="0">
            <a:spAutoFit/>
          </a:bodyPr>
          <a:lstStyle/>
          <a:p>
            <a:r>
              <a:rPr lang="en-US" sz="2400" b="1" dirty="0">
                <a:solidFill>
                  <a:schemeClr val="accent5">
                    <a:lumMod val="50000"/>
                  </a:schemeClr>
                </a:solidFill>
              </a:rPr>
              <a:t>Person B </a:t>
            </a:r>
            <a:r>
              <a:rPr lang="en-US" sz="2400" dirty="0" err="1">
                <a:solidFill>
                  <a:schemeClr val="accent5">
                    <a:lumMod val="50000"/>
                  </a:schemeClr>
                </a:solidFill>
              </a:rPr>
              <a:t>liest</a:t>
            </a:r>
            <a:r>
              <a:rPr lang="en-US" sz="2400" dirty="0">
                <a:solidFill>
                  <a:schemeClr val="accent5">
                    <a:lumMod val="50000"/>
                  </a:schemeClr>
                </a:solidFill>
              </a:rPr>
              <a:t> den </a:t>
            </a:r>
            <a:r>
              <a:rPr lang="en-US" sz="2400" dirty="0" err="1">
                <a:solidFill>
                  <a:schemeClr val="accent5">
                    <a:lumMod val="50000"/>
                  </a:schemeClr>
                </a:solidFill>
              </a:rPr>
              <a:t>englischen</a:t>
            </a:r>
            <a:r>
              <a:rPr lang="en-US" sz="2400" dirty="0">
                <a:solidFill>
                  <a:schemeClr val="accent5">
                    <a:lumMod val="50000"/>
                  </a:schemeClr>
                </a:solidFill>
              </a:rPr>
              <a:t> </a:t>
            </a:r>
            <a:r>
              <a:rPr lang="en-US" sz="2400" dirty="0" err="1">
                <a:solidFill>
                  <a:schemeClr val="accent5">
                    <a:lumMod val="50000"/>
                  </a:schemeClr>
                </a:solidFill>
              </a:rPr>
              <a:t>Satz</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es </a:t>
            </a:r>
            <a:r>
              <a:rPr lang="en-US" sz="2400" dirty="0" err="1">
                <a:solidFill>
                  <a:schemeClr val="accent5">
                    <a:lumMod val="50000"/>
                  </a:schemeClr>
                </a:solidFill>
              </a:rPr>
              <a:t>derselbe</a:t>
            </a:r>
            <a:r>
              <a:rPr lang="en-US" sz="2400" dirty="0">
                <a:solidFill>
                  <a:schemeClr val="accent5">
                    <a:lumMod val="50000"/>
                  </a:schemeClr>
                </a:solidFill>
              </a:rPr>
              <a:t>* </a:t>
            </a:r>
            <a:r>
              <a:rPr lang="en-US" sz="2400" dirty="0" err="1">
                <a:solidFill>
                  <a:schemeClr val="accent5">
                    <a:lumMod val="50000"/>
                  </a:schemeClr>
                </a:solidFill>
              </a:rPr>
              <a:t>Satz</a:t>
            </a:r>
            <a:r>
              <a:rPr lang="en-US" sz="2400" dirty="0">
                <a:solidFill>
                  <a:schemeClr val="accent5">
                    <a:lumMod val="50000"/>
                  </a:schemeClr>
                </a:solidFill>
              </a:rPr>
              <a:t>? Ja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nein</a:t>
            </a:r>
            <a:r>
              <a:rPr lang="en-US" sz="2400" dirty="0">
                <a:solidFill>
                  <a:schemeClr val="accent5">
                    <a:lumMod val="50000"/>
                  </a:schemeClr>
                </a:solidFill>
              </a:rPr>
              <a:t>?</a:t>
            </a:r>
          </a:p>
        </p:txBody>
      </p:sp>
      <p:sp>
        <p:nvSpPr>
          <p:cNvPr id="8" name="TextBox 6">
            <a:extLst>
              <a:ext uri="{FF2B5EF4-FFF2-40B4-BE49-F238E27FC236}">
                <a16:creationId xmlns:a16="http://schemas.microsoft.com/office/drawing/2014/main" id="{E8DBFFE5-E008-400A-80B0-B5D83ABD6369}"/>
              </a:ext>
            </a:extLst>
          </p:cNvPr>
          <p:cNvSpPr txBox="1"/>
          <p:nvPr/>
        </p:nvSpPr>
        <p:spPr>
          <a:xfrm>
            <a:off x="180000" y="2455865"/>
            <a:ext cx="14656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Beispiel</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6">
            <a:extLst>
              <a:ext uri="{FF2B5EF4-FFF2-40B4-BE49-F238E27FC236}">
                <a16:creationId xmlns:a16="http://schemas.microsoft.com/office/drawing/2014/main" id="{4D243441-2F9F-4F3F-AC40-B383857A2E6D}"/>
              </a:ext>
            </a:extLst>
          </p:cNvPr>
          <p:cNvSpPr txBox="1"/>
          <p:nvPr/>
        </p:nvSpPr>
        <p:spPr>
          <a:xfrm>
            <a:off x="180000" y="2998113"/>
            <a:ext cx="53559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spricht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Rectangle 1">
            <a:extLst>
              <a:ext uri="{FF2B5EF4-FFF2-40B4-BE49-F238E27FC236}">
                <a16:creationId xmlns:a16="http://schemas.microsoft.com/office/drawing/2014/main" id="{EFC000DF-1DE3-40E6-B59E-CA2B100CE131}"/>
              </a:ext>
            </a:extLst>
          </p:cNvPr>
          <p:cNvSpPr/>
          <p:nvPr/>
        </p:nvSpPr>
        <p:spPr>
          <a:xfrm>
            <a:off x="571099" y="469394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ext Box 2">
            <a:extLst>
              <a:ext uri="{FF2B5EF4-FFF2-40B4-BE49-F238E27FC236}">
                <a16:creationId xmlns:a16="http://schemas.microsoft.com/office/drawing/2014/main" id="{C1FD55B0-10DF-4EF4-A8FC-11532A58115F}"/>
              </a:ext>
            </a:extLst>
          </p:cNvPr>
          <p:cNvSpPr txBox="1">
            <a:spLocks noChangeArrowheads="1"/>
          </p:cNvSpPr>
          <p:nvPr/>
        </p:nvSpPr>
        <p:spPr bwMode="auto">
          <a:xfrm>
            <a:off x="571099" y="5201209"/>
            <a:ext cx="1912611" cy="1053878"/>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b="1" dirty="0">
                <a:solidFill>
                  <a:srgbClr val="115076"/>
                </a:solidFill>
                <a:latin typeface="Century Gothic" panose="020F0302020204030204"/>
                <a:ea typeface="Calibri" panose="020F0502020204030204" pitchFamily="34" charset="0"/>
                <a:cs typeface="Times New Roman" panose="02020603050405020304" pitchFamily="18" charset="0"/>
              </a:rPr>
              <a:t>We think our school is quite modern.</a:t>
            </a:r>
            <a:endParaRPr kumimoji="0" lang="x-none" sz="20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2" name="Text Box 10">
            <a:extLst>
              <a:ext uri="{FF2B5EF4-FFF2-40B4-BE49-F238E27FC236}">
                <a16:creationId xmlns:a16="http://schemas.microsoft.com/office/drawing/2014/main" id="{0A7E1AFB-0981-4690-ADCE-847D4CCDEE8B}"/>
              </a:ext>
            </a:extLst>
          </p:cNvPr>
          <p:cNvSpPr txBox="1">
            <a:spLocks noChangeArrowheads="1"/>
          </p:cNvSpPr>
          <p:nvPr/>
        </p:nvSpPr>
        <p:spPr bwMode="auto">
          <a:xfrm>
            <a:off x="639167" y="479667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Llamada rectangular redondeada 42">
            <a:extLst>
              <a:ext uri="{FF2B5EF4-FFF2-40B4-BE49-F238E27FC236}">
                <a16:creationId xmlns:a16="http://schemas.microsoft.com/office/drawing/2014/main" id="{4607DBAC-AB57-444B-911A-DB8182ED363C}"/>
              </a:ext>
            </a:extLst>
          </p:cNvPr>
          <p:cNvSpPr/>
          <p:nvPr/>
        </p:nvSpPr>
        <p:spPr>
          <a:xfrm>
            <a:off x="2601638" y="3429000"/>
            <a:ext cx="2231619" cy="1255860"/>
          </a:xfrm>
          <a:prstGeom prst="wedgeRoundRectCallout">
            <a:avLst>
              <a:gd name="adj1" fmla="val -112203"/>
              <a:gd name="adj2" fmla="val 7588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denken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unsere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Schule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ziemlich</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modern.</a:t>
            </a:r>
            <a:endParaRPr kumimoji="0" lang="x-none"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6">
            <a:extLst>
              <a:ext uri="{FF2B5EF4-FFF2-40B4-BE49-F238E27FC236}">
                <a16:creationId xmlns:a16="http://schemas.microsoft.com/office/drawing/2014/main" id="{10BAD689-BFCE-473E-BBC3-66FA900E050C}"/>
              </a:ext>
            </a:extLst>
          </p:cNvPr>
          <p:cNvSpPr txBox="1"/>
          <p:nvPr/>
        </p:nvSpPr>
        <p:spPr>
          <a:xfrm>
            <a:off x="5848964" y="2964990"/>
            <a:ext cx="42171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schaut</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den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englischen</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Satz</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an.</a:t>
            </a:r>
          </a:p>
        </p:txBody>
      </p:sp>
      <p:sp>
        <p:nvSpPr>
          <p:cNvPr id="15" name="Rectangle 1">
            <a:extLst>
              <a:ext uri="{FF2B5EF4-FFF2-40B4-BE49-F238E27FC236}">
                <a16:creationId xmlns:a16="http://schemas.microsoft.com/office/drawing/2014/main" id="{8773A251-5851-4600-9987-FAC1C9269382}"/>
              </a:ext>
            </a:extLst>
          </p:cNvPr>
          <p:cNvSpPr/>
          <p:nvPr/>
        </p:nvSpPr>
        <p:spPr>
          <a:xfrm>
            <a:off x="6650771" y="4658509"/>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Text Box 2">
            <a:extLst>
              <a:ext uri="{FF2B5EF4-FFF2-40B4-BE49-F238E27FC236}">
                <a16:creationId xmlns:a16="http://schemas.microsoft.com/office/drawing/2014/main" id="{4862AC32-1325-42F2-8C3E-C13477532DAA}"/>
              </a:ext>
            </a:extLst>
          </p:cNvPr>
          <p:cNvSpPr txBox="1">
            <a:spLocks noChangeArrowheads="1"/>
          </p:cNvSpPr>
          <p:nvPr/>
        </p:nvSpPr>
        <p:spPr bwMode="auto">
          <a:xfrm>
            <a:off x="6650771" y="5165770"/>
            <a:ext cx="1912611" cy="1053878"/>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b="1" dirty="0">
                <a:solidFill>
                  <a:srgbClr val="115076"/>
                </a:solidFill>
                <a:latin typeface="Century Gothic" panose="020F0302020204030204"/>
                <a:ea typeface="Calibri" panose="020F0502020204030204" pitchFamily="34" charset="0"/>
                <a:cs typeface="Times New Roman" panose="02020603050405020304" pitchFamily="18" charset="0"/>
              </a:rPr>
              <a:t>We think their school is quite modern.</a:t>
            </a:r>
            <a:endParaRPr kumimoji="0" lang="x-none" sz="20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 name="Text Box 10">
            <a:extLst>
              <a:ext uri="{FF2B5EF4-FFF2-40B4-BE49-F238E27FC236}">
                <a16:creationId xmlns:a16="http://schemas.microsoft.com/office/drawing/2014/main" id="{F3DBCDB6-D23F-4674-A4E6-22C9E33EA22B}"/>
              </a:ext>
            </a:extLst>
          </p:cNvPr>
          <p:cNvSpPr txBox="1">
            <a:spLocks noChangeArrowheads="1"/>
          </p:cNvSpPr>
          <p:nvPr/>
        </p:nvSpPr>
        <p:spPr bwMode="auto">
          <a:xfrm>
            <a:off x="6718839" y="476123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Llamada rectangular redondeada 42">
            <a:extLst>
              <a:ext uri="{FF2B5EF4-FFF2-40B4-BE49-F238E27FC236}">
                <a16:creationId xmlns:a16="http://schemas.microsoft.com/office/drawing/2014/main" id="{21B1C85B-22E7-4FD6-AD6A-4C1B175B6042}"/>
              </a:ext>
            </a:extLst>
          </p:cNvPr>
          <p:cNvSpPr/>
          <p:nvPr/>
        </p:nvSpPr>
        <p:spPr>
          <a:xfrm>
            <a:off x="9389282" y="3505376"/>
            <a:ext cx="2494382" cy="1255860"/>
          </a:xfrm>
          <a:prstGeom prst="wedgeRoundRectCallout">
            <a:avLst>
              <a:gd name="adj1" fmla="val -112203"/>
              <a:gd name="adj2" fmla="val 7588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Nein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denken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ihre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Schule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ist</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ziemlich</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modern.</a:t>
            </a:r>
            <a:endParaRPr kumimoji="0" lang="x-none"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 name="Oval 1">
            <a:extLst>
              <a:ext uri="{FF2B5EF4-FFF2-40B4-BE49-F238E27FC236}">
                <a16:creationId xmlns:a16="http://schemas.microsoft.com/office/drawing/2014/main" id="{5B5BB89D-F168-4EEE-92E3-2100FA7A1F88}"/>
              </a:ext>
            </a:extLst>
          </p:cNvPr>
          <p:cNvSpPr/>
          <p:nvPr/>
        </p:nvSpPr>
        <p:spPr>
          <a:xfrm>
            <a:off x="1796141" y="5198428"/>
            <a:ext cx="622253" cy="404534"/>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40C6B7EC-48C0-40D5-A980-9A909A91AE8A}"/>
              </a:ext>
            </a:extLst>
          </p:cNvPr>
          <p:cNvSpPr/>
          <p:nvPr/>
        </p:nvSpPr>
        <p:spPr>
          <a:xfrm>
            <a:off x="7841318" y="5165770"/>
            <a:ext cx="622253" cy="404534"/>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Imagen 36">
            <a:extLst>
              <a:ext uri="{FF2B5EF4-FFF2-40B4-BE49-F238E27FC236}">
                <a16:creationId xmlns:a16="http://schemas.microsoft.com/office/drawing/2014/main" id="{9D1AFCCA-CEA3-4C0F-B792-B8BC5C32DA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22393" y="4633425"/>
            <a:ext cx="1025806" cy="817029"/>
          </a:xfrm>
          <a:prstGeom prst="rect">
            <a:avLst/>
          </a:prstGeom>
        </p:spPr>
      </p:pic>
      <p:pic>
        <p:nvPicPr>
          <p:cNvPr id="21" name="Imagen 36">
            <a:extLst>
              <a:ext uri="{FF2B5EF4-FFF2-40B4-BE49-F238E27FC236}">
                <a16:creationId xmlns:a16="http://schemas.microsoft.com/office/drawing/2014/main" id="{15903169-AAF1-4CC0-9FC4-D8A6C95FB8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9037" y="4671145"/>
            <a:ext cx="1025806" cy="817029"/>
          </a:xfrm>
          <a:prstGeom prst="rect">
            <a:avLst/>
          </a:prstGeom>
        </p:spPr>
      </p:pic>
      <p:pic>
        <p:nvPicPr>
          <p:cNvPr id="22" name="Picture 21" descr="A close up of a logo&#10;&#10;Description automatically generated">
            <a:extLst>
              <a:ext uri="{FF2B5EF4-FFF2-40B4-BE49-F238E27FC236}">
                <a16:creationId xmlns:a16="http://schemas.microsoft.com/office/drawing/2014/main" id="{7BF6F7B3-E96D-4F70-ACAC-E6404DCEC9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0263" y="143144"/>
            <a:ext cx="1066537" cy="1086852"/>
          </a:xfrm>
          <a:prstGeom prst="rect">
            <a:avLst/>
          </a:prstGeom>
        </p:spPr>
      </p:pic>
      <p:sp>
        <p:nvSpPr>
          <p:cNvPr id="23" name="Rounded Rectangular Callout 11">
            <a:extLst>
              <a:ext uri="{FF2B5EF4-FFF2-40B4-BE49-F238E27FC236}">
                <a16:creationId xmlns:a16="http://schemas.microsoft.com/office/drawing/2014/main" id="{A2F59B43-3DC6-49B2-963A-9462A43A4B65}"/>
              </a:ext>
            </a:extLst>
          </p:cNvPr>
          <p:cNvSpPr/>
          <p:nvPr/>
        </p:nvSpPr>
        <p:spPr>
          <a:xfrm>
            <a:off x="6096000" y="352303"/>
            <a:ext cx="3378050" cy="631325"/>
          </a:xfrm>
          <a:prstGeom prst="wedgeRoundRectCallout">
            <a:avLst>
              <a:gd name="adj1" fmla="val 58260"/>
              <a:gd name="adj2" fmla="val -14811"/>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white"/>
                </a:solidFill>
                <a:latin typeface="Century Gothic" panose="020F0302020204030204"/>
              </a:rPr>
              <a:t>übersetzen</a:t>
            </a:r>
            <a:r>
              <a:rPr lang="en-GB" sz="2000" dirty="0">
                <a:solidFill>
                  <a:prstClr val="white"/>
                </a:solidFill>
                <a:latin typeface="Century Gothic" panose="020F0302020204030204"/>
              </a:rPr>
              <a:t> – to translate</a:t>
            </a:r>
            <a:br>
              <a:rPr lang="en-GB" sz="2000" dirty="0">
                <a:solidFill>
                  <a:prstClr val="white"/>
                </a:solidFill>
                <a:latin typeface="Century Gothic" panose="020F0302020204030204"/>
              </a:rPr>
            </a:br>
            <a:r>
              <a:rPr lang="en-GB" sz="2000" dirty="0" err="1">
                <a:solidFill>
                  <a:prstClr val="white"/>
                </a:solidFill>
                <a:latin typeface="Century Gothic" panose="020F0302020204030204"/>
              </a:rPr>
              <a:t>derselbe</a:t>
            </a:r>
            <a:r>
              <a:rPr lang="en-GB" sz="2000" dirty="0">
                <a:solidFill>
                  <a:prstClr val="white"/>
                </a:solidFill>
                <a:latin typeface="Century Gothic" panose="020F0302020204030204"/>
              </a:rPr>
              <a:t> – the same</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2" grpId="0" animBg="1"/>
      <p:bldP spid="13" grpId="0" animBg="1"/>
      <p:bldP spid="14" grpId="0"/>
      <p:bldP spid="15" grpId="0" animBg="1"/>
      <p:bldP spid="16" grpId="0"/>
      <p:bldP spid="17" grpId="0" animBg="1"/>
      <p:bldP spid="18" grpId="0" animBg="1"/>
      <p:bldP spid="2"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596136" y="116138"/>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uadroTexto 4">
            <a:extLst>
              <a:ext uri="{FF2B5EF4-FFF2-40B4-BE49-F238E27FC236}">
                <a16:creationId xmlns:a16="http://schemas.microsoft.com/office/drawing/2014/main" id="{8C71AD35-D8F1-4FFE-9077-396C3D678C88}"/>
              </a:ext>
            </a:extLst>
          </p:cNvPr>
          <p:cNvSpPr txBox="1"/>
          <p:nvPr/>
        </p:nvSpPr>
        <p:spPr>
          <a:xfrm>
            <a:off x="872597" y="132042"/>
            <a:ext cx="12650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 </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8" name="CuadroTexto 46">
            <a:extLst>
              <a:ext uri="{FF2B5EF4-FFF2-40B4-BE49-F238E27FC236}">
                <a16:creationId xmlns:a16="http://schemas.microsoft.com/office/drawing/2014/main" id="{9F0D89B2-48C5-480A-9182-49ED7318565E}"/>
              </a:ext>
            </a:extLst>
          </p:cNvPr>
          <p:cNvSpPr txBox="1"/>
          <p:nvPr/>
        </p:nvSpPr>
        <p:spPr>
          <a:xfrm>
            <a:off x="6537789" y="247855"/>
            <a:ext cx="12250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 </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4" name="Title 3"/>
          <p:cNvSpPr>
            <a:spLocks noGrp="1"/>
          </p:cNvSpPr>
          <p:nvPr>
            <p:ph type="title"/>
          </p:nvPr>
        </p:nvSpPr>
        <p:spPr>
          <a:xfrm>
            <a:off x="10576798" y="-21622"/>
            <a:ext cx="1522670" cy="740745"/>
          </a:xfrm>
        </p:spPr>
        <p:txBody>
          <a:bodyPr>
            <a:normAutofit/>
          </a:bodyPr>
          <a:lstStyle/>
          <a:p>
            <a:r>
              <a:rPr lang="en-GB" sz="2000" b="1" dirty="0" err="1">
                <a:solidFill>
                  <a:schemeClr val="bg1"/>
                </a:solidFill>
              </a:rPr>
              <a:t>sprechen</a:t>
            </a:r>
            <a:endParaRPr lang="en-GB" sz="2000" b="1" dirty="0">
              <a:solidFill>
                <a:schemeClr val="bg1"/>
              </a:solidFill>
            </a:endParaRPr>
          </a:p>
        </p:txBody>
      </p:sp>
      <p:sp>
        <p:nvSpPr>
          <p:cNvPr id="9" name="Rectangle 1">
            <a:extLst>
              <a:ext uri="{FF2B5EF4-FFF2-40B4-BE49-F238E27FC236}">
                <a16:creationId xmlns:a16="http://schemas.microsoft.com/office/drawing/2014/main" id="{912156EC-5552-43A3-BFDE-4B7540D4CA7E}"/>
              </a:ext>
            </a:extLst>
          </p:cNvPr>
          <p:cNvSpPr/>
          <p:nvPr/>
        </p:nvSpPr>
        <p:spPr>
          <a:xfrm>
            <a:off x="341495" y="577467"/>
            <a:ext cx="2543907"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10" name="Text Box 2">
            <a:extLst>
              <a:ext uri="{FF2B5EF4-FFF2-40B4-BE49-F238E27FC236}">
                <a16:creationId xmlns:a16="http://schemas.microsoft.com/office/drawing/2014/main" id="{4444F68D-ABBD-4D7B-A9F9-289451B03631}"/>
              </a:ext>
            </a:extLst>
          </p:cNvPr>
          <p:cNvSpPr txBox="1">
            <a:spLocks noChangeArrowheads="1"/>
          </p:cNvSpPr>
          <p:nvPr/>
        </p:nvSpPr>
        <p:spPr bwMode="auto">
          <a:xfrm>
            <a:off x="302818" y="692539"/>
            <a:ext cx="2543907" cy="1054841"/>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We find their school better than our school.</a:t>
            </a:r>
            <a:endParaRPr kumimoji="0" lang="x-none"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7" name="Rectangle 1">
            <a:extLst>
              <a:ext uri="{FF2B5EF4-FFF2-40B4-BE49-F238E27FC236}">
                <a16:creationId xmlns:a16="http://schemas.microsoft.com/office/drawing/2014/main" id="{A2188AEA-64DA-40D6-AC1B-1EF9680EA4D9}"/>
              </a:ext>
            </a:extLst>
          </p:cNvPr>
          <p:cNvSpPr/>
          <p:nvPr/>
        </p:nvSpPr>
        <p:spPr>
          <a:xfrm>
            <a:off x="3050207" y="582906"/>
            <a:ext cx="2543907"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115076"/>
                </a:solidFill>
                <a:latin typeface="Century Gothic" panose="020F0302020204030204"/>
              </a:rPr>
              <a:t>2</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8" name="Text Box 2">
            <a:extLst>
              <a:ext uri="{FF2B5EF4-FFF2-40B4-BE49-F238E27FC236}">
                <a16:creationId xmlns:a16="http://schemas.microsoft.com/office/drawing/2014/main" id="{95797593-9CE1-4725-9C1F-94DB09FD86D1}"/>
              </a:ext>
            </a:extLst>
          </p:cNvPr>
          <p:cNvSpPr txBox="1">
            <a:spLocks noChangeArrowheads="1"/>
          </p:cNvSpPr>
          <p:nvPr/>
        </p:nvSpPr>
        <p:spPr bwMode="auto">
          <a:xfrm>
            <a:off x="3088884" y="807612"/>
            <a:ext cx="2543907" cy="1054841"/>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We think that our school principal is young.</a:t>
            </a:r>
            <a:endParaRPr kumimoji="0" lang="x-none"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0" name="Rectangle 1">
            <a:extLst>
              <a:ext uri="{FF2B5EF4-FFF2-40B4-BE49-F238E27FC236}">
                <a16:creationId xmlns:a16="http://schemas.microsoft.com/office/drawing/2014/main" id="{02F10DE0-CBBA-4AFE-9EDA-B9D1787D224B}"/>
              </a:ext>
            </a:extLst>
          </p:cNvPr>
          <p:cNvSpPr/>
          <p:nvPr/>
        </p:nvSpPr>
        <p:spPr>
          <a:xfrm>
            <a:off x="341495" y="2001303"/>
            <a:ext cx="2543907"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61" name="Text Box 2">
            <a:extLst>
              <a:ext uri="{FF2B5EF4-FFF2-40B4-BE49-F238E27FC236}">
                <a16:creationId xmlns:a16="http://schemas.microsoft.com/office/drawing/2014/main" id="{CFFBFF75-399C-4406-A923-10AA371D08A3}"/>
              </a:ext>
            </a:extLst>
          </p:cNvPr>
          <p:cNvSpPr txBox="1">
            <a:spLocks noChangeArrowheads="1"/>
          </p:cNvSpPr>
          <p:nvPr/>
        </p:nvSpPr>
        <p:spPr bwMode="auto">
          <a:xfrm>
            <a:off x="404559" y="2196954"/>
            <a:ext cx="2543907" cy="1054841"/>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They think that our school uniform is a good idea.</a:t>
            </a:r>
            <a:endParaRPr kumimoji="0" lang="x-none"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2" name="Rectangle 1">
            <a:extLst>
              <a:ext uri="{FF2B5EF4-FFF2-40B4-BE49-F238E27FC236}">
                <a16:creationId xmlns:a16="http://schemas.microsoft.com/office/drawing/2014/main" id="{4ADC67D0-349A-4BC3-9639-6105236F0DC9}"/>
              </a:ext>
            </a:extLst>
          </p:cNvPr>
          <p:cNvSpPr/>
          <p:nvPr/>
        </p:nvSpPr>
        <p:spPr>
          <a:xfrm>
            <a:off x="3050207" y="2006742"/>
            <a:ext cx="2543907"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115076"/>
                </a:solidFill>
                <a:latin typeface="Century Gothic" panose="020F0302020204030204"/>
              </a:rPr>
              <a:t>4</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3" name="Text Box 2">
            <a:extLst>
              <a:ext uri="{FF2B5EF4-FFF2-40B4-BE49-F238E27FC236}">
                <a16:creationId xmlns:a16="http://schemas.microsoft.com/office/drawing/2014/main" id="{28622E6B-9A37-483C-AB05-D861F32AFF63}"/>
              </a:ext>
            </a:extLst>
          </p:cNvPr>
          <p:cNvSpPr txBox="1">
            <a:spLocks noChangeArrowheads="1"/>
          </p:cNvSpPr>
          <p:nvPr/>
        </p:nvSpPr>
        <p:spPr bwMode="auto">
          <a:xfrm>
            <a:off x="3050206" y="2332867"/>
            <a:ext cx="2543907"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We found their film interesting.</a:t>
            </a:r>
            <a:endParaRPr kumimoji="0" lang="x-none"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4" name="Rectangle 1">
            <a:extLst>
              <a:ext uri="{FF2B5EF4-FFF2-40B4-BE49-F238E27FC236}">
                <a16:creationId xmlns:a16="http://schemas.microsoft.com/office/drawing/2014/main" id="{197B9404-DB2A-4AA8-94B4-ECE45C048D02}"/>
              </a:ext>
            </a:extLst>
          </p:cNvPr>
          <p:cNvSpPr/>
          <p:nvPr/>
        </p:nvSpPr>
        <p:spPr>
          <a:xfrm>
            <a:off x="380172" y="3447905"/>
            <a:ext cx="2543907"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65" name="Text Box 2">
            <a:extLst>
              <a:ext uri="{FF2B5EF4-FFF2-40B4-BE49-F238E27FC236}">
                <a16:creationId xmlns:a16="http://schemas.microsoft.com/office/drawing/2014/main" id="{B46341F4-F053-4D59-8B88-AB3C551A2F0F}"/>
              </a:ext>
            </a:extLst>
          </p:cNvPr>
          <p:cNvSpPr txBox="1">
            <a:spLocks noChangeArrowheads="1"/>
          </p:cNvSpPr>
          <p:nvPr/>
        </p:nvSpPr>
        <p:spPr bwMode="auto">
          <a:xfrm>
            <a:off x="302818" y="3785403"/>
            <a:ext cx="2640599"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They think that their canteen is old.</a:t>
            </a:r>
            <a:endParaRPr kumimoji="0" lang="x-none"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6" name="Rectangle 1">
            <a:extLst>
              <a:ext uri="{FF2B5EF4-FFF2-40B4-BE49-F238E27FC236}">
                <a16:creationId xmlns:a16="http://schemas.microsoft.com/office/drawing/2014/main" id="{5F093495-B4BE-459C-A7E2-C43908437893}"/>
              </a:ext>
            </a:extLst>
          </p:cNvPr>
          <p:cNvSpPr/>
          <p:nvPr/>
        </p:nvSpPr>
        <p:spPr>
          <a:xfrm>
            <a:off x="3088884" y="3453344"/>
            <a:ext cx="2543907"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67" name="Text Box 2">
            <a:extLst>
              <a:ext uri="{FF2B5EF4-FFF2-40B4-BE49-F238E27FC236}">
                <a16:creationId xmlns:a16="http://schemas.microsoft.com/office/drawing/2014/main" id="{3D562FD5-C693-440C-BD17-0AE1FE437C73}"/>
              </a:ext>
            </a:extLst>
          </p:cNvPr>
          <p:cNvSpPr txBox="1">
            <a:spLocks noChangeArrowheads="1"/>
          </p:cNvSpPr>
          <p:nvPr/>
        </p:nvSpPr>
        <p:spPr bwMode="auto">
          <a:xfrm>
            <a:off x="3088884" y="3646258"/>
            <a:ext cx="2543907" cy="1054841"/>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They don’t bring their phones into the classroom.</a:t>
            </a:r>
            <a:endParaRPr kumimoji="0" lang="x-none"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8" name="Rectangle 1">
            <a:extLst>
              <a:ext uri="{FF2B5EF4-FFF2-40B4-BE49-F238E27FC236}">
                <a16:creationId xmlns:a16="http://schemas.microsoft.com/office/drawing/2014/main" id="{45041D38-0F5C-4282-B0A8-63F3B1EBFCC2}"/>
              </a:ext>
            </a:extLst>
          </p:cNvPr>
          <p:cNvSpPr/>
          <p:nvPr/>
        </p:nvSpPr>
        <p:spPr>
          <a:xfrm>
            <a:off x="380172" y="4894966"/>
            <a:ext cx="2543907"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7</a:t>
            </a:r>
          </a:p>
        </p:txBody>
      </p:sp>
      <p:sp>
        <p:nvSpPr>
          <p:cNvPr id="69" name="Text Box 2">
            <a:extLst>
              <a:ext uri="{FF2B5EF4-FFF2-40B4-BE49-F238E27FC236}">
                <a16:creationId xmlns:a16="http://schemas.microsoft.com/office/drawing/2014/main" id="{675FB894-1F89-460E-957A-A347BFD2577E}"/>
              </a:ext>
            </a:extLst>
          </p:cNvPr>
          <p:cNvSpPr txBox="1">
            <a:spLocks noChangeArrowheads="1"/>
          </p:cNvSpPr>
          <p:nvPr/>
        </p:nvSpPr>
        <p:spPr bwMode="auto">
          <a:xfrm>
            <a:off x="391462" y="5110620"/>
            <a:ext cx="2615019" cy="1054841"/>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We know that their school day is longer than our day.</a:t>
            </a:r>
            <a:endParaRPr kumimoji="0" lang="x-none"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0" name="Rectangle 1">
            <a:extLst>
              <a:ext uri="{FF2B5EF4-FFF2-40B4-BE49-F238E27FC236}">
                <a16:creationId xmlns:a16="http://schemas.microsoft.com/office/drawing/2014/main" id="{7242D698-B0FD-4B2A-9D20-DECE6816BCD2}"/>
              </a:ext>
            </a:extLst>
          </p:cNvPr>
          <p:cNvSpPr/>
          <p:nvPr/>
        </p:nvSpPr>
        <p:spPr>
          <a:xfrm>
            <a:off x="3088884" y="4900405"/>
            <a:ext cx="2543907"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8</a:t>
            </a:r>
          </a:p>
        </p:txBody>
      </p:sp>
      <p:sp>
        <p:nvSpPr>
          <p:cNvPr id="71" name="Text Box 2">
            <a:extLst>
              <a:ext uri="{FF2B5EF4-FFF2-40B4-BE49-F238E27FC236}">
                <a16:creationId xmlns:a16="http://schemas.microsoft.com/office/drawing/2014/main" id="{54169EAE-5BAF-4371-8060-EC109A09B158}"/>
              </a:ext>
            </a:extLst>
          </p:cNvPr>
          <p:cNvSpPr txBox="1">
            <a:spLocks noChangeArrowheads="1"/>
          </p:cNvSpPr>
          <p:nvPr/>
        </p:nvSpPr>
        <p:spPr bwMode="auto">
          <a:xfrm>
            <a:off x="3050207" y="5015477"/>
            <a:ext cx="2543907" cy="1054841"/>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We think their school is quite modern.</a:t>
            </a:r>
            <a:endParaRPr kumimoji="0" lang="x-none"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2" name="Rectangle 1">
            <a:extLst>
              <a:ext uri="{FF2B5EF4-FFF2-40B4-BE49-F238E27FC236}">
                <a16:creationId xmlns:a16="http://schemas.microsoft.com/office/drawing/2014/main" id="{6A98110A-3FC2-4808-BF1D-3F31AF93196B}"/>
              </a:ext>
            </a:extLst>
          </p:cNvPr>
          <p:cNvSpPr/>
          <p:nvPr/>
        </p:nvSpPr>
        <p:spPr>
          <a:xfrm>
            <a:off x="6557456" y="620230"/>
            <a:ext cx="2543907"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73" name="Text Box 2">
            <a:extLst>
              <a:ext uri="{FF2B5EF4-FFF2-40B4-BE49-F238E27FC236}">
                <a16:creationId xmlns:a16="http://schemas.microsoft.com/office/drawing/2014/main" id="{3AD3F440-37DE-4627-8EA2-AEE900D77144}"/>
              </a:ext>
            </a:extLst>
          </p:cNvPr>
          <p:cNvSpPr txBox="1">
            <a:spLocks noChangeArrowheads="1"/>
          </p:cNvSpPr>
          <p:nvPr/>
        </p:nvSpPr>
        <p:spPr bwMode="auto">
          <a:xfrm>
            <a:off x="6518779" y="735302"/>
            <a:ext cx="2543907" cy="1054841"/>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We find their school better than our school.</a:t>
            </a:r>
            <a:endParaRPr kumimoji="0" lang="x-none"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4" name="Rectangle 1">
            <a:extLst>
              <a:ext uri="{FF2B5EF4-FFF2-40B4-BE49-F238E27FC236}">
                <a16:creationId xmlns:a16="http://schemas.microsoft.com/office/drawing/2014/main" id="{19347DE6-BAFA-4689-8776-C60B1203FC2A}"/>
              </a:ext>
            </a:extLst>
          </p:cNvPr>
          <p:cNvSpPr/>
          <p:nvPr/>
        </p:nvSpPr>
        <p:spPr>
          <a:xfrm>
            <a:off x="9266168" y="625669"/>
            <a:ext cx="2543907"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115076"/>
                </a:solidFill>
                <a:latin typeface="Century Gothic" panose="020F0302020204030204"/>
              </a:rPr>
              <a:t>2</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5" name="Text Box 2">
            <a:extLst>
              <a:ext uri="{FF2B5EF4-FFF2-40B4-BE49-F238E27FC236}">
                <a16:creationId xmlns:a16="http://schemas.microsoft.com/office/drawing/2014/main" id="{B67E25FD-8CE6-482C-8A81-1D2044FE743B}"/>
              </a:ext>
            </a:extLst>
          </p:cNvPr>
          <p:cNvSpPr txBox="1">
            <a:spLocks noChangeArrowheads="1"/>
          </p:cNvSpPr>
          <p:nvPr/>
        </p:nvSpPr>
        <p:spPr bwMode="auto">
          <a:xfrm>
            <a:off x="9304845" y="880739"/>
            <a:ext cx="2543907" cy="1054841"/>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We think that their school principal is young.</a:t>
            </a:r>
            <a:endParaRPr kumimoji="0" lang="x-none"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6" name="Rectangle 1">
            <a:extLst>
              <a:ext uri="{FF2B5EF4-FFF2-40B4-BE49-F238E27FC236}">
                <a16:creationId xmlns:a16="http://schemas.microsoft.com/office/drawing/2014/main" id="{8DE831DA-B4FB-452A-A264-8DDFCEDE6E2A}"/>
              </a:ext>
            </a:extLst>
          </p:cNvPr>
          <p:cNvSpPr/>
          <p:nvPr/>
        </p:nvSpPr>
        <p:spPr>
          <a:xfrm>
            <a:off x="6557456" y="2044066"/>
            <a:ext cx="2543907"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77" name="Text Box 2">
            <a:extLst>
              <a:ext uri="{FF2B5EF4-FFF2-40B4-BE49-F238E27FC236}">
                <a16:creationId xmlns:a16="http://schemas.microsoft.com/office/drawing/2014/main" id="{87C1FB3A-DFD8-423F-BE07-6BB2DABCB875}"/>
              </a:ext>
            </a:extLst>
          </p:cNvPr>
          <p:cNvSpPr txBox="1">
            <a:spLocks noChangeArrowheads="1"/>
          </p:cNvSpPr>
          <p:nvPr/>
        </p:nvSpPr>
        <p:spPr bwMode="auto">
          <a:xfrm>
            <a:off x="6620520" y="2239717"/>
            <a:ext cx="2543907" cy="1054841"/>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They think that our school uniform is a good idea.</a:t>
            </a:r>
            <a:endParaRPr kumimoji="0" lang="x-none"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8" name="Rectangle 1">
            <a:extLst>
              <a:ext uri="{FF2B5EF4-FFF2-40B4-BE49-F238E27FC236}">
                <a16:creationId xmlns:a16="http://schemas.microsoft.com/office/drawing/2014/main" id="{BC598118-FB94-47E2-9479-C2F2A275732B}"/>
              </a:ext>
            </a:extLst>
          </p:cNvPr>
          <p:cNvSpPr/>
          <p:nvPr/>
        </p:nvSpPr>
        <p:spPr>
          <a:xfrm>
            <a:off x="9266168" y="2049505"/>
            <a:ext cx="2543907"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115076"/>
                </a:solidFill>
                <a:latin typeface="Century Gothic" panose="020F0302020204030204"/>
              </a:rPr>
              <a:t>4</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9" name="Text Box 2">
            <a:extLst>
              <a:ext uri="{FF2B5EF4-FFF2-40B4-BE49-F238E27FC236}">
                <a16:creationId xmlns:a16="http://schemas.microsoft.com/office/drawing/2014/main" id="{ADCA22B5-5BA7-4C5D-87D5-51C7DB15D960}"/>
              </a:ext>
            </a:extLst>
          </p:cNvPr>
          <p:cNvSpPr txBox="1">
            <a:spLocks noChangeArrowheads="1"/>
          </p:cNvSpPr>
          <p:nvPr/>
        </p:nvSpPr>
        <p:spPr bwMode="auto">
          <a:xfrm>
            <a:off x="9266167" y="2375630"/>
            <a:ext cx="2543907"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We found their film interesting.</a:t>
            </a:r>
            <a:endParaRPr kumimoji="0" lang="x-none"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Rectangle 1">
            <a:extLst>
              <a:ext uri="{FF2B5EF4-FFF2-40B4-BE49-F238E27FC236}">
                <a16:creationId xmlns:a16="http://schemas.microsoft.com/office/drawing/2014/main" id="{ECC74993-AF0E-4016-A412-0944205F4743}"/>
              </a:ext>
            </a:extLst>
          </p:cNvPr>
          <p:cNvSpPr/>
          <p:nvPr/>
        </p:nvSpPr>
        <p:spPr>
          <a:xfrm>
            <a:off x="6596133" y="3490668"/>
            <a:ext cx="2543907"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81" name="Text Box 2">
            <a:extLst>
              <a:ext uri="{FF2B5EF4-FFF2-40B4-BE49-F238E27FC236}">
                <a16:creationId xmlns:a16="http://schemas.microsoft.com/office/drawing/2014/main" id="{5C543B97-74D1-4403-B1CF-AAB04DCA0478}"/>
              </a:ext>
            </a:extLst>
          </p:cNvPr>
          <p:cNvSpPr txBox="1">
            <a:spLocks noChangeArrowheads="1"/>
          </p:cNvSpPr>
          <p:nvPr/>
        </p:nvSpPr>
        <p:spPr bwMode="auto">
          <a:xfrm>
            <a:off x="6615471" y="3828166"/>
            <a:ext cx="2543907"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They think that our canteen is old.</a:t>
            </a:r>
            <a:endParaRPr kumimoji="0" lang="x-none"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2" name="Rectangle 1">
            <a:extLst>
              <a:ext uri="{FF2B5EF4-FFF2-40B4-BE49-F238E27FC236}">
                <a16:creationId xmlns:a16="http://schemas.microsoft.com/office/drawing/2014/main" id="{27B70909-6CDB-4360-BAA1-6CF8845A933B}"/>
              </a:ext>
            </a:extLst>
          </p:cNvPr>
          <p:cNvSpPr/>
          <p:nvPr/>
        </p:nvSpPr>
        <p:spPr>
          <a:xfrm>
            <a:off x="9304845" y="3496107"/>
            <a:ext cx="2543907"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83" name="Text Box 2">
            <a:extLst>
              <a:ext uri="{FF2B5EF4-FFF2-40B4-BE49-F238E27FC236}">
                <a16:creationId xmlns:a16="http://schemas.microsoft.com/office/drawing/2014/main" id="{C187F004-592C-4DDC-97EA-7790B490FF9E}"/>
              </a:ext>
            </a:extLst>
          </p:cNvPr>
          <p:cNvSpPr txBox="1">
            <a:spLocks noChangeArrowheads="1"/>
          </p:cNvSpPr>
          <p:nvPr/>
        </p:nvSpPr>
        <p:spPr bwMode="auto">
          <a:xfrm>
            <a:off x="9324183" y="3710124"/>
            <a:ext cx="2543907" cy="1054841"/>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We don’t bring our phones into the classroom.</a:t>
            </a:r>
            <a:endParaRPr kumimoji="0" lang="x-none"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4" name="Rectangle 1">
            <a:extLst>
              <a:ext uri="{FF2B5EF4-FFF2-40B4-BE49-F238E27FC236}">
                <a16:creationId xmlns:a16="http://schemas.microsoft.com/office/drawing/2014/main" id="{3F3C2C29-5CA2-4C43-8527-614A1938E884}"/>
              </a:ext>
            </a:extLst>
          </p:cNvPr>
          <p:cNvSpPr/>
          <p:nvPr/>
        </p:nvSpPr>
        <p:spPr>
          <a:xfrm>
            <a:off x="6596133" y="4937729"/>
            <a:ext cx="2543907"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7</a:t>
            </a:r>
          </a:p>
        </p:txBody>
      </p:sp>
      <p:sp>
        <p:nvSpPr>
          <p:cNvPr id="85" name="Text Box 2">
            <a:extLst>
              <a:ext uri="{FF2B5EF4-FFF2-40B4-BE49-F238E27FC236}">
                <a16:creationId xmlns:a16="http://schemas.microsoft.com/office/drawing/2014/main" id="{E4E6E152-BEE7-4EC9-AF33-2E9E02078E58}"/>
              </a:ext>
            </a:extLst>
          </p:cNvPr>
          <p:cNvSpPr txBox="1">
            <a:spLocks noChangeArrowheads="1"/>
          </p:cNvSpPr>
          <p:nvPr/>
        </p:nvSpPr>
        <p:spPr bwMode="auto">
          <a:xfrm>
            <a:off x="6607423" y="5153383"/>
            <a:ext cx="2615019" cy="1054841"/>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We know that our school day is longer than their day.</a:t>
            </a:r>
            <a:endParaRPr kumimoji="0" lang="x-none"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Rectangle 1">
            <a:extLst>
              <a:ext uri="{FF2B5EF4-FFF2-40B4-BE49-F238E27FC236}">
                <a16:creationId xmlns:a16="http://schemas.microsoft.com/office/drawing/2014/main" id="{CC24E418-0C43-479A-B790-4F93FFC09B99}"/>
              </a:ext>
            </a:extLst>
          </p:cNvPr>
          <p:cNvSpPr/>
          <p:nvPr/>
        </p:nvSpPr>
        <p:spPr>
          <a:xfrm>
            <a:off x="9304845" y="4943168"/>
            <a:ext cx="2543907"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8</a:t>
            </a:r>
          </a:p>
        </p:txBody>
      </p:sp>
      <p:sp>
        <p:nvSpPr>
          <p:cNvPr id="87" name="Text Box 2">
            <a:extLst>
              <a:ext uri="{FF2B5EF4-FFF2-40B4-BE49-F238E27FC236}">
                <a16:creationId xmlns:a16="http://schemas.microsoft.com/office/drawing/2014/main" id="{08368FA2-6C74-4D3B-9365-5C7AA98B600C}"/>
              </a:ext>
            </a:extLst>
          </p:cNvPr>
          <p:cNvSpPr txBox="1">
            <a:spLocks noChangeArrowheads="1"/>
          </p:cNvSpPr>
          <p:nvPr/>
        </p:nvSpPr>
        <p:spPr bwMode="auto">
          <a:xfrm>
            <a:off x="9266168" y="5058240"/>
            <a:ext cx="2543907" cy="1054841"/>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We think our school is quite modern.</a:t>
            </a:r>
            <a:endParaRPr kumimoji="0" lang="x-none" sz="200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8" name="Oval 87">
            <a:extLst>
              <a:ext uri="{FF2B5EF4-FFF2-40B4-BE49-F238E27FC236}">
                <a16:creationId xmlns:a16="http://schemas.microsoft.com/office/drawing/2014/main" id="{AEBF0A61-C78A-4618-BB13-E3A82C56E3D7}"/>
              </a:ext>
            </a:extLst>
          </p:cNvPr>
          <p:cNvSpPr/>
          <p:nvPr/>
        </p:nvSpPr>
        <p:spPr>
          <a:xfrm>
            <a:off x="4922286" y="804963"/>
            <a:ext cx="622253" cy="404534"/>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7411F97D-2657-430B-809F-F1D1AB271ACF}"/>
              </a:ext>
            </a:extLst>
          </p:cNvPr>
          <p:cNvSpPr/>
          <p:nvPr/>
        </p:nvSpPr>
        <p:spPr>
          <a:xfrm>
            <a:off x="11138834" y="886433"/>
            <a:ext cx="622253" cy="404534"/>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0AF8B675-D3B2-48B0-B2E0-83367E02A48B}"/>
              </a:ext>
            </a:extLst>
          </p:cNvPr>
          <p:cNvSpPr/>
          <p:nvPr/>
        </p:nvSpPr>
        <p:spPr>
          <a:xfrm>
            <a:off x="2233625" y="3789485"/>
            <a:ext cx="622253" cy="404534"/>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2CFEC4C2-85FA-4208-A78F-22EF07887908}"/>
              </a:ext>
            </a:extLst>
          </p:cNvPr>
          <p:cNvSpPr/>
          <p:nvPr/>
        </p:nvSpPr>
        <p:spPr>
          <a:xfrm>
            <a:off x="8517787" y="3833011"/>
            <a:ext cx="622253" cy="404534"/>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a:extLst>
              <a:ext uri="{FF2B5EF4-FFF2-40B4-BE49-F238E27FC236}">
                <a16:creationId xmlns:a16="http://schemas.microsoft.com/office/drawing/2014/main" id="{8B490D77-C04F-424B-8542-73A31ADAF34C}"/>
              </a:ext>
            </a:extLst>
          </p:cNvPr>
          <p:cNvSpPr/>
          <p:nvPr/>
        </p:nvSpPr>
        <p:spPr>
          <a:xfrm>
            <a:off x="3346718" y="3646258"/>
            <a:ext cx="560041" cy="404534"/>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a:extLst>
              <a:ext uri="{FF2B5EF4-FFF2-40B4-BE49-F238E27FC236}">
                <a16:creationId xmlns:a16="http://schemas.microsoft.com/office/drawing/2014/main" id="{96A0CB8E-3868-4B57-8D40-8C2BE2DA770F}"/>
              </a:ext>
            </a:extLst>
          </p:cNvPr>
          <p:cNvSpPr/>
          <p:nvPr/>
        </p:nvSpPr>
        <p:spPr>
          <a:xfrm>
            <a:off x="11319840" y="3726336"/>
            <a:ext cx="484896" cy="404534"/>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9299E417-5534-44D0-98DF-5B57450F4EAD}"/>
              </a:ext>
            </a:extLst>
          </p:cNvPr>
          <p:cNvSpPr/>
          <p:nvPr/>
        </p:nvSpPr>
        <p:spPr>
          <a:xfrm>
            <a:off x="3318291" y="3982704"/>
            <a:ext cx="560041" cy="404534"/>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Oval 94">
            <a:extLst>
              <a:ext uri="{FF2B5EF4-FFF2-40B4-BE49-F238E27FC236}">
                <a16:creationId xmlns:a16="http://schemas.microsoft.com/office/drawing/2014/main" id="{E48667EB-2079-4166-946A-0A9F672109A0}"/>
              </a:ext>
            </a:extLst>
          </p:cNvPr>
          <p:cNvSpPr/>
          <p:nvPr/>
        </p:nvSpPr>
        <p:spPr>
          <a:xfrm>
            <a:off x="9408163" y="3710124"/>
            <a:ext cx="484896" cy="404534"/>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57409E27-CD90-4F76-98B6-F676F9ADF971}"/>
              </a:ext>
            </a:extLst>
          </p:cNvPr>
          <p:cNvSpPr/>
          <p:nvPr/>
        </p:nvSpPr>
        <p:spPr>
          <a:xfrm>
            <a:off x="2274302" y="5110620"/>
            <a:ext cx="560041" cy="404534"/>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Oval 96">
            <a:extLst>
              <a:ext uri="{FF2B5EF4-FFF2-40B4-BE49-F238E27FC236}">
                <a16:creationId xmlns:a16="http://schemas.microsoft.com/office/drawing/2014/main" id="{41BA151F-42FD-4DB3-B9C9-0F1307A8BCEB}"/>
              </a:ext>
            </a:extLst>
          </p:cNvPr>
          <p:cNvSpPr/>
          <p:nvPr/>
        </p:nvSpPr>
        <p:spPr>
          <a:xfrm>
            <a:off x="1418950" y="5782664"/>
            <a:ext cx="560041" cy="404534"/>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471A29C1-36EA-45F9-A93E-6CC3C450C057}"/>
              </a:ext>
            </a:extLst>
          </p:cNvPr>
          <p:cNvSpPr/>
          <p:nvPr/>
        </p:nvSpPr>
        <p:spPr>
          <a:xfrm>
            <a:off x="8511633" y="5146137"/>
            <a:ext cx="560041" cy="404534"/>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B58FF419-A7D7-4F36-AC30-1852D5CAA4C3}"/>
              </a:ext>
            </a:extLst>
          </p:cNvPr>
          <p:cNvSpPr/>
          <p:nvPr/>
        </p:nvSpPr>
        <p:spPr>
          <a:xfrm>
            <a:off x="7656281" y="5818181"/>
            <a:ext cx="560041" cy="404534"/>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a:extLst>
              <a:ext uri="{FF2B5EF4-FFF2-40B4-BE49-F238E27FC236}">
                <a16:creationId xmlns:a16="http://schemas.microsoft.com/office/drawing/2014/main" id="{6D13B826-5381-41BB-AF9E-1AA972CD6032}"/>
              </a:ext>
            </a:extLst>
          </p:cNvPr>
          <p:cNvSpPr/>
          <p:nvPr/>
        </p:nvSpPr>
        <p:spPr>
          <a:xfrm>
            <a:off x="4609300" y="5002184"/>
            <a:ext cx="560041" cy="404534"/>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Oval 100">
            <a:extLst>
              <a:ext uri="{FF2B5EF4-FFF2-40B4-BE49-F238E27FC236}">
                <a16:creationId xmlns:a16="http://schemas.microsoft.com/office/drawing/2014/main" id="{3B9A8936-D30F-46E4-8577-F10260014219}"/>
              </a:ext>
            </a:extLst>
          </p:cNvPr>
          <p:cNvSpPr/>
          <p:nvPr/>
        </p:nvSpPr>
        <p:spPr>
          <a:xfrm>
            <a:off x="10857921" y="5058240"/>
            <a:ext cx="560041" cy="404534"/>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Straight Connector 102">
            <a:extLst>
              <a:ext uri="{FF2B5EF4-FFF2-40B4-BE49-F238E27FC236}">
                <a16:creationId xmlns:a16="http://schemas.microsoft.com/office/drawing/2014/main" id="{BA4F0DB6-8A72-4246-BD78-ED18BE973563}"/>
              </a:ext>
            </a:extLst>
          </p:cNvPr>
          <p:cNvCxnSpPr/>
          <p:nvPr/>
        </p:nvCxnSpPr>
        <p:spPr>
          <a:xfrm>
            <a:off x="6096000" y="211830"/>
            <a:ext cx="0" cy="6010885"/>
          </a:xfrm>
          <a:prstGeom prst="line">
            <a:avLst/>
          </a:prstGeom>
          <a:ln w="38100">
            <a:solidFill>
              <a:srgbClr val="115076"/>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62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5" y="2452612"/>
            <a:ext cx="8162595" cy="1485422"/>
          </a:xfrm>
        </p:spPr>
        <p:txBody>
          <a:bodyPr>
            <a:normAutofit/>
          </a:bodyPr>
          <a:lstStyle/>
          <a:p>
            <a:pPr algn="l"/>
            <a:r>
              <a:rPr lang="en-GB" sz="4000" b="1" dirty="0">
                <a:solidFill>
                  <a:prstClr val="white"/>
                </a:solidFill>
              </a:rPr>
              <a:t>Comparing school experiences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Pronouns </a:t>
            </a:r>
            <a:r>
              <a:rPr lang="en-GB" sz="3000" b="1" i="1" dirty="0" err="1">
                <a:solidFill>
                  <a:prstClr val="white"/>
                </a:solidFill>
              </a:rPr>
              <a:t>uns</a:t>
            </a:r>
            <a:r>
              <a:rPr lang="en-GB" sz="3000" dirty="0">
                <a:solidFill>
                  <a:prstClr val="white"/>
                </a:solidFill>
              </a:rPr>
              <a:t> and </a:t>
            </a:r>
            <a:r>
              <a:rPr lang="en-GB" sz="3000" b="1" i="1" dirty="0" err="1">
                <a:solidFill>
                  <a:prstClr val="white"/>
                </a:solidFill>
              </a:rPr>
              <a:t>ihnen</a:t>
            </a:r>
            <a:endParaRPr lang="en-GB" sz="3000" b="1" i="1"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several SSC</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4 - Lesson 45</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958710"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Stephen Owen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7</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7</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504142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4859867" cy="869950"/>
          </a:xfrm>
          <a:prstGeom prst="rect">
            <a:avLst/>
          </a:prstGeom>
        </p:spPr>
      </p:pic>
      <p:sp>
        <p:nvSpPr>
          <p:cNvPr id="4" name="Title 3"/>
          <p:cNvSpPr>
            <a:spLocks noGrp="1"/>
          </p:cNvSpPr>
          <p:nvPr>
            <p:ph type="title"/>
          </p:nvPr>
        </p:nvSpPr>
        <p:spPr>
          <a:xfrm>
            <a:off x="0" y="294041"/>
            <a:ext cx="6807200" cy="707849"/>
          </a:xfrm>
        </p:spPr>
        <p:txBody>
          <a:bodyPr>
            <a:normAutofit/>
          </a:bodyPr>
          <a:lstStyle/>
          <a:p>
            <a:r>
              <a:rPr lang="en-GB" sz="3600" b="1" dirty="0">
                <a:solidFill>
                  <a:schemeClr val="bg1"/>
                </a:solidFill>
              </a:rPr>
              <a:t>der </a:t>
            </a:r>
            <a:r>
              <a:rPr lang="en-GB" sz="3600" b="1" dirty="0" err="1">
                <a:solidFill>
                  <a:schemeClr val="bg1"/>
                </a:solidFill>
              </a:rPr>
              <a:t>erste</a:t>
            </a:r>
            <a:r>
              <a:rPr lang="en-GB" sz="3600" b="1" dirty="0">
                <a:solidFill>
                  <a:schemeClr val="bg1"/>
                </a:solidFill>
              </a:rPr>
              <a:t> </a:t>
            </a:r>
            <a:r>
              <a:rPr lang="en-GB" sz="3600" b="1" dirty="0" err="1">
                <a:solidFill>
                  <a:schemeClr val="bg1"/>
                </a:solidFill>
              </a:rPr>
              <a:t>Schultag</a:t>
            </a:r>
            <a:endParaRPr lang="en-GB" sz="3600" b="1" dirty="0">
              <a:solidFill>
                <a:schemeClr val="bg1"/>
              </a:solidFill>
            </a:endParaRPr>
          </a:p>
        </p:txBody>
      </p:sp>
      <p:sp>
        <p:nvSpPr>
          <p:cNvPr id="6" name="TextBox 5">
            <a:extLst>
              <a:ext uri="{FF2B5EF4-FFF2-40B4-BE49-F238E27FC236}">
                <a16:creationId xmlns:a16="http://schemas.microsoft.com/office/drawing/2014/main" id="{4C5B02B6-2B79-F547-BF2B-0BDC620BAD58}"/>
              </a:ext>
            </a:extLst>
          </p:cNvPr>
          <p:cNvSpPr txBox="1"/>
          <p:nvPr/>
        </p:nvSpPr>
        <p:spPr>
          <a:xfrm>
            <a:off x="4917689" y="148328"/>
            <a:ext cx="3009677" cy="1015663"/>
          </a:xfrm>
          <a:prstGeom prst="rect">
            <a:avLst/>
          </a:prstGeom>
          <a:solidFill>
            <a:srgbClr val="213764"/>
          </a:solidFill>
          <a:ln>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Tüte</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US" sz="2000" dirty="0">
                <a:solidFill>
                  <a:prstClr val="white"/>
                </a:solidFill>
                <a:latin typeface="Century Gothic" panose="020F0302020204030204"/>
              </a:rPr>
              <a:t>–</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bag</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Zucker – sugar</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erst – only, not until</a:t>
            </a:r>
          </a:p>
        </p:txBody>
      </p:sp>
      <p:pic>
        <p:nvPicPr>
          <p:cNvPr id="9" name="Picture 8" descr="A group of people in a park&#10;&#10;Description automatically generated">
            <a:extLst>
              <a:ext uri="{FF2B5EF4-FFF2-40B4-BE49-F238E27FC236}">
                <a16:creationId xmlns:a16="http://schemas.microsoft.com/office/drawing/2014/main" id="{7AF29EDA-60C0-6B4F-BC0D-C891FEC881AD}"/>
              </a:ext>
            </a:extLst>
          </p:cNvPr>
          <p:cNvPicPr>
            <a:picLocks noChangeAspect="1"/>
          </p:cNvPicPr>
          <p:nvPr/>
        </p:nvPicPr>
        <p:blipFill rotWithShape="1">
          <a:blip r:embed="rId7">
            <a:extLst>
              <a:ext uri="{28A0092B-C50C-407E-A947-70E740481C1C}">
                <a14:useLocalDpi xmlns:a14="http://schemas.microsoft.com/office/drawing/2010/main" val="0"/>
              </a:ext>
            </a:extLst>
          </a:blip>
          <a:srcRect r="24436"/>
          <a:stretch/>
        </p:blipFill>
        <p:spPr>
          <a:xfrm>
            <a:off x="8239946" y="2620863"/>
            <a:ext cx="3952054" cy="3775472"/>
          </a:xfrm>
          <a:prstGeom prst="rect">
            <a:avLst/>
          </a:prstGeom>
        </p:spPr>
      </p:pic>
      <p:pic>
        <p:nvPicPr>
          <p:cNvPr id="11" name="Picture 10" descr="A picture containing table, indoor, sitting, desk&#10;&#10;Description automatically generated">
            <a:extLst>
              <a:ext uri="{FF2B5EF4-FFF2-40B4-BE49-F238E27FC236}">
                <a16:creationId xmlns:a16="http://schemas.microsoft.com/office/drawing/2014/main" id="{C0B7C6B2-33C5-F048-99C3-1770B316A065}"/>
              </a:ext>
            </a:extLst>
          </p:cNvPr>
          <p:cNvPicPr>
            <a:picLocks noChangeAspect="1"/>
          </p:cNvPicPr>
          <p:nvPr/>
        </p:nvPicPr>
        <p:blipFill rotWithShape="1">
          <a:blip r:embed="rId8">
            <a:extLst>
              <a:ext uri="{28A0092B-C50C-407E-A947-70E740481C1C}">
                <a14:useLocalDpi xmlns:a14="http://schemas.microsoft.com/office/drawing/2010/main" val="0"/>
              </a:ext>
            </a:extLst>
          </a:blip>
          <a:srcRect l="1875"/>
          <a:stretch/>
        </p:blipFill>
        <p:spPr>
          <a:xfrm>
            <a:off x="8239945" y="0"/>
            <a:ext cx="3952054" cy="2680855"/>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925D6ABC-7183-BC43-8C7C-021C898D2B42}"/>
              </a:ext>
            </a:extLst>
          </p:cNvPr>
          <p:cNvSpPr txBox="1"/>
          <p:nvPr/>
        </p:nvSpPr>
        <p:spPr>
          <a:xfrm>
            <a:off x="134142" y="1225689"/>
            <a:ext cx="9451449" cy="5170646"/>
          </a:xfrm>
          <a:prstGeom prst="rect">
            <a:avLst/>
          </a:prstGeom>
          <a:solidFill>
            <a:schemeClr val="bg1">
              <a:alpha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Mit sechs oder sieben Jahren haben deutsche Kinder ihren ersten Schultag.  Normalerweise beginnt dieser wichtige Tag für Eltern und Schüler direkt an der Schule.  Die älteren Kinder zeigen ein Programm, singen Lieder oder spielen </a:t>
            </a:r>
            <a:r>
              <a:rPr lang="de-DE" sz="2200" dirty="0">
                <a:solidFill>
                  <a:srgbClr val="4472C4">
                    <a:lumMod val="50000"/>
                  </a:srgbClr>
                </a:solidFill>
                <a:latin typeface="Century Gothic" panose="020F0302020204030204"/>
              </a:rPr>
              <a:t>ihre </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Instrumente. Alle Kinder bekommen eine Schultüte* oder Zucker*tüte. Ihre Schultüten kommen in vielen Farben und Designs und enthalten Schokolade, Bonbons, kleine Geschenke und Schulsachen.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Manchmal hängen die Tüten am Baum in der Schule, und die Schüler müssen nach oben klettern und ihre eigene Tüte suchen. Danach bringt der Lehrer oder die Lehrerin die Kinder ins Klassenzimmer.  Sie finden dort einen Sitzplatz und spielen ein paar Spiele.  Erst* später dürfen die Kinder ihre Schultüte zu Hause öffnen*! Sie müssen den ganzen Tag darauf* warten*. Dann gibt es noch ein schönes Essen oder sogar eine Party für Familie und Freunde.   </a:t>
            </a:r>
          </a:p>
        </p:txBody>
      </p:sp>
      <p:pic>
        <p:nvPicPr>
          <p:cNvPr id="2" name="34. Der Erste Schultag paragrap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13736" y="75074"/>
            <a:ext cx="763064" cy="763064"/>
          </a:xfrm>
          <a:prstGeom prst="rect">
            <a:avLst/>
          </a:prstGeom>
        </p:spPr>
      </p:pic>
      <p:sp>
        <p:nvSpPr>
          <p:cNvPr id="10" name="TextBox 9">
            <a:extLst>
              <a:ext uri="{FF2B5EF4-FFF2-40B4-BE49-F238E27FC236}">
                <a16:creationId xmlns:a16="http://schemas.microsoft.com/office/drawing/2014/main" id="{675CD390-E508-4445-AB81-5F4279EEA388}"/>
              </a:ext>
            </a:extLst>
          </p:cNvPr>
          <p:cNvSpPr txBox="1"/>
          <p:nvPr/>
        </p:nvSpPr>
        <p:spPr>
          <a:xfrm>
            <a:off x="9585591" y="2269538"/>
            <a:ext cx="2631425" cy="1015663"/>
          </a:xfrm>
          <a:prstGeom prst="rect">
            <a:avLst/>
          </a:prstGeom>
          <a:solidFill>
            <a:srgbClr val="213764"/>
          </a:solidFill>
          <a:ln>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öffnen</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open</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darauf</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 for it</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warten</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wait</a:t>
            </a:r>
          </a:p>
        </p:txBody>
      </p:sp>
      <p:sp>
        <p:nvSpPr>
          <p:cNvPr id="7" name="Rectangle: Rounded Corners 6">
            <a:extLst>
              <a:ext uri="{FF2B5EF4-FFF2-40B4-BE49-F238E27FC236}">
                <a16:creationId xmlns:a16="http://schemas.microsoft.com/office/drawing/2014/main" id="{8A0E1283-92EA-4708-B7A3-F2EA56A4CEA8}"/>
              </a:ext>
            </a:extLst>
          </p:cNvPr>
          <p:cNvSpPr/>
          <p:nvPr/>
        </p:nvSpPr>
        <p:spPr>
          <a:xfrm>
            <a:off x="7398496" y="1275111"/>
            <a:ext cx="855069" cy="358182"/>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44CF5389-10D5-4E34-BDF8-DB35400BB555}"/>
              </a:ext>
            </a:extLst>
          </p:cNvPr>
          <p:cNvSpPr/>
          <p:nvPr/>
        </p:nvSpPr>
        <p:spPr>
          <a:xfrm>
            <a:off x="5310305" y="2262681"/>
            <a:ext cx="600639" cy="358182"/>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DF64E1D1-B03F-4BAD-9F18-75F0B4CBAD12}"/>
              </a:ext>
            </a:extLst>
          </p:cNvPr>
          <p:cNvSpPr/>
          <p:nvPr/>
        </p:nvSpPr>
        <p:spPr>
          <a:xfrm>
            <a:off x="6318833" y="2638795"/>
            <a:ext cx="604481" cy="333005"/>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DE0E3AE5-79E7-4A3C-8CD4-C720D5D6A5BB}"/>
              </a:ext>
            </a:extLst>
          </p:cNvPr>
          <p:cNvSpPr/>
          <p:nvPr/>
        </p:nvSpPr>
        <p:spPr>
          <a:xfrm>
            <a:off x="5585603" y="4309556"/>
            <a:ext cx="600639" cy="358182"/>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5FFDFA3E-08C7-40C1-8E2D-2795D8202180}"/>
              </a:ext>
            </a:extLst>
          </p:cNvPr>
          <p:cNvSpPr/>
          <p:nvPr/>
        </p:nvSpPr>
        <p:spPr>
          <a:xfrm>
            <a:off x="5158069" y="5274128"/>
            <a:ext cx="600640" cy="430601"/>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4500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94529"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7" grpId="0" animBg="1"/>
      <p:bldP spid="12"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6">
            <a:extLst>
              <a:ext uri="{FF2B5EF4-FFF2-40B4-BE49-F238E27FC236}">
                <a16:creationId xmlns:a16="http://schemas.microsoft.com/office/drawing/2014/main" id="{983E06B7-EA44-4776-8EF8-4EA743B16607}"/>
              </a:ext>
            </a:extLst>
          </p:cNvPr>
          <p:cNvGraphicFramePr>
            <a:graphicFrameLocks noGrp="1"/>
          </p:cNvGraphicFramePr>
          <p:nvPr>
            <p:extLst>
              <p:ext uri="{D42A27DB-BD31-4B8C-83A1-F6EECF244321}">
                <p14:modId xmlns:p14="http://schemas.microsoft.com/office/powerpoint/2010/main" val="4006299748"/>
              </p:ext>
            </p:extLst>
          </p:nvPr>
        </p:nvGraphicFramePr>
        <p:xfrm>
          <a:off x="3272634" y="247046"/>
          <a:ext cx="3148907" cy="2979910"/>
        </p:xfrm>
        <a:graphic>
          <a:graphicData uri="http://schemas.openxmlformats.org/drawingml/2006/table">
            <a:tbl>
              <a:tblPr firstRow="1" bandRow="1">
                <a:tableStyleId>{ED083AE6-46FA-4A59-8FB0-9F97EB10719F}</a:tableStyleId>
              </a:tblPr>
              <a:tblGrid>
                <a:gridCol w="3148907">
                  <a:extLst>
                    <a:ext uri="{9D8B030D-6E8A-4147-A177-3AD203B41FA5}">
                      <a16:colId xmlns:a16="http://schemas.microsoft.com/office/drawing/2014/main" val="3820131467"/>
                    </a:ext>
                  </a:extLst>
                </a:gridCol>
              </a:tblGrid>
              <a:tr h="595982">
                <a:tc>
                  <a:txBody>
                    <a:bodyPr/>
                    <a:lstStyle/>
                    <a:p>
                      <a:r>
                        <a:rPr lang="en-GB" sz="2800" b="1" dirty="0">
                          <a:solidFill>
                            <a:srgbClr val="115076"/>
                          </a:solidFill>
                        </a:rPr>
                        <a:t>1</a:t>
                      </a:r>
                      <a:r>
                        <a:rPr lang="en-GB" sz="2800" b="0" dirty="0">
                          <a:solidFill>
                            <a:srgbClr val="115076"/>
                          </a:solidFill>
                        </a:rPr>
                        <a:t> die </a:t>
                      </a:r>
                      <a:r>
                        <a:rPr lang="en-GB" sz="2800" b="0" dirty="0" err="1">
                          <a:solidFill>
                            <a:srgbClr val="115076"/>
                          </a:solidFill>
                        </a:rPr>
                        <a:t>Geschichte</a:t>
                      </a:r>
                      <a:endParaRPr lang="en-GB" sz="2800" b="0" dirty="0">
                        <a:solidFill>
                          <a:srgbClr val="115076"/>
                        </a:solidFill>
                      </a:endParaRPr>
                    </a:p>
                  </a:txBody>
                  <a:tcPr anchor="ctr"/>
                </a:tc>
                <a:extLst>
                  <a:ext uri="{0D108BD9-81ED-4DB2-BD59-A6C34878D82A}">
                    <a16:rowId xmlns:a16="http://schemas.microsoft.com/office/drawing/2014/main" val="2482153760"/>
                  </a:ext>
                </a:extLst>
              </a:tr>
              <a:tr h="595982">
                <a:tc>
                  <a:txBody>
                    <a:bodyPr/>
                    <a:lstStyle/>
                    <a:p>
                      <a:r>
                        <a:rPr lang="en-GB" sz="2800" dirty="0" err="1">
                          <a:solidFill>
                            <a:srgbClr val="115076"/>
                          </a:solidFill>
                        </a:rPr>
                        <a:t>unser</a:t>
                      </a:r>
                      <a:endParaRPr lang="en-GB" sz="2800" dirty="0">
                        <a:solidFill>
                          <a:srgbClr val="115076"/>
                        </a:solidFill>
                      </a:endParaRPr>
                    </a:p>
                  </a:txBody>
                  <a:tcPr anchor="ctr"/>
                </a:tc>
                <a:extLst>
                  <a:ext uri="{0D108BD9-81ED-4DB2-BD59-A6C34878D82A}">
                    <a16:rowId xmlns:a16="http://schemas.microsoft.com/office/drawing/2014/main" val="2647314593"/>
                  </a:ext>
                </a:extLst>
              </a:tr>
              <a:tr h="595982">
                <a:tc>
                  <a:txBody>
                    <a:bodyPr/>
                    <a:lstStyle/>
                    <a:p>
                      <a:r>
                        <a:rPr lang="en-GB" sz="2800" dirty="0" err="1">
                          <a:solidFill>
                            <a:srgbClr val="115076"/>
                          </a:solidFill>
                        </a:rPr>
                        <a:t>langsam</a:t>
                      </a:r>
                      <a:endParaRPr lang="en-GB" sz="2800" dirty="0">
                        <a:solidFill>
                          <a:srgbClr val="115076"/>
                        </a:solidFill>
                      </a:endParaRPr>
                    </a:p>
                  </a:txBody>
                  <a:tcPr anchor="ctr"/>
                </a:tc>
                <a:extLst>
                  <a:ext uri="{0D108BD9-81ED-4DB2-BD59-A6C34878D82A}">
                    <a16:rowId xmlns:a16="http://schemas.microsoft.com/office/drawing/2014/main" val="1050238406"/>
                  </a:ext>
                </a:extLst>
              </a:tr>
              <a:tr h="595982">
                <a:tc>
                  <a:txBody>
                    <a:bodyPr/>
                    <a:lstStyle/>
                    <a:p>
                      <a:r>
                        <a:rPr lang="en-GB" sz="2800" dirty="0" err="1">
                          <a:solidFill>
                            <a:srgbClr val="115076"/>
                          </a:solidFill>
                        </a:rPr>
                        <a:t>erzählen</a:t>
                      </a:r>
                      <a:endParaRPr lang="en-GB" sz="2800" dirty="0">
                        <a:solidFill>
                          <a:srgbClr val="115076"/>
                        </a:solidFill>
                      </a:endParaRPr>
                    </a:p>
                  </a:txBody>
                  <a:tcPr anchor="ctr"/>
                </a:tc>
                <a:extLst>
                  <a:ext uri="{0D108BD9-81ED-4DB2-BD59-A6C34878D82A}">
                    <a16:rowId xmlns:a16="http://schemas.microsoft.com/office/drawing/2014/main" val="2536942417"/>
                  </a:ext>
                </a:extLst>
              </a:tr>
              <a:tr h="595982">
                <a:tc>
                  <a:txBody>
                    <a:bodyPr/>
                    <a:lstStyle/>
                    <a:p>
                      <a:r>
                        <a:rPr lang="en-GB" sz="2800" dirty="0" err="1">
                          <a:solidFill>
                            <a:srgbClr val="115076"/>
                          </a:solidFill>
                        </a:rPr>
                        <a:t>gegeben</a:t>
                      </a:r>
                      <a:endParaRPr lang="en-GB" sz="2800" dirty="0">
                        <a:solidFill>
                          <a:srgbClr val="115076"/>
                        </a:solidFill>
                      </a:endParaRPr>
                    </a:p>
                  </a:txBody>
                  <a:tcPr anchor="ctr"/>
                </a:tc>
                <a:extLst>
                  <a:ext uri="{0D108BD9-81ED-4DB2-BD59-A6C34878D82A}">
                    <a16:rowId xmlns:a16="http://schemas.microsoft.com/office/drawing/2014/main" val="4048669402"/>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4671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985" y="247046"/>
            <a:ext cx="1381342" cy="39130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64771" y="1329914"/>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Associations.</a:t>
            </a:r>
          </a:p>
        </p:txBody>
      </p:sp>
      <p:graphicFrame>
        <p:nvGraphicFramePr>
          <p:cNvPr id="10" name="Table 6">
            <a:extLst>
              <a:ext uri="{FF2B5EF4-FFF2-40B4-BE49-F238E27FC236}">
                <a16:creationId xmlns:a16="http://schemas.microsoft.com/office/drawing/2014/main" id="{36780935-53E8-4914-9727-F7F3AB90EC46}"/>
              </a:ext>
            </a:extLst>
          </p:cNvPr>
          <p:cNvGraphicFramePr>
            <a:graphicFrameLocks noGrp="1"/>
          </p:cNvGraphicFramePr>
          <p:nvPr>
            <p:extLst>
              <p:ext uri="{D42A27DB-BD31-4B8C-83A1-F6EECF244321}">
                <p14:modId xmlns:p14="http://schemas.microsoft.com/office/powerpoint/2010/main" val="3164932936"/>
              </p:ext>
            </p:extLst>
          </p:nvPr>
        </p:nvGraphicFramePr>
        <p:xfrm>
          <a:off x="6547796" y="247046"/>
          <a:ext cx="3148907" cy="2979910"/>
        </p:xfrm>
        <a:graphic>
          <a:graphicData uri="http://schemas.openxmlformats.org/drawingml/2006/table">
            <a:tbl>
              <a:tblPr firstRow="1" bandRow="1">
                <a:tableStyleId>{ED083AE6-46FA-4A59-8FB0-9F97EB10719F}</a:tableStyleId>
              </a:tblPr>
              <a:tblGrid>
                <a:gridCol w="3148907">
                  <a:extLst>
                    <a:ext uri="{9D8B030D-6E8A-4147-A177-3AD203B41FA5}">
                      <a16:colId xmlns:a16="http://schemas.microsoft.com/office/drawing/2014/main" val="3820131467"/>
                    </a:ext>
                  </a:extLst>
                </a:gridCol>
              </a:tblGrid>
              <a:tr h="595982">
                <a:tc>
                  <a:txBody>
                    <a:bodyPr/>
                    <a:lstStyle/>
                    <a:p>
                      <a:r>
                        <a:rPr lang="en-GB" sz="2800" b="1" dirty="0">
                          <a:solidFill>
                            <a:srgbClr val="115076"/>
                          </a:solidFill>
                        </a:rPr>
                        <a:t>3</a:t>
                      </a:r>
                      <a:r>
                        <a:rPr lang="en-GB" sz="2800" b="0" dirty="0">
                          <a:solidFill>
                            <a:srgbClr val="115076"/>
                          </a:solidFill>
                        </a:rPr>
                        <a:t> das Kind</a:t>
                      </a:r>
                    </a:p>
                  </a:txBody>
                  <a:tcPr anchor="ctr"/>
                </a:tc>
                <a:extLst>
                  <a:ext uri="{0D108BD9-81ED-4DB2-BD59-A6C34878D82A}">
                    <a16:rowId xmlns:a16="http://schemas.microsoft.com/office/drawing/2014/main" val="2482153760"/>
                  </a:ext>
                </a:extLst>
              </a:tr>
              <a:tr h="595982">
                <a:tc>
                  <a:txBody>
                    <a:bodyPr/>
                    <a:lstStyle/>
                    <a:p>
                      <a:r>
                        <a:rPr lang="en-GB" sz="2800" dirty="0">
                          <a:solidFill>
                            <a:srgbClr val="115076"/>
                          </a:solidFill>
                        </a:rPr>
                        <a:t>das Hobby</a:t>
                      </a:r>
                    </a:p>
                  </a:txBody>
                  <a:tcPr anchor="ctr"/>
                </a:tc>
                <a:extLst>
                  <a:ext uri="{0D108BD9-81ED-4DB2-BD59-A6C34878D82A}">
                    <a16:rowId xmlns:a16="http://schemas.microsoft.com/office/drawing/2014/main" val="2647314593"/>
                  </a:ext>
                </a:extLst>
              </a:tr>
              <a:tr h="595982">
                <a:tc>
                  <a:txBody>
                    <a:bodyPr/>
                    <a:lstStyle/>
                    <a:p>
                      <a:r>
                        <a:rPr lang="en-GB" sz="2800" dirty="0" err="1">
                          <a:solidFill>
                            <a:srgbClr val="115076"/>
                          </a:solidFill>
                        </a:rPr>
                        <a:t>kurz</a:t>
                      </a:r>
                      <a:endParaRPr lang="en-GB" sz="2800" dirty="0">
                        <a:solidFill>
                          <a:srgbClr val="115076"/>
                        </a:solidFill>
                      </a:endParaRPr>
                    </a:p>
                  </a:txBody>
                  <a:tcPr anchor="ctr"/>
                </a:tc>
                <a:extLst>
                  <a:ext uri="{0D108BD9-81ED-4DB2-BD59-A6C34878D82A}">
                    <a16:rowId xmlns:a16="http://schemas.microsoft.com/office/drawing/2014/main" val="1050238406"/>
                  </a:ext>
                </a:extLst>
              </a:tr>
              <a:tr h="595982">
                <a:tc>
                  <a:txBody>
                    <a:bodyPr/>
                    <a:lstStyle/>
                    <a:p>
                      <a:r>
                        <a:rPr lang="en-GB" sz="2800" dirty="0" err="1">
                          <a:solidFill>
                            <a:srgbClr val="115076"/>
                          </a:solidFill>
                        </a:rPr>
                        <a:t>jung</a:t>
                      </a:r>
                      <a:endParaRPr lang="en-GB" sz="2800" dirty="0">
                        <a:solidFill>
                          <a:srgbClr val="115076"/>
                        </a:solidFill>
                      </a:endParaRPr>
                    </a:p>
                  </a:txBody>
                  <a:tcPr anchor="ctr"/>
                </a:tc>
                <a:extLst>
                  <a:ext uri="{0D108BD9-81ED-4DB2-BD59-A6C34878D82A}">
                    <a16:rowId xmlns:a16="http://schemas.microsoft.com/office/drawing/2014/main" val="2536942417"/>
                  </a:ext>
                </a:extLst>
              </a:tr>
              <a:tr h="595982">
                <a:tc>
                  <a:txBody>
                    <a:bodyPr/>
                    <a:lstStyle/>
                    <a:p>
                      <a:r>
                        <a:rPr lang="en-GB" sz="2800" dirty="0">
                          <a:solidFill>
                            <a:srgbClr val="115076"/>
                          </a:solidFill>
                        </a:rPr>
                        <a:t>alt</a:t>
                      </a:r>
                    </a:p>
                  </a:txBody>
                  <a:tcPr anchor="ctr"/>
                </a:tc>
                <a:extLst>
                  <a:ext uri="{0D108BD9-81ED-4DB2-BD59-A6C34878D82A}">
                    <a16:rowId xmlns:a16="http://schemas.microsoft.com/office/drawing/2014/main" val="4048669402"/>
                  </a:ext>
                </a:extLst>
              </a:tr>
            </a:tbl>
          </a:graphicData>
        </a:graphic>
      </p:graphicFrame>
      <p:graphicFrame>
        <p:nvGraphicFramePr>
          <p:cNvPr id="11" name="Table 6">
            <a:extLst>
              <a:ext uri="{FF2B5EF4-FFF2-40B4-BE49-F238E27FC236}">
                <a16:creationId xmlns:a16="http://schemas.microsoft.com/office/drawing/2014/main" id="{DF7C0973-55C7-4528-AC98-CA3472BEB81E}"/>
              </a:ext>
            </a:extLst>
          </p:cNvPr>
          <p:cNvGraphicFramePr>
            <a:graphicFrameLocks noGrp="1"/>
          </p:cNvGraphicFramePr>
          <p:nvPr>
            <p:extLst>
              <p:ext uri="{D42A27DB-BD31-4B8C-83A1-F6EECF244321}">
                <p14:modId xmlns:p14="http://schemas.microsoft.com/office/powerpoint/2010/main" val="3837278528"/>
              </p:ext>
            </p:extLst>
          </p:nvPr>
        </p:nvGraphicFramePr>
        <p:xfrm>
          <a:off x="3272634" y="3321986"/>
          <a:ext cx="3148907" cy="2979910"/>
        </p:xfrm>
        <a:graphic>
          <a:graphicData uri="http://schemas.openxmlformats.org/drawingml/2006/table">
            <a:tbl>
              <a:tblPr firstRow="1" bandRow="1">
                <a:tableStyleId>{ED083AE6-46FA-4A59-8FB0-9F97EB10719F}</a:tableStyleId>
              </a:tblPr>
              <a:tblGrid>
                <a:gridCol w="3148907">
                  <a:extLst>
                    <a:ext uri="{9D8B030D-6E8A-4147-A177-3AD203B41FA5}">
                      <a16:colId xmlns:a16="http://schemas.microsoft.com/office/drawing/2014/main" val="3820131467"/>
                    </a:ext>
                  </a:extLst>
                </a:gridCol>
              </a:tblGrid>
              <a:tr h="595982">
                <a:tc>
                  <a:txBody>
                    <a:bodyPr/>
                    <a:lstStyle/>
                    <a:p>
                      <a:r>
                        <a:rPr lang="en-GB" sz="2800" b="1" dirty="0">
                          <a:solidFill>
                            <a:srgbClr val="115076"/>
                          </a:solidFill>
                        </a:rPr>
                        <a:t>2</a:t>
                      </a:r>
                      <a:r>
                        <a:rPr lang="en-GB" sz="2800" b="0" dirty="0">
                          <a:solidFill>
                            <a:srgbClr val="115076"/>
                          </a:solidFill>
                        </a:rPr>
                        <a:t> </a:t>
                      </a:r>
                      <a:r>
                        <a:rPr lang="en-GB" sz="2800" b="0" dirty="0" err="1">
                          <a:solidFill>
                            <a:srgbClr val="115076"/>
                          </a:solidFill>
                        </a:rPr>
                        <a:t>dürfen</a:t>
                      </a:r>
                      <a:endParaRPr lang="en-GB" sz="2800" b="0" dirty="0">
                        <a:solidFill>
                          <a:srgbClr val="115076"/>
                        </a:solidFill>
                      </a:endParaRPr>
                    </a:p>
                  </a:txBody>
                  <a:tcPr anchor="ctr"/>
                </a:tc>
                <a:extLst>
                  <a:ext uri="{0D108BD9-81ED-4DB2-BD59-A6C34878D82A}">
                    <a16:rowId xmlns:a16="http://schemas.microsoft.com/office/drawing/2014/main" val="2482153760"/>
                  </a:ext>
                </a:extLst>
              </a:tr>
              <a:tr h="595982">
                <a:tc>
                  <a:txBody>
                    <a:bodyPr/>
                    <a:lstStyle/>
                    <a:p>
                      <a:r>
                        <a:rPr lang="en-GB" sz="2800" dirty="0" err="1">
                          <a:solidFill>
                            <a:srgbClr val="115076"/>
                          </a:solidFill>
                        </a:rPr>
                        <a:t>erklären</a:t>
                      </a:r>
                      <a:endParaRPr lang="en-GB" sz="2800" dirty="0">
                        <a:solidFill>
                          <a:srgbClr val="115076"/>
                        </a:solidFill>
                      </a:endParaRPr>
                    </a:p>
                  </a:txBody>
                  <a:tcPr anchor="ctr"/>
                </a:tc>
                <a:extLst>
                  <a:ext uri="{0D108BD9-81ED-4DB2-BD59-A6C34878D82A}">
                    <a16:rowId xmlns:a16="http://schemas.microsoft.com/office/drawing/2014/main" val="2647314593"/>
                  </a:ext>
                </a:extLst>
              </a:tr>
              <a:tr h="595982">
                <a:tc>
                  <a:txBody>
                    <a:bodyPr/>
                    <a:lstStyle/>
                    <a:p>
                      <a:r>
                        <a:rPr lang="en-GB" sz="2800" dirty="0" err="1">
                          <a:solidFill>
                            <a:srgbClr val="115076"/>
                          </a:solidFill>
                        </a:rPr>
                        <a:t>erlauben</a:t>
                      </a:r>
                      <a:endParaRPr lang="en-GB" sz="2800" dirty="0">
                        <a:solidFill>
                          <a:srgbClr val="115076"/>
                        </a:solidFill>
                      </a:endParaRPr>
                    </a:p>
                  </a:txBody>
                  <a:tcPr anchor="ctr"/>
                </a:tc>
                <a:extLst>
                  <a:ext uri="{0D108BD9-81ED-4DB2-BD59-A6C34878D82A}">
                    <a16:rowId xmlns:a16="http://schemas.microsoft.com/office/drawing/2014/main" val="1050238406"/>
                  </a:ext>
                </a:extLst>
              </a:tr>
              <a:tr h="595982">
                <a:tc>
                  <a:txBody>
                    <a:bodyPr/>
                    <a:lstStyle/>
                    <a:p>
                      <a:r>
                        <a:rPr lang="en-GB" sz="2800" dirty="0" err="1">
                          <a:solidFill>
                            <a:srgbClr val="115076"/>
                          </a:solidFill>
                        </a:rPr>
                        <a:t>gern</a:t>
                      </a:r>
                      <a:endParaRPr lang="en-GB" sz="2800" dirty="0">
                        <a:solidFill>
                          <a:srgbClr val="115076"/>
                        </a:solidFill>
                      </a:endParaRPr>
                    </a:p>
                  </a:txBody>
                  <a:tcPr anchor="ctr"/>
                </a:tc>
                <a:extLst>
                  <a:ext uri="{0D108BD9-81ED-4DB2-BD59-A6C34878D82A}">
                    <a16:rowId xmlns:a16="http://schemas.microsoft.com/office/drawing/2014/main" val="2536942417"/>
                  </a:ext>
                </a:extLst>
              </a:tr>
              <a:tr h="595982">
                <a:tc>
                  <a:txBody>
                    <a:bodyPr/>
                    <a:lstStyle/>
                    <a:p>
                      <a:r>
                        <a:rPr lang="en-GB" sz="2800" dirty="0" err="1">
                          <a:solidFill>
                            <a:srgbClr val="115076"/>
                          </a:solidFill>
                        </a:rPr>
                        <a:t>alle</a:t>
                      </a:r>
                      <a:endParaRPr lang="en-GB" sz="2800" dirty="0">
                        <a:solidFill>
                          <a:srgbClr val="115076"/>
                        </a:solidFill>
                      </a:endParaRPr>
                    </a:p>
                  </a:txBody>
                  <a:tcPr anchor="ctr"/>
                </a:tc>
                <a:extLst>
                  <a:ext uri="{0D108BD9-81ED-4DB2-BD59-A6C34878D82A}">
                    <a16:rowId xmlns:a16="http://schemas.microsoft.com/office/drawing/2014/main" val="4048669402"/>
                  </a:ext>
                </a:extLst>
              </a:tr>
            </a:tbl>
          </a:graphicData>
        </a:graphic>
      </p:graphicFrame>
      <p:graphicFrame>
        <p:nvGraphicFramePr>
          <p:cNvPr id="12" name="Table 6">
            <a:extLst>
              <a:ext uri="{FF2B5EF4-FFF2-40B4-BE49-F238E27FC236}">
                <a16:creationId xmlns:a16="http://schemas.microsoft.com/office/drawing/2014/main" id="{600D9D0E-BD8F-4E48-B5B9-FFB908C56B60}"/>
              </a:ext>
            </a:extLst>
          </p:cNvPr>
          <p:cNvGraphicFramePr>
            <a:graphicFrameLocks noGrp="1"/>
          </p:cNvGraphicFramePr>
          <p:nvPr>
            <p:extLst>
              <p:ext uri="{D42A27DB-BD31-4B8C-83A1-F6EECF244321}">
                <p14:modId xmlns:p14="http://schemas.microsoft.com/office/powerpoint/2010/main" val="4024799613"/>
              </p:ext>
            </p:extLst>
          </p:nvPr>
        </p:nvGraphicFramePr>
        <p:xfrm>
          <a:off x="6547796" y="3321986"/>
          <a:ext cx="3148907" cy="2979910"/>
        </p:xfrm>
        <a:graphic>
          <a:graphicData uri="http://schemas.openxmlformats.org/drawingml/2006/table">
            <a:tbl>
              <a:tblPr firstRow="1" bandRow="1">
                <a:tableStyleId>{ED083AE6-46FA-4A59-8FB0-9F97EB10719F}</a:tableStyleId>
              </a:tblPr>
              <a:tblGrid>
                <a:gridCol w="3148907">
                  <a:extLst>
                    <a:ext uri="{9D8B030D-6E8A-4147-A177-3AD203B41FA5}">
                      <a16:colId xmlns:a16="http://schemas.microsoft.com/office/drawing/2014/main" val="3820131467"/>
                    </a:ext>
                  </a:extLst>
                </a:gridCol>
              </a:tblGrid>
              <a:tr h="595982">
                <a:tc>
                  <a:txBody>
                    <a:bodyPr/>
                    <a:lstStyle/>
                    <a:p>
                      <a:r>
                        <a:rPr lang="en-GB" sz="2800" b="1" dirty="0">
                          <a:solidFill>
                            <a:srgbClr val="115076"/>
                          </a:solidFill>
                        </a:rPr>
                        <a:t>4 </a:t>
                      </a:r>
                      <a:r>
                        <a:rPr lang="en-GB" sz="2800" b="0" dirty="0" err="1">
                          <a:solidFill>
                            <a:srgbClr val="115076"/>
                          </a:solidFill>
                        </a:rPr>
                        <a:t>lieber</a:t>
                      </a:r>
                      <a:endParaRPr lang="en-GB" sz="2800" b="0" dirty="0">
                        <a:solidFill>
                          <a:srgbClr val="115076"/>
                        </a:solidFill>
                      </a:endParaRPr>
                    </a:p>
                  </a:txBody>
                  <a:tcPr anchor="ctr"/>
                </a:tc>
                <a:extLst>
                  <a:ext uri="{0D108BD9-81ED-4DB2-BD59-A6C34878D82A}">
                    <a16:rowId xmlns:a16="http://schemas.microsoft.com/office/drawing/2014/main" val="2482153760"/>
                  </a:ext>
                </a:extLst>
              </a:tr>
              <a:tr h="595982">
                <a:tc>
                  <a:txBody>
                    <a:bodyPr/>
                    <a:lstStyle/>
                    <a:p>
                      <a:r>
                        <a:rPr lang="en-GB" sz="2800" dirty="0">
                          <a:solidFill>
                            <a:srgbClr val="115076"/>
                          </a:solidFill>
                        </a:rPr>
                        <a:t>gut</a:t>
                      </a:r>
                    </a:p>
                  </a:txBody>
                  <a:tcPr anchor="ctr"/>
                </a:tc>
                <a:extLst>
                  <a:ext uri="{0D108BD9-81ED-4DB2-BD59-A6C34878D82A}">
                    <a16:rowId xmlns:a16="http://schemas.microsoft.com/office/drawing/2014/main" val="2647314593"/>
                  </a:ext>
                </a:extLst>
              </a:tr>
              <a:tr h="595982">
                <a:tc>
                  <a:txBody>
                    <a:bodyPr/>
                    <a:lstStyle/>
                    <a:p>
                      <a:r>
                        <a:rPr lang="en-GB" sz="2800" dirty="0" err="1">
                          <a:solidFill>
                            <a:srgbClr val="115076"/>
                          </a:solidFill>
                        </a:rPr>
                        <a:t>genau</a:t>
                      </a:r>
                      <a:endParaRPr lang="en-GB" sz="2800" dirty="0">
                        <a:solidFill>
                          <a:srgbClr val="115076"/>
                        </a:solidFill>
                      </a:endParaRPr>
                    </a:p>
                  </a:txBody>
                  <a:tcPr anchor="ctr"/>
                </a:tc>
                <a:extLst>
                  <a:ext uri="{0D108BD9-81ED-4DB2-BD59-A6C34878D82A}">
                    <a16:rowId xmlns:a16="http://schemas.microsoft.com/office/drawing/2014/main" val="1050238406"/>
                  </a:ext>
                </a:extLst>
              </a:tr>
              <a:tr h="595982">
                <a:tc>
                  <a:txBody>
                    <a:bodyPr/>
                    <a:lstStyle/>
                    <a:p>
                      <a:r>
                        <a:rPr lang="en-GB" sz="2800" dirty="0" err="1">
                          <a:solidFill>
                            <a:srgbClr val="115076"/>
                          </a:solidFill>
                        </a:rPr>
                        <a:t>geholfen</a:t>
                      </a:r>
                      <a:endParaRPr lang="en-GB" sz="2800" dirty="0">
                        <a:solidFill>
                          <a:srgbClr val="115076"/>
                        </a:solidFill>
                      </a:endParaRPr>
                    </a:p>
                  </a:txBody>
                  <a:tcPr anchor="ctr"/>
                </a:tc>
                <a:extLst>
                  <a:ext uri="{0D108BD9-81ED-4DB2-BD59-A6C34878D82A}">
                    <a16:rowId xmlns:a16="http://schemas.microsoft.com/office/drawing/2014/main" val="2536942417"/>
                  </a:ext>
                </a:extLst>
              </a:tr>
              <a:tr h="595982">
                <a:tc>
                  <a:txBody>
                    <a:bodyPr/>
                    <a:lstStyle/>
                    <a:p>
                      <a:r>
                        <a:rPr lang="en-GB" sz="2800" dirty="0" err="1">
                          <a:solidFill>
                            <a:srgbClr val="115076"/>
                          </a:solidFill>
                        </a:rPr>
                        <a:t>gern</a:t>
                      </a:r>
                      <a:endParaRPr lang="en-GB" sz="2800" dirty="0">
                        <a:solidFill>
                          <a:srgbClr val="115076"/>
                        </a:solidFill>
                      </a:endParaRPr>
                    </a:p>
                  </a:txBody>
                  <a:tcPr anchor="ctr"/>
                </a:tc>
                <a:extLst>
                  <a:ext uri="{0D108BD9-81ED-4DB2-BD59-A6C34878D82A}">
                    <a16:rowId xmlns:a16="http://schemas.microsoft.com/office/drawing/2014/main" val="4048669402"/>
                  </a:ext>
                </a:extLst>
              </a:tr>
            </a:tbl>
          </a:graphicData>
        </a:graphic>
      </p:graphicFrame>
      <p:sp>
        <p:nvSpPr>
          <p:cNvPr id="13" name="Rectangle: Rounded Corners 12">
            <a:extLst>
              <a:ext uri="{FF2B5EF4-FFF2-40B4-BE49-F238E27FC236}">
                <a16:creationId xmlns:a16="http://schemas.microsoft.com/office/drawing/2014/main" id="{38A107F7-5BCD-4E97-88AA-B3C65271CBC0}"/>
              </a:ext>
            </a:extLst>
          </p:cNvPr>
          <p:cNvSpPr/>
          <p:nvPr/>
        </p:nvSpPr>
        <p:spPr>
          <a:xfrm>
            <a:off x="3272633" y="2047601"/>
            <a:ext cx="3148907" cy="584775"/>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BBA8E1A-0A26-4C34-BCCF-F181F2C3DBE4}"/>
              </a:ext>
            </a:extLst>
          </p:cNvPr>
          <p:cNvSpPr/>
          <p:nvPr/>
        </p:nvSpPr>
        <p:spPr>
          <a:xfrm>
            <a:off x="3272632" y="4468880"/>
            <a:ext cx="3148907" cy="584775"/>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E08672D-BB9B-4A4A-B47B-47CB5FED9640}"/>
              </a:ext>
            </a:extLst>
          </p:cNvPr>
          <p:cNvSpPr/>
          <p:nvPr/>
        </p:nvSpPr>
        <p:spPr>
          <a:xfrm>
            <a:off x="6552034" y="2047446"/>
            <a:ext cx="3148907" cy="584775"/>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6A65777C-E67F-47D9-BE6D-CD2335CDD877}"/>
              </a:ext>
            </a:extLst>
          </p:cNvPr>
          <p:cNvSpPr/>
          <p:nvPr/>
        </p:nvSpPr>
        <p:spPr>
          <a:xfrm>
            <a:off x="6547796" y="5692048"/>
            <a:ext cx="3148907" cy="584775"/>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601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54725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493874" y="580745"/>
            <a:ext cx="73424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enthalten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SSC?</a:t>
            </a:r>
          </a:p>
        </p:txBody>
      </p:sp>
      <p:pic>
        <p:nvPicPr>
          <p:cNvPr id="6" name="Picture 5" descr="man thinking">
            <a:hlinkClick r:id="" action="ppaction://noaction">
              <a:snd r:embed="rId4" name="denken new (1).wav"/>
            </a:hlinkClick>
            <a:extLst>
              <a:ext uri="{FF2B5EF4-FFF2-40B4-BE49-F238E27FC236}">
                <a16:creationId xmlns:a16="http://schemas.microsoft.com/office/drawing/2014/main" id="{474A9E3E-81C8-4EC5-BBDD-6E4196245D6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4189" y="1519926"/>
            <a:ext cx="1014680" cy="1347605"/>
          </a:xfrm>
          <a:prstGeom prst="rect">
            <a:avLst/>
          </a:prstGeom>
        </p:spPr>
      </p:pic>
      <p:sp>
        <p:nvSpPr>
          <p:cNvPr id="7" name="Rectangle 6">
            <a:hlinkClick r:id="" action="ppaction://noaction">
              <a:snd r:embed="rId6" name="e short new.wav"/>
            </a:hlinkClick>
            <a:extLst>
              <a:ext uri="{FF2B5EF4-FFF2-40B4-BE49-F238E27FC236}">
                <a16:creationId xmlns:a16="http://schemas.microsoft.com/office/drawing/2014/main" id="{06F2A1DC-2DF0-40A0-94C6-8DB86216ACED}"/>
              </a:ext>
            </a:extLst>
          </p:cNvPr>
          <p:cNvSpPr/>
          <p:nvPr/>
        </p:nvSpPr>
        <p:spPr>
          <a:xfrm>
            <a:off x="912864" y="1161788"/>
            <a:ext cx="5806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e</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8" name="Picture 7" descr="boy pointing to himself, next to two other people ">
            <a:hlinkClick r:id="" action="ppaction://noaction">
              <a:snd r:embed="rId7" name="ich new.wav"/>
            </a:hlinkClick>
            <a:extLst>
              <a:ext uri="{FF2B5EF4-FFF2-40B4-BE49-F238E27FC236}">
                <a16:creationId xmlns:a16="http://schemas.microsoft.com/office/drawing/2014/main" id="{DF89B45E-E4C1-4B00-ACF8-E54F63219D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9785" y="1839002"/>
            <a:ext cx="1333307" cy="915309"/>
          </a:xfrm>
          <a:prstGeom prst="rect">
            <a:avLst/>
          </a:prstGeom>
        </p:spPr>
      </p:pic>
      <p:sp>
        <p:nvSpPr>
          <p:cNvPr id="9" name="Rectangle 8">
            <a:hlinkClick r:id="" action="ppaction://noaction">
              <a:snd r:embed="rId9" name="ch soft new.wav"/>
            </a:hlinkClick>
            <a:extLst>
              <a:ext uri="{FF2B5EF4-FFF2-40B4-BE49-F238E27FC236}">
                <a16:creationId xmlns:a16="http://schemas.microsoft.com/office/drawing/2014/main" id="{3A7FAA8D-A50D-4C3E-A762-768BA6907693}"/>
              </a:ext>
            </a:extLst>
          </p:cNvPr>
          <p:cNvSpPr/>
          <p:nvPr/>
        </p:nvSpPr>
        <p:spPr>
          <a:xfrm>
            <a:off x="2695753" y="1161788"/>
            <a:ext cx="7441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ch</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0" name="Picture 9" descr="man pointing a finger with an exclamation mark">
            <a:hlinkClick r:id="" action="ppaction://noaction">
              <a:snd r:embed="rId10" name="sollen new.wav"/>
            </a:hlinkClick>
            <a:extLst>
              <a:ext uri="{FF2B5EF4-FFF2-40B4-BE49-F238E27FC236}">
                <a16:creationId xmlns:a16="http://schemas.microsoft.com/office/drawing/2014/main" id="{2577BA11-294F-4BC4-B28B-ABF2E331D0A2}"/>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4536735" y="1854746"/>
            <a:ext cx="772457" cy="883822"/>
          </a:xfrm>
          <a:prstGeom prst="rect">
            <a:avLst/>
          </a:prstGeom>
        </p:spPr>
      </p:pic>
      <p:sp>
        <p:nvSpPr>
          <p:cNvPr id="11" name="Rectangle 10">
            <a:hlinkClick r:id="" action="ppaction://noaction">
              <a:snd r:embed="rId12" name="s new.wav"/>
            </a:hlinkClick>
            <a:extLst>
              <a:ext uri="{FF2B5EF4-FFF2-40B4-BE49-F238E27FC236}">
                <a16:creationId xmlns:a16="http://schemas.microsoft.com/office/drawing/2014/main" id="{D556800A-3E21-4A01-850F-09B0C30C4106}"/>
              </a:ext>
            </a:extLst>
          </p:cNvPr>
          <p:cNvSpPr/>
          <p:nvPr/>
        </p:nvSpPr>
        <p:spPr>
          <a:xfrm>
            <a:off x="4536735" y="1161788"/>
            <a:ext cx="5998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s</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Rectangle 11">
            <a:hlinkClick r:id="" action="ppaction://noaction">
              <a:snd r:embed="rId13" name="o long new.wav"/>
            </a:hlinkClick>
            <a:extLst>
              <a:ext uri="{FF2B5EF4-FFF2-40B4-BE49-F238E27FC236}">
                <a16:creationId xmlns:a16="http://schemas.microsoft.com/office/drawing/2014/main" id="{DF86E069-5438-4168-9693-3C82924547F2}"/>
              </a:ext>
            </a:extLst>
          </p:cNvPr>
          <p:cNvSpPr/>
          <p:nvPr/>
        </p:nvSpPr>
        <p:spPr>
          <a:xfrm>
            <a:off x="7253837" y="1161788"/>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o</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3" name="Picture 12" descr="girl searching">
            <a:hlinkClick r:id="" action="ppaction://noaction">
              <a:snd r:embed="rId14" name="wo new.wav"/>
            </a:hlinkClick>
            <a:extLst>
              <a:ext uri="{FF2B5EF4-FFF2-40B4-BE49-F238E27FC236}">
                <a16:creationId xmlns:a16="http://schemas.microsoft.com/office/drawing/2014/main" id="{D4F71CC4-A22F-44FC-940C-0D5D0FE012C9}"/>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950967" y="1760619"/>
            <a:ext cx="1140963" cy="969778"/>
          </a:xfrm>
          <a:prstGeom prst="rect">
            <a:avLst/>
          </a:prstGeom>
        </p:spPr>
      </p:pic>
      <p:pic>
        <p:nvPicPr>
          <p:cNvPr id="14" name="Picture 13" descr="cold penguin">
            <a:hlinkClick r:id="" action="ppaction://noaction">
              <a:snd r:embed="rId16" name="kalt new.wav"/>
            </a:hlinkClick>
            <a:extLst>
              <a:ext uri="{FF2B5EF4-FFF2-40B4-BE49-F238E27FC236}">
                <a16:creationId xmlns:a16="http://schemas.microsoft.com/office/drawing/2014/main" id="{96F0406C-27B4-4956-801F-72A7E9BE9FC0}"/>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3164" y="1802351"/>
            <a:ext cx="565089" cy="886314"/>
          </a:xfrm>
          <a:prstGeom prst="rect">
            <a:avLst/>
          </a:prstGeom>
        </p:spPr>
      </p:pic>
      <p:sp>
        <p:nvSpPr>
          <p:cNvPr id="15" name="Rectangle 14">
            <a:hlinkClick r:id="" action="ppaction://noaction">
              <a:snd r:embed="rId18" name="a short new.wav"/>
            </a:hlinkClick>
            <a:extLst>
              <a:ext uri="{FF2B5EF4-FFF2-40B4-BE49-F238E27FC236}">
                <a16:creationId xmlns:a16="http://schemas.microsoft.com/office/drawing/2014/main" id="{AECBCFAE-F34F-4E41-B99A-7ED5A0FD2612}"/>
              </a:ext>
            </a:extLst>
          </p:cNvPr>
          <p:cNvSpPr/>
          <p:nvPr/>
        </p:nvSpPr>
        <p:spPr>
          <a:xfrm>
            <a:off x="8945786" y="1162323"/>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6" name="Picture 15" descr="boy with big smile">
            <a:hlinkClick r:id="" action="ppaction://noaction">
              <a:snd r:embed="rId19" name="la%CC%88cheln new.wav"/>
            </a:hlinkClick>
            <a:extLst>
              <a:ext uri="{FF2B5EF4-FFF2-40B4-BE49-F238E27FC236}">
                <a16:creationId xmlns:a16="http://schemas.microsoft.com/office/drawing/2014/main" id="{E0953A7A-82E7-484B-856A-A239A75FB08B}"/>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05002" y="1599779"/>
            <a:ext cx="1187901" cy="1187901"/>
          </a:xfrm>
          <a:prstGeom prst="rect">
            <a:avLst/>
          </a:prstGeom>
        </p:spPr>
      </p:pic>
      <p:sp>
        <p:nvSpPr>
          <p:cNvPr id="17" name="Rectangle 16">
            <a:hlinkClick r:id="" action="ppaction://noaction">
              <a:snd r:embed="rId21" name="a%CC%88 short new.wav"/>
            </a:hlinkClick>
            <a:extLst>
              <a:ext uri="{FF2B5EF4-FFF2-40B4-BE49-F238E27FC236}">
                <a16:creationId xmlns:a16="http://schemas.microsoft.com/office/drawing/2014/main" id="{115DB71A-B23D-4B22-9C88-EA8C07E64A99}"/>
              </a:ext>
            </a:extLst>
          </p:cNvPr>
          <p:cNvSpPr/>
          <p:nvPr/>
        </p:nvSpPr>
        <p:spPr>
          <a:xfrm>
            <a:off x="10514952" y="1157292"/>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ä</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18" name="Table 18">
            <a:extLst>
              <a:ext uri="{FF2B5EF4-FFF2-40B4-BE49-F238E27FC236}">
                <a16:creationId xmlns:a16="http://schemas.microsoft.com/office/drawing/2014/main" id="{6BCC6F46-6129-428E-851D-7BE940296CAD}"/>
              </a:ext>
            </a:extLst>
          </p:cNvPr>
          <p:cNvGraphicFramePr>
            <a:graphicFrameLocks noGrp="1"/>
          </p:cNvGraphicFramePr>
          <p:nvPr/>
        </p:nvGraphicFramePr>
        <p:xfrm>
          <a:off x="251201"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115076"/>
                          </a:solidFill>
                        </a:rPr>
                        <a:t>[</a:t>
                      </a:r>
                      <a:r>
                        <a:rPr lang="en-GB" sz="3200" b="1" dirty="0">
                          <a:solidFill>
                            <a:srgbClr val="DAA520"/>
                          </a:solidFill>
                        </a:rPr>
                        <a:t>e</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err="1">
                          <a:solidFill>
                            <a:srgbClr val="DAA520"/>
                          </a:solidFill>
                        </a:rPr>
                        <a:t>ch</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s</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0" name="Rectangle: Rounded Corners 19">
            <a:hlinkClick r:id="" action="ppaction://noaction">
              <a:snd r:embed="rId22" name="2. 1. eng - Bett - Weg.wav"/>
            </a:hlinkClick>
            <a:extLst>
              <a:ext uri="{FF2B5EF4-FFF2-40B4-BE49-F238E27FC236}">
                <a16:creationId xmlns:a16="http://schemas.microsoft.com/office/drawing/2014/main" id="{4E929F44-C573-4AAD-A3D7-8E264BC7670C}"/>
              </a:ext>
            </a:extLst>
          </p:cNvPr>
          <p:cNvSpPr/>
          <p:nvPr/>
        </p:nvSpPr>
        <p:spPr>
          <a:xfrm>
            <a:off x="34786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hlinkClick r:id="" action="ppaction://noaction">
              <a:snd r:embed="rId22" name="2. 1. eng - Bett - Weg.wav"/>
            </a:hlinkClick>
            <a:extLst>
              <a:ext uri="{FF2B5EF4-FFF2-40B4-BE49-F238E27FC236}">
                <a16:creationId xmlns:a16="http://schemas.microsoft.com/office/drawing/2014/main" id="{834C499F-91FC-4D69-8A83-AE45B36FFD2B}"/>
              </a:ext>
            </a:extLst>
          </p:cNvPr>
          <p:cNvSpPr txBox="1"/>
          <p:nvPr/>
        </p:nvSpPr>
        <p:spPr>
          <a:xfrm>
            <a:off x="44184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Bett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2" name="Rectangle: Rounded Corners 21">
            <a:extLst>
              <a:ext uri="{FF2B5EF4-FFF2-40B4-BE49-F238E27FC236}">
                <a16:creationId xmlns:a16="http://schemas.microsoft.com/office/drawing/2014/main" id="{73BC05A3-B7D2-4A00-A98F-332E768C8D5C}"/>
              </a:ext>
            </a:extLst>
          </p:cNvPr>
          <p:cNvSpPr/>
          <p:nvPr/>
        </p:nvSpPr>
        <p:spPr>
          <a:xfrm>
            <a:off x="34786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hlinkClick r:id="" action="ppaction://noaction">
              <a:snd r:embed="rId23" name="2. 2.wav"/>
            </a:hlinkClick>
            <a:extLst>
              <a:ext uri="{FF2B5EF4-FFF2-40B4-BE49-F238E27FC236}">
                <a16:creationId xmlns:a16="http://schemas.microsoft.com/office/drawing/2014/main" id="{C017B8CD-AA1A-4284-9A2C-06E929C97CA1}"/>
              </a:ext>
            </a:extLst>
          </p:cNvPr>
          <p:cNvSpPr txBox="1"/>
          <p:nvPr/>
        </p:nvSpPr>
        <p:spPr>
          <a:xfrm>
            <a:off x="44184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reich</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jedoch</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einfach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F4CFBBFA-8A0E-4577-AA08-62C363AD351B}"/>
              </a:ext>
            </a:extLst>
          </p:cNvPr>
          <p:cNvSpPr/>
          <p:nvPr/>
        </p:nvSpPr>
        <p:spPr>
          <a:xfrm>
            <a:off x="34786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hlinkClick r:id="" action="ppaction://noaction">
              <a:snd r:embed="rId24" name="2. 3.wav"/>
            </a:hlinkClick>
            <a:extLst>
              <a:ext uri="{FF2B5EF4-FFF2-40B4-BE49-F238E27FC236}">
                <a16:creationId xmlns:a16="http://schemas.microsoft.com/office/drawing/2014/main" id="{18AEB421-BA53-4A1D-82B9-48F55E283A53}"/>
              </a:ext>
            </a:extLst>
          </p:cNvPr>
          <p:cNvSpPr txBox="1"/>
          <p:nvPr/>
        </p:nvSpPr>
        <p:spPr>
          <a:xfrm>
            <a:off x="433026" y="5481305"/>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langsam</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6" name="Picture 25" descr="man thinking">
            <a:hlinkClick r:id="" action="ppaction://noaction">
              <a:snd r:embed="rId4" name="denken new (1).wav"/>
            </a:hlinkClick>
            <a:extLst>
              <a:ext uri="{FF2B5EF4-FFF2-40B4-BE49-F238E27FC236}">
                <a16:creationId xmlns:a16="http://schemas.microsoft.com/office/drawing/2014/main" id="{0DFD1AFB-5964-4AB3-80CC-941734DC73A8}"/>
              </a:ext>
            </a:extLst>
          </p:cNvPr>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9206" y="3688800"/>
            <a:ext cx="356643" cy="473660"/>
          </a:xfrm>
          <a:prstGeom prst="rect">
            <a:avLst/>
          </a:prstGeom>
        </p:spPr>
      </p:pic>
      <p:graphicFrame>
        <p:nvGraphicFramePr>
          <p:cNvPr id="27" name="Table 18">
            <a:extLst>
              <a:ext uri="{FF2B5EF4-FFF2-40B4-BE49-F238E27FC236}">
                <a16:creationId xmlns:a16="http://schemas.microsoft.com/office/drawing/2014/main" id="{14A0487A-610A-4843-8FDA-9676E6F7B373}"/>
              </a:ext>
            </a:extLst>
          </p:cNvPr>
          <p:cNvGraphicFramePr>
            <a:graphicFrameLocks noGrp="1"/>
          </p:cNvGraphicFramePr>
          <p:nvPr/>
        </p:nvGraphicFramePr>
        <p:xfrm>
          <a:off x="6165102"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a:t>
                      </a:r>
                      <a:r>
                        <a:rPr lang="en-GB" sz="2800" b="1" dirty="0">
                          <a:solidFill>
                            <a:srgbClr val="DAA520"/>
                          </a:solidFill>
                        </a:rPr>
                        <a:t>o</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a:solidFill>
                            <a:srgbClr val="DAA520"/>
                          </a:solidFill>
                        </a:rPr>
                        <a:t>a</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ä</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8" name="Rectangle: Rounded Corners 27">
            <a:extLst>
              <a:ext uri="{FF2B5EF4-FFF2-40B4-BE49-F238E27FC236}">
                <a16:creationId xmlns:a16="http://schemas.microsoft.com/office/drawing/2014/main" id="{5643F9B7-0453-40FF-8EC8-57EDC0335F4B}"/>
              </a:ext>
            </a:extLst>
          </p:cNvPr>
          <p:cNvSpPr/>
          <p:nvPr/>
        </p:nvSpPr>
        <p:spPr>
          <a:xfrm>
            <a:off x="632359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hlinkClick r:id="" action="ppaction://noaction">
              <a:snd r:embed="rId26" name="2. 4.wav"/>
            </a:hlinkClick>
            <a:extLst>
              <a:ext uri="{FF2B5EF4-FFF2-40B4-BE49-F238E27FC236}">
                <a16:creationId xmlns:a16="http://schemas.microsoft.com/office/drawing/2014/main" id="{C249558C-3AD1-4AC1-BF3E-8162816739E4}"/>
              </a:ext>
            </a:extLst>
          </p:cNvPr>
          <p:cNvSpPr txBox="1"/>
          <p:nvPr/>
        </p:nvSpPr>
        <p:spPr>
          <a:xfrm>
            <a:off x="641757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ohne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Rock</a:t>
            </a:r>
          </a:p>
        </p:txBody>
      </p:sp>
      <p:sp>
        <p:nvSpPr>
          <p:cNvPr id="30" name="Rectangle: Rounded Corners 29">
            <a:extLst>
              <a:ext uri="{FF2B5EF4-FFF2-40B4-BE49-F238E27FC236}">
                <a16:creationId xmlns:a16="http://schemas.microsoft.com/office/drawing/2014/main" id="{227792D3-99E3-4819-97DB-47B382EFF542}"/>
              </a:ext>
            </a:extLst>
          </p:cNvPr>
          <p:cNvSpPr/>
          <p:nvPr/>
        </p:nvSpPr>
        <p:spPr>
          <a:xfrm>
            <a:off x="632359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TextBox 30">
            <a:hlinkClick r:id="" action="ppaction://noaction">
              <a:snd r:embed="rId27" name="2. 5.wav"/>
            </a:hlinkClick>
            <a:extLst>
              <a:ext uri="{FF2B5EF4-FFF2-40B4-BE49-F238E27FC236}">
                <a16:creationId xmlns:a16="http://schemas.microsoft.com/office/drawing/2014/main" id="{DB119B5E-271E-412D-A84F-2E9D400C31FC}"/>
              </a:ext>
            </a:extLst>
          </p:cNvPr>
          <p:cNvSpPr txBox="1"/>
          <p:nvPr/>
        </p:nvSpPr>
        <p:spPr>
          <a:xfrm>
            <a:off x="641757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alt – arm – normal</a:t>
            </a:r>
          </a:p>
        </p:txBody>
      </p:sp>
      <p:sp>
        <p:nvSpPr>
          <p:cNvPr id="32" name="Rectangle: Rounded Corners 31">
            <a:extLst>
              <a:ext uri="{FF2B5EF4-FFF2-40B4-BE49-F238E27FC236}">
                <a16:creationId xmlns:a16="http://schemas.microsoft.com/office/drawing/2014/main" id="{3333533A-A1D7-44B8-9935-936112685E65}"/>
              </a:ext>
            </a:extLst>
          </p:cNvPr>
          <p:cNvSpPr/>
          <p:nvPr/>
        </p:nvSpPr>
        <p:spPr>
          <a:xfrm>
            <a:off x="632359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hlinkClick r:id="" action="ppaction://noaction">
              <a:snd r:embed="rId28" name="2. 6.wav"/>
            </a:hlinkClick>
            <a:extLst>
              <a:ext uri="{FF2B5EF4-FFF2-40B4-BE49-F238E27FC236}">
                <a16:creationId xmlns:a16="http://schemas.microsoft.com/office/drawing/2014/main" id="{BFC62039-2210-41EC-A240-4947777E487E}"/>
              </a:ext>
            </a:extLst>
          </p:cNvPr>
          <p:cNvSpPr txBox="1"/>
          <p:nvPr/>
        </p:nvSpPr>
        <p:spPr>
          <a:xfrm>
            <a:off x="6344479" y="5534420"/>
            <a:ext cx="4439256"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hängen</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schnell</a:t>
            </a:r>
          </a:p>
        </p:txBody>
      </p:sp>
      <p:sp>
        <p:nvSpPr>
          <p:cNvPr id="35" name="TextBox 34">
            <a:hlinkClick r:id="" action="ppaction://noaction">
              <a:snd r:embed="rId4" name="denken new (1).wav"/>
            </a:hlinkClick>
            <a:extLst>
              <a:ext uri="{FF2B5EF4-FFF2-40B4-BE49-F238E27FC236}">
                <a16:creationId xmlns:a16="http://schemas.microsoft.com/office/drawing/2014/main" id="{D0CB4353-31A3-45F8-89BE-1FFAC64B2E5C}"/>
              </a:ext>
            </a:extLst>
          </p:cNvPr>
          <p:cNvSpPr txBox="1"/>
          <p:nvPr/>
        </p:nvSpPr>
        <p:spPr>
          <a:xfrm>
            <a:off x="699097" y="276878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hlinkClick r:id="" action="ppaction://noaction">
              <a:snd r:embed="rId7" name="ich new.wav"/>
            </a:hlinkClick>
            <a:extLst>
              <a:ext uri="{FF2B5EF4-FFF2-40B4-BE49-F238E27FC236}">
                <a16:creationId xmlns:a16="http://schemas.microsoft.com/office/drawing/2014/main" id="{1410E850-5B9D-46AD-867A-41C885B0C4D0}"/>
              </a:ext>
            </a:extLst>
          </p:cNvPr>
          <p:cNvSpPr txBox="1"/>
          <p:nvPr/>
        </p:nvSpPr>
        <p:spPr>
          <a:xfrm>
            <a:off x="2472149" y="2775566"/>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37" name="TextBox 36">
            <a:hlinkClick r:id="" action="ppaction://noaction">
              <a:snd r:embed="rId10" name="sollen new.wav"/>
            </a:hlinkClick>
            <a:extLst>
              <a:ext uri="{FF2B5EF4-FFF2-40B4-BE49-F238E27FC236}">
                <a16:creationId xmlns:a16="http://schemas.microsoft.com/office/drawing/2014/main" id="{197C3B69-7618-47F8-8B40-E710D2899C95}"/>
              </a:ext>
            </a:extLst>
          </p:cNvPr>
          <p:cNvSpPr txBox="1"/>
          <p:nvPr/>
        </p:nvSpPr>
        <p:spPr>
          <a:xfrm>
            <a:off x="4265496" y="2763499"/>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hlinkClick r:id="" action="ppaction://noaction">
              <a:snd r:embed="rId14" name="wo new.wav"/>
            </a:hlinkClick>
            <a:extLst>
              <a:ext uri="{FF2B5EF4-FFF2-40B4-BE49-F238E27FC236}">
                <a16:creationId xmlns:a16="http://schemas.microsoft.com/office/drawing/2014/main" id="{5593CA58-61AA-4F82-82E3-EB0E5A7AAB2C}"/>
              </a:ext>
            </a:extLst>
          </p:cNvPr>
          <p:cNvSpPr txBox="1"/>
          <p:nvPr/>
        </p:nvSpPr>
        <p:spPr>
          <a:xfrm>
            <a:off x="6833190" y="2775566"/>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a:t>
            </a:r>
          </a:p>
        </p:txBody>
      </p:sp>
      <p:sp>
        <p:nvSpPr>
          <p:cNvPr id="39" name="TextBox 38">
            <a:hlinkClick r:id="" action="ppaction://noaction">
              <a:snd r:embed="rId16" name="kalt new.wav"/>
            </a:hlinkClick>
            <a:extLst>
              <a:ext uri="{FF2B5EF4-FFF2-40B4-BE49-F238E27FC236}">
                <a16:creationId xmlns:a16="http://schemas.microsoft.com/office/drawing/2014/main" id="{9B4B893E-2F78-471F-B240-1F80A657F4FA}"/>
              </a:ext>
            </a:extLst>
          </p:cNvPr>
          <p:cNvSpPr txBox="1"/>
          <p:nvPr/>
        </p:nvSpPr>
        <p:spPr>
          <a:xfrm>
            <a:off x="8622145" y="275431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kalt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19" name="la%CC%88cheln new.wav"/>
            </a:hlinkClick>
            <a:extLst>
              <a:ext uri="{FF2B5EF4-FFF2-40B4-BE49-F238E27FC236}">
                <a16:creationId xmlns:a16="http://schemas.microsoft.com/office/drawing/2014/main" id="{0345FD5C-F866-483B-8631-3081757BD3D4}"/>
              </a:ext>
            </a:extLst>
          </p:cNvPr>
          <p:cNvSpPr txBox="1"/>
          <p:nvPr/>
        </p:nvSpPr>
        <p:spPr>
          <a:xfrm>
            <a:off x="10305002" y="275431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lächeln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7D5A9DCE-FE93-4A7B-9ED8-265FB200C87A}"/>
              </a:ext>
            </a:extLst>
          </p:cNvPr>
          <p:cNvSpPr txBox="1"/>
          <p:nvPr/>
        </p:nvSpPr>
        <p:spPr>
          <a:xfrm>
            <a:off x="5663418" y="4005641"/>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pic>
        <p:nvPicPr>
          <p:cNvPr id="42" name="Picture 41" descr="boy pointing to himself, next to two other people ">
            <a:hlinkClick r:id="" action="ppaction://noaction">
              <a:snd r:embed="rId7" name="ich new.wav"/>
            </a:hlinkClick>
            <a:extLst>
              <a:ext uri="{FF2B5EF4-FFF2-40B4-BE49-F238E27FC236}">
                <a16:creationId xmlns:a16="http://schemas.microsoft.com/office/drawing/2014/main" id="{81B257C2-512C-4FB8-8DE3-1A6AEF47B614}"/>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973156" y="4577839"/>
            <a:ext cx="427164" cy="293246"/>
          </a:xfrm>
          <a:prstGeom prst="rect">
            <a:avLst/>
          </a:prstGeom>
        </p:spPr>
      </p:pic>
      <p:pic>
        <p:nvPicPr>
          <p:cNvPr id="43" name="Picture 42" descr="man pointing a finger with an exclamation mark">
            <a:hlinkClick r:id="" action="ppaction://noaction">
              <a:snd r:embed="rId10" name="sollen new.wav"/>
            </a:hlinkClick>
            <a:extLst>
              <a:ext uri="{FF2B5EF4-FFF2-40B4-BE49-F238E27FC236}">
                <a16:creationId xmlns:a16="http://schemas.microsoft.com/office/drawing/2014/main" id="{88A5CCC7-E74F-48C5-AD99-60E9CD008CB7}"/>
              </a:ext>
            </a:extLst>
          </p:cNvPr>
          <p:cNvPicPr>
            <a:picLocks noChangeAspect="1"/>
          </p:cNvPicPr>
          <p:nvPr/>
        </p:nvPicPr>
        <p:blipFill rotWithShape="1">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5056482" y="5239988"/>
            <a:ext cx="344026" cy="393624"/>
          </a:xfrm>
          <a:prstGeom prst="rect">
            <a:avLst/>
          </a:prstGeom>
        </p:spPr>
      </p:pic>
      <p:pic>
        <p:nvPicPr>
          <p:cNvPr id="44" name="Picture 43" descr="girl searching">
            <a:hlinkClick r:id="" action="ppaction://noaction">
              <a:snd r:embed="rId14" name="wo new.wav"/>
            </a:hlinkClick>
            <a:extLst>
              <a:ext uri="{FF2B5EF4-FFF2-40B4-BE49-F238E27FC236}">
                <a16:creationId xmlns:a16="http://schemas.microsoft.com/office/drawing/2014/main" id="{D3FBBF66-F32C-4052-9E9E-23C9172079E7}"/>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897508" y="3840393"/>
            <a:ext cx="378918" cy="322067"/>
          </a:xfrm>
          <a:prstGeom prst="rect">
            <a:avLst/>
          </a:prstGeom>
        </p:spPr>
      </p:pic>
      <p:pic>
        <p:nvPicPr>
          <p:cNvPr id="45" name="Picture 44" descr="cold penguin">
            <a:hlinkClick r:id="" action="ppaction://noaction">
              <a:snd r:embed="rId16" name="kalt new.wav"/>
            </a:hlinkClick>
            <a:extLst>
              <a:ext uri="{FF2B5EF4-FFF2-40B4-BE49-F238E27FC236}">
                <a16:creationId xmlns:a16="http://schemas.microsoft.com/office/drawing/2014/main" id="{FCB55FCA-941B-48AA-AA03-5E5CC6AAF100}"/>
              </a:ext>
            </a:extLst>
          </p:cNvPr>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77529" y="4559639"/>
            <a:ext cx="256390" cy="402135"/>
          </a:xfrm>
          <a:prstGeom prst="rect">
            <a:avLst/>
          </a:prstGeom>
        </p:spPr>
      </p:pic>
      <p:pic>
        <p:nvPicPr>
          <p:cNvPr id="46" name="Picture 45" descr="boy with big smile">
            <a:hlinkClick r:id="" action="ppaction://noaction">
              <a:snd r:embed="rId19" name="la%CC%88cheln new.wav"/>
            </a:hlinkClick>
            <a:extLst>
              <a:ext uri="{FF2B5EF4-FFF2-40B4-BE49-F238E27FC236}">
                <a16:creationId xmlns:a16="http://schemas.microsoft.com/office/drawing/2014/main" id="{870783A0-61B8-436A-84EC-93B9A1EAFFF3}"/>
              </a:ext>
            </a:extLst>
          </p:cNvPr>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2230" y="5247224"/>
            <a:ext cx="321020" cy="321020"/>
          </a:xfrm>
          <a:prstGeom prst="rect">
            <a:avLst/>
          </a:prstGeom>
        </p:spPr>
      </p:pic>
      <p:sp>
        <p:nvSpPr>
          <p:cNvPr id="47" name="TextBox 46">
            <a:extLst>
              <a:ext uri="{FF2B5EF4-FFF2-40B4-BE49-F238E27FC236}">
                <a16:creationId xmlns:a16="http://schemas.microsoft.com/office/drawing/2014/main" id="{E3428459-408F-4248-9500-284C7A5179D0}"/>
              </a:ext>
            </a:extLst>
          </p:cNvPr>
          <p:cNvSpPr txBox="1"/>
          <p:nvPr/>
        </p:nvSpPr>
        <p:spPr>
          <a:xfrm>
            <a:off x="5659875"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48" name="TextBox 47">
            <a:extLst>
              <a:ext uri="{FF2B5EF4-FFF2-40B4-BE49-F238E27FC236}">
                <a16:creationId xmlns:a16="http://schemas.microsoft.com/office/drawing/2014/main" id="{3A380EB5-97EA-420D-9E8A-2633D91BF895}"/>
              </a:ext>
            </a:extLst>
          </p:cNvPr>
          <p:cNvSpPr txBox="1"/>
          <p:nvPr/>
        </p:nvSpPr>
        <p:spPr>
          <a:xfrm>
            <a:off x="5675856" y="53928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9" name="TextBox 48">
            <a:extLst>
              <a:ext uri="{FF2B5EF4-FFF2-40B4-BE49-F238E27FC236}">
                <a16:creationId xmlns:a16="http://schemas.microsoft.com/office/drawing/2014/main" id="{B045E5E3-EB43-4956-BAB2-53BD4D7490DE}"/>
              </a:ext>
            </a:extLst>
          </p:cNvPr>
          <p:cNvSpPr txBox="1"/>
          <p:nvPr/>
        </p:nvSpPr>
        <p:spPr>
          <a:xfrm>
            <a:off x="11612093" y="40109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50" name="TextBox 49">
            <a:extLst>
              <a:ext uri="{FF2B5EF4-FFF2-40B4-BE49-F238E27FC236}">
                <a16:creationId xmlns:a16="http://schemas.microsoft.com/office/drawing/2014/main" id="{4B9F862F-3BA1-42A5-BE17-BB3FBA15562B}"/>
              </a:ext>
            </a:extLst>
          </p:cNvPr>
          <p:cNvSpPr txBox="1"/>
          <p:nvPr/>
        </p:nvSpPr>
        <p:spPr>
          <a:xfrm>
            <a:off x="11612093"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51" name="TextBox 50">
            <a:extLst>
              <a:ext uri="{FF2B5EF4-FFF2-40B4-BE49-F238E27FC236}">
                <a16:creationId xmlns:a16="http://schemas.microsoft.com/office/drawing/2014/main" id="{273B3F23-890B-4B0A-8773-53BC2A795E73}"/>
              </a:ext>
            </a:extLst>
          </p:cNvPr>
          <p:cNvSpPr txBox="1"/>
          <p:nvPr/>
        </p:nvSpPr>
        <p:spPr>
          <a:xfrm>
            <a:off x="11594575" y="5411310"/>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52" name="Rectangle: Rounded Corners 51">
            <a:extLst>
              <a:ext uri="{FF2B5EF4-FFF2-40B4-BE49-F238E27FC236}">
                <a16:creationId xmlns:a16="http://schemas.microsoft.com/office/drawing/2014/main" id="{A3B26088-50F4-4D41-B549-23EC607A01D8}"/>
              </a:ext>
            </a:extLst>
          </p:cNvPr>
          <p:cNvSpPr/>
          <p:nvPr/>
        </p:nvSpPr>
        <p:spPr>
          <a:xfrm>
            <a:off x="912864" y="4067196"/>
            <a:ext cx="2002864"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Rounded Corners 52">
            <a:extLst>
              <a:ext uri="{FF2B5EF4-FFF2-40B4-BE49-F238E27FC236}">
                <a16:creationId xmlns:a16="http://schemas.microsoft.com/office/drawing/2014/main" id="{F9E7BDFB-58AD-4546-AD7C-C67636EE8451}"/>
              </a:ext>
            </a:extLst>
          </p:cNvPr>
          <p:cNvSpPr/>
          <p:nvPr/>
        </p:nvSpPr>
        <p:spPr>
          <a:xfrm>
            <a:off x="356773" y="4824759"/>
            <a:ext cx="1136699"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Rounded Corners 53">
            <a:extLst>
              <a:ext uri="{FF2B5EF4-FFF2-40B4-BE49-F238E27FC236}">
                <a16:creationId xmlns:a16="http://schemas.microsoft.com/office/drawing/2014/main" id="{AEECCCEB-D42C-4AC5-AC8B-1201F59007D3}"/>
              </a:ext>
            </a:extLst>
          </p:cNvPr>
          <p:cNvSpPr/>
          <p:nvPr/>
        </p:nvSpPr>
        <p:spPr>
          <a:xfrm>
            <a:off x="363924" y="5497737"/>
            <a:ext cx="307594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Rounded Corners 54">
            <a:extLst>
              <a:ext uri="{FF2B5EF4-FFF2-40B4-BE49-F238E27FC236}">
                <a16:creationId xmlns:a16="http://schemas.microsoft.com/office/drawing/2014/main" id="{31FFB19B-FB95-43E3-85D4-BEAE310DC337}"/>
              </a:ext>
            </a:extLst>
          </p:cNvPr>
          <p:cNvSpPr/>
          <p:nvPr/>
        </p:nvSpPr>
        <p:spPr>
          <a:xfrm>
            <a:off x="6337203" y="4058465"/>
            <a:ext cx="3047870"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Rounded Corners 55">
            <a:extLst>
              <a:ext uri="{FF2B5EF4-FFF2-40B4-BE49-F238E27FC236}">
                <a16:creationId xmlns:a16="http://schemas.microsoft.com/office/drawing/2014/main" id="{108B1F3B-B77A-4C77-8CC6-D9A64427EB6E}"/>
              </a:ext>
            </a:extLst>
          </p:cNvPr>
          <p:cNvSpPr/>
          <p:nvPr/>
        </p:nvSpPr>
        <p:spPr>
          <a:xfrm>
            <a:off x="6947871" y="4820877"/>
            <a:ext cx="69513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Rounded Corners 56">
            <a:extLst>
              <a:ext uri="{FF2B5EF4-FFF2-40B4-BE49-F238E27FC236}">
                <a16:creationId xmlns:a16="http://schemas.microsoft.com/office/drawing/2014/main" id="{5AA64F01-5119-4343-9629-CF98235AB85A}"/>
              </a:ext>
            </a:extLst>
          </p:cNvPr>
          <p:cNvSpPr/>
          <p:nvPr/>
        </p:nvSpPr>
        <p:spPr>
          <a:xfrm>
            <a:off x="6343764" y="5497737"/>
            <a:ext cx="148233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ectangle: Rounded Corners 57">
            <a:extLst>
              <a:ext uri="{FF2B5EF4-FFF2-40B4-BE49-F238E27FC236}">
                <a16:creationId xmlns:a16="http://schemas.microsoft.com/office/drawing/2014/main" id="{D0CDB627-FED7-4C57-9EEB-B65F9AF02FE4}"/>
              </a:ext>
            </a:extLst>
          </p:cNvPr>
          <p:cNvSpPr/>
          <p:nvPr/>
        </p:nvSpPr>
        <p:spPr>
          <a:xfrm>
            <a:off x="9494932" y="5497737"/>
            <a:ext cx="1288801"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8396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p:bldP spid="22" grpId="0" animBg="1"/>
      <p:bldP spid="23" grpId="0"/>
      <p:bldP spid="24" grpId="0" animBg="1"/>
      <p:bldP spid="25" grpId="0"/>
      <p:bldP spid="28" grpId="0" animBg="1"/>
      <p:bldP spid="29" grpId="0"/>
      <p:bldP spid="30" grpId="0" animBg="1"/>
      <p:bldP spid="31" grpId="0"/>
      <p:bldP spid="32" grpId="0" animBg="1"/>
      <p:bldP spid="33" grpId="0"/>
      <p:bldP spid="35" grpId="0"/>
      <p:bldP spid="36" grpId="0"/>
      <p:bldP spid="37" grpId="0"/>
      <p:bldP spid="38" grpId="0"/>
      <p:bldP spid="39" grpId="0"/>
      <p:bldP spid="40" grpId="0"/>
      <p:bldP spid="41" grpId="0"/>
      <p:bldP spid="47" grpId="0"/>
      <p:bldP spid="48" grpId="0"/>
      <p:bldP spid="49" grpId="0"/>
      <p:bldP spid="50" grpId="0"/>
      <p:bldP spid="51" grpId="0"/>
      <p:bldP spid="52" grpId="0" animBg="1"/>
      <p:bldP spid="53" grpId="0" animBg="1"/>
      <p:bldP spid="54" grpId="0" animBg="1"/>
      <p:bldP spid="55" grpId="0" animBg="1"/>
      <p:bldP spid="56" grpId="0" animBg="1"/>
      <p:bldP spid="57" grpId="0" animBg="1"/>
      <p:bldP spid="5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4671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2687" y="247046"/>
            <a:ext cx="1674640" cy="39130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89125" y="1320637"/>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Synonyme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2" name="Table 6">
            <a:extLst>
              <a:ext uri="{FF2B5EF4-FFF2-40B4-BE49-F238E27FC236}">
                <a16:creationId xmlns:a16="http://schemas.microsoft.com/office/drawing/2014/main" id="{983E06B7-EA44-4776-8EF8-4EA743B16607}"/>
              </a:ext>
            </a:extLst>
          </p:cNvPr>
          <p:cNvGraphicFramePr>
            <a:graphicFrameLocks noGrp="1"/>
          </p:cNvGraphicFramePr>
          <p:nvPr>
            <p:extLst>
              <p:ext uri="{D42A27DB-BD31-4B8C-83A1-F6EECF244321}">
                <p14:modId xmlns:p14="http://schemas.microsoft.com/office/powerpoint/2010/main" val="3126081987"/>
              </p:ext>
            </p:extLst>
          </p:nvPr>
        </p:nvGraphicFramePr>
        <p:xfrm>
          <a:off x="301659" y="2071652"/>
          <a:ext cx="5564303" cy="3575892"/>
        </p:xfrm>
        <a:graphic>
          <a:graphicData uri="http://schemas.openxmlformats.org/drawingml/2006/table">
            <a:tbl>
              <a:tblPr firstRow="1" bandRow="1">
                <a:tableStyleId>{ED083AE6-46FA-4A59-8FB0-9F97EB10719F}</a:tableStyleId>
              </a:tblPr>
              <a:tblGrid>
                <a:gridCol w="612741">
                  <a:extLst>
                    <a:ext uri="{9D8B030D-6E8A-4147-A177-3AD203B41FA5}">
                      <a16:colId xmlns:a16="http://schemas.microsoft.com/office/drawing/2014/main" val="3204908533"/>
                    </a:ext>
                  </a:extLst>
                </a:gridCol>
                <a:gridCol w="2104845">
                  <a:extLst>
                    <a:ext uri="{9D8B030D-6E8A-4147-A177-3AD203B41FA5}">
                      <a16:colId xmlns:a16="http://schemas.microsoft.com/office/drawing/2014/main" val="3820131467"/>
                    </a:ext>
                  </a:extLst>
                </a:gridCol>
                <a:gridCol w="2846717">
                  <a:extLst>
                    <a:ext uri="{9D8B030D-6E8A-4147-A177-3AD203B41FA5}">
                      <a16:colId xmlns:a16="http://schemas.microsoft.com/office/drawing/2014/main" val="856553445"/>
                    </a:ext>
                  </a:extLst>
                </a:gridCol>
              </a:tblGrid>
              <a:tr h="595982">
                <a:tc>
                  <a:txBody>
                    <a:bodyPr/>
                    <a:lstStyle/>
                    <a:p>
                      <a:pPr algn="ctr"/>
                      <a:r>
                        <a:rPr lang="en-GB" sz="2800" b="0" dirty="0">
                          <a:solidFill>
                            <a:srgbClr val="115076"/>
                          </a:solidFill>
                        </a:rPr>
                        <a:t>1</a:t>
                      </a:r>
                    </a:p>
                  </a:txBody>
                  <a:tcPr anchor="ctr"/>
                </a:tc>
                <a:tc>
                  <a:txBody>
                    <a:bodyPr/>
                    <a:lstStyle/>
                    <a:p>
                      <a:r>
                        <a:rPr lang="en-GB" sz="2800" b="0" dirty="0">
                          <a:solidFill>
                            <a:srgbClr val="115076"/>
                          </a:solidFill>
                        </a:rPr>
                        <a:t>das Hobby</a:t>
                      </a:r>
                    </a:p>
                  </a:txBody>
                  <a:tcPr anchor="ctr"/>
                </a:tc>
                <a:tc>
                  <a:txBody>
                    <a:bodyPr/>
                    <a:lstStyle/>
                    <a:p>
                      <a:endParaRPr lang="en-GB" sz="2800" b="0" dirty="0">
                        <a:solidFill>
                          <a:srgbClr val="115076"/>
                        </a:solidFill>
                      </a:endParaRPr>
                    </a:p>
                  </a:txBody>
                  <a:tcPr anchor="ctr"/>
                </a:tc>
                <a:extLst>
                  <a:ext uri="{0D108BD9-81ED-4DB2-BD59-A6C34878D82A}">
                    <a16:rowId xmlns:a16="http://schemas.microsoft.com/office/drawing/2014/main" val="2482153760"/>
                  </a:ext>
                </a:extLst>
              </a:tr>
              <a:tr h="595982">
                <a:tc>
                  <a:txBody>
                    <a:bodyPr/>
                    <a:lstStyle/>
                    <a:p>
                      <a:pPr algn="ctr"/>
                      <a:r>
                        <a:rPr lang="en-GB" sz="2800" dirty="0">
                          <a:solidFill>
                            <a:srgbClr val="115076"/>
                          </a:solidFill>
                        </a:rPr>
                        <a:t>2</a:t>
                      </a:r>
                    </a:p>
                  </a:txBody>
                  <a:tcPr anchor="ctr"/>
                </a:tc>
                <a:tc>
                  <a:txBody>
                    <a:bodyPr/>
                    <a:lstStyle/>
                    <a:p>
                      <a:r>
                        <a:rPr lang="en-GB" sz="2800" dirty="0" err="1">
                          <a:solidFill>
                            <a:srgbClr val="115076"/>
                          </a:solidFill>
                        </a:rPr>
                        <a:t>leicht</a:t>
                      </a:r>
                      <a:endParaRPr lang="en-GB" sz="2800" dirty="0">
                        <a:solidFill>
                          <a:srgbClr val="115076"/>
                        </a:solidFill>
                      </a:endParaRPr>
                    </a:p>
                  </a:txBody>
                  <a:tcPr anchor="ctr"/>
                </a:tc>
                <a:tc>
                  <a:txBody>
                    <a:bodyPr/>
                    <a:lstStyle/>
                    <a:p>
                      <a:endParaRPr lang="en-GB" sz="2800">
                        <a:solidFill>
                          <a:srgbClr val="115076"/>
                        </a:solidFill>
                      </a:endParaRPr>
                    </a:p>
                  </a:txBody>
                  <a:tcPr anchor="ctr"/>
                </a:tc>
                <a:extLst>
                  <a:ext uri="{0D108BD9-81ED-4DB2-BD59-A6C34878D82A}">
                    <a16:rowId xmlns:a16="http://schemas.microsoft.com/office/drawing/2014/main" val="2647314593"/>
                  </a:ext>
                </a:extLst>
              </a:tr>
              <a:tr h="595982">
                <a:tc>
                  <a:txBody>
                    <a:bodyPr/>
                    <a:lstStyle/>
                    <a:p>
                      <a:pPr algn="ctr"/>
                      <a:r>
                        <a:rPr lang="en-GB" sz="2800" dirty="0">
                          <a:solidFill>
                            <a:srgbClr val="115076"/>
                          </a:solidFill>
                        </a:rPr>
                        <a:t>3</a:t>
                      </a:r>
                    </a:p>
                  </a:txBody>
                  <a:tcPr anchor="ctr"/>
                </a:tc>
                <a:tc>
                  <a:txBody>
                    <a:bodyPr/>
                    <a:lstStyle/>
                    <a:p>
                      <a:r>
                        <a:rPr lang="en-GB" sz="2800" dirty="0">
                          <a:solidFill>
                            <a:srgbClr val="115076"/>
                          </a:solidFill>
                        </a:rPr>
                        <a:t>der Verein</a:t>
                      </a:r>
                    </a:p>
                  </a:txBody>
                  <a:tcPr anchor="ctr"/>
                </a:tc>
                <a:tc>
                  <a:txBody>
                    <a:bodyPr/>
                    <a:lstStyle/>
                    <a:p>
                      <a:endParaRPr lang="en-GB" sz="2800">
                        <a:solidFill>
                          <a:srgbClr val="115076"/>
                        </a:solidFill>
                      </a:endParaRPr>
                    </a:p>
                  </a:txBody>
                  <a:tcPr anchor="ctr"/>
                </a:tc>
                <a:extLst>
                  <a:ext uri="{0D108BD9-81ED-4DB2-BD59-A6C34878D82A}">
                    <a16:rowId xmlns:a16="http://schemas.microsoft.com/office/drawing/2014/main" val="1050238406"/>
                  </a:ext>
                </a:extLst>
              </a:tr>
              <a:tr h="595982">
                <a:tc>
                  <a:txBody>
                    <a:bodyPr/>
                    <a:lstStyle/>
                    <a:p>
                      <a:pPr algn="ctr"/>
                      <a:r>
                        <a:rPr lang="en-GB" sz="2800" dirty="0">
                          <a:solidFill>
                            <a:srgbClr val="115076"/>
                          </a:solidFill>
                        </a:rPr>
                        <a:t>4</a:t>
                      </a:r>
                    </a:p>
                  </a:txBody>
                  <a:tcPr anchor="ctr"/>
                </a:tc>
                <a:tc>
                  <a:txBody>
                    <a:bodyPr/>
                    <a:lstStyle/>
                    <a:p>
                      <a:r>
                        <a:rPr lang="en-GB" sz="2800" dirty="0" err="1">
                          <a:solidFill>
                            <a:srgbClr val="115076"/>
                          </a:solidFill>
                        </a:rPr>
                        <a:t>aber</a:t>
                      </a:r>
                      <a:endParaRPr lang="en-GB" sz="2800" dirty="0">
                        <a:solidFill>
                          <a:srgbClr val="115076"/>
                        </a:solidFill>
                      </a:endParaRPr>
                    </a:p>
                  </a:txBody>
                  <a:tcPr anchor="ctr"/>
                </a:tc>
                <a:tc>
                  <a:txBody>
                    <a:bodyPr/>
                    <a:lstStyle/>
                    <a:p>
                      <a:endParaRPr lang="en-GB" sz="2800" dirty="0">
                        <a:solidFill>
                          <a:srgbClr val="115076"/>
                        </a:solidFill>
                      </a:endParaRPr>
                    </a:p>
                  </a:txBody>
                  <a:tcPr anchor="ctr"/>
                </a:tc>
                <a:extLst>
                  <a:ext uri="{0D108BD9-81ED-4DB2-BD59-A6C34878D82A}">
                    <a16:rowId xmlns:a16="http://schemas.microsoft.com/office/drawing/2014/main" val="2536942417"/>
                  </a:ext>
                </a:extLst>
              </a:tr>
              <a:tr h="595982">
                <a:tc>
                  <a:txBody>
                    <a:bodyPr/>
                    <a:lstStyle/>
                    <a:p>
                      <a:pPr algn="ctr"/>
                      <a:r>
                        <a:rPr lang="en-GB" sz="2800" dirty="0">
                          <a:solidFill>
                            <a:srgbClr val="115076"/>
                          </a:solidFill>
                        </a:rPr>
                        <a:t>5</a:t>
                      </a:r>
                    </a:p>
                  </a:txBody>
                  <a:tcPr anchor="ctr"/>
                </a:tc>
                <a:tc>
                  <a:txBody>
                    <a:bodyPr/>
                    <a:lstStyle/>
                    <a:p>
                      <a:r>
                        <a:rPr lang="en-GB" sz="2800" dirty="0">
                          <a:solidFill>
                            <a:srgbClr val="115076"/>
                          </a:solidFill>
                        </a:rPr>
                        <a:t>das Handy</a:t>
                      </a:r>
                    </a:p>
                  </a:txBody>
                  <a:tcPr anchor="ctr"/>
                </a:tc>
                <a:tc>
                  <a:txBody>
                    <a:bodyPr/>
                    <a:lstStyle/>
                    <a:p>
                      <a:endParaRPr lang="en-GB" sz="2800">
                        <a:solidFill>
                          <a:srgbClr val="115076"/>
                        </a:solidFill>
                      </a:endParaRPr>
                    </a:p>
                  </a:txBody>
                  <a:tcPr anchor="ctr"/>
                </a:tc>
                <a:extLst>
                  <a:ext uri="{0D108BD9-81ED-4DB2-BD59-A6C34878D82A}">
                    <a16:rowId xmlns:a16="http://schemas.microsoft.com/office/drawing/2014/main" val="4048669402"/>
                  </a:ext>
                </a:extLst>
              </a:tr>
              <a:tr h="595982">
                <a:tc>
                  <a:txBody>
                    <a:bodyPr/>
                    <a:lstStyle/>
                    <a:p>
                      <a:pPr algn="ctr"/>
                      <a:r>
                        <a:rPr lang="en-GB" sz="2800" dirty="0">
                          <a:solidFill>
                            <a:srgbClr val="115076"/>
                          </a:solidFill>
                        </a:rPr>
                        <a:t>6</a:t>
                      </a:r>
                    </a:p>
                  </a:txBody>
                  <a:tcPr anchor="ctr"/>
                </a:tc>
                <a:tc>
                  <a:txBody>
                    <a:bodyPr/>
                    <a:lstStyle/>
                    <a:p>
                      <a:r>
                        <a:rPr lang="en-GB" sz="2800" dirty="0" err="1">
                          <a:solidFill>
                            <a:srgbClr val="115076"/>
                          </a:solidFill>
                        </a:rPr>
                        <a:t>weitere</a:t>
                      </a:r>
                      <a:r>
                        <a:rPr lang="en-GB" sz="2800" dirty="0">
                          <a:solidFill>
                            <a:srgbClr val="115076"/>
                          </a:solidFill>
                        </a:rPr>
                        <a:t>(</a:t>
                      </a:r>
                      <a:r>
                        <a:rPr lang="en-GB" sz="2800" dirty="0" err="1">
                          <a:solidFill>
                            <a:srgbClr val="115076"/>
                          </a:solidFill>
                        </a:rPr>
                        <a:t>r,s</a:t>
                      </a:r>
                      <a:r>
                        <a:rPr lang="en-GB" sz="2800" dirty="0">
                          <a:solidFill>
                            <a:srgbClr val="115076"/>
                          </a:solidFill>
                        </a:rPr>
                        <a:t>)</a:t>
                      </a:r>
                    </a:p>
                  </a:txBody>
                  <a:tcPr anchor="ctr"/>
                </a:tc>
                <a:tc>
                  <a:txBody>
                    <a:bodyPr/>
                    <a:lstStyle/>
                    <a:p>
                      <a:endParaRPr lang="en-GB" sz="2800" dirty="0">
                        <a:solidFill>
                          <a:srgbClr val="115076"/>
                        </a:solidFill>
                      </a:endParaRPr>
                    </a:p>
                  </a:txBody>
                  <a:tcPr anchor="ctr"/>
                </a:tc>
                <a:extLst>
                  <a:ext uri="{0D108BD9-81ED-4DB2-BD59-A6C34878D82A}">
                    <a16:rowId xmlns:a16="http://schemas.microsoft.com/office/drawing/2014/main" val="2001425068"/>
                  </a:ext>
                </a:extLst>
              </a:tr>
            </a:tbl>
          </a:graphicData>
        </a:graphic>
      </p:graphicFrame>
      <p:sp>
        <p:nvSpPr>
          <p:cNvPr id="8" name="TextBox 7">
            <a:extLst>
              <a:ext uri="{FF2B5EF4-FFF2-40B4-BE49-F238E27FC236}">
                <a16:creationId xmlns:a16="http://schemas.microsoft.com/office/drawing/2014/main" id="{99EC059D-792D-4522-8906-57D5A1615F77}"/>
              </a:ext>
            </a:extLst>
          </p:cNvPr>
          <p:cNvSpPr txBox="1"/>
          <p:nvPr/>
        </p:nvSpPr>
        <p:spPr>
          <a:xfrm>
            <a:off x="6628109" y="1320636"/>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Adjektiv</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(R1).</a:t>
            </a:r>
          </a:p>
        </p:txBody>
      </p:sp>
      <p:graphicFrame>
        <p:nvGraphicFramePr>
          <p:cNvPr id="9" name="Table 6">
            <a:extLst>
              <a:ext uri="{FF2B5EF4-FFF2-40B4-BE49-F238E27FC236}">
                <a16:creationId xmlns:a16="http://schemas.microsoft.com/office/drawing/2014/main" id="{33A67C4C-8BF8-40F3-A543-D7BC969B1052}"/>
              </a:ext>
            </a:extLst>
          </p:cNvPr>
          <p:cNvGraphicFramePr>
            <a:graphicFrameLocks noGrp="1"/>
          </p:cNvGraphicFramePr>
          <p:nvPr>
            <p:extLst>
              <p:ext uri="{D42A27DB-BD31-4B8C-83A1-F6EECF244321}">
                <p14:modId xmlns:p14="http://schemas.microsoft.com/office/powerpoint/2010/main" val="1753667238"/>
              </p:ext>
            </p:extLst>
          </p:nvPr>
        </p:nvGraphicFramePr>
        <p:xfrm>
          <a:off x="6096000" y="2071652"/>
          <a:ext cx="5794341" cy="3575892"/>
        </p:xfrm>
        <a:graphic>
          <a:graphicData uri="http://schemas.openxmlformats.org/drawingml/2006/table">
            <a:tbl>
              <a:tblPr firstRow="1" bandRow="1">
                <a:tableStyleId>{ED083AE6-46FA-4A59-8FB0-9F97EB10719F}</a:tableStyleId>
              </a:tblPr>
              <a:tblGrid>
                <a:gridCol w="632604">
                  <a:extLst>
                    <a:ext uri="{9D8B030D-6E8A-4147-A177-3AD203B41FA5}">
                      <a16:colId xmlns:a16="http://schemas.microsoft.com/office/drawing/2014/main" val="3204908533"/>
                    </a:ext>
                  </a:extLst>
                </a:gridCol>
                <a:gridCol w="5161737">
                  <a:extLst>
                    <a:ext uri="{9D8B030D-6E8A-4147-A177-3AD203B41FA5}">
                      <a16:colId xmlns:a16="http://schemas.microsoft.com/office/drawing/2014/main" val="3820131467"/>
                    </a:ext>
                  </a:extLst>
                </a:gridCol>
              </a:tblGrid>
              <a:tr h="595982">
                <a:tc>
                  <a:txBody>
                    <a:bodyPr/>
                    <a:lstStyle/>
                    <a:p>
                      <a:pPr algn="ctr"/>
                      <a:r>
                        <a:rPr lang="en-GB" sz="2800" b="0" dirty="0">
                          <a:solidFill>
                            <a:srgbClr val="115076"/>
                          </a:solidFill>
                        </a:rPr>
                        <a:t>1</a:t>
                      </a:r>
                    </a:p>
                  </a:txBody>
                  <a:tcPr anchor="ctr"/>
                </a:tc>
                <a:tc>
                  <a:txBody>
                    <a:bodyPr/>
                    <a:lstStyle/>
                    <a:p>
                      <a:r>
                        <a:rPr lang="en-GB" sz="2800" b="0" dirty="0" err="1">
                          <a:solidFill>
                            <a:srgbClr val="115076"/>
                          </a:solidFill>
                        </a:rPr>
                        <a:t>eine</a:t>
                      </a:r>
                      <a:r>
                        <a:rPr lang="en-GB" sz="2800" b="0" dirty="0">
                          <a:solidFill>
                            <a:srgbClr val="115076"/>
                          </a:solidFill>
                        </a:rPr>
                        <a:t>  [exact]  </a:t>
                      </a:r>
                      <a:r>
                        <a:rPr lang="en-GB" sz="2800" b="0" dirty="0" err="1">
                          <a:solidFill>
                            <a:srgbClr val="115076"/>
                          </a:solidFill>
                        </a:rPr>
                        <a:t>Antwort</a:t>
                      </a:r>
                      <a:endParaRPr lang="en-GB" sz="2800" b="0" dirty="0">
                        <a:solidFill>
                          <a:srgbClr val="115076"/>
                        </a:solidFill>
                      </a:endParaRPr>
                    </a:p>
                  </a:txBody>
                  <a:tcPr anchor="ctr"/>
                </a:tc>
                <a:extLst>
                  <a:ext uri="{0D108BD9-81ED-4DB2-BD59-A6C34878D82A}">
                    <a16:rowId xmlns:a16="http://schemas.microsoft.com/office/drawing/2014/main" val="2482153760"/>
                  </a:ext>
                </a:extLst>
              </a:tr>
              <a:tr h="595982">
                <a:tc>
                  <a:txBody>
                    <a:bodyPr/>
                    <a:lstStyle/>
                    <a:p>
                      <a:pPr algn="ctr"/>
                      <a:r>
                        <a:rPr lang="en-GB" sz="2800" dirty="0">
                          <a:solidFill>
                            <a:srgbClr val="115076"/>
                          </a:solidFill>
                        </a:rPr>
                        <a:t>2</a:t>
                      </a:r>
                    </a:p>
                  </a:txBody>
                  <a:tcPr anchor="ctr"/>
                </a:tc>
                <a:tc>
                  <a:txBody>
                    <a:bodyPr/>
                    <a:lstStyle/>
                    <a:p>
                      <a:r>
                        <a:rPr lang="en-GB" sz="2800" dirty="0" err="1">
                          <a:solidFill>
                            <a:srgbClr val="115076"/>
                          </a:solidFill>
                        </a:rPr>
                        <a:t>eine</a:t>
                      </a:r>
                      <a:r>
                        <a:rPr lang="en-GB" sz="2800" dirty="0">
                          <a:solidFill>
                            <a:srgbClr val="115076"/>
                          </a:solidFill>
                        </a:rPr>
                        <a:t>  [narrow]  </a:t>
                      </a:r>
                      <a:r>
                        <a:rPr lang="en-GB" sz="2800" dirty="0" err="1">
                          <a:solidFill>
                            <a:srgbClr val="115076"/>
                          </a:solidFill>
                        </a:rPr>
                        <a:t>Straße</a:t>
                      </a:r>
                      <a:endParaRPr lang="en-GB" sz="2800" dirty="0">
                        <a:solidFill>
                          <a:srgbClr val="115076"/>
                        </a:solidFill>
                      </a:endParaRPr>
                    </a:p>
                  </a:txBody>
                  <a:tcPr anchor="ctr"/>
                </a:tc>
                <a:extLst>
                  <a:ext uri="{0D108BD9-81ED-4DB2-BD59-A6C34878D82A}">
                    <a16:rowId xmlns:a16="http://schemas.microsoft.com/office/drawing/2014/main" val="2647314593"/>
                  </a:ext>
                </a:extLst>
              </a:tr>
              <a:tr h="595982">
                <a:tc>
                  <a:txBody>
                    <a:bodyPr/>
                    <a:lstStyle/>
                    <a:p>
                      <a:pPr algn="ctr"/>
                      <a:r>
                        <a:rPr lang="en-GB" sz="2800" dirty="0">
                          <a:solidFill>
                            <a:srgbClr val="115076"/>
                          </a:solidFill>
                        </a:rPr>
                        <a:t>3</a:t>
                      </a:r>
                    </a:p>
                  </a:txBody>
                  <a:tcPr anchor="ctr"/>
                </a:tc>
                <a:tc>
                  <a:txBody>
                    <a:bodyPr/>
                    <a:lstStyle/>
                    <a:p>
                      <a:r>
                        <a:rPr lang="en-GB" sz="2800" dirty="0" err="1">
                          <a:solidFill>
                            <a:srgbClr val="115076"/>
                          </a:solidFill>
                        </a:rPr>
                        <a:t>ein</a:t>
                      </a:r>
                      <a:r>
                        <a:rPr lang="en-GB" sz="2800" dirty="0">
                          <a:solidFill>
                            <a:srgbClr val="115076"/>
                          </a:solidFill>
                        </a:rPr>
                        <a:t>  [bright]  Rock</a:t>
                      </a:r>
                    </a:p>
                  </a:txBody>
                  <a:tcPr anchor="ctr"/>
                </a:tc>
                <a:extLst>
                  <a:ext uri="{0D108BD9-81ED-4DB2-BD59-A6C34878D82A}">
                    <a16:rowId xmlns:a16="http://schemas.microsoft.com/office/drawing/2014/main" val="1050238406"/>
                  </a:ext>
                </a:extLst>
              </a:tr>
              <a:tr h="595982">
                <a:tc>
                  <a:txBody>
                    <a:bodyPr/>
                    <a:lstStyle/>
                    <a:p>
                      <a:pPr algn="ctr"/>
                      <a:r>
                        <a:rPr lang="en-GB" sz="2800" dirty="0">
                          <a:solidFill>
                            <a:srgbClr val="115076"/>
                          </a:solidFill>
                        </a:rPr>
                        <a:t>4</a:t>
                      </a:r>
                    </a:p>
                  </a:txBody>
                  <a:tcPr anchor="ctr"/>
                </a:tc>
                <a:tc>
                  <a:txBody>
                    <a:bodyPr/>
                    <a:lstStyle/>
                    <a:p>
                      <a:r>
                        <a:rPr lang="en-GB" sz="2800" dirty="0" err="1">
                          <a:solidFill>
                            <a:srgbClr val="115076"/>
                          </a:solidFill>
                        </a:rPr>
                        <a:t>ein</a:t>
                      </a:r>
                      <a:r>
                        <a:rPr lang="en-GB" sz="2800" dirty="0">
                          <a:solidFill>
                            <a:srgbClr val="115076"/>
                          </a:solidFill>
                        </a:rPr>
                        <a:t>  [old]  Schloss</a:t>
                      </a:r>
                    </a:p>
                  </a:txBody>
                  <a:tcPr anchor="ctr"/>
                </a:tc>
                <a:extLst>
                  <a:ext uri="{0D108BD9-81ED-4DB2-BD59-A6C34878D82A}">
                    <a16:rowId xmlns:a16="http://schemas.microsoft.com/office/drawing/2014/main" val="2536942417"/>
                  </a:ext>
                </a:extLst>
              </a:tr>
              <a:tr h="595982">
                <a:tc>
                  <a:txBody>
                    <a:bodyPr/>
                    <a:lstStyle/>
                    <a:p>
                      <a:pPr algn="ctr"/>
                      <a:r>
                        <a:rPr lang="en-GB" sz="2800" dirty="0">
                          <a:solidFill>
                            <a:srgbClr val="115076"/>
                          </a:solidFill>
                        </a:rPr>
                        <a:t>5</a:t>
                      </a:r>
                    </a:p>
                  </a:txBody>
                  <a:tcPr anchor="ctr"/>
                </a:tc>
                <a:tc>
                  <a:txBody>
                    <a:bodyPr/>
                    <a:lstStyle/>
                    <a:p>
                      <a:r>
                        <a:rPr lang="en-GB" sz="2800" dirty="0" err="1">
                          <a:solidFill>
                            <a:srgbClr val="115076"/>
                          </a:solidFill>
                        </a:rPr>
                        <a:t>ein</a:t>
                      </a:r>
                      <a:r>
                        <a:rPr lang="en-GB" sz="2800" dirty="0">
                          <a:solidFill>
                            <a:srgbClr val="115076"/>
                          </a:solidFill>
                        </a:rPr>
                        <a:t>  [normal]  </a:t>
                      </a:r>
                      <a:r>
                        <a:rPr lang="en-GB" sz="2800" dirty="0" err="1">
                          <a:solidFill>
                            <a:srgbClr val="115076"/>
                          </a:solidFill>
                        </a:rPr>
                        <a:t>Telefon</a:t>
                      </a:r>
                      <a:endParaRPr lang="en-GB" sz="2800" dirty="0">
                        <a:solidFill>
                          <a:srgbClr val="115076"/>
                        </a:solidFill>
                      </a:endParaRPr>
                    </a:p>
                  </a:txBody>
                  <a:tcPr anchor="ctr"/>
                </a:tc>
                <a:extLst>
                  <a:ext uri="{0D108BD9-81ED-4DB2-BD59-A6C34878D82A}">
                    <a16:rowId xmlns:a16="http://schemas.microsoft.com/office/drawing/2014/main" val="4048669402"/>
                  </a:ext>
                </a:extLst>
              </a:tr>
              <a:tr h="595982">
                <a:tc>
                  <a:txBody>
                    <a:bodyPr/>
                    <a:lstStyle/>
                    <a:p>
                      <a:pPr algn="ctr"/>
                      <a:r>
                        <a:rPr lang="en-GB" sz="2800" dirty="0">
                          <a:solidFill>
                            <a:srgbClr val="115076"/>
                          </a:solidFill>
                        </a:rPr>
                        <a:t>6</a:t>
                      </a:r>
                    </a:p>
                  </a:txBody>
                  <a:tcPr anchor="ctr"/>
                </a:tc>
                <a:tc>
                  <a:txBody>
                    <a:bodyPr/>
                    <a:lstStyle/>
                    <a:p>
                      <a:r>
                        <a:rPr lang="en-GB" sz="2800" dirty="0" err="1">
                          <a:solidFill>
                            <a:srgbClr val="115076"/>
                          </a:solidFill>
                        </a:rPr>
                        <a:t>eine</a:t>
                      </a:r>
                      <a:r>
                        <a:rPr lang="en-GB" sz="2800" dirty="0">
                          <a:solidFill>
                            <a:srgbClr val="115076"/>
                          </a:solidFill>
                        </a:rPr>
                        <a:t>  [short]  </a:t>
                      </a:r>
                      <a:r>
                        <a:rPr lang="en-GB" sz="2800" dirty="0" err="1">
                          <a:solidFill>
                            <a:srgbClr val="115076"/>
                          </a:solidFill>
                        </a:rPr>
                        <a:t>Geschichte</a:t>
                      </a:r>
                      <a:endParaRPr lang="en-GB" sz="2800" dirty="0">
                        <a:solidFill>
                          <a:srgbClr val="115076"/>
                        </a:solidFill>
                      </a:endParaRPr>
                    </a:p>
                  </a:txBody>
                  <a:tcPr anchor="ctr"/>
                </a:tc>
                <a:extLst>
                  <a:ext uri="{0D108BD9-81ED-4DB2-BD59-A6C34878D82A}">
                    <a16:rowId xmlns:a16="http://schemas.microsoft.com/office/drawing/2014/main" val="2001425068"/>
                  </a:ext>
                </a:extLst>
              </a:tr>
            </a:tbl>
          </a:graphicData>
        </a:graphic>
      </p:graphicFrame>
      <p:sp>
        <p:nvSpPr>
          <p:cNvPr id="10" name="TextBox 9">
            <a:extLst>
              <a:ext uri="{FF2B5EF4-FFF2-40B4-BE49-F238E27FC236}">
                <a16:creationId xmlns:a16="http://schemas.microsoft.com/office/drawing/2014/main" id="{44497FB4-A314-4610-B66A-5DD8D626A7F5}"/>
              </a:ext>
            </a:extLst>
          </p:cNvPr>
          <p:cNvSpPr txBox="1"/>
          <p:nvPr/>
        </p:nvSpPr>
        <p:spPr>
          <a:xfrm>
            <a:off x="3312543" y="2100014"/>
            <a:ext cx="2540473" cy="523220"/>
          </a:xfrm>
          <a:prstGeom prst="rect">
            <a:avLst/>
          </a:prstGeom>
          <a:noFill/>
        </p:spPr>
        <p:txBody>
          <a:bodyPr wrap="square" rtlCol="0">
            <a:spAutoFit/>
          </a:bodyPr>
          <a:lstStyle/>
          <a:p>
            <a:pPr algn="l"/>
            <a:r>
              <a:rPr lang="en-GB" sz="2800" b="1" dirty="0">
                <a:solidFill>
                  <a:schemeClr val="accent5">
                    <a:lumMod val="50000"/>
                  </a:schemeClr>
                </a:solidFill>
              </a:rPr>
              <a:t>die </a:t>
            </a:r>
            <a:r>
              <a:rPr lang="en-GB" sz="2800" b="1" dirty="0" err="1">
                <a:solidFill>
                  <a:schemeClr val="accent5">
                    <a:lumMod val="50000"/>
                  </a:schemeClr>
                </a:solidFill>
              </a:rPr>
              <a:t>Aktivität</a:t>
            </a:r>
            <a:endParaRPr lang="en-GB" sz="2800" b="1" dirty="0">
              <a:solidFill>
                <a:schemeClr val="accent5">
                  <a:lumMod val="50000"/>
                </a:schemeClr>
              </a:solidFill>
            </a:endParaRPr>
          </a:p>
        </p:txBody>
      </p:sp>
      <p:sp>
        <p:nvSpPr>
          <p:cNvPr id="11" name="TextBox 10">
            <a:extLst>
              <a:ext uri="{FF2B5EF4-FFF2-40B4-BE49-F238E27FC236}">
                <a16:creationId xmlns:a16="http://schemas.microsoft.com/office/drawing/2014/main" id="{2E042901-A873-45FD-A120-8B406BA22E10}"/>
              </a:ext>
            </a:extLst>
          </p:cNvPr>
          <p:cNvSpPr txBox="1"/>
          <p:nvPr/>
        </p:nvSpPr>
        <p:spPr>
          <a:xfrm>
            <a:off x="3745089" y="2691300"/>
            <a:ext cx="2540473" cy="523220"/>
          </a:xfrm>
          <a:prstGeom prst="rect">
            <a:avLst/>
          </a:prstGeom>
          <a:noFill/>
        </p:spPr>
        <p:txBody>
          <a:bodyPr wrap="square" rtlCol="0">
            <a:spAutoFit/>
          </a:bodyPr>
          <a:lstStyle/>
          <a:p>
            <a:pPr algn="l"/>
            <a:r>
              <a:rPr lang="en-GB" sz="2800" b="1" dirty="0" err="1">
                <a:solidFill>
                  <a:schemeClr val="accent5">
                    <a:lumMod val="50000"/>
                  </a:schemeClr>
                </a:solidFill>
              </a:rPr>
              <a:t>einfach</a:t>
            </a:r>
            <a:endParaRPr lang="en-GB" sz="2800" b="1" dirty="0">
              <a:solidFill>
                <a:schemeClr val="accent5">
                  <a:lumMod val="50000"/>
                </a:schemeClr>
              </a:solidFill>
            </a:endParaRPr>
          </a:p>
        </p:txBody>
      </p:sp>
      <p:sp>
        <p:nvSpPr>
          <p:cNvPr id="12" name="TextBox 11">
            <a:extLst>
              <a:ext uri="{FF2B5EF4-FFF2-40B4-BE49-F238E27FC236}">
                <a16:creationId xmlns:a16="http://schemas.microsoft.com/office/drawing/2014/main" id="{FDEFD025-E7F0-4032-841B-2D25FB24F0FE}"/>
              </a:ext>
            </a:extLst>
          </p:cNvPr>
          <p:cNvSpPr txBox="1"/>
          <p:nvPr/>
        </p:nvSpPr>
        <p:spPr>
          <a:xfrm>
            <a:off x="2968791" y="3297640"/>
            <a:ext cx="3012190" cy="523220"/>
          </a:xfrm>
          <a:prstGeom prst="rect">
            <a:avLst/>
          </a:prstGeom>
          <a:noFill/>
        </p:spPr>
        <p:txBody>
          <a:bodyPr wrap="square" rtlCol="0">
            <a:spAutoFit/>
          </a:bodyPr>
          <a:lstStyle/>
          <a:p>
            <a:pPr algn="l"/>
            <a:r>
              <a:rPr lang="en-GB" sz="2800" b="1" dirty="0">
                <a:solidFill>
                  <a:schemeClr val="accent5">
                    <a:lumMod val="50000"/>
                  </a:schemeClr>
                </a:solidFill>
              </a:rPr>
              <a:t>der </a:t>
            </a:r>
            <a:r>
              <a:rPr lang="en-GB" sz="2800" b="1" dirty="0" err="1">
                <a:solidFill>
                  <a:schemeClr val="accent5">
                    <a:lumMod val="50000"/>
                  </a:schemeClr>
                </a:solidFill>
              </a:rPr>
              <a:t>Jugendclub</a:t>
            </a:r>
            <a:endParaRPr lang="en-GB" sz="2800" b="1" dirty="0">
              <a:solidFill>
                <a:schemeClr val="accent5">
                  <a:lumMod val="50000"/>
                </a:schemeClr>
              </a:solidFill>
            </a:endParaRPr>
          </a:p>
        </p:txBody>
      </p:sp>
      <p:sp>
        <p:nvSpPr>
          <p:cNvPr id="13" name="TextBox 12">
            <a:extLst>
              <a:ext uri="{FF2B5EF4-FFF2-40B4-BE49-F238E27FC236}">
                <a16:creationId xmlns:a16="http://schemas.microsoft.com/office/drawing/2014/main" id="{62E3B294-E4DC-408A-A393-31D31CD04548}"/>
              </a:ext>
            </a:extLst>
          </p:cNvPr>
          <p:cNvSpPr txBox="1"/>
          <p:nvPr/>
        </p:nvSpPr>
        <p:spPr>
          <a:xfrm>
            <a:off x="3204649" y="3907812"/>
            <a:ext cx="2540473" cy="523220"/>
          </a:xfrm>
          <a:prstGeom prst="rect">
            <a:avLst/>
          </a:prstGeom>
          <a:noFill/>
        </p:spPr>
        <p:txBody>
          <a:bodyPr wrap="square" rtlCol="0">
            <a:spAutoFit/>
          </a:bodyPr>
          <a:lstStyle/>
          <a:p>
            <a:pPr algn="ctr"/>
            <a:r>
              <a:rPr lang="en-GB" sz="2800" b="1" dirty="0" err="1">
                <a:solidFill>
                  <a:schemeClr val="accent5">
                    <a:lumMod val="50000"/>
                  </a:schemeClr>
                </a:solidFill>
              </a:rPr>
              <a:t>jedoch</a:t>
            </a:r>
            <a:endParaRPr lang="en-GB" sz="2800" b="1" dirty="0">
              <a:solidFill>
                <a:schemeClr val="accent5">
                  <a:lumMod val="50000"/>
                </a:schemeClr>
              </a:solidFill>
            </a:endParaRPr>
          </a:p>
        </p:txBody>
      </p:sp>
      <p:sp>
        <p:nvSpPr>
          <p:cNvPr id="14" name="TextBox 13">
            <a:extLst>
              <a:ext uri="{FF2B5EF4-FFF2-40B4-BE49-F238E27FC236}">
                <a16:creationId xmlns:a16="http://schemas.microsoft.com/office/drawing/2014/main" id="{EACC1892-9028-43EB-8AE2-6828A16465E2}"/>
              </a:ext>
            </a:extLst>
          </p:cNvPr>
          <p:cNvSpPr txBox="1"/>
          <p:nvPr/>
        </p:nvSpPr>
        <p:spPr>
          <a:xfrm>
            <a:off x="3204649" y="4495266"/>
            <a:ext cx="2540473" cy="523220"/>
          </a:xfrm>
          <a:prstGeom prst="rect">
            <a:avLst/>
          </a:prstGeom>
          <a:noFill/>
        </p:spPr>
        <p:txBody>
          <a:bodyPr wrap="square" rtlCol="0">
            <a:spAutoFit/>
          </a:bodyPr>
          <a:lstStyle/>
          <a:p>
            <a:pPr algn="ctr"/>
            <a:r>
              <a:rPr lang="en-GB" sz="2800" b="1" dirty="0">
                <a:solidFill>
                  <a:schemeClr val="accent5">
                    <a:lumMod val="50000"/>
                  </a:schemeClr>
                </a:solidFill>
              </a:rPr>
              <a:t>das </a:t>
            </a:r>
            <a:r>
              <a:rPr lang="en-GB" sz="2800" b="1" dirty="0" err="1">
                <a:solidFill>
                  <a:schemeClr val="accent5">
                    <a:lumMod val="50000"/>
                  </a:schemeClr>
                </a:solidFill>
              </a:rPr>
              <a:t>Telefon</a:t>
            </a:r>
            <a:endParaRPr lang="en-GB" sz="2800" b="1" dirty="0">
              <a:solidFill>
                <a:schemeClr val="accent5">
                  <a:lumMod val="50000"/>
                </a:schemeClr>
              </a:solidFill>
            </a:endParaRPr>
          </a:p>
        </p:txBody>
      </p:sp>
      <p:sp>
        <p:nvSpPr>
          <p:cNvPr id="15" name="TextBox 14">
            <a:extLst>
              <a:ext uri="{FF2B5EF4-FFF2-40B4-BE49-F238E27FC236}">
                <a16:creationId xmlns:a16="http://schemas.microsoft.com/office/drawing/2014/main" id="{EFB510BF-FC3E-4BF8-BF05-1494088975C9}"/>
              </a:ext>
            </a:extLst>
          </p:cNvPr>
          <p:cNvSpPr txBox="1"/>
          <p:nvPr/>
        </p:nvSpPr>
        <p:spPr>
          <a:xfrm>
            <a:off x="3308096" y="5081793"/>
            <a:ext cx="2540473" cy="523220"/>
          </a:xfrm>
          <a:prstGeom prst="rect">
            <a:avLst/>
          </a:prstGeom>
          <a:noFill/>
        </p:spPr>
        <p:txBody>
          <a:bodyPr wrap="square" rtlCol="0">
            <a:spAutoFit/>
          </a:bodyPr>
          <a:lstStyle/>
          <a:p>
            <a:pPr algn="ctr"/>
            <a:r>
              <a:rPr lang="en-GB" sz="2800" b="1" dirty="0" err="1">
                <a:solidFill>
                  <a:schemeClr val="accent5">
                    <a:lumMod val="50000"/>
                  </a:schemeClr>
                </a:solidFill>
              </a:rPr>
              <a:t>andere</a:t>
            </a:r>
            <a:r>
              <a:rPr lang="en-GB" sz="2800" b="1" dirty="0">
                <a:solidFill>
                  <a:schemeClr val="accent5">
                    <a:lumMod val="50000"/>
                  </a:schemeClr>
                </a:solidFill>
              </a:rPr>
              <a:t>(</a:t>
            </a:r>
            <a:r>
              <a:rPr lang="en-GB" sz="2800" b="1" dirty="0" err="1">
                <a:solidFill>
                  <a:schemeClr val="accent5">
                    <a:lumMod val="50000"/>
                  </a:schemeClr>
                </a:solidFill>
              </a:rPr>
              <a:t>r,s</a:t>
            </a:r>
            <a:r>
              <a:rPr lang="en-GB" sz="2800" b="1" dirty="0">
                <a:solidFill>
                  <a:schemeClr val="accent5">
                    <a:lumMod val="50000"/>
                  </a:schemeClr>
                </a:solidFill>
              </a:rPr>
              <a:t>)</a:t>
            </a:r>
          </a:p>
        </p:txBody>
      </p:sp>
      <p:sp>
        <p:nvSpPr>
          <p:cNvPr id="16" name="TextBox 15">
            <a:extLst>
              <a:ext uri="{FF2B5EF4-FFF2-40B4-BE49-F238E27FC236}">
                <a16:creationId xmlns:a16="http://schemas.microsoft.com/office/drawing/2014/main" id="{FC33EA36-68EB-4816-BB55-19D9524F342C}"/>
              </a:ext>
            </a:extLst>
          </p:cNvPr>
          <p:cNvSpPr txBox="1"/>
          <p:nvPr/>
        </p:nvSpPr>
        <p:spPr>
          <a:xfrm>
            <a:off x="7595692" y="2113565"/>
            <a:ext cx="1566991" cy="523220"/>
          </a:xfrm>
          <a:prstGeom prst="rect">
            <a:avLst/>
          </a:prstGeom>
          <a:solidFill>
            <a:schemeClr val="bg1"/>
          </a:solidFill>
        </p:spPr>
        <p:txBody>
          <a:bodyPr wrap="square" rtlCol="0">
            <a:spAutoFit/>
          </a:bodyPr>
          <a:lstStyle/>
          <a:p>
            <a:pPr algn="ctr"/>
            <a:r>
              <a:rPr lang="en-GB" sz="2800" b="1" dirty="0" err="1">
                <a:solidFill>
                  <a:schemeClr val="accent5">
                    <a:lumMod val="50000"/>
                  </a:schemeClr>
                </a:solidFill>
              </a:rPr>
              <a:t>genaue</a:t>
            </a:r>
            <a:endParaRPr lang="en-GB" sz="2800" b="1" dirty="0">
              <a:solidFill>
                <a:schemeClr val="accent5">
                  <a:lumMod val="50000"/>
                </a:schemeClr>
              </a:solidFill>
            </a:endParaRPr>
          </a:p>
        </p:txBody>
      </p:sp>
      <p:sp>
        <p:nvSpPr>
          <p:cNvPr id="17" name="TextBox 16">
            <a:extLst>
              <a:ext uri="{FF2B5EF4-FFF2-40B4-BE49-F238E27FC236}">
                <a16:creationId xmlns:a16="http://schemas.microsoft.com/office/drawing/2014/main" id="{3C27C266-F455-47E4-9D72-AAD374E38502}"/>
              </a:ext>
            </a:extLst>
          </p:cNvPr>
          <p:cNvSpPr txBox="1"/>
          <p:nvPr/>
        </p:nvSpPr>
        <p:spPr>
          <a:xfrm>
            <a:off x="7742401" y="2691300"/>
            <a:ext cx="1566991" cy="523220"/>
          </a:xfrm>
          <a:prstGeom prst="rect">
            <a:avLst/>
          </a:prstGeom>
          <a:solidFill>
            <a:schemeClr val="accent4">
              <a:lumMod val="20000"/>
              <a:lumOff val="80000"/>
            </a:schemeClr>
          </a:solidFill>
        </p:spPr>
        <p:txBody>
          <a:bodyPr wrap="square" rtlCol="0">
            <a:spAutoFit/>
          </a:bodyPr>
          <a:lstStyle/>
          <a:p>
            <a:pPr algn="ctr"/>
            <a:r>
              <a:rPr lang="en-GB" sz="2800" b="1" dirty="0" err="1">
                <a:solidFill>
                  <a:schemeClr val="accent5">
                    <a:lumMod val="50000"/>
                  </a:schemeClr>
                </a:solidFill>
              </a:rPr>
              <a:t>enge</a:t>
            </a:r>
            <a:endParaRPr lang="en-GB" sz="2800" b="1" dirty="0">
              <a:solidFill>
                <a:schemeClr val="accent5">
                  <a:lumMod val="50000"/>
                </a:schemeClr>
              </a:solidFill>
            </a:endParaRPr>
          </a:p>
        </p:txBody>
      </p:sp>
      <p:sp>
        <p:nvSpPr>
          <p:cNvPr id="18" name="TextBox 17">
            <a:extLst>
              <a:ext uri="{FF2B5EF4-FFF2-40B4-BE49-F238E27FC236}">
                <a16:creationId xmlns:a16="http://schemas.microsoft.com/office/drawing/2014/main" id="{90269B65-FBAF-4291-A6CF-4013C8C3D33D}"/>
              </a:ext>
            </a:extLst>
          </p:cNvPr>
          <p:cNvSpPr txBox="1"/>
          <p:nvPr/>
        </p:nvSpPr>
        <p:spPr>
          <a:xfrm>
            <a:off x="7456363" y="3274529"/>
            <a:ext cx="1566991" cy="523220"/>
          </a:xfrm>
          <a:prstGeom prst="rect">
            <a:avLst/>
          </a:prstGeom>
          <a:solidFill>
            <a:schemeClr val="bg1"/>
          </a:solidFill>
        </p:spPr>
        <p:txBody>
          <a:bodyPr wrap="square" rtlCol="0">
            <a:spAutoFit/>
          </a:bodyPr>
          <a:lstStyle/>
          <a:p>
            <a:pPr algn="ctr"/>
            <a:r>
              <a:rPr lang="en-GB" sz="2800" b="1" dirty="0" err="1">
                <a:solidFill>
                  <a:schemeClr val="accent5">
                    <a:lumMod val="50000"/>
                  </a:schemeClr>
                </a:solidFill>
              </a:rPr>
              <a:t>heller</a:t>
            </a:r>
            <a:endParaRPr lang="en-GB" sz="2800" b="1" dirty="0">
              <a:solidFill>
                <a:schemeClr val="accent5">
                  <a:lumMod val="50000"/>
                </a:schemeClr>
              </a:solidFill>
            </a:endParaRPr>
          </a:p>
        </p:txBody>
      </p:sp>
      <p:sp>
        <p:nvSpPr>
          <p:cNvPr id="19" name="TextBox 18">
            <a:extLst>
              <a:ext uri="{FF2B5EF4-FFF2-40B4-BE49-F238E27FC236}">
                <a16:creationId xmlns:a16="http://schemas.microsoft.com/office/drawing/2014/main" id="{03545819-01D2-45D2-AD4C-5FE61F383740}"/>
              </a:ext>
            </a:extLst>
          </p:cNvPr>
          <p:cNvSpPr txBox="1"/>
          <p:nvPr/>
        </p:nvSpPr>
        <p:spPr>
          <a:xfrm>
            <a:off x="7429177" y="3907812"/>
            <a:ext cx="1096719" cy="523220"/>
          </a:xfrm>
          <a:prstGeom prst="rect">
            <a:avLst/>
          </a:prstGeom>
          <a:solidFill>
            <a:schemeClr val="accent4">
              <a:lumMod val="20000"/>
              <a:lumOff val="80000"/>
            </a:schemeClr>
          </a:solidFill>
        </p:spPr>
        <p:txBody>
          <a:bodyPr wrap="square" rtlCol="0">
            <a:spAutoFit/>
          </a:bodyPr>
          <a:lstStyle/>
          <a:p>
            <a:pPr algn="ctr"/>
            <a:r>
              <a:rPr lang="en-GB" sz="2800" b="1" dirty="0" err="1">
                <a:solidFill>
                  <a:schemeClr val="accent5">
                    <a:lumMod val="50000"/>
                  </a:schemeClr>
                </a:solidFill>
              </a:rPr>
              <a:t>altes</a:t>
            </a:r>
            <a:endParaRPr lang="en-GB" sz="2800" b="1" dirty="0">
              <a:solidFill>
                <a:schemeClr val="accent5">
                  <a:lumMod val="50000"/>
                </a:schemeClr>
              </a:solidFill>
            </a:endParaRPr>
          </a:p>
        </p:txBody>
      </p:sp>
      <p:sp>
        <p:nvSpPr>
          <p:cNvPr id="20" name="TextBox 19">
            <a:extLst>
              <a:ext uri="{FF2B5EF4-FFF2-40B4-BE49-F238E27FC236}">
                <a16:creationId xmlns:a16="http://schemas.microsoft.com/office/drawing/2014/main" id="{6522D790-BF2A-417E-A079-C5E0525B784E}"/>
              </a:ext>
            </a:extLst>
          </p:cNvPr>
          <p:cNvSpPr txBox="1"/>
          <p:nvPr/>
        </p:nvSpPr>
        <p:spPr>
          <a:xfrm>
            <a:off x="7308406" y="4477406"/>
            <a:ext cx="1880215" cy="523220"/>
          </a:xfrm>
          <a:prstGeom prst="rect">
            <a:avLst/>
          </a:prstGeom>
          <a:solidFill>
            <a:schemeClr val="bg1"/>
          </a:solidFill>
        </p:spPr>
        <p:txBody>
          <a:bodyPr wrap="square" rtlCol="0">
            <a:spAutoFit/>
          </a:bodyPr>
          <a:lstStyle/>
          <a:p>
            <a:pPr algn="ctr"/>
            <a:r>
              <a:rPr lang="en-GB" sz="2800" b="1" dirty="0" err="1">
                <a:solidFill>
                  <a:schemeClr val="accent5">
                    <a:lumMod val="50000"/>
                  </a:schemeClr>
                </a:solidFill>
              </a:rPr>
              <a:t>normales</a:t>
            </a:r>
            <a:endParaRPr lang="en-GB" sz="2800" b="1" dirty="0">
              <a:solidFill>
                <a:schemeClr val="accent5">
                  <a:lumMod val="50000"/>
                </a:schemeClr>
              </a:solidFill>
            </a:endParaRPr>
          </a:p>
        </p:txBody>
      </p:sp>
      <p:sp>
        <p:nvSpPr>
          <p:cNvPr id="21" name="TextBox 20">
            <a:extLst>
              <a:ext uri="{FF2B5EF4-FFF2-40B4-BE49-F238E27FC236}">
                <a16:creationId xmlns:a16="http://schemas.microsoft.com/office/drawing/2014/main" id="{4D1D46D2-D4E4-45DB-A47B-64FD779803F4}"/>
              </a:ext>
            </a:extLst>
          </p:cNvPr>
          <p:cNvSpPr txBox="1"/>
          <p:nvPr/>
        </p:nvSpPr>
        <p:spPr>
          <a:xfrm>
            <a:off x="7710893" y="5081793"/>
            <a:ext cx="1201180" cy="523220"/>
          </a:xfrm>
          <a:prstGeom prst="rect">
            <a:avLst/>
          </a:prstGeom>
          <a:solidFill>
            <a:schemeClr val="accent4">
              <a:lumMod val="20000"/>
              <a:lumOff val="80000"/>
            </a:schemeClr>
          </a:solidFill>
        </p:spPr>
        <p:txBody>
          <a:bodyPr wrap="square" rtlCol="0">
            <a:spAutoFit/>
          </a:bodyPr>
          <a:lstStyle/>
          <a:p>
            <a:pPr algn="ctr"/>
            <a:r>
              <a:rPr lang="en-GB" sz="2800" b="1" dirty="0" err="1">
                <a:solidFill>
                  <a:schemeClr val="accent5">
                    <a:lumMod val="50000"/>
                  </a:schemeClr>
                </a:solidFill>
              </a:rPr>
              <a:t>kurze</a:t>
            </a:r>
            <a:endParaRPr lang="en-GB" sz="2800" b="1" dirty="0">
              <a:solidFill>
                <a:schemeClr val="accent5">
                  <a:lumMod val="50000"/>
                </a:schemeClr>
              </a:solidFill>
            </a:endParaRPr>
          </a:p>
        </p:txBody>
      </p:sp>
    </p:spTree>
    <p:extLst>
      <p:ext uri="{BB962C8B-B14F-4D97-AF65-F5344CB8AC3E}">
        <p14:creationId xmlns:p14="http://schemas.microsoft.com/office/powerpoint/2010/main" val="370813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animBg="1"/>
      <p:bldP spid="17" grpId="0" animBg="1"/>
      <p:bldP spid="18"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96805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Pronomen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C19970E2-530F-48B8-ADD0-82B7DDB9F36A}"/>
              </a:ext>
            </a:extLst>
          </p:cNvPr>
          <p:cNvSpPr txBox="1"/>
          <p:nvPr/>
        </p:nvSpPr>
        <p:spPr>
          <a:xfrm>
            <a:off x="234291" y="1090247"/>
            <a:ext cx="11647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already know some personal pronouns:</a:t>
            </a:r>
          </a:p>
        </p:txBody>
      </p:sp>
      <p:sp>
        <p:nvSpPr>
          <p:cNvPr id="8" name="TextBox 7">
            <a:extLst>
              <a:ext uri="{FF2B5EF4-FFF2-40B4-BE49-F238E27FC236}">
                <a16:creationId xmlns:a16="http://schemas.microsoft.com/office/drawing/2014/main" id="{A0F5E04B-80A8-46CB-8071-0D8981AC2626}"/>
              </a:ext>
            </a:extLst>
          </p:cNvPr>
          <p:cNvSpPr txBox="1"/>
          <p:nvPr/>
        </p:nvSpPr>
        <p:spPr>
          <a:xfrm>
            <a:off x="272380" y="1428817"/>
            <a:ext cx="116472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a pronoun may change, depending on whether it is the </a:t>
            </a:r>
            <a:r>
              <a:rPr kumimoji="0" lang="en-US" sz="20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0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sentence: </a:t>
            </a:r>
          </a:p>
        </p:txBody>
      </p:sp>
      <p:sp>
        <p:nvSpPr>
          <p:cNvPr id="9" name="Rectangle 8">
            <a:extLst>
              <a:ext uri="{FF2B5EF4-FFF2-40B4-BE49-F238E27FC236}">
                <a16:creationId xmlns:a16="http://schemas.microsoft.com/office/drawing/2014/main" id="{FD2F1299-C72E-43C9-9419-AF0EB8745FDA}"/>
              </a:ext>
            </a:extLst>
          </p:cNvPr>
          <p:cNvSpPr/>
          <p:nvPr/>
        </p:nvSpPr>
        <p:spPr>
          <a:xfrm>
            <a:off x="377400" y="2665787"/>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323B36BE-C4C6-4E4B-A1FF-AACAC17D379D}"/>
              </a:ext>
            </a:extLst>
          </p:cNvPr>
          <p:cNvSpPr txBox="1"/>
          <p:nvPr/>
        </p:nvSpPr>
        <p:spPr>
          <a:xfrm>
            <a:off x="419604" y="2212946"/>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1" name="TextBox 10">
            <a:extLst>
              <a:ext uri="{FF2B5EF4-FFF2-40B4-BE49-F238E27FC236}">
                <a16:creationId xmlns:a16="http://schemas.microsoft.com/office/drawing/2014/main" id="{146DE3C6-D787-4E27-83E8-6367E1683080}"/>
              </a:ext>
            </a:extLst>
          </p:cNvPr>
          <p:cNvSpPr txBox="1"/>
          <p:nvPr/>
        </p:nvSpPr>
        <p:spPr>
          <a:xfrm>
            <a:off x="2695430" y="2212946"/>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2" name="TextBox 11">
            <a:extLst>
              <a:ext uri="{FF2B5EF4-FFF2-40B4-BE49-F238E27FC236}">
                <a16:creationId xmlns:a16="http://schemas.microsoft.com/office/drawing/2014/main" id="{9B903B1C-4C77-4415-B5E3-B2066113CEA0}"/>
              </a:ext>
            </a:extLst>
          </p:cNvPr>
          <p:cNvSpPr txBox="1"/>
          <p:nvPr/>
        </p:nvSpPr>
        <p:spPr>
          <a:xfrm>
            <a:off x="4971256" y="2212946"/>
            <a:ext cx="185192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13" name="TextBox 12">
            <a:extLst>
              <a:ext uri="{FF2B5EF4-FFF2-40B4-BE49-F238E27FC236}">
                <a16:creationId xmlns:a16="http://schemas.microsoft.com/office/drawing/2014/main" id="{895ECBE0-E538-4C25-BE14-494638A8E161}"/>
              </a:ext>
            </a:extLst>
          </p:cNvPr>
          <p:cNvSpPr txBox="1"/>
          <p:nvPr/>
        </p:nvSpPr>
        <p:spPr>
          <a:xfrm>
            <a:off x="362956" y="2655260"/>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4" name="TextBox 13">
            <a:extLst>
              <a:ext uri="{FF2B5EF4-FFF2-40B4-BE49-F238E27FC236}">
                <a16:creationId xmlns:a16="http://schemas.microsoft.com/office/drawing/2014/main" id="{3BBAE92B-CB89-449F-A9DC-052321CC0470}"/>
              </a:ext>
            </a:extLst>
          </p:cNvPr>
          <p:cNvSpPr txBox="1"/>
          <p:nvPr/>
        </p:nvSpPr>
        <p:spPr>
          <a:xfrm>
            <a:off x="2653226" y="2654860"/>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010378CE-28DF-4787-BE40-A8A8E42D21B9}"/>
              </a:ext>
            </a:extLst>
          </p:cNvPr>
          <p:cNvSpPr txBox="1"/>
          <p:nvPr/>
        </p:nvSpPr>
        <p:spPr>
          <a:xfrm>
            <a:off x="4717099" y="2665787"/>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dich.</a:t>
            </a:r>
          </a:p>
        </p:txBody>
      </p:sp>
      <p:sp>
        <p:nvSpPr>
          <p:cNvPr id="16" name="Rectangle 15">
            <a:extLst>
              <a:ext uri="{FF2B5EF4-FFF2-40B4-BE49-F238E27FC236}">
                <a16:creationId xmlns:a16="http://schemas.microsoft.com/office/drawing/2014/main" id="{8DF0B373-E96B-4CF6-BADB-BA5855E95F3D}"/>
              </a:ext>
            </a:extLst>
          </p:cNvPr>
          <p:cNvSpPr/>
          <p:nvPr/>
        </p:nvSpPr>
        <p:spPr>
          <a:xfrm>
            <a:off x="377396" y="3139761"/>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CFF88389-50DB-4374-AEE2-634484FF9A26}"/>
              </a:ext>
            </a:extLst>
          </p:cNvPr>
          <p:cNvSpPr txBox="1"/>
          <p:nvPr/>
        </p:nvSpPr>
        <p:spPr>
          <a:xfrm>
            <a:off x="362952" y="3129234"/>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p>
        </p:txBody>
      </p:sp>
      <p:sp>
        <p:nvSpPr>
          <p:cNvPr id="18" name="TextBox 17">
            <a:extLst>
              <a:ext uri="{FF2B5EF4-FFF2-40B4-BE49-F238E27FC236}">
                <a16:creationId xmlns:a16="http://schemas.microsoft.com/office/drawing/2014/main" id="{A0E53584-7D80-4965-9B9B-ABAB7EEB5AB6}"/>
              </a:ext>
            </a:extLst>
          </p:cNvPr>
          <p:cNvSpPr txBox="1"/>
          <p:nvPr/>
        </p:nvSpPr>
        <p:spPr>
          <a:xfrm>
            <a:off x="2653222" y="3128834"/>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fragst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22A808DD-C522-4799-80CA-BCE99961C68F}"/>
              </a:ext>
            </a:extLst>
          </p:cNvPr>
          <p:cNvSpPr txBox="1"/>
          <p:nvPr/>
        </p:nvSpPr>
        <p:spPr>
          <a:xfrm>
            <a:off x="4717095" y="3139761"/>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mich.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4FE0846-F270-4AA3-B991-D1A79FFBFF50}"/>
              </a:ext>
            </a:extLst>
          </p:cNvPr>
          <p:cNvSpPr txBox="1"/>
          <p:nvPr/>
        </p:nvSpPr>
        <p:spPr>
          <a:xfrm>
            <a:off x="7007360" y="2695107"/>
            <a:ext cx="46251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ask / am asking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Rectangle 27">
            <a:extLst>
              <a:ext uri="{FF2B5EF4-FFF2-40B4-BE49-F238E27FC236}">
                <a16:creationId xmlns:a16="http://schemas.microsoft.com/office/drawing/2014/main" id="{87D3862B-D704-4B55-83CA-5772D97EF654}"/>
              </a:ext>
            </a:extLst>
          </p:cNvPr>
          <p:cNvSpPr/>
          <p:nvPr/>
        </p:nvSpPr>
        <p:spPr>
          <a:xfrm>
            <a:off x="377395" y="3656339"/>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A6169C8-D488-4387-8684-E961AA459773}"/>
              </a:ext>
            </a:extLst>
          </p:cNvPr>
          <p:cNvSpPr txBox="1"/>
          <p:nvPr/>
        </p:nvSpPr>
        <p:spPr>
          <a:xfrm>
            <a:off x="362951" y="3645812"/>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677415E1-09FE-49F5-90CF-3029E0067AEC}"/>
              </a:ext>
            </a:extLst>
          </p:cNvPr>
          <p:cNvSpPr txBox="1"/>
          <p:nvPr/>
        </p:nvSpPr>
        <p:spPr>
          <a:xfrm>
            <a:off x="2653221" y="3645412"/>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11FC723A-B5BA-4CAC-A88E-62D66A7A13AE}"/>
              </a:ext>
            </a:extLst>
          </p:cNvPr>
          <p:cNvSpPr txBox="1"/>
          <p:nvPr/>
        </p:nvSpPr>
        <p:spPr>
          <a:xfrm>
            <a:off x="4717094" y="3656339"/>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2" name="Rectangle 31">
            <a:extLst>
              <a:ext uri="{FF2B5EF4-FFF2-40B4-BE49-F238E27FC236}">
                <a16:creationId xmlns:a16="http://schemas.microsoft.com/office/drawing/2014/main" id="{0DA91D46-9E96-43A9-9685-D29E3E6985B5}"/>
              </a:ext>
            </a:extLst>
          </p:cNvPr>
          <p:cNvSpPr/>
          <p:nvPr/>
        </p:nvSpPr>
        <p:spPr>
          <a:xfrm>
            <a:off x="377391" y="4130313"/>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0539149C-BCC2-475D-9C23-C1B4D81C76DD}"/>
              </a:ext>
            </a:extLst>
          </p:cNvPr>
          <p:cNvSpPr txBox="1"/>
          <p:nvPr/>
        </p:nvSpPr>
        <p:spPr>
          <a:xfrm>
            <a:off x="362947" y="4119786"/>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p>
        </p:txBody>
      </p:sp>
      <p:sp>
        <p:nvSpPr>
          <p:cNvPr id="34" name="TextBox 33">
            <a:extLst>
              <a:ext uri="{FF2B5EF4-FFF2-40B4-BE49-F238E27FC236}">
                <a16:creationId xmlns:a16="http://schemas.microsoft.com/office/drawing/2014/main" id="{728E73BA-96FE-4737-A6F7-1B98064BC8F7}"/>
              </a:ext>
            </a:extLst>
          </p:cNvPr>
          <p:cNvSpPr txBox="1"/>
          <p:nvPr/>
        </p:nvSpPr>
        <p:spPr>
          <a:xfrm>
            <a:off x="2653217" y="4119386"/>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fragt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5265ABEF-9C7A-42B0-8E9C-CA423DEEAC08}"/>
              </a:ext>
            </a:extLst>
          </p:cNvPr>
          <p:cNvSpPr txBox="1"/>
          <p:nvPr/>
        </p:nvSpPr>
        <p:spPr>
          <a:xfrm>
            <a:off x="4717090" y="4130313"/>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A45A1655-3AB5-4459-B0F0-8F5B34D73911}"/>
              </a:ext>
            </a:extLst>
          </p:cNvPr>
          <p:cNvSpPr txBox="1"/>
          <p:nvPr/>
        </p:nvSpPr>
        <p:spPr>
          <a:xfrm>
            <a:off x="7007359" y="3143600"/>
            <a:ext cx="4755281" cy="400110"/>
          </a:xfrm>
          <a:prstGeom prst="rect">
            <a:avLst/>
          </a:prstGeom>
          <a:noFill/>
        </p:spPr>
        <p:txBody>
          <a:bodyPr wrap="square" rtlCol="0">
            <a:spAutoFit/>
          </a:bodyPr>
          <a:lstStyle/>
          <a:p>
            <a:pPr lvl="0"/>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000" i="1" dirty="0">
                <a:solidFill>
                  <a:srgbClr val="4472C4">
                    <a:lumMod val="50000"/>
                  </a:srgbClr>
                </a:solidFill>
              </a:rPr>
              <a:t>ask / are asking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F8CEBAD4-3C92-4AB6-8ED3-1255442259ED}"/>
              </a:ext>
            </a:extLst>
          </p:cNvPr>
          <p:cNvSpPr txBox="1"/>
          <p:nvPr/>
        </p:nvSpPr>
        <p:spPr>
          <a:xfrm>
            <a:off x="7007359" y="3654530"/>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asks</a:t>
            </a:r>
            <a:r>
              <a:rPr kumimoji="0" lang="en-GB"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 is asking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F6739E0F-861F-4522-B8AF-4EF8201F9888}"/>
              </a:ext>
            </a:extLst>
          </p:cNvPr>
          <p:cNvSpPr txBox="1"/>
          <p:nvPr/>
        </p:nvSpPr>
        <p:spPr>
          <a:xfrm>
            <a:off x="7024899" y="4127837"/>
            <a:ext cx="47377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asks / is asking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him</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Speech Bubble: Rectangle with Corners Rounded 1">
            <a:extLst>
              <a:ext uri="{FF2B5EF4-FFF2-40B4-BE49-F238E27FC236}">
                <a16:creationId xmlns:a16="http://schemas.microsoft.com/office/drawing/2014/main" id="{EFCC29E0-8A9A-49A3-B4E1-DB292A1E74D2}"/>
              </a:ext>
            </a:extLst>
          </p:cNvPr>
          <p:cNvSpPr/>
          <p:nvPr/>
        </p:nvSpPr>
        <p:spPr>
          <a:xfrm>
            <a:off x="7400436" y="1894243"/>
            <a:ext cx="3986667" cy="718813"/>
          </a:xfrm>
          <a:prstGeom prst="wedgeRoundRectCallout">
            <a:avLst>
              <a:gd name="adj1" fmla="val -59562"/>
              <a:gd name="adj2" fmla="val 27691"/>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The </a:t>
            </a:r>
            <a:r>
              <a:rPr kumimoji="0" lang="en-GB" sz="1800" b="0" i="0" u="sng" strike="noStrike" kern="1200" cap="none" spc="0" normalizeH="0" baseline="0" noProof="0" dirty="0">
                <a:ln>
                  <a:noFill/>
                </a:ln>
                <a:solidFill>
                  <a:prstClr val="white"/>
                </a:solidFill>
                <a:effectLst/>
                <a:uLnTx/>
                <a:uFillTx/>
                <a:latin typeface="Century Gothic" panose="020F0302020204030204"/>
                <a:ea typeface="+mn-ea"/>
                <a:cs typeface="+mn-cs"/>
              </a:rPr>
              <a:t>object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case is also called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Row 2</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accusative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9" name="Speech Bubble: Rectangle with Corners Rounded 38">
            <a:extLst>
              <a:ext uri="{FF2B5EF4-FFF2-40B4-BE49-F238E27FC236}">
                <a16:creationId xmlns:a16="http://schemas.microsoft.com/office/drawing/2014/main" id="{FEDC786C-B1D3-4B70-88F5-A35D56A4D8C1}"/>
              </a:ext>
            </a:extLst>
          </p:cNvPr>
          <p:cNvSpPr/>
          <p:nvPr/>
        </p:nvSpPr>
        <p:spPr>
          <a:xfrm>
            <a:off x="3234300" y="424919"/>
            <a:ext cx="3986667" cy="642747"/>
          </a:xfrm>
          <a:prstGeom prst="wedgeRoundRectCallout">
            <a:avLst>
              <a:gd name="adj1" fmla="val -70104"/>
              <a:gd name="adj2" fmla="val 218890"/>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1800" b="0" i="0" u="sng" strike="noStrike" kern="1200" cap="none" spc="0" normalizeH="0" baseline="0" noProof="0" dirty="0">
                <a:ln>
                  <a:noFill/>
                </a:ln>
                <a:solidFill>
                  <a:prstClr val="white"/>
                </a:solidFill>
                <a:effectLst/>
                <a:uLnTx/>
                <a:uFillTx/>
                <a:latin typeface="Century Gothic" panose="020F0302020204030204"/>
                <a:ea typeface="+mn-ea"/>
                <a:cs typeface="+mn-cs"/>
              </a:rPr>
              <a:t>subject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case is also called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Row 1</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nominative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0" name="Rectangle 39">
            <a:extLst>
              <a:ext uri="{FF2B5EF4-FFF2-40B4-BE49-F238E27FC236}">
                <a16:creationId xmlns:a16="http://schemas.microsoft.com/office/drawing/2014/main" id="{BA4A6F99-DF0F-40B2-A7B0-E483D783A38F}"/>
              </a:ext>
            </a:extLst>
          </p:cNvPr>
          <p:cNvSpPr/>
          <p:nvPr/>
        </p:nvSpPr>
        <p:spPr>
          <a:xfrm>
            <a:off x="377395" y="5098799"/>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2E93C0CC-5F1D-49F4-8E59-8082285B6325}"/>
              </a:ext>
            </a:extLst>
          </p:cNvPr>
          <p:cNvSpPr txBox="1"/>
          <p:nvPr/>
        </p:nvSpPr>
        <p:spPr>
          <a:xfrm>
            <a:off x="362951" y="5088272"/>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p>
        </p:txBody>
      </p:sp>
      <p:sp>
        <p:nvSpPr>
          <p:cNvPr id="42" name="TextBox 41">
            <a:extLst>
              <a:ext uri="{FF2B5EF4-FFF2-40B4-BE49-F238E27FC236}">
                <a16:creationId xmlns:a16="http://schemas.microsoft.com/office/drawing/2014/main" id="{DE9CAED0-1A51-4099-97CE-DCF1E04E2189}"/>
              </a:ext>
            </a:extLst>
          </p:cNvPr>
          <p:cNvSpPr txBox="1"/>
          <p:nvPr/>
        </p:nvSpPr>
        <p:spPr>
          <a:xfrm>
            <a:off x="2653221" y="5087872"/>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3B2B6DD6-8703-4DB8-B444-9D56196AEE9E}"/>
              </a:ext>
            </a:extLst>
          </p:cNvPr>
          <p:cNvSpPr txBox="1"/>
          <p:nvPr/>
        </p:nvSpPr>
        <p:spPr>
          <a:xfrm>
            <a:off x="4717094" y="5098799"/>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uns.</a:t>
            </a:r>
          </a:p>
        </p:txBody>
      </p:sp>
      <p:sp>
        <p:nvSpPr>
          <p:cNvPr id="44" name="Rectangle 43">
            <a:extLst>
              <a:ext uri="{FF2B5EF4-FFF2-40B4-BE49-F238E27FC236}">
                <a16:creationId xmlns:a16="http://schemas.microsoft.com/office/drawing/2014/main" id="{81B806FA-3A72-443E-B5A1-8BBF0694C23C}"/>
              </a:ext>
            </a:extLst>
          </p:cNvPr>
          <p:cNvSpPr/>
          <p:nvPr/>
        </p:nvSpPr>
        <p:spPr>
          <a:xfrm>
            <a:off x="377391" y="5572773"/>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B8CF317C-1654-4D59-B2F3-8CA785B1C9F8}"/>
              </a:ext>
            </a:extLst>
          </p:cNvPr>
          <p:cNvSpPr txBox="1"/>
          <p:nvPr/>
        </p:nvSpPr>
        <p:spPr>
          <a:xfrm>
            <a:off x="362947" y="5562246"/>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F51CB2A8-AD79-4AB2-904D-7D95A5DD8144}"/>
              </a:ext>
            </a:extLst>
          </p:cNvPr>
          <p:cNvSpPr txBox="1"/>
          <p:nvPr/>
        </p:nvSpPr>
        <p:spPr>
          <a:xfrm>
            <a:off x="2653217" y="5561846"/>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fragen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D094B1F7-5D4D-4014-A2D7-CD59FAF1AAA2}"/>
              </a:ext>
            </a:extLst>
          </p:cNvPr>
          <p:cNvSpPr txBox="1"/>
          <p:nvPr/>
        </p:nvSpPr>
        <p:spPr>
          <a:xfrm>
            <a:off x="4717090" y="5572773"/>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8" name="TextBox 47">
            <a:extLst>
              <a:ext uri="{FF2B5EF4-FFF2-40B4-BE49-F238E27FC236}">
                <a16:creationId xmlns:a16="http://schemas.microsoft.com/office/drawing/2014/main" id="{277BD1A4-D322-4612-BC6F-7694CC7CC37F}"/>
              </a:ext>
            </a:extLst>
          </p:cNvPr>
          <p:cNvSpPr txBox="1"/>
          <p:nvPr/>
        </p:nvSpPr>
        <p:spPr>
          <a:xfrm>
            <a:off x="310088" y="4702784"/>
            <a:ext cx="11647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to mean ‘us’ and remember to use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sie</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for them in Row 2</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05835231-1906-4904-919C-67FE07F28343}"/>
              </a:ext>
            </a:extLst>
          </p:cNvPr>
          <p:cNvSpPr txBox="1"/>
          <p:nvPr/>
        </p:nvSpPr>
        <p:spPr>
          <a:xfrm>
            <a:off x="7014658" y="5112074"/>
            <a:ext cx="47377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ask / are asking </a:t>
            </a:r>
            <a:r>
              <a:rPr lang="en-GB" sz="2000" b="1" i="1" dirty="0">
                <a:solidFill>
                  <a:srgbClr val="4472C4">
                    <a:lumMod val="50000"/>
                  </a:srgbClr>
                </a:solidFill>
                <a:latin typeface="Century Gothic" panose="020F0302020204030204"/>
              </a:rPr>
              <a:t>us</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0" name="TextBox 49">
            <a:extLst>
              <a:ext uri="{FF2B5EF4-FFF2-40B4-BE49-F238E27FC236}">
                <a16:creationId xmlns:a16="http://schemas.microsoft.com/office/drawing/2014/main" id="{8FCA472C-86B2-4921-9587-47F06CCCE16A}"/>
              </a:ext>
            </a:extLst>
          </p:cNvPr>
          <p:cNvSpPr txBox="1"/>
          <p:nvPr/>
        </p:nvSpPr>
        <p:spPr>
          <a:xfrm>
            <a:off x="7024899" y="5573899"/>
            <a:ext cx="47377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ask / are asking </a:t>
            </a:r>
            <a:r>
              <a:rPr lang="en-GB" sz="2000" b="1" i="1" dirty="0">
                <a:solidFill>
                  <a:srgbClr val="4472C4">
                    <a:lumMod val="50000"/>
                  </a:srgbClr>
                </a:solidFill>
                <a:latin typeface="Century Gothic" panose="020F0302020204030204"/>
              </a:rPr>
              <a:t>them</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13779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animBg="1"/>
      <p:bldP spid="11" grpId="0" animBg="1"/>
      <p:bldP spid="12" grpId="0" animBg="1"/>
      <p:bldP spid="13" grpId="0"/>
      <p:bldP spid="14" grpId="0"/>
      <p:bldP spid="15" grpId="0"/>
      <p:bldP spid="16" grpId="0" animBg="1"/>
      <p:bldP spid="17" grpId="0"/>
      <p:bldP spid="18" grpId="0"/>
      <p:bldP spid="19" grpId="0"/>
      <p:bldP spid="21" grpId="0"/>
      <p:bldP spid="28" grpId="0" animBg="1"/>
      <p:bldP spid="29" grpId="0"/>
      <p:bldP spid="30" grpId="0"/>
      <p:bldP spid="31" grpId="0"/>
      <p:bldP spid="32" grpId="0" animBg="1"/>
      <p:bldP spid="33" grpId="0"/>
      <p:bldP spid="34" grpId="0"/>
      <p:bldP spid="35" grpId="0"/>
      <p:bldP spid="36" grpId="0"/>
      <p:bldP spid="37" grpId="0"/>
      <p:bldP spid="38" grpId="0"/>
      <p:bldP spid="2" grpId="0" animBg="1"/>
      <p:bldP spid="39" grpId="0" animBg="1"/>
      <p:bldP spid="40" grpId="0" animBg="1"/>
      <p:bldP spid="41" grpId="0"/>
      <p:bldP spid="42" grpId="0"/>
      <p:bldP spid="43" grpId="0"/>
      <p:bldP spid="44" grpId="0" animBg="1"/>
      <p:bldP spid="45" grpId="0"/>
      <p:bldP spid="46" grpId="0"/>
      <p:bldP spid="47" grpId="0"/>
      <p:bldP spid="48" grpId="0"/>
      <p:bldP spid="49" grpId="0"/>
      <p:bldP spid="5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28097"/>
            <a:ext cx="5951095" cy="869950"/>
          </a:xfrm>
          <a:prstGeom prst="rect">
            <a:avLst/>
          </a:prstGeom>
        </p:spPr>
      </p:pic>
      <p:sp>
        <p:nvSpPr>
          <p:cNvPr id="4" name="Title 3"/>
          <p:cNvSpPr>
            <a:spLocks noGrp="1"/>
          </p:cNvSpPr>
          <p:nvPr>
            <p:ph type="title"/>
          </p:nvPr>
        </p:nvSpPr>
        <p:spPr>
          <a:xfrm>
            <a:off x="0" y="294041"/>
            <a:ext cx="5426438" cy="707849"/>
          </a:xfrm>
        </p:spPr>
        <p:txBody>
          <a:bodyPr>
            <a:normAutofit/>
          </a:bodyPr>
          <a:lstStyle/>
          <a:p>
            <a:r>
              <a:rPr lang="en-GB" sz="3600" b="1" dirty="0" err="1">
                <a:solidFill>
                  <a:schemeClr val="bg1"/>
                </a:solidFill>
              </a:rPr>
              <a:t>Pronomen</a:t>
            </a:r>
            <a:r>
              <a:rPr lang="en-GB" sz="3600" b="1" dirty="0">
                <a:solidFill>
                  <a:schemeClr val="bg1"/>
                </a:solidFill>
              </a:rPr>
              <a:t> [R3 – </a:t>
            </a:r>
            <a:r>
              <a:rPr lang="en-GB" sz="3600" b="1" dirty="0" err="1">
                <a:solidFill>
                  <a:schemeClr val="bg1"/>
                </a:solidFill>
              </a:rPr>
              <a:t>Dativ</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03933" y="1280624"/>
            <a:ext cx="11647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after certain verbs, use </a:t>
            </a:r>
            <a:r>
              <a:rPr kumimoji="0" lang="en-US" sz="2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indirect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object pronouns:</a:t>
            </a:r>
          </a:p>
        </p:txBody>
      </p:sp>
      <p:sp>
        <p:nvSpPr>
          <p:cNvPr id="42" name="TextBox 41">
            <a:extLst>
              <a:ext uri="{FF2B5EF4-FFF2-40B4-BE49-F238E27FC236}">
                <a16:creationId xmlns:a16="http://schemas.microsoft.com/office/drawing/2014/main" id="{79B00710-EF2D-4265-A522-1E543BEDBA5C}"/>
              </a:ext>
            </a:extLst>
          </p:cNvPr>
          <p:cNvSpPr txBox="1"/>
          <p:nvPr/>
        </p:nvSpPr>
        <p:spPr>
          <a:xfrm>
            <a:off x="164397" y="1805819"/>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43" name="TextBox 42">
            <a:extLst>
              <a:ext uri="{FF2B5EF4-FFF2-40B4-BE49-F238E27FC236}">
                <a16:creationId xmlns:a16="http://schemas.microsoft.com/office/drawing/2014/main" id="{EE4CDE66-6018-4968-865C-9F0471CAFC37}"/>
              </a:ext>
            </a:extLst>
          </p:cNvPr>
          <p:cNvSpPr txBox="1"/>
          <p:nvPr/>
        </p:nvSpPr>
        <p:spPr>
          <a:xfrm>
            <a:off x="2440223" y="1805819"/>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44" name="TextBox 43">
            <a:extLst>
              <a:ext uri="{FF2B5EF4-FFF2-40B4-BE49-F238E27FC236}">
                <a16:creationId xmlns:a16="http://schemas.microsoft.com/office/drawing/2014/main" id="{2FD7BC92-5AE6-4408-AB64-80FC56F0C3DA}"/>
              </a:ext>
            </a:extLst>
          </p:cNvPr>
          <p:cNvSpPr txBox="1"/>
          <p:nvPr/>
        </p:nvSpPr>
        <p:spPr>
          <a:xfrm>
            <a:off x="4716049" y="1805819"/>
            <a:ext cx="185192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32" name="Rectangle 31">
            <a:extLst>
              <a:ext uri="{FF2B5EF4-FFF2-40B4-BE49-F238E27FC236}">
                <a16:creationId xmlns:a16="http://schemas.microsoft.com/office/drawing/2014/main" id="{8DF0B373-E96B-4CF6-BADB-BA5855E95F3D}"/>
              </a:ext>
            </a:extLst>
          </p:cNvPr>
          <p:cNvSpPr/>
          <p:nvPr/>
        </p:nvSpPr>
        <p:spPr>
          <a:xfrm>
            <a:off x="118382" y="2326657"/>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CFF88389-50DB-4374-AEE2-634484FF9A26}"/>
              </a:ext>
            </a:extLst>
          </p:cNvPr>
          <p:cNvSpPr txBox="1"/>
          <p:nvPr/>
        </p:nvSpPr>
        <p:spPr>
          <a:xfrm>
            <a:off x="103938" y="2316130"/>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Ich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A0E53584-7D80-4965-9B9B-ABAB7EEB5AB6}"/>
              </a:ext>
            </a:extLst>
          </p:cNvPr>
          <p:cNvSpPr txBox="1"/>
          <p:nvPr/>
        </p:nvSpPr>
        <p:spPr>
          <a:xfrm>
            <a:off x="2394208" y="2315730"/>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antworte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22A808DD-C522-4799-80CA-BCE99961C68F}"/>
              </a:ext>
            </a:extLst>
          </p:cNvPr>
          <p:cNvSpPr txBox="1"/>
          <p:nvPr/>
        </p:nvSpPr>
        <p:spPr>
          <a:xfrm>
            <a:off x="4458081" y="2326657"/>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87D1E"/>
                </a:solidFill>
                <a:effectLst/>
                <a:uLnTx/>
                <a:uFillTx/>
                <a:latin typeface="Century Gothic" panose="020F0302020204030204"/>
                <a:ea typeface="+mn-ea"/>
                <a:cs typeface="+mn-cs"/>
              </a:rPr>
              <a:t>dir.</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87D3862B-D704-4B55-83CA-5772D97EF654}"/>
              </a:ext>
            </a:extLst>
          </p:cNvPr>
          <p:cNvSpPr/>
          <p:nvPr/>
        </p:nvSpPr>
        <p:spPr>
          <a:xfrm>
            <a:off x="118381" y="2843235"/>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DA6169C8-D488-4387-8684-E961AA459773}"/>
              </a:ext>
            </a:extLst>
          </p:cNvPr>
          <p:cNvSpPr txBox="1"/>
          <p:nvPr/>
        </p:nvSpPr>
        <p:spPr>
          <a:xfrm>
            <a:off x="103937" y="2832708"/>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Du</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677415E1-09FE-49F5-90CF-3029E0067AEC}"/>
              </a:ext>
            </a:extLst>
          </p:cNvPr>
          <p:cNvSpPr txBox="1"/>
          <p:nvPr/>
        </p:nvSpPr>
        <p:spPr>
          <a:xfrm>
            <a:off x="2394207" y="2832308"/>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antwortest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11FC723A-B5BA-4CAC-A88E-62D66A7A13AE}"/>
              </a:ext>
            </a:extLst>
          </p:cNvPr>
          <p:cNvSpPr txBox="1"/>
          <p:nvPr/>
        </p:nvSpPr>
        <p:spPr>
          <a:xfrm>
            <a:off x="4458080" y="2843235"/>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87D1E"/>
                </a:solidFill>
                <a:effectLst/>
                <a:uLnTx/>
                <a:uFillTx/>
                <a:latin typeface="Century Gothic" panose="020F0302020204030204"/>
                <a:ea typeface="+mn-ea"/>
                <a:cs typeface="+mn-cs"/>
              </a:rPr>
              <a:t>mir.</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0DA91D46-9E96-43A9-9685-D29E3E6985B5}"/>
              </a:ext>
            </a:extLst>
          </p:cNvPr>
          <p:cNvSpPr/>
          <p:nvPr/>
        </p:nvSpPr>
        <p:spPr>
          <a:xfrm>
            <a:off x="118377" y="3317209"/>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0539149C-BCC2-475D-9C23-C1B4D81C76DD}"/>
              </a:ext>
            </a:extLst>
          </p:cNvPr>
          <p:cNvSpPr txBox="1"/>
          <p:nvPr/>
        </p:nvSpPr>
        <p:spPr>
          <a:xfrm>
            <a:off x="103933" y="3306682"/>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Ich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728E73BA-96FE-4737-A6F7-1B98064BC8F7}"/>
              </a:ext>
            </a:extLst>
          </p:cNvPr>
          <p:cNvSpPr txBox="1"/>
          <p:nvPr/>
        </p:nvSpPr>
        <p:spPr>
          <a:xfrm>
            <a:off x="2394203" y="3306282"/>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antworte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5265ABEF-9C7A-42B0-8E9C-CA423DEEAC08}"/>
              </a:ext>
            </a:extLst>
          </p:cNvPr>
          <p:cNvSpPr txBox="1"/>
          <p:nvPr/>
        </p:nvSpPr>
        <p:spPr>
          <a:xfrm>
            <a:off x="4458076" y="3317209"/>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87D1E"/>
                </a:solidFill>
                <a:effectLst/>
                <a:uLnTx/>
                <a:uFillTx/>
                <a:latin typeface="Century Gothic" panose="020F0302020204030204"/>
                <a:ea typeface="+mn-ea"/>
                <a:cs typeface="+mn-cs"/>
              </a:rPr>
              <a:t>ihm.</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A45A1655-3AB5-4459-B0F0-8F5B34D73911}"/>
              </a:ext>
            </a:extLst>
          </p:cNvPr>
          <p:cNvSpPr txBox="1"/>
          <p:nvPr/>
        </p:nvSpPr>
        <p:spPr>
          <a:xfrm>
            <a:off x="6728902" y="2325569"/>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a:t>
            </a: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answer / am answering</a:t>
            </a:r>
            <a:r>
              <a:rPr kumimoji="0" lang="en-GB" sz="20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you.</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F8CEBAD4-3C92-4AB6-8ED3-1255442259ED}"/>
              </a:ext>
            </a:extLst>
          </p:cNvPr>
          <p:cNvSpPr txBox="1"/>
          <p:nvPr/>
        </p:nvSpPr>
        <p:spPr>
          <a:xfrm>
            <a:off x="6728902" y="2834326"/>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answer / are answering</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2" name="Rectangle 51">
            <a:extLst>
              <a:ext uri="{FF2B5EF4-FFF2-40B4-BE49-F238E27FC236}">
                <a16:creationId xmlns:a16="http://schemas.microsoft.com/office/drawing/2014/main" id="{0DA91D46-9E96-43A9-9685-D29E3E6985B5}"/>
              </a:ext>
            </a:extLst>
          </p:cNvPr>
          <p:cNvSpPr/>
          <p:nvPr/>
        </p:nvSpPr>
        <p:spPr>
          <a:xfrm>
            <a:off x="118377" y="3808609"/>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0539149C-BCC2-475D-9C23-C1B4D81C76DD}"/>
              </a:ext>
            </a:extLst>
          </p:cNvPr>
          <p:cNvSpPr txBox="1"/>
          <p:nvPr/>
        </p:nvSpPr>
        <p:spPr>
          <a:xfrm>
            <a:off x="103933" y="3798082"/>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Ich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728E73BA-96FE-4737-A6F7-1B98064BC8F7}"/>
              </a:ext>
            </a:extLst>
          </p:cNvPr>
          <p:cNvSpPr txBox="1"/>
          <p:nvPr/>
        </p:nvSpPr>
        <p:spPr>
          <a:xfrm>
            <a:off x="2394203" y="3797682"/>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antworte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5265ABEF-9C7A-42B0-8E9C-CA423DEEAC08}"/>
              </a:ext>
            </a:extLst>
          </p:cNvPr>
          <p:cNvSpPr txBox="1"/>
          <p:nvPr/>
        </p:nvSpPr>
        <p:spPr>
          <a:xfrm>
            <a:off x="4458076" y="3808609"/>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87D1E"/>
                </a:solidFill>
                <a:effectLst/>
                <a:uLnTx/>
                <a:uFillTx/>
                <a:latin typeface="Century Gothic" panose="020F0302020204030204"/>
                <a:ea typeface="+mn-ea"/>
                <a:cs typeface="+mn-cs"/>
              </a:rPr>
              <a:t>ihr.</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A45A1655-3AB5-4459-B0F0-8F5B34D73911}"/>
              </a:ext>
            </a:extLst>
          </p:cNvPr>
          <p:cNvSpPr txBox="1"/>
          <p:nvPr/>
        </p:nvSpPr>
        <p:spPr>
          <a:xfrm>
            <a:off x="6764072" y="3310303"/>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answer / am answering</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him.</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A45A1655-3AB5-4459-B0F0-8F5B34D73911}"/>
              </a:ext>
            </a:extLst>
          </p:cNvPr>
          <p:cNvSpPr txBox="1"/>
          <p:nvPr/>
        </p:nvSpPr>
        <p:spPr>
          <a:xfrm>
            <a:off x="6764072" y="3819060"/>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answer / am answering</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her.</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Rounded Rectangular Callout 67"/>
          <p:cNvSpPr/>
          <p:nvPr/>
        </p:nvSpPr>
        <p:spPr>
          <a:xfrm>
            <a:off x="7829169" y="769926"/>
            <a:ext cx="4128159" cy="1347680"/>
          </a:xfrm>
          <a:prstGeom prst="wedgeRoundRectCallout">
            <a:avLst>
              <a:gd name="adj1" fmla="val -27985"/>
              <a:gd name="adj2" fmla="val 66343"/>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ometimes these R3 (dative) pronouns mean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you’ etc., but they can just mean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him</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6C60F727-2A3A-4374-BAEF-BF4519E7E151}"/>
              </a:ext>
            </a:extLst>
          </p:cNvPr>
          <p:cNvSpPr txBox="1"/>
          <p:nvPr/>
        </p:nvSpPr>
        <p:spPr>
          <a:xfrm>
            <a:off x="103932" y="4306439"/>
            <a:ext cx="11647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 </a:t>
            </a:r>
            <a:r>
              <a:rPr kumimoji="0" lang="en-US"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a:t>
            </a:r>
            <a:r>
              <a:rPr kumimoji="0" lang="en-US" sz="200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us use </a:t>
            </a:r>
            <a:r>
              <a:rPr kumimoji="0" lang="en-US" sz="2000" b="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uns</a:t>
            </a:r>
            <a:r>
              <a:rPr kumimoji="0" lang="en-US" sz="200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and </a:t>
            </a:r>
            <a:r>
              <a:rPr kumimoji="0" lang="en-US"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(to)them</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use </a:t>
            </a:r>
            <a:r>
              <a:rPr kumimoji="0" lang="en-US" sz="2000" b="1"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ihnen</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69A90C51-3B72-4F69-A170-66F7B60DD84B}"/>
              </a:ext>
            </a:extLst>
          </p:cNvPr>
          <p:cNvSpPr/>
          <p:nvPr/>
        </p:nvSpPr>
        <p:spPr>
          <a:xfrm>
            <a:off x="118377" y="4668838"/>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3EEECCE4-A787-4405-93AD-9A787388B641}"/>
              </a:ext>
            </a:extLst>
          </p:cNvPr>
          <p:cNvSpPr txBox="1"/>
          <p:nvPr/>
        </p:nvSpPr>
        <p:spPr>
          <a:xfrm>
            <a:off x="103933" y="4658311"/>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Sie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DF0ACF5C-852D-4343-8AD9-2E5EC929A25E}"/>
              </a:ext>
            </a:extLst>
          </p:cNvPr>
          <p:cNvSpPr txBox="1"/>
          <p:nvPr/>
        </p:nvSpPr>
        <p:spPr>
          <a:xfrm>
            <a:off x="2394203" y="4657911"/>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57BDC758-B9A5-46E1-B5BC-AB9A7176DB28}"/>
              </a:ext>
            </a:extLst>
          </p:cNvPr>
          <p:cNvSpPr txBox="1"/>
          <p:nvPr/>
        </p:nvSpPr>
        <p:spPr>
          <a:xfrm>
            <a:off x="4458076" y="4668838"/>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rPr>
              <a:t>uns.</a:t>
            </a:r>
          </a:p>
        </p:txBody>
      </p:sp>
      <p:sp>
        <p:nvSpPr>
          <p:cNvPr id="67" name="Rectangle 66">
            <a:extLst>
              <a:ext uri="{FF2B5EF4-FFF2-40B4-BE49-F238E27FC236}">
                <a16:creationId xmlns:a16="http://schemas.microsoft.com/office/drawing/2014/main" id="{60AB55D3-CD63-4724-A9FF-67C14DB6B0A4}"/>
              </a:ext>
            </a:extLst>
          </p:cNvPr>
          <p:cNvSpPr/>
          <p:nvPr/>
        </p:nvSpPr>
        <p:spPr>
          <a:xfrm>
            <a:off x="118376" y="5185416"/>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1F8268C8-CA8B-4253-837F-1A0FD537AE78}"/>
              </a:ext>
            </a:extLst>
          </p:cNvPr>
          <p:cNvSpPr txBox="1"/>
          <p:nvPr/>
        </p:nvSpPr>
        <p:spPr>
          <a:xfrm>
            <a:off x="103932" y="5174889"/>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C202F88B-D55E-45D2-A79C-0D32A68173A8}"/>
              </a:ext>
            </a:extLst>
          </p:cNvPr>
          <p:cNvSpPr txBox="1"/>
          <p:nvPr/>
        </p:nvSpPr>
        <p:spPr>
          <a:xfrm>
            <a:off x="2394202" y="5174489"/>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AD278B55-085F-4004-B44F-1C31FB7E94CA}"/>
              </a:ext>
            </a:extLst>
          </p:cNvPr>
          <p:cNvSpPr txBox="1"/>
          <p:nvPr/>
        </p:nvSpPr>
        <p:spPr>
          <a:xfrm>
            <a:off x="4458075" y="5185416"/>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ihnen</a:t>
            </a:r>
            <a:r>
              <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72" name="TextBox 71">
            <a:extLst>
              <a:ext uri="{FF2B5EF4-FFF2-40B4-BE49-F238E27FC236}">
                <a16:creationId xmlns:a16="http://schemas.microsoft.com/office/drawing/2014/main" id="{B870C211-7F1A-469F-A908-D9CC7EBA60A9}"/>
              </a:ext>
            </a:extLst>
          </p:cNvPr>
          <p:cNvSpPr txBox="1"/>
          <p:nvPr/>
        </p:nvSpPr>
        <p:spPr>
          <a:xfrm>
            <a:off x="6728897" y="4667750"/>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answer / are answering</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FB3C2BAA-2469-4F98-8693-320901E78625}"/>
              </a:ext>
            </a:extLst>
          </p:cNvPr>
          <p:cNvSpPr txBox="1"/>
          <p:nvPr/>
        </p:nvSpPr>
        <p:spPr>
          <a:xfrm>
            <a:off x="6728897" y="5176507"/>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answer / are answering</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them</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4" name="Rounded Rectangular Callout 67">
            <a:extLst>
              <a:ext uri="{FF2B5EF4-FFF2-40B4-BE49-F238E27FC236}">
                <a16:creationId xmlns:a16="http://schemas.microsoft.com/office/drawing/2014/main" id="{3D68B2F7-8251-4B2C-951D-042D12D32DB3}"/>
              </a:ext>
            </a:extLst>
          </p:cNvPr>
          <p:cNvSpPr/>
          <p:nvPr/>
        </p:nvSpPr>
        <p:spPr>
          <a:xfrm>
            <a:off x="1990523" y="5622908"/>
            <a:ext cx="8727883" cy="673840"/>
          </a:xfrm>
          <a:prstGeom prst="wedgeRoundRectCallout">
            <a:avLst>
              <a:gd name="adj1" fmla="val 1387"/>
              <a:gd name="adj2" fmla="val -69357"/>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have learnt some verbs that always take R3 (dative) pronouns.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How many can you remember?</a:t>
            </a:r>
          </a:p>
        </p:txBody>
      </p:sp>
    </p:spTree>
    <p:extLst>
      <p:ext uri="{BB962C8B-B14F-4D97-AF65-F5344CB8AC3E}">
        <p14:creationId xmlns:p14="http://schemas.microsoft.com/office/powerpoint/2010/main" val="51946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2" grpId="0" animBg="1"/>
      <p:bldP spid="43" grpId="0" animBg="1"/>
      <p:bldP spid="44" grpId="0" animBg="1"/>
      <p:bldP spid="32" grpId="0" animBg="1"/>
      <p:bldP spid="33" grpId="0"/>
      <p:bldP spid="34" grpId="0"/>
      <p:bldP spid="35" grpId="0"/>
      <p:bldP spid="37" grpId="0" animBg="1"/>
      <p:bldP spid="38" grpId="0"/>
      <p:bldP spid="39" grpId="0"/>
      <p:bldP spid="41" grpId="0"/>
      <p:bldP spid="45" grpId="0" animBg="1"/>
      <p:bldP spid="46" grpId="0"/>
      <p:bldP spid="47" grpId="0"/>
      <p:bldP spid="48" grpId="0"/>
      <p:bldP spid="49" grpId="0"/>
      <p:bldP spid="50" grpId="0"/>
      <p:bldP spid="52" grpId="0" animBg="1"/>
      <p:bldP spid="53" grpId="0"/>
      <p:bldP spid="54" grpId="0"/>
      <p:bldP spid="55" grpId="0"/>
      <p:bldP spid="56" grpId="0"/>
      <p:bldP spid="57" grpId="0"/>
      <p:bldP spid="68" grpId="0" animBg="1"/>
      <p:bldP spid="58" grpId="0"/>
      <p:bldP spid="59" grpId="0" animBg="1"/>
      <p:bldP spid="60" grpId="0"/>
      <p:bldP spid="61" grpId="0"/>
      <p:bldP spid="66" grpId="0"/>
      <p:bldP spid="67" grpId="0" animBg="1"/>
      <p:bldP spid="69" grpId="0"/>
      <p:bldP spid="70" grpId="0"/>
      <p:bldP spid="71" grpId="0"/>
      <p:bldP spid="72" grpId="0"/>
      <p:bldP spid="73" grpId="0"/>
      <p:bldP spid="7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5208799" cy="869950"/>
          </a:xfrm>
          <a:prstGeom prst="rect">
            <a:avLst/>
          </a:prstGeom>
        </p:spPr>
      </p:pic>
      <p:sp>
        <p:nvSpPr>
          <p:cNvPr id="4" name="Title 3"/>
          <p:cNvSpPr>
            <a:spLocks noGrp="1"/>
          </p:cNvSpPr>
          <p:nvPr>
            <p:ph type="title"/>
          </p:nvPr>
        </p:nvSpPr>
        <p:spPr>
          <a:xfrm>
            <a:off x="66610" y="100273"/>
            <a:ext cx="7110983" cy="707849"/>
          </a:xfrm>
        </p:spPr>
        <p:txBody>
          <a:bodyPr>
            <a:normAutofit/>
          </a:bodyPr>
          <a:lstStyle/>
          <a:p>
            <a:r>
              <a:rPr lang="en-GB" sz="3200" b="1" dirty="0" err="1">
                <a:solidFill>
                  <a:schemeClr val="bg1"/>
                </a:solidFill>
              </a:rPr>
              <a:t>Verben</a:t>
            </a:r>
            <a:r>
              <a:rPr lang="en-GB" sz="3200" b="1" dirty="0">
                <a:solidFill>
                  <a:schemeClr val="bg1"/>
                </a:solidFill>
              </a:rPr>
              <a:t> </a:t>
            </a:r>
            <a:r>
              <a:rPr lang="en-GB" sz="3200" b="1" dirty="0" err="1">
                <a:solidFill>
                  <a:schemeClr val="bg1"/>
                </a:solidFill>
              </a:rPr>
              <a:t>mit</a:t>
            </a:r>
            <a:r>
              <a:rPr lang="en-GB" sz="3200" b="1" dirty="0">
                <a:solidFill>
                  <a:schemeClr val="bg1"/>
                </a:solidFill>
              </a:rPr>
              <a:t> R3 (</a:t>
            </a:r>
            <a:r>
              <a:rPr lang="en-GB" sz="3200" b="1" dirty="0" err="1">
                <a:solidFill>
                  <a:schemeClr val="bg1"/>
                </a:solidFill>
              </a:rPr>
              <a:t>Dativ</a:t>
            </a:r>
            <a:r>
              <a:rPr lang="en-GB" sz="32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74300" y="100235"/>
            <a:ext cx="1789612"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6" name="Picture 25" descr="A close up of a container&#10;&#10;Description automatically generated">
            <a:extLst>
              <a:ext uri="{FF2B5EF4-FFF2-40B4-BE49-F238E27FC236}">
                <a16:creationId xmlns:a16="http://schemas.microsoft.com/office/drawing/2014/main" id="{14863B66-EC53-4CBB-AB74-2D57207293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256" y="2284630"/>
            <a:ext cx="4721659" cy="2973170"/>
          </a:xfrm>
          <a:prstGeom prst="rect">
            <a:avLst/>
          </a:prstGeom>
        </p:spPr>
      </p:pic>
      <p:pic>
        <p:nvPicPr>
          <p:cNvPr id="28" name="Picture 27" descr="Icon&#10;&#10;Description automatically generated">
            <a:extLst>
              <a:ext uri="{FF2B5EF4-FFF2-40B4-BE49-F238E27FC236}">
                <a16:creationId xmlns:a16="http://schemas.microsoft.com/office/drawing/2014/main" id="{67AEC081-953F-4FB8-A334-F4FFA7032AFE}"/>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val="0"/>
              </a:ext>
            </a:extLst>
          </a:blip>
          <a:stretch>
            <a:fillRect/>
          </a:stretch>
        </p:blipFill>
        <p:spPr>
          <a:xfrm>
            <a:off x="7883203" y="1470651"/>
            <a:ext cx="3646464" cy="4527133"/>
          </a:xfrm>
          <a:prstGeom prst="rect">
            <a:avLst/>
          </a:prstGeom>
        </p:spPr>
      </p:pic>
      <p:sp>
        <p:nvSpPr>
          <p:cNvPr id="2" name="TextBox 1"/>
          <p:cNvSpPr txBox="1"/>
          <p:nvPr/>
        </p:nvSpPr>
        <p:spPr>
          <a:xfrm>
            <a:off x="5268040" y="1942847"/>
            <a:ext cx="1918497" cy="400110"/>
          </a:xfrm>
          <a:prstGeom prst="rect">
            <a:avLst/>
          </a:prstGeom>
          <a:noFill/>
        </p:spPr>
        <p:txBody>
          <a:bodyPr wrap="square" rtlCol="0">
            <a:spAutoFit/>
          </a:bodyPr>
          <a:lstStyle/>
          <a:p>
            <a:pPr algn="ctr"/>
            <a:r>
              <a:rPr lang="en-GB" sz="2000" b="1">
                <a:solidFill>
                  <a:srgbClr val="115076"/>
                </a:solidFill>
              </a:rPr>
              <a:t>geben</a:t>
            </a:r>
            <a:endParaRPr lang="en-GB" sz="2000" b="1" dirty="0">
              <a:solidFill>
                <a:srgbClr val="115076"/>
              </a:solidFill>
            </a:endParaRPr>
          </a:p>
        </p:txBody>
      </p:sp>
      <p:sp>
        <p:nvSpPr>
          <p:cNvPr id="10" name="TextBox 9"/>
          <p:cNvSpPr txBox="1"/>
          <p:nvPr/>
        </p:nvSpPr>
        <p:spPr>
          <a:xfrm>
            <a:off x="709503" y="3113043"/>
            <a:ext cx="1918497" cy="400110"/>
          </a:xfrm>
          <a:prstGeom prst="rect">
            <a:avLst/>
          </a:prstGeom>
          <a:noFill/>
        </p:spPr>
        <p:txBody>
          <a:bodyPr wrap="square" rtlCol="0">
            <a:spAutoFit/>
          </a:bodyPr>
          <a:lstStyle/>
          <a:p>
            <a:pPr algn="ctr"/>
            <a:r>
              <a:rPr lang="en-GB" sz="2000">
                <a:solidFill>
                  <a:srgbClr val="115076"/>
                </a:solidFill>
              </a:rPr>
              <a:t>geben</a:t>
            </a:r>
            <a:endParaRPr lang="en-GB" sz="2000" dirty="0">
              <a:solidFill>
                <a:srgbClr val="115076"/>
              </a:solidFill>
            </a:endParaRPr>
          </a:p>
        </p:txBody>
      </p:sp>
      <p:sp>
        <p:nvSpPr>
          <p:cNvPr id="11" name="TextBox 10"/>
          <p:cNvSpPr txBox="1"/>
          <p:nvPr/>
        </p:nvSpPr>
        <p:spPr>
          <a:xfrm>
            <a:off x="5370428" y="1933808"/>
            <a:ext cx="1918497" cy="400110"/>
          </a:xfrm>
          <a:prstGeom prst="rect">
            <a:avLst/>
          </a:prstGeom>
          <a:noFill/>
        </p:spPr>
        <p:txBody>
          <a:bodyPr wrap="square" rtlCol="0">
            <a:spAutoFit/>
          </a:bodyPr>
          <a:lstStyle/>
          <a:p>
            <a:pPr algn="ctr"/>
            <a:r>
              <a:rPr lang="en-GB" sz="2000" b="1">
                <a:solidFill>
                  <a:srgbClr val="115076"/>
                </a:solidFill>
              </a:rPr>
              <a:t>helfen</a:t>
            </a:r>
            <a:endParaRPr lang="en-GB" sz="2000" b="1" dirty="0">
              <a:solidFill>
                <a:srgbClr val="115076"/>
              </a:solidFill>
            </a:endParaRPr>
          </a:p>
        </p:txBody>
      </p:sp>
      <p:sp>
        <p:nvSpPr>
          <p:cNvPr id="12" name="TextBox 11"/>
          <p:cNvSpPr txBox="1"/>
          <p:nvPr/>
        </p:nvSpPr>
        <p:spPr>
          <a:xfrm>
            <a:off x="1627815" y="3337179"/>
            <a:ext cx="1918497" cy="400110"/>
          </a:xfrm>
          <a:prstGeom prst="rect">
            <a:avLst/>
          </a:prstGeom>
          <a:noFill/>
        </p:spPr>
        <p:txBody>
          <a:bodyPr wrap="square" rtlCol="0">
            <a:spAutoFit/>
          </a:bodyPr>
          <a:lstStyle/>
          <a:p>
            <a:pPr algn="ctr"/>
            <a:r>
              <a:rPr lang="en-GB" sz="2000">
                <a:solidFill>
                  <a:srgbClr val="115076"/>
                </a:solidFill>
              </a:rPr>
              <a:t>helfen</a:t>
            </a:r>
            <a:endParaRPr lang="en-GB" sz="2000" dirty="0">
              <a:solidFill>
                <a:srgbClr val="115076"/>
              </a:solidFill>
            </a:endParaRPr>
          </a:p>
        </p:txBody>
      </p:sp>
      <p:sp>
        <p:nvSpPr>
          <p:cNvPr id="13" name="TextBox 12"/>
          <p:cNvSpPr txBox="1"/>
          <p:nvPr/>
        </p:nvSpPr>
        <p:spPr>
          <a:xfrm>
            <a:off x="5352422" y="1946722"/>
            <a:ext cx="1918497" cy="400110"/>
          </a:xfrm>
          <a:prstGeom prst="rect">
            <a:avLst/>
          </a:prstGeom>
          <a:noFill/>
        </p:spPr>
        <p:txBody>
          <a:bodyPr wrap="square" rtlCol="0">
            <a:spAutoFit/>
          </a:bodyPr>
          <a:lstStyle/>
          <a:p>
            <a:pPr algn="ctr"/>
            <a:r>
              <a:rPr lang="en-GB" sz="2000" b="1">
                <a:solidFill>
                  <a:srgbClr val="115076"/>
                </a:solidFill>
              </a:rPr>
              <a:t>antworten</a:t>
            </a:r>
            <a:endParaRPr lang="en-GB" sz="2000" b="1" dirty="0">
              <a:solidFill>
                <a:srgbClr val="115076"/>
              </a:solidFill>
            </a:endParaRPr>
          </a:p>
        </p:txBody>
      </p:sp>
      <p:sp>
        <p:nvSpPr>
          <p:cNvPr id="14" name="TextBox 13"/>
          <p:cNvSpPr txBox="1"/>
          <p:nvPr/>
        </p:nvSpPr>
        <p:spPr>
          <a:xfrm>
            <a:off x="2691515" y="3113043"/>
            <a:ext cx="1918497" cy="400110"/>
          </a:xfrm>
          <a:prstGeom prst="rect">
            <a:avLst/>
          </a:prstGeom>
          <a:noFill/>
        </p:spPr>
        <p:txBody>
          <a:bodyPr wrap="square" rtlCol="0">
            <a:spAutoFit/>
          </a:bodyPr>
          <a:lstStyle/>
          <a:p>
            <a:pPr algn="ctr"/>
            <a:r>
              <a:rPr lang="en-GB" sz="2000">
                <a:solidFill>
                  <a:srgbClr val="115076"/>
                </a:solidFill>
              </a:rPr>
              <a:t>antworten</a:t>
            </a:r>
            <a:endParaRPr lang="en-GB" sz="2000" dirty="0">
              <a:solidFill>
                <a:srgbClr val="115076"/>
              </a:solidFill>
            </a:endParaRPr>
          </a:p>
        </p:txBody>
      </p:sp>
      <p:sp>
        <p:nvSpPr>
          <p:cNvPr id="15" name="TextBox 14"/>
          <p:cNvSpPr txBox="1"/>
          <p:nvPr/>
        </p:nvSpPr>
        <p:spPr>
          <a:xfrm>
            <a:off x="5431525" y="1957819"/>
            <a:ext cx="1918497" cy="400110"/>
          </a:xfrm>
          <a:prstGeom prst="rect">
            <a:avLst/>
          </a:prstGeom>
          <a:noFill/>
        </p:spPr>
        <p:txBody>
          <a:bodyPr wrap="square" rtlCol="0">
            <a:spAutoFit/>
          </a:bodyPr>
          <a:lstStyle/>
          <a:p>
            <a:pPr algn="ctr"/>
            <a:r>
              <a:rPr lang="en-GB" sz="2000" b="1">
                <a:solidFill>
                  <a:srgbClr val="115076"/>
                </a:solidFill>
              </a:rPr>
              <a:t>danken</a:t>
            </a:r>
            <a:endParaRPr lang="en-GB" sz="2000" b="1" dirty="0">
              <a:solidFill>
                <a:srgbClr val="115076"/>
              </a:solidFill>
            </a:endParaRPr>
          </a:p>
        </p:txBody>
      </p:sp>
      <p:sp>
        <p:nvSpPr>
          <p:cNvPr id="16" name="TextBox 15"/>
          <p:cNvSpPr txBox="1"/>
          <p:nvPr/>
        </p:nvSpPr>
        <p:spPr>
          <a:xfrm>
            <a:off x="5343757" y="1957226"/>
            <a:ext cx="1918497" cy="400110"/>
          </a:xfrm>
          <a:prstGeom prst="rect">
            <a:avLst/>
          </a:prstGeom>
          <a:noFill/>
        </p:spPr>
        <p:txBody>
          <a:bodyPr wrap="square" rtlCol="0">
            <a:spAutoFit/>
          </a:bodyPr>
          <a:lstStyle/>
          <a:p>
            <a:pPr algn="ctr"/>
            <a:r>
              <a:rPr lang="en-GB" sz="2000" b="1">
                <a:solidFill>
                  <a:srgbClr val="115076"/>
                </a:solidFill>
              </a:rPr>
              <a:t>fehlen</a:t>
            </a:r>
            <a:endParaRPr lang="en-GB" sz="2000" b="1" dirty="0">
              <a:solidFill>
                <a:srgbClr val="115076"/>
              </a:solidFill>
            </a:endParaRPr>
          </a:p>
        </p:txBody>
      </p:sp>
      <p:sp>
        <p:nvSpPr>
          <p:cNvPr id="17" name="TextBox 16"/>
          <p:cNvSpPr txBox="1"/>
          <p:nvPr/>
        </p:nvSpPr>
        <p:spPr>
          <a:xfrm>
            <a:off x="999908" y="3869524"/>
            <a:ext cx="1918497" cy="400110"/>
          </a:xfrm>
          <a:prstGeom prst="rect">
            <a:avLst/>
          </a:prstGeom>
          <a:noFill/>
        </p:spPr>
        <p:txBody>
          <a:bodyPr wrap="square" rtlCol="0">
            <a:spAutoFit/>
          </a:bodyPr>
          <a:lstStyle/>
          <a:p>
            <a:pPr algn="ctr"/>
            <a:r>
              <a:rPr lang="en-GB" sz="2000">
                <a:solidFill>
                  <a:srgbClr val="115076"/>
                </a:solidFill>
              </a:rPr>
              <a:t>gefallen</a:t>
            </a:r>
            <a:endParaRPr lang="en-GB" sz="2000" dirty="0">
              <a:solidFill>
                <a:srgbClr val="115076"/>
              </a:solidFill>
            </a:endParaRPr>
          </a:p>
        </p:txBody>
      </p:sp>
      <p:sp>
        <p:nvSpPr>
          <p:cNvPr id="18" name="TextBox 17"/>
          <p:cNvSpPr txBox="1"/>
          <p:nvPr/>
        </p:nvSpPr>
        <p:spPr>
          <a:xfrm>
            <a:off x="2642946" y="3985366"/>
            <a:ext cx="1918497" cy="400110"/>
          </a:xfrm>
          <a:prstGeom prst="rect">
            <a:avLst/>
          </a:prstGeom>
          <a:noFill/>
        </p:spPr>
        <p:txBody>
          <a:bodyPr wrap="square" rtlCol="0">
            <a:spAutoFit/>
          </a:bodyPr>
          <a:lstStyle/>
          <a:p>
            <a:pPr algn="ctr"/>
            <a:r>
              <a:rPr lang="en-GB" sz="2000">
                <a:solidFill>
                  <a:srgbClr val="115076"/>
                </a:solidFill>
              </a:rPr>
              <a:t>gehören </a:t>
            </a:r>
            <a:endParaRPr lang="en-GB" sz="2000" dirty="0">
              <a:solidFill>
                <a:srgbClr val="115076"/>
              </a:solidFill>
            </a:endParaRPr>
          </a:p>
        </p:txBody>
      </p:sp>
      <p:sp>
        <p:nvSpPr>
          <p:cNvPr id="19" name="TextBox 18"/>
          <p:cNvSpPr txBox="1"/>
          <p:nvPr/>
        </p:nvSpPr>
        <p:spPr>
          <a:xfrm>
            <a:off x="1930948" y="4287656"/>
            <a:ext cx="1918497" cy="400110"/>
          </a:xfrm>
          <a:prstGeom prst="rect">
            <a:avLst/>
          </a:prstGeom>
          <a:noFill/>
        </p:spPr>
        <p:txBody>
          <a:bodyPr wrap="square" rtlCol="0">
            <a:spAutoFit/>
          </a:bodyPr>
          <a:lstStyle/>
          <a:p>
            <a:pPr algn="ctr"/>
            <a:r>
              <a:rPr lang="en-GB" sz="2000">
                <a:solidFill>
                  <a:srgbClr val="115076"/>
                </a:solidFill>
              </a:rPr>
              <a:t>schenken </a:t>
            </a:r>
            <a:endParaRPr lang="en-GB" sz="2000" dirty="0">
              <a:solidFill>
                <a:srgbClr val="115076"/>
              </a:solidFill>
            </a:endParaRPr>
          </a:p>
        </p:txBody>
      </p:sp>
      <p:sp>
        <p:nvSpPr>
          <p:cNvPr id="20" name="TextBox 19"/>
          <p:cNvSpPr txBox="1"/>
          <p:nvPr/>
        </p:nvSpPr>
        <p:spPr>
          <a:xfrm>
            <a:off x="668443" y="4201244"/>
            <a:ext cx="1918497" cy="400110"/>
          </a:xfrm>
          <a:prstGeom prst="rect">
            <a:avLst/>
          </a:prstGeom>
          <a:noFill/>
        </p:spPr>
        <p:txBody>
          <a:bodyPr wrap="square" rtlCol="0">
            <a:spAutoFit/>
          </a:bodyPr>
          <a:lstStyle/>
          <a:p>
            <a:pPr algn="ctr"/>
            <a:r>
              <a:rPr lang="en-GB" sz="2000">
                <a:solidFill>
                  <a:srgbClr val="115076"/>
                </a:solidFill>
              </a:rPr>
              <a:t>glauben</a:t>
            </a:r>
            <a:endParaRPr lang="en-GB" sz="2000" dirty="0">
              <a:solidFill>
                <a:srgbClr val="115076"/>
              </a:solidFill>
            </a:endParaRPr>
          </a:p>
        </p:txBody>
      </p:sp>
      <p:sp>
        <p:nvSpPr>
          <p:cNvPr id="21" name="TextBox 20"/>
          <p:cNvSpPr txBox="1"/>
          <p:nvPr/>
        </p:nvSpPr>
        <p:spPr>
          <a:xfrm>
            <a:off x="5208798" y="1966670"/>
            <a:ext cx="1918497" cy="400110"/>
          </a:xfrm>
          <a:prstGeom prst="rect">
            <a:avLst/>
          </a:prstGeom>
          <a:noFill/>
        </p:spPr>
        <p:txBody>
          <a:bodyPr wrap="square" rtlCol="0">
            <a:spAutoFit/>
          </a:bodyPr>
          <a:lstStyle/>
          <a:p>
            <a:pPr algn="ctr"/>
            <a:r>
              <a:rPr lang="en-GB" sz="2000" b="1">
                <a:solidFill>
                  <a:srgbClr val="115076"/>
                </a:solidFill>
              </a:rPr>
              <a:t>finden</a:t>
            </a:r>
            <a:endParaRPr lang="en-GB" sz="2000" b="1" dirty="0">
              <a:solidFill>
                <a:srgbClr val="115076"/>
              </a:solidFill>
            </a:endParaRPr>
          </a:p>
        </p:txBody>
      </p:sp>
      <p:sp>
        <p:nvSpPr>
          <p:cNvPr id="22" name="TextBox 21"/>
          <p:cNvSpPr txBox="1"/>
          <p:nvPr/>
        </p:nvSpPr>
        <p:spPr>
          <a:xfrm>
            <a:off x="2430817" y="3607152"/>
            <a:ext cx="1918497" cy="400110"/>
          </a:xfrm>
          <a:prstGeom prst="rect">
            <a:avLst/>
          </a:prstGeom>
          <a:noFill/>
        </p:spPr>
        <p:txBody>
          <a:bodyPr wrap="square" rtlCol="0">
            <a:spAutoFit/>
          </a:bodyPr>
          <a:lstStyle/>
          <a:p>
            <a:pPr algn="ctr"/>
            <a:r>
              <a:rPr lang="en-GB" sz="2000">
                <a:solidFill>
                  <a:srgbClr val="115076"/>
                </a:solidFill>
              </a:rPr>
              <a:t>danken</a:t>
            </a:r>
            <a:endParaRPr lang="en-GB" sz="2000" dirty="0">
              <a:solidFill>
                <a:srgbClr val="115076"/>
              </a:solidFill>
            </a:endParaRPr>
          </a:p>
        </p:txBody>
      </p:sp>
      <p:sp>
        <p:nvSpPr>
          <p:cNvPr id="23" name="TextBox 22"/>
          <p:cNvSpPr txBox="1"/>
          <p:nvPr/>
        </p:nvSpPr>
        <p:spPr>
          <a:xfrm>
            <a:off x="602812" y="3484570"/>
            <a:ext cx="1918497" cy="400110"/>
          </a:xfrm>
          <a:prstGeom prst="rect">
            <a:avLst/>
          </a:prstGeom>
          <a:noFill/>
        </p:spPr>
        <p:txBody>
          <a:bodyPr wrap="square" rtlCol="0">
            <a:spAutoFit/>
          </a:bodyPr>
          <a:lstStyle/>
          <a:p>
            <a:pPr algn="ctr"/>
            <a:r>
              <a:rPr lang="en-GB" sz="2000">
                <a:solidFill>
                  <a:srgbClr val="115076"/>
                </a:solidFill>
              </a:rPr>
              <a:t>fehlen</a:t>
            </a:r>
            <a:endParaRPr lang="en-GB" sz="2000" dirty="0">
              <a:solidFill>
                <a:srgbClr val="115076"/>
              </a:solidFill>
            </a:endParaRPr>
          </a:p>
        </p:txBody>
      </p:sp>
      <p:sp>
        <p:nvSpPr>
          <p:cNvPr id="24" name="TextBox 23"/>
          <p:cNvSpPr txBox="1"/>
          <p:nvPr/>
        </p:nvSpPr>
        <p:spPr>
          <a:xfrm>
            <a:off x="5266347" y="1954927"/>
            <a:ext cx="1918497" cy="400110"/>
          </a:xfrm>
          <a:prstGeom prst="rect">
            <a:avLst/>
          </a:prstGeom>
          <a:noFill/>
        </p:spPr>
        <p:txBody>
          <a:bodyPr wrap="square" rtlCol="0">
            <a:spAutoFit/>
          </a:bodyPr>
          <a:lstStyle/>
          <a:p>
            <a:pPr algn="ctr"/>
            <a:r>
              <a:rPr lang="en-GB" sz="2000" b="1">
                <a:solidFill>
                  <a:srgbClr val="115076"/>
                </a:solidFill>
              </a:rPr>
              <a:t>gefallen</a:t>
            </a:r>
            <a:endParaRPr lang="en-GB" sz="2000" b="1" dirty="0">
              <a:solidFill>
                <a:srgbClr val="115076"/>
              </a:solidFill>
            </a:endParaRPr>
          </a:p>
        </p:txBody>
      </p:sp>
      <p:sp>
        <p:nvSpPr>
          <p:cNvPr id="25" name="TextBox 24"/>
          <p:cNvSpPr txBox="1"/>
          <p:nvPr/>
        </p:nvSpPr>
        <p:spPr>
          <a:xfrm>
            <a:off x="5327444" y="1939070"/>
            <a:ext cx="1918497" cy="400110"/>
          </a:xfrm>
          <a:prstGeom prst="rect">
            <a:avLst/>
          </a:prstGeom>
          <a:noFill/>
        </p:spPr>
        <p:txBody>
          <a:bodyPr wrap="square" rtlCol="0">
            <a:spAutoFit/>
          </a:bodyPr>
          <a:lstStyle/>
          <a:p>
            <a:pPr algn="ctr"/>
            <a:r>
              <a:rPr lang="en-GB" sz="2000" b="1">
                <a:solidFill>
                  <a:srgbClr val="115076"/>
                </a:solidFill>
              </a:rPr>
              <a:t>gehören </a:t>
            </a:r>
            <a:endParaRPr lang="en-GB" sz="2000" b="1" dirty="0">
              <a:solidFill>
                <a:srgbClr val="115076"/>
              </a:solidFill>
            </a:endParaRPr>
          </a:p>
        </p:txBody>
      </p:sp>
      <p:sp>
        <p:nvSpPr>
          <p:cNvPr id="27" name="TextBox 26"/>
          <p:cNvSpPr txBox="1"/>
          <p:nvPr/>
        </p:nvSpPr>
        <p:spPr>
          <a:xfrm>
            <a:off x="5343757" y="1941557"/>
            <a:ext cx="1918497" cy="400110"/>
          </a:xfrm>
          <a:prstGeom prst="rect">
            <a:avLst/>
          </a:prstGeom>
          <a:noFill/>
        </p:spPr>
        <p:txBody>
          <a:bodyPr wrap="square" rtlCol="0">
            <a:spAutoFit/>
          </a:bodyPr>
          <a:lstStyle/>
          <a:p>
            <a:pPr algn="ctr"/>
            <a:r>
              <a:rPr lang="en-GB" sz="2000" b="1">
                <a:solidFill>
                  <a:srgbClr val="115076"/>
                </a:solidFill>
              </a:rPr>
              <a:t>schenken </a:t>
            </a:r>
            <a:endParaRPr lang="en-GB" sz="2000" b="1" dirty="0">
              <a:solidFill>
                <a:srgbClr val="115076"/>
              </a:solidFill>
            </a:endParaRPr>
          </a:p>
        </p:txBody>
      </p:sp>
      <p:sp>
        <p:nvSpPr>
          <p:cNvPr id="31" name="TextBox 30"/>
          <p:cNvSpPr txBox="1"/>
          <p:nvPr/>
        </p:nvSpPr>
        <p:spPr>
          <a:xfrm>
            <a:off x="5388541" y="1951886"/>
            <a:ext cx="1918497" cy="400110"/>
          </a:xfrm>
          <a:prstGeom prst="rect">
            <a:avLst/>
          </a:prstGeom>
          <a:noFill/>
        </p:spPr>
        <p:txBody>
          <a:bodyPr wrap="square" rtlCol="0">
            <a:spAutoFit/>
          </a:bodyPr>
          <a:lstStyle/>
          <a:p>
            <a:pPr algn="ctr"/>
            <a:r>
              <a:rPr lang="en-GB" sz="2000" b="1">
                <a:solidFill>
                  <a:srgbClr val="115076"/>
                </a:solidFill>
              </a:rPr>
              <a:t>glauben</a:t>
            </a:r>
            <a:endParaRPr lang="en-GB" sz="2000" b="1" dirty="0">
              <a:solidFill>
                <a:srgbClr val="115076"/>
              </a:solidFill>
            </a:endParaRPr>
          </a:p>
        </p:txBody>
      </p:sp>
      <p:sp>
        <p:nvSpPr>
          <p:cNvPr id="6" name="Rounded Rectangular Callout 5"/>
          <p:cNvSpPr/>
          <p:nvPr/>
        </p:nvSpPr>
        <p:spPr>
          <a:xfrm>
            <a:off x="4792768" y="3773687"/>
            <a:ext cx="2441223" cy="1603949"/>
          </a:xfrm>
          <a:prstGeom prst="wedgeRoundRectCallout">
            <a:avLst>
              <a:gd name="adj1" fmla="val -64012"/>
              <a:gd name="adj2" fmla="val 12617"/>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These three are also R3 (dative) verbs: </a:t>
            </a:r>
            <a:r>
              <a:rPr lang="en-GB" dirty="0" err="1"/>
              <a:t>erzählen</a:t>
            </a:r>
            <a:r>
              <a:rPr lang="en-GB" dirty="0"/>
              <a:t>, </a:t>
            </a:r>
            <a:r>
              <a:rPr lang="en-GB" dirty="0" err="1"/>
              <a:t>erlauben</a:t>
            </a:r>
            <a:r>
              <a:rPr lang="en-GB" dirty="0"/>
              <a:t>, </a:t>
            </a:r>
            <a:r>
              <a:rPr lang="en-GB" dirty="0" err="1"/>
              <a:t>erklären</a:t>
            </a:r>
            <a:r>
              <a:rPr lang="en-GB" dirty="0"/>
              <a:t>.</a:t>
            </a:r>
          </a:p>
        </p:txBody>
      </p:sp>
      <p:sp>
        <p:nvSpPr>
          <p:cNvPr id="7" name="TextBox 6"/>
          <p:cNvSpPr txBox="1"/>
          <p:nvPr/>
        </p:nvSpPr>
        <p:spPr>
          <a:xfrm>
            <a:off x="876300" y="4851679"/>
            <a:ext cx="1554517" cy="400110"/>
          </a:xfrm>
          <a:prstGeom prst="rect">
            <a:avLst/>
          </a:prstGeom>
          <a:noFill/>
        </p:spPr>
        <p:txBody>
          <a:bodyPr wrap="square" rtlCol="0">
            <a:spAutoFit/>
          </a:bodyPr>
          <a:lstStyle/>
          <a:p>
            <a:r>
              <a:rPr lang="en-GB" sz="2000" b="1">
                <a:solidFill>
                  <a:srgbClr val="115076"/>
                </a:solidFill>
              </a:rPr>
              <a:t>erzählen</a:t>
            </a:r>
            <a:endParaRPr lang="en-GB" sz="2000" b="1" dirty="0">
              <a:solidFill>
                <a:srgbClr val="115076"/>
              </a:solidFill>
            </a:endParaRPr>
          </a:p>
        </p:txBody>
      </p:sp>
      <p:sp>
        <p:nvSpPr>
          <p:cNvPr id="32" name="TextBox 31"/>
          <p:cNvSpPr txBox="1"/>
          <p:nvPr/>
        </p:nvSpPr>
        <p:spPr>
          <a:xfrm>
            <a:off x="1875286" y="4572956"/>
            <a:ext cx="1554517" cy="400110"/>
          </a:xfrm>
          <a:prstGeom prst="rect">
            <a:avLst/>
          </a:prstGeom>
          <a:noFill/>
        </p:spPr>
        <p:txBody>
          <a:bodyPr wrap="square" rtlCol="0">
            <a:spAutoFit/>
          </a:bodyPr>
          <a:lstStyle/>
          <a:p>
            <a:r>
              <a:rPr lang="en-GB" sz="2000" b="1">
                <a:solidFill>
                  <a:srgbClr val="115076"/>
                </a:solidFill>
              </a:rPr>
              <a:t>erlauben</a:t>
            </a:r>
            <a:endParaRPr lang="en-GB" sz="2000" b="1" dirty="0">
              <a:solidFill>
                <a:srgbClr val="115076"/>
              </a:solidFill>
            </a:endParaRPr>
          </a:p>
        </p:txBody>
      </p:sp>
      <p:sp>
        <p:nvSpPr>
          <p:cNvPr id="33" name="TextBox 32"/>
          <p:cNvSpPr txBox="1"/>
          <p:nvPr/>
        </p:nvSpPr>
        <p:spPr>
          <a:xfrm>
            <a:off x="2874271" y="4865925"/>
            <a:ext cx="1554517" cy="400110"/>
          </a:xfrm>
          <a:prstGeom prst="rect">
            <a:avLst/>
          </a:prstGeom>
          <a:noFill/>
        </p:spPr>
        <p:txBody>
          <a:bodyPr wrap="square" rtlCol="0">
            <a:spAutoFit/>
          </a:bodyPr>
          <a:lstStyle/>
          <a:p>
            <a:pPr algn="ctr"/>
            <a:r>
              <a:rPr lang="en-GB" sz="2000" b="1">
                <a:solidFill>
                  <a:srgbClr val="115076"/>
                </a:solidFill>
              </a:rPr>
              <a:t>erklären</a:t>
            </a:r>
          </a:p>
        </p:txBody>
      </p:sp>
      <p:sp>
        <p:nvSpPr>
          <p:cNvPr id="8" name="TextBox 7"/>
          <p:cNvSpPr txBox="1"/>
          <p:nvPr/>
        </p:nvSpPr>
        <p:spPr>
          <a:xfrm>
            <a:off x="8242923" y="2017342"/>
            <a:ext cx="1231900" cy="400110"/>
          </a:xfrm>
          <a:prstGeom prst="rect">
            <a:avLst/>
          </a:prstGeom>
          <a:noFill/>
        </p:spPr>
        <p:txBody>
          <a:bodyPr wrap="square" rtlCol="0">
            <a:spAutoFit/>
          </a:bodyPr>
          <a:lstStyle/>
          <a:p>
            <a:r>
              <a:rPr lang="en-GB" sz="2000">
                <a:solidFill>
                  <a:schemeClr val="accent5">
                    <a:lumMod val="50000"/>
                  </a:schemeClr>
                </a:solidFill>
              </a:rPr>
              <a:t>finden</a:t>
            </a:r>
            <a:endParaRPr lang="en-GB" sz="2000" dirty="0">
              <a:solidFill>
                <a:schemeClr val="accent5">
                  <a:lumMod val="50000"/>
                </a:schemeClr>
              </a:solidFill>
            </a:endParaRPr>
          </a:p>
        </p:txBody>
      </p:sp>
      <p:sp>
        <p:nvSpPr>
          <p:cNvPr id="9" name="TextBox 8"/>
          <p:cNvSpPr txBox="1"/>
          <p:nvPr/>
        </p:nvSpPr>
        <p:spPr>
          <a:xfrm>
            <a:off x="5744649" y="1955359"/>
            <a:ext cx="1294383" cy="400110"/>
          </a:xfrm>
          <a:prstGeom prst="rect">
            <a:avLst/>
          </a:prstGeom>
          <a:noFill/>
        </p:spPr>
        <p:txBody>
          <a:bodyPr wrap="square" rtlCol="0">
            <a:spAutoFit/>
          </a:bodyPr>
          <a:lstStyle/>
          <a:p>
            <a:r>
              <a:rPr lang="en-GB" sz="2000" b="1">
                <a:solidFill>
                  <a:schemeClr val="accent5">
                    <a:lumMod val="50000"/>
                  </a:schemeClr>
                </a:solidFill>
              </a:rPr>
              <a:t>fragen</a:t>
            </a:r>
            <a:endParaRPr lang="en-GB" sz="2000" b="1" dirty="0">
              <a:solidFill>
                <a:schemeClr val="accent5">
                  <a:lumMod val="50000"/>
                </a:schemeClr>
              </a:solidFill>
            </a:endParaRPr>
          </a:p>
        </p:txBody>
      </p:sp>
      <p:sp>
        <p:nvSpPr>
          <p:cNvPr id="35" name="TextBox 34"/>
          <p:cNvSpPr txBox="1"/>
          <p:nvPr/>
        </p:nvSpPr>
        <p:spPr>
          <a:xfrm>
            <a:off x="9265221" y="2012528"/>
            <a:ext cx="1231900" cy="400110"/>
          </a:xfrm>
          <a:prstGeom prst="rect">
            <a:avLst/>
          </a:prstGeom>
          <a:noFill/>
        </p:spPr>
        <p:txBody>
          <a:bodyPr wrap="square" rtlCol="0">
            <a:spAutoFit/>
          </a:bodyPr>
          <a:lstStyle/>
          <a:p>
            <a:r>
              <a:rPr lang="en-GB" sz="2000">
                <a:solidFill>
                  <a:schemeClr val="accent5">
                    <a:lumMod val="50000"/>
                  </a:schemeClr>
                </a:solidFill>
              </a:rPr>
              <a:t>fragen</a:t>
            </a:r>
            <a:endParaRPr lang="en-GB" sz="2000" dirty="0">
              <a:solidFill>
                <a:schemeClr val="accent5">
                  <a:lumMod val="50000"/>
                </a:schemeClr>
              </a:solidFill>
            </a:endParaRPr>
          </a:p>
        </p:txBody>
      </p:sp>
      <p:sp>
        <p:nvSpPr>
          <p:cNvPr id="36" name="TextBox 35"/>
          <p:cNvSpPr txBox="1"/>
          <p:nvPr/>
        </p:nvSpPr>
        <p:spPr>
          <a:xfrm>
            <a:off x="5706345" y="1943035"/>
            <a:ext cx="2184400" cy="400110"/>
          </a:xfrm>
          <a:prstGeom prst="rect">
            <a:avLst/>
          </a:prstGeom>
          <a:noFill/>
        </p:spPr>
        <p:txBody>
          <a:bodyPr wrap="square" rtlCol="0">
            <a:spAutoFit/>
          </a:bodyPr>
          <a:lstStyle/>
          <a:p>
            <a:r>
              <a:rPr lang="en-GB" sz="2000" b="1">
                <a:solidFill>
                  <a:schemeClr val="accent5">
                    <a:lumMod val="50000"/>
                  </a:schemeClr>
                </a:solidFill>
              </a:rPr>
              <a:t>sehen</a:t>
            </a:r>
            <a:endParaRPr lang="en-GB" sz="2000" b="1" dirty="0">
              <a:solidFill>
                <a:schemeClr val="accent5">
                  <a:lumMod val="50000"/>
                </a:schemeClr>
              </a:solidFill>
            </a:endParaRPr>
          </a:p>
        </p:txBody>
      </p:sp>
      <p:sp>
        <p:nvSpPr>
          <p:cNvPr id="37" name="TextBox 36"/>
          <p:cNvSpPr txBox="1"/>
          <p:nvPr/>
        </p:nvSpPr>
        <p:spPr>
          <a:xfrm>
            <a:off x="10346768" y="2007714"/>
            <a:ext cx="1231900" cy="400110"/>
          </a:xfrm>
          <a:prstGeom prst="rect">
            <a:avLst/>
          </a:prstGeom>
          <a:noFill/>
        </p:spPr>
        <p:txBody>
          <a:bodyPr wrap="square" rtlCol="0">
            <a:spAutoFit/>
          </a:bodyPr>
          <a:lstStyle/>
          <a:p>
            <a:r>
              <a:rPr lang="en-GB" sz="2000">
                <a:solidFill>
                  <a:schemeClr val="accent5">
                    <a:lumMod val="50000"/>
                  </a:schemeClr>
                </a:solidFill>
              </a:rPr>
              <a:t>sehen</a:t>
            </a:r>
            <a:endParaRPr lang="en-GB" sz="2000" dirty="0">
              <a:solidFill>
                <a:schemeClr val="accent5">
                  <a:lumMod val="50000"/>
                </a:schemeClr>
              </a:solidFill>
            </a:endParaRPr>
          </a:p>
        </p:txBody>
      </p:sp>
      <p:sp>
        <p:nvSpPr>
          <p:cNvPr id="38" name="TextBox 37"/>
          <p:cNvSpPr txBox="1"/>
          <p:nvPr/>
        </p:nvSpPr>
        <p:spPr>
          <a:xfrm>
            <a:off x="5847453" y="1975521"/>
            <a:ext cx="1902185" cy="400110"/>
          </a:xfrm>
          <a:prstGeom prst="rect">
            <a:avLst/>
          </a:prstGeom>
          <a:noFill/>
        </p:spPr>
        <p:txBody>
          <a:bodyPr wrap="square" rtlCol="0">
            <a:spAutoFit/>
          </a:bodyPr>
          <a:lstStyle/>
          <a:p>
            <a:r>
              <a:rPr lang="en-GB" sz="2000" b="1">
                <a:solidFill>
                  <a:schemeClr val="accent5">
                    <a:lumMod val="50000"/>
                  </a:schemeClr>
                </a:solidFill>
              </a:rPr>
              <a:t>rufen</a:t>
            </a:r>
            <a:endParaRPr lang="en-GB" sz="2000" b="1" dirty="0">
              <a:solidFill>
                <a:schemeClr val="accent5">
                  <a:lumMod val="50000"/>
                </a:schemeClr>
              </a:solidFill>
            </a:endParaRPr>
          </a:p>
        </p:txBody>
      </p:sp>
      <p:sp>
        <p:nvSpPr>
          <p:cNvPr id="39" name="TextBox 38"/>
          <p:cNvSpPr txBox="1"/>
          <p:nvPr/>
        </p:nvSpPr>
        <p:spPr>
          <a:xfrm>
            <a:off x="8449135" y="2585041"/>
            <a:ext cx="1231900" cy="400110"/>
          </a:xfrm>
          <a:prstGeom prst="rect">
            <a:avLst/>
          </a:prstGeom>
          <a:noFill/>
        </p:spPr>
        <p:txBody>
          <a:bodyPr wrap="square" rtlCol="0">
            <a:spAutoFit/>
          </a:bodyPr>
          <a:lstStyle/>
          <a:p>
            <a:r>
              <a:rPr lang="en-GB" sz="2000">
                <a:solidFill>
                  <a:schemeClr val="accent5">
                    <a:lumMod val="50000"/>
                  </a:schemeClr>
                </a:solidFill>
              </a:rPr>
              <a:t>rufen</a:t>
            </a:r>
            <a:endParaRPr lang="en-GB" sz="2000" dirty="0">
              <a:solidFill>
                <a:schemeClr val="accent5">
                  <a:lumMod val="50000"/>
                </a:schemeClr>
              </a:solidFill>
            </a:endParaRPr>
          </a:p>
        </p:txBody>
      </p:sp>
      <p:sp>
        <p:nvSpPr>
          <p:cNvPr id="40" name="TextBox 39"/>
          <p:cNvSpPr txBox="1"/>
          <p:nvPr/>
        </p:nvSpPr>
        <p:spPr>
          <a:xfrm>
            <a:off x="5647274" y="1982067"/>
            <a:ext cx="1489132" cy="400110"/>
          </a:xfrm>
          <a:prstGeom prst="rect">
            <a:avLst/>
          </a:prstGeom>
          <a:noFill/>
        </p:spPr>
        <p:txBody>
          <a:bodyPr wrap="square" rtlCol="0">
            <a:spAutoFit/>
          </a:bodyPr>
          <a:lstStyle/>
          <a:p>
            <a:r>
              <a:rPr lang="en-GB" sz="2000" b="1">
                <a:solidFill>
                  <a:schemeClr val="accent5">
                    <a:lumMod val="50000"/>
                  </a:schemeClr>
                </a:solidFill>
              </a:rPr>
              <a:t>nehmen</a:t>
            </a:r>
            <a:endParaRPr lang="en-GB" sz="2000" b="1" dirty="0">
              <a:solidFill>
                <a:schemeClr val="accent5">
                  <a:lumMod val="50000"/>
                </a:schemeClr>
              </a:solidFill>
            </a:endParaRPr>
          </a:p>
        </p:txBody>
      </p:sp>
      <p:sp>
        <p:nvSpPr>
          <p:cNvPr id="41" name="TextBox 40"/>
          <p:cNvSpPr txBox="1"/>
          <p:nvPr/>
        </p:nvSpPr>
        <p:spPr>
          <a:xfrm>
            <a:off x="9631017" y="2608267"/>
            <a:ext cx="1231900" cy="400110"/>
          </a:xfrm>
          <a:prstGeom prst="rect">
            <a:avLst/>
          </a:prstGeom>
          <a:noFill/>
        </p:spPr>
        <p:txBody>
          <a:bodyPr wrap="square" rtlCol="0">
            <a:spAutoFit/>
          </a:bodyPr>
          <a:lstStyle/>
          <a:p>
            <a:r>
              <a:rPr lang="en-GB" sz="2000">
                <a:solidFill>
                  <a:schemeClr val="accent5">
                    <a:lumMod val="50000"/>
                  </a:schemeClr>
                </a:solidFill>
              </a:rPr>
              <a:t>nehmen</a:t>
            </a:r>
            <a:endParaRPr lang="en-GB" sz="2000" dirty="0">
              <a:solidFill>
                <a:schemeClr val="accent5">
                  <a:lumMod val="50000"/>
                </a:schemeClr>
              </a:solidFill>
            </a:endParaRPr>
          </a:p>
        </p:txBody>
      </p:sp>
      <p:sp>
        <p:nvSpPr>
          <p:cNvPr id="42" name="TextBox 41"/>
          <p:cNvSpPr txBox="1"/>
          <p:nvPr/>
        </p:nvSpPr>
        <p:spPr>
          <a:xfrm>
            <a:off x="5534875" y="1966670"/>
            <a:ext cx="1642718" cy="400110"/>
          </a:xfrm>
          <a:prstGeom prst="rect">
            <a:avLst/>
          </a:prstGeom>
          <a:noFill/>
        </p:spPr>
        <p:txBody>
          <a:bodyPr wrap="square" rtlCol="0">
            <a:spAutoFit/>
          </a:bodyPr>
          <a:lstStyle/>
          <a:p>
            <a:r>
              <a:rPr lang="en-GB" sz="2000" b="1">
                <a:solidFill>
                  <a:schemeClr val="accent5">
                    <a:lumMod val="50000"/>
                  </a:schemeClr>
                </a:solidFill>
              </a:rPr>
              <a:t>schauen</a:t>
            </a:r>
            <a:endParaRPr lang="en-GB" sz="2000" b="1" dirty="0">
              <a:solidFill>
                <a:schemeClr val="accent5">
                  <a:lumMod val="50000"/>
                </a:schemeClr>
              </a:solidFill>
            </a:endParaRPr>
          </a:p>
        </p:txBody>
      </p:sp>
      <p:sp>
        <p:nvSpPr>
          <p:cNvPr id="43" name="TextBox 42"/>
          <p:cNvSpPr txBox="1"/>
          <p:nvPr/>
        </p:nvSpPr>
        <p:spPr>
          <a:xfrm>
            <a:off x="8535075" y="5273477"/>
            <a:ext cx="1389633" cy="400110"/>
          </a:xfrm>
          <a:prstGeom prst="rect">
            <a:avLst/>
          </a:prstGeom>
          <a:noFill/>
        </p:spPr>
        <p:txBody>
          <a:bodyPr wrap="square" rtlCol="0">
            <a:spAutoFit/>
          </a:bodyPr>
          <a:lstStyle/>
          <a:p>
            <a:r>
              <a:rPr lang="en-GB" sz="2000">
                <a:solidFill>
                  <a:schemeClr val="accent5">
                    <a:lumMod val="50000"/>
                  </a:schemeClr>
                </a:solidFill>
              </a:rPr>
              <a:t>schauen</a:t>
            </a:r>
            <a:endParaRPr lang="en-GB" sz="2000" dirty="0">
              <a:solidFill>
                <a:schemeClr val="accent5">
                  <a:lumMod val="50000"/>
                </a:schemeClr>
              </a:solidFill>
            </a:endParaRPr>
          </a:p>
        </p:txBody>
      </p:sp>
      <p:sp>
        <p:nvSpPr>
          <p:cNvPr id="45" name="TextBox 44"/>
          <p:cNvSpPr txBox="1"/>
          <p:nvPr/>
        </p:nvSpPr>
        <p:spPr>
          <a:xfrm>
            <a:off x="5514485" y="1955359"/>
            <a:ext cx="1545343" cy="400110"/>
          </a:xfrm>
          <a:prstGeom prst="rect">
            <a:avLst/>
          </a:prstGeom>
          <a:noFill/>
        </p:spPr>
        <p:txBody>
          <a:bodyPr wrap="square" rtlCol="0">
            <a:spAutoFit/>
          </a:bodyPr>
          <a:lstStyle/>
          <a:p>
            <a:r>
              <a:rPr lang="en-GB" sz="2000" b="1">
                <a:solidFill>
                  <a:schemeClr val="accent5">
                    <a:lumMod val="50000"/>
                  </a:schemeClr>
                </a:solidFill>
              </a:rPr>
              <a:t>verstehen</a:t>
            </a:r>
            <a:endParaRPr lang="en-GB" sz="2000" b="1" dirty="0">
              <a:solidFill>
                <a:schemeClr val="accent5">
                  <a:lumMod val="50000"/>
                </a:schemeClr>
              </a:solidFill>
            </a:endParaRPr>
          </a:p>
        </p:txBody>
      </p:sp>
      <p:sp>
        <p:nvSpPr>
          <p:cNvPr id="46" name="TextBox 45"/>
          <p:cNvSpPr txBox="1"/>
          <p:nvPr/>
        </p:nvSpPr>
        <p:spPr>
          <a:xfrm>
            <a:off x="9528945" y="5459706"/>
            <a:ext cx="1480804" cy="400110"/>
          </a:xfrm>
          <a:prstGeom prst="rect">
            <a:avLst/>
          </a:prstGeom>
          <a:noFill/>
        </p:spPr>
        <p:txBody>
          <a:bodyPr wrap="square" rtlCol="0">
            <a:spAutoFit/>
          </a:bodyPr>
          <a:lstStyle/>
          <a:p>
            <a:r>
              <a:rPr lang="en-GB" sz="2000">
                <a:solidFill>
                  <a:schemeClr val="accent5">
                    <a:lumMod val="50000"/>
                  </a:schemeClr>
                </a:solidFill>
              </a:rPr>
              <a:t>verstehen</a:t>
            </a:r>
            <a:endParaRPr lang="en-GB" sz="2000" dirty="0">
              <a:solidFill>
                <a:schemeClr val="accent5">
                  <a:lumMod val="50000"/>
                </a:schemeClr>
              </a:solidFill>
            </a:endParaRPr>
          </a:p>
        </p:txBody>
      </p:sp>
      <p:sp>
        <p:nvSpPr>
          <p:cNvPr id="47" name="TextBox 46"/>
          <p:cNvSpPr txBox="1"/>
          <p:nvPr/>
        </p:nvSpPr>
        <p:spPr>
          <a:xfrm>
            <a:off x="5549318" y="1969367"/>
            <a:ext cx="1592420" cy="400110"/>
          </a:xfrm>
          <a:prstGeom prst="rect">
            <a:avLst/>
          </a:prstGeom>
          <a:noFill/>
        </p:spPr>
        <p:txBody>
          <a:bodyPr wrap="square" rtlCol="0">
            <a:spAutoFit/>
          </a:bodyPr>
          <a:lstStyle/>
          <a:p>
            <a:r>
              <a:rPr lang="en-GB" sz="2000" b="1">
                <a:solidFill>
                  <a:schemeClr val="accent5">
                    <a:lumMod val="50000"/>
                  </a:schemeClr>
                </a:solidFill>
              </a:rPr>
              <a:t>mögen</a:t>
            </a:r>
            <a:endParaRPr lang="en-GB" sz="2000" b="1" dirty="0">
              <a:solidFill>
                <a:schemeClr val="accent5">
                  <a:lumMod val="50000"/>
                </a:schemeClr>
              </a:solidFill>
            </a:endParaRPr>
          </a:p>
        </p:txBody>
      </p:sp>
      <p:sp>
        <p:nvSpPr>
          <p:cNvPr id="48" name="TextBox 47"/>
          <p:cNvSpPr txBox="1"/>
          <p:nvPr/>
        </p:nvSpPr>
        <p:spPr>
          <a:xfrm>
            <a:off x="8570404" y="5473532"/>
            <a:ext cx="1389633" cy="400110"/>
          </a:xfrm>
          <a:prstGeom prst="rect">
            <a:avLst/>
          </a:prstGeom>
          <a:noFill/>
        </p:spPr>
        <p:txBody>
          <a:bodyPr wrap="square" rtlCol="0">
            <a:spAutoFit/>
          </a:bodyPr>
          <a:lstStyle/>
          <a:p>
            <a:r>
              <a:rPr lang="en-GB" sz="2000">
                <a:solidFill>
                  <a:schemeClr val="accent5">
                    <a:lumMod val="50000"/>
                  </a:schemeClr>
                </a:solidFill>
              </a:rPr>
              <a:t>mögen</a:t>
            </a:r>
            <a:endParaRPr lang="en-GB" sz="2000" dirty="0">
              <a:solidFill>
                <a:schemeClr val="accent5">
                  <a:lumMod val="50000"/>
                </a:schemeClr>
              </a:solidFill>
            </a:endParaRPr>
          </a:p>
        </p:txBody>
      </p:sp>
      <p:sp>
        <p:nvSpPr>
          <p:cNvPr id="29" name="Rectangle 28">
            <a:extLst>
              <a:ext uri="{FF2B5EF4-FFF2-40B4-BE49-F238E27FC236}">
                <a16:creationId xmlns:a16="http://schemas.microsoft.com/office/drawing/2014/main" id="{A964CA16-3C1C-4E94-84D8-ADAAF5B48116}"/>
              </a:ext>
            </a:extLst>
          </p:cNvPr>
          <p:cNvSpPr/>
          <p:nvPr/>
        </p:nvSpPr>
        <p:spPr>
          <a:xfrm>
            <a:off x="1510762" y="1508651"/>
            <a:ext cx="2324675" cy="646331"/>
          </a:xfrm>
          <a:prstGeom prst="rect">
            <a:avLst/>
          </a:prstGeom>
        </p:spPr>
        <p:txBody>
          <a:bodyPr wrap="none">
            <a:spAutoFit/>
          </a:bodyPr>
          <a:lstStyle/>
          <a:p>
            <a:r>
              <a:rPr lang="en-GB" sz="3600" b="1" dirty="0">
                <a:solidFill>
                  <a:srgbClr val="115076"/>
                </a:solidFill>
              </a:rPr>
              <a:t>R3 (</a:t>
            </a:r>
            <a:r>
              <a:rPr lang="en-GB" sz="3600" b="1" dirty="0" err="1">
                <a:solidFill>
                  <a:srgbClr val="115076"/>
                </a:solidFill>
              </a:rPr>
              <a:t>Dativ</a:t>
            </a:r>
            <a:r>
              <a:rPr lang="en-GB" sz="3600" b="1" dirty="0">
                <a:solidFill>
                  <a:srgbClr val="115076"/>
                </a:solidFill>
              </a:rPr>
              <a:t>)</a:t>
            </a:r>
          </a:p>
        </p:txBody>
      </p:sp>
      <p:sp>
        <p:nvSpPr>
          <p:cNvPr id="49" name="Rectangle 48">
            <a:extLst>
              <a:ext uri="{FF2B5EF4-FFF2-40B4-BE49-F238E27FC236}">
                <a16:creationId xmlns:a16="http://schemas.microsoft.com/office/drawing/2014/main" id="{CE622E05-84F4-4F5B-838C-B4C58BAB03A5}"/>
              </a:ext>
            </a:extLst>
          </p:cNvPr>
          <p:cNvSpPr/>
          <p:nvPr/>
        </p:nvSpPr>
        <p:spPr>
          <a:xfrm>
            <a:off x="7849639" y="817773"/>
            <a:ext cx="3358612" cy="646331"/>
          </a:xfrm>
          <a:prstGeom prst="rect">
            <a:avLst/>
          </a:prstGeom>
        </p:spPr>
        <p:txBody>
          <a:bodyPr wrap="none">
            <a:spAutoFit/>
          </a:bodyPr>
          <a:lstStyle/>
          <a:p>
            <a:r>
              <a:rPr lang="en-GB" sz="3600" b="1" dirty="0">
                <a:solidFill>
                  <a:srgbClr val="115076"/>
                </a:solidFill>
              </a:rPr>
              <a:t>R2 (</a:t>
            </a:r>
            <a:r>
              <a:rPr lang="en-GB" sz="3600" b="1" dirty="0" err="1">
                <a:solidFill>
                  <a:srgbClr val="115076"/>
                </a:solidFill>
              </a:rPr>
              <a:t>Akkusativ</a:t>
            </a:r>
            <a:r>
              <a:rPr lang="en-GB" sz="3600" b="1" dirty="0">
                <a:solidFill>
                  <a:srgbClr val="115076"/>
                </a:solidFill>
              </a:rPr>
              <a:t>)</a:t>
            </a:r>
          </a:p>
        </p:txBody>
      </p:sp>
    </p:spTree>
    <p:extLst>
      <p:ext uri="{BB962C8B-B14F-4D97-AF65-F5344CB8AC3E}">
        <p14:creationId xmlns:p14="http://schemas.microsoft.com/office/powerpoint/2010/main" val="78832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2"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2" nodeType="clickEffect">
                                  <p:stCondLst>
                                    <p:cond delay="0"/>
                                  </p:stCondLst>
                                  <p:childTnLst>
                                    <p:set>
                                      <p:cBhvr>
                                        <p:cTn id="40" dur="1" fill="hold">
                                          <p:stCondLst>
                                            <p:cond delay="0"/>
                                          </p:stCondLst>
                                        </p:cTn>
                                        <p:tgtEl>
                                          <p:spTgt spid="9"/>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3"/>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5"/>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6"/>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38"/>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24"/>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1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40"/>
                                        </p:tgtEl>
                                        <p:attrNameLst>
                                          <p:attrName>style.visibility</p:attrName>
                                        </p:attrNameLst>
                                      </p:cBhvr>
                                      <p:to>
                                        <p:strVal val="hidden"/>
                                      </p:to>
                                    </p:set>
                                  </p:childTnLst>
                                </p:cTn>
                              </p:par>
                              <p:par>
                                <p:cTn id="111" presetID="1" presetClass="entr" presetSubtype="0" fill="hold" grpId="0" nodeType="withEffect">
                                  <p:stCondLst>
                                    <p:cond delay="0"/>
                                  </p:stCondLst>
                                  <p:childTnLst>
                                    <p:set>
                                      <p:cBhvr>
                                        <p:cTn id="112" dur="1" fill="hold">
                                          <p:stCondLst>
                                            <p:cond delay="0"/>
                                          </p:stCondLst>
                                        </p:cTn>
                                        <p:tgtEl>
                                          <p:spTgt spid="4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1" nodeType="clickEffect">
                                  <p:stCondLst>
                                    <p:cond delay="0"/>
                                  </p:stCondLst>
                                  <p:childTnLst>
                                    <p:set>
                                      <p:cBhvr>
                                        <p:cTn id="120" dur="1" fill="hold">
                                          <p:stCondLst>
                                            <p:cond delay="0"/>
                                          </p:stCondLst>
                                        </p:cTn>
                                        <p:tgtEl>
                                          <p:spTgt spid="42"/>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0"/>
                                          </p:stCondLst>
                                        </p:cTn>
                                        <p:tgtEl>
                                          <p:spTgt spid="4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45"/>
                                        </p:tgtEl>
                                        <p:attrNameLst>
                                          <p:attrName>style.visibility</p:attrName>
                                        </p:attrNameLst>
                                      </p:cBhvr>
                                      <p:to>
                                        <p:strVal val="hidden"/>
                                      </p:to>
                                    </p:set>
                                  </p:childTnLst>
                                </p:cTn>
                              </p:par>
                              <p:par>
                                <p:cTn id="131" presetID="1" presetClass="entr" presetSubtype="0" fill="hold" grpId="0" nodeType="withEffect">
                                  <p:stCondLst>
                                    <p:cond delay="0"/>
                                  </p:stCondLst>
                                  <p:childTnLst>
                                    <p:set>
                                      <p:cBhvr>
                                        <p:cTn id="132" dur="1" fill="hold">
                                          <p:stCondLst>
                                            <p:cond delay="0"/>
                                          </p:stCondLst>
                                        </p:cTn>
                                        <p:tgtEl>
                                          <p:spTgt spid="46"/>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25"/>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25"/>
                                        </p:tgtEl>
                                        <p:attrNameLst>
                                          <p:attrName>style.visibility</p:attrName>
                                        </p:attrNameLst>
                                      </p:cBhvr>
                                      <p:to>
                                        <p:strVal val="hidden"/>
                                      </p:to>
                                    </p:set>
                                  </p:childTnLst>
                                </p:cTn>
                              </p:par>
                              <p:par>
                                <p:cTn id="141" presetID="1" presetClass="entr" presetSubtype="0" fill="hold" grpId="0" nodeType="withEffect">
                                  <p:stCondLst>
                                    <p:cond delay="0"/>
                                  </p:stCondLst>
                                  <p:childTnLst>
                                    <p:set>
                                      <p:cBhvr>
                                        <p:cTn id="142" dur="1" fill="hold">
                                          <p:stCondLst>
                                            <p:cond delay="0"/>
                                          </p:stCondLst>
                                        </p:cTn>
                                        <p:tgtEl>
                                          <p:spTgt spid="18"/>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27"/>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1" nodeType="clickEffect">
                                  <p:stCondLst>
                                    <p:cond delay="0"/>
                                  </p:stCondLst>
                                  <p:childTnLst>
                                    <p:set>
                                      <p:cBhvr>
                                        <p:cTn id="150" dur="1" fill="hold">
                                          <p:stCondLst>
                                            <p:cond delay="0"/>
                                          </p:stCondLst>
                                        </p:cTn>
                                        <p:tgtEl>
                                          <p:spTgt spid="27"/>
                                        </p:tgtEl>
                                        <p:attrNameLst>
                                          <p:attrName>style.visibility</p:attrName>
                                        </p:attrNameLst>
                                      </p:cBhvr>
                                      <p:to>
                                        <p:strVal val="hidden"/>
                                      </p:to>
                                    </p:set>
                                  </p:childTnLst>
                                </p:cTn>
                              </p:par>
                              <p:par>
                                <p:cTn id="151" presetID="1" presetClass="entr" presetSubtype="0" fill="hold" grpId="0" nodeType="withEffect">
                                  <p:stCondLst>
                                    <p:cond delay="0"/>
                                  </p:stCondLst>
                                  <p:childTnLst>
                                    <p:set>
                                      <p:cBhvr>
                                        <p:cTn id="152" dur="1" fill="hold">
                                          <p:stCondLst>
                                            <p:cond delay="0"/>
                                          </p:stCondLst>
                                        </p:cTn>
                                        <p:tgtEl>
                                          <p:spTgt spid="19"/>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31"/>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xit" presetSubtype="0" fill="hold" grpId="1" nodeType="clickEffect">
                                  <p:stCondLst>
                                    <p:cond delay="0"/>
                                  </p:stCondLst>
                                  <p:childTnLst>
                                    <p:set>
                                      <p:cBhvr>
                                        <p:cTn id="160" dur="1" fill="hold">
                                          <p:stCondLst>
                                            <p:cond delay="0"/>
                                          </p:stCondLst>
                                        </p:cTn>
                                        <p:tgtEl>
                                          <p:spTgt spid="31"/>
                                        </p:tgtEl>
                                        <p:attrNameLst>
                                          <p:attrName>style.visibility</p:attrName>
                                        </p:attrNameLst>
                                      </p:cBhvr>
                                      <p:to>
                                        <p:strVal val="hidden"/>
                                      </p:to>
                                    </p:set>
                                  </p:childTnLst>
                                </p:cTn>
                              </p:par>
                              <p:par>
                                <p:cTn id="161" presetID="1" presetClass="entr" presetSubtype="0" fill="hold" grpId="0" nodeType="withEffect">
                                  <p:stCondLst>
                                    <p:cond delay="0"/>
                                  </p:stCondLst>
                                  <p:childTnLst>
                                    <p:set>
                                      <p:cBhvr>
                                        <p:cTn id="162" dur="1" fill="hold">
                                          <p:stCondLst>
                                            <p:cond delay="0"/>
                                          </p:stCondLst>
                                        </p:cTn>
                                        <p:tgtEl>
                                          <p:spTgt spid="20"/>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47"/>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47"/>
                                        </p:tgtEl>
                                        <p:attrNameLst>
                                          <p:attrName>style.visibility</p:attrName>
                                        </p:attrNameLst>
                                      </p:cBhvr>
                                      <p:to>
                                        <p:strVal val="hidden"/>
                                      </p:to>
                                    </p:set>
                                  </p:childTnLst>
                                </p:cTn>
                              </p:par>
                              <p:par>
                                <p:cTn id="171" presetID="1" presetClass="entr" presetSubtype="0" fill="hold" grpId="0" nodeType="withEffect">
                                  <p:stCondLst>
                                    <p:cond delay="0"/>
                                  </p:stCondLst>
                                  <p:childTnLst>
                                    <p:set>
                                      <p:cBhvr>
                                        <p:cTn id="172" dur="1" fill="hold">
                                          <p:stCondLst>
                                            <p:cond delay="0"/>
                                          </p:stCondLst>
                                        </p:cTn>
                                        <p:tgtEl>
                                          <p:spTgt spid="48"/>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6"/>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7"/>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32"/>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P spid="10" grpId="0"/>
      <p:bldP spid="11" grpId="0"/>
      <p:bldP spid="11" grpId="1"/>
      <p:bldP spid="12" grpId="0"/>
      <p:bldP spid="13" grpId="0"/>
      <p:bldP spid="13" grpId="1"/>
      <p:bldP spid="14" grpId="0"/>
      <p:bldP spid="15" grpId="0"/>
      <p:bldP spid="15" grpId="1"/>
      <p:bldP spid="16" grpId="0"/>
      <p:bldP spid="16" grpId="1"/>
      <p:bldP spid="17" grpId="0"/>
      <p:bldP spid="18" grpId="0"/>
      <p:bldP spid="19" grpId="0"/>
      <p:bldP spid="20" grpId="0"/>
      <p:bldP spid="21" grpId="0"/>
      <p:bldP spid="21" grpId="1"/>
      <p:bldP spid="22" grpId="0"/>
      <p:bldP spid="23" grpId="0"/>
      <p:bldP spid="24" grpId="0"/>
      <p:bldP spid="24" grpId="1"/>
      <p:bldP spid="25" grpId="0"/>
      <p:bldP spid="25" grpId="1"/>
      <p:bldP spid="27" grpId="0"/>
      <p:bldP spid="27" grpId="1"/>
      <p:bldP spid="31" grpId="0"/>
      <p:bldP spid="31" grpId="1"/>
      <p:bldP spid="6" grpId="0" animBg="1"/>
      <p:bldP spid="7" grpId="0"/>
      <p:bldP spid="32" grpId="0"/>
      <p:bldP spid="33" grpId="0"/>
      <p:bldP spid="8" grpId="0"/>
      <p:bldP spid="9" grpId="0"/>
      <p:bldP spid="9" grpId="2"/>
      <p:bldP spid="35" grpId="0"/>
      <p:bldP spid="36" grpId="0"/>
      <p:bldP spid="36" grpId="1"/>
      <p:bldP spid="37" grpId="0"/>
      <p:bldP spid="38" grpId="0"/>
      <p:bldP spid="38" grpId="1"/>
      <p:bldP spid="39" grpId="0"/>
      <p:bldP spid="40" grpId="0"/>
      <p:bldP spid="40" grpId="1"/>
      <p:bldP spid="41" grpId="0"/>
      <p:bldP spid="42" grpId="0"/>
      <p:bldP spid="42" grpId="1"/>
      <p:bldP spid="43" grpId="0"/>
      <p:bldP spid="45" grpId="0"/>
      <p:bldP spid="45" grpId="1"/>
      <p:bldP spid="46" grpId="0"/>
      <p:bldP spid="47" grpId="0"/>
      <p:bldP spid="47" grpId="1"/>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892623" cy="869950"/>
          </a:xfrm>
          <a:prstGeom prst="rect">
            <a:avLst/>
          </a:prstGeom>
        </p:spPr>
      </p:pic>
      <p:sp>
        <p:nvSpPr>
          <p:cNvPr id="4" name="Title 3"/>
          <p:cNvSpPr>
            <a:spLocks noGrp="1"/>
          </p:cNvSpPr>
          <p:nvPr>
            <p:ph type="title"/>
          </p:nvPr>
        </p:nvSpPr>
        <p:spPr>
          <a:xfrm>
            <a:off x="0" y="294041"/>
            <a:ext cx="5355771" cy="707849"/>
          </a:xfrm>
        </p:spPr>
        <p:txBody>
          <a:bodyPr>
            <a:normAutofit/>
          </a:bodyPr>
          <a:lstStyle/>
          <a:p>
            <a:r>
              <a:rPr lang="en-GB" sz="3600" b="1" dirty="0">
                <a:solidFill>
                  <a:schemeClr val="bg1"/>
                </a:solidFill>
              </a:rPr>
              <a:t>Andreas </a:t>
            </a:r>
            <a:r>
              <a:rPr lang="en-GB" sz="3600" b="1" dirty="0" err="1">
                <a:solidFill>
                  <a:schemeClr val="bg1"/>
                </a:solidFill>
              </a:rPr>
              <a:t>Mathelehrer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57302" y="247046"/>
            <a:ext cx="110189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5892623" y="232466"/>
            <a:ext cx="3871613" cy="830997"/>
          </a:xfrm>
          <a:prstGeom prst="rect">
            <a:avLst/>
          </a:prstGeom>
          <a:noFill/>
        </p:spPr>
        <p:txBody>
          <a:bodyPr wrap="square" rtlCol="0">
            <a:spAutoFit/>
          </a:bodyPr>
          <a:lstStyle/>
          <a:p>
            <a:r>
              <a:rPr lang="en-US" sz="2400" dirty="0">
                <a:solidFill>
                  <a:schemeClr val="accent5">
                    <a:lumMod val="50000"/>
                  </a:schemeClr>
                </a:solidFill>
              </a:rPr>
              <a:t>Andrea </a:t>
            </a:r>
            <a:r>
              <a:rPr lang="en-US" sz="2400" dirty="0" err="1">
                <a:solidFill>
                  <a:schemeClr val="accent5">
                    <a:lumMod val="50000"/>
                  </a:schemeClr>
                </a:solidFill>
              </a:rPr>
              <a:t>beschreibt</a:t>
            </a:r>
            <a:r>
              <a:rPr lang="en-US" sz="2400" dirty="0">
                <a:solidFill>
                  <a:schemeClr val="accent5">
                    <a:lumMod val="50000"/>
                  </a:schemeClr>
                </a:solidFill>
              </a:rPr>
              <a:t> </a:t>
            </a:r>
            <a:r>
              <a:rPr lang="en-US" sz="2400" dirty="0" err="1">
                <a:solidFill>
                  <a:schemeClr val="accent5">
                    <a:lumMod val="50000"/>
                  </a:schemeClr>
                </a:solidFill>
              </a:rPr>
              <a:t>ihren</a:t>
            </a:r>
            <a:r>
              <a:rPr lang="en-US" sz="2400" dirty="0">
                <a:solidFill>
                  <a:schemeClr val="accent5">
                    <a:lumMod val="50000"/>
                  </a:schemeClr>
                </a:solidFill>
              </a:rPr>
              <a:t> </a:t>
            </a:r>
            <a:r>
              <a:rPr lang="en-US" sz="2400" dirty="0" err="1">
                <a:solidFill>
                  <a:schemeClr val="accent5">
                    <a:lumMod val="50000"/>
                  </a:schemeClr>
                </a:solidFill>
              </a:rPr>
              <a:t>neuen</a:t>
            </a:r>
            <a:r>
              <a:rPr lang="en-US" sz="2400" dirty="0">
                <a:solidFill>
                  <a:schemeClr val="accent5">
                    <a:lumMod val="50000"/>
                  </a:schemeClr>
                </a:solidFill>
              </a:rPr>
              <a:t> </a:t>
            </a:r>
            <a:r>
              <a:rPr lang="en-US" sz="2400" dirty="0" err="1">
                <a:solidFill>
                  <a:schemeClr val="accent5">
                    <a:lumMod val="50000"/>
                  </a:schemeClr>
                </a:solidFill>
              </a:rPr>
              <a:t>Mathelehrer</a:t>
            </a:r>
            <a:r>
              <a:rPr lang="en-US" sz="2400" dirty="0">
                <a:solidFill>
                  <a:schemeClr val="accent5">
                    <a:lumMod val="50000"/>
                  </a:schemeClr>
                </a:solidFill>
              </a:rPr>
              <a:t>.</a:t>
            </a:r>
          </a:p>
        </p:txBody>
      </p:sp>
      <p:pic>
        <p:nvPicPr>
          <p:cNvPr id="7" name="Picture 6" descr="A picture containing toy&#10;&#10;Description automatically generated">
            <a:extLst>
              <a:ext uri="{FF2B5EF4-FFF2-40B4-BE49-F238E27FC236}">
                <a16:creationId xmlns:a16="http://schemas.microsoft.com/office/drawing/2014/main" id="{CA2CEFF3-0CBF-4A32-B5AA-E72A9A7AE8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8919" y="-16107"/>
            <a:ext cx="1073704" cy="1632857"/>
          </a:xfrm>
          <a:prstGeom prst="rect">
            <a:avLst/>
          </a:prstGeom>
        </p:spPr>
      </p:pic>
      <p:sp>
        <p:nvSpPr>
          <p:cNvPr id="62" name="TextBox 61">
            <a:extLst>
              <a:ext uri="{FF2B5EF4-FFF2-40B4-BE49-F238E27FC236}">
                <a16:creationId xmlns:a16="http://schemas.microsoft.com/office/drawing/2014/main" id="{78C1D4AC-EA39-4F43-9515-1A124663D73B}"/>
              </a:ext>
            </a:extLst>
          </p:cNvPr>
          <p:cNvSpPr txBox="1"/>
          <p:nvPr/>
        </p:nvSpPr>
        <p:spPr>
          <a:xfrm>
            <a:off x="24491" y="1216133"/>
            <a:ext cx="11934468" cy="461665"/>
          </a:xfrm>
          <a:prstGeom prst="rect">
            <a:avLst/>
          </a:prstGeom>
          <a:solidFill>
            <a:schemeClr val="bg1"/>
          </a:solid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fehlenden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 auf English.</a:t>
            </a:r>
          </a:p>
        </p:txBody>
      </p:sp>
      <p:sp>
        <p:nvSpPr>
          <p:cNvPr id="63" name="TextBox 62">
            <a:extLst>
              <a:ext uri="{FF2B5EF4-FFF2-40B4-BE49-F238E27FC236}">
                <a16:creationId xmlns:a16="http://schemas.microsoft.com/office/drawing/2014/main" id="{C377E7E9-9B13-485D-A339-12FF3E012EC8}"/>
              </a:ext>
            </a:extLst>
          </p:cNvPr>
          <p:cNvSpPr txBox="1"/>
          <p:nvPr/>
        </p:nvSpPr>
        <p:spPr>
          <a:xfrm>
            <a:off x="744927" y="1889986"/>
            <a:ext cx="11934468" cy="830997"/>
          </a:xfrm>
          <a:prstGeom prst="rect">
            <a:avLst/>
          </a:prstGeom>
          <a:noFill/>
        </p:spPr>
        <p:txBody>
          <a:bodyPr wrap="square" rtlCol="0">
            <a:spAutoFit/>
          </a:bodyPr>
          <a:lstStyle/>
          <a:p>
            <a:r>
              <a:rPr lang="en-US" sz="2400" dirty="0">
                <a:solidFill>
                  <a:schemeClr val="accent5">
                    <a:lumMod val="50000"/>
                  </a:schemeClr>
                </a:solidFill>
              </a:rPr>
              <a:t>Mia, _______ new </a:t>
            </a:r>
            <a:r>
              <a:rPr lang="en-US" sz="2400" dirty="0" err="1">
                <a:solidFill>
                  <a:schemeClr val="accent5">
                    <a:lumMod val="50000"/>
                  </a:schemeClr>
                </a:solidFill>
              </a:rPr>
              <a:t>maths</a:t>
            </a:r>
            <a:r>
              <a:rPr lang="en-US" sz="2400" dirty="0">
                <a:solidFill>
                  <a:schemeClr val="accent5">
                    <a:lumMod val="50000"/>
                  </a:schemeClr>
                </a:solidFill>
              </a:rPr>
              <a:t> teacher ___ too ________ and he doesn’t _________ anything ____ ______.</a:t>
            </a:r>
          </a:p>
        </p:txBody>
      </p:sp>
      <p:sp>
        <p:nvSpPr>
          <p:cNvPr id="64" name="TextBox 63">
            <a:extLst>
              <a:ext uri="{FF2B5EF4-FFF2-40B4-BE49-F238E27FC236}">
                <a16:creationId xmlns:a16="http://schemas.microsoft.com/office/drawing/2014/main" id="{42575301-1920-4A09-A73F-4984E33E7B6B}"/>
              </a:ext>
            </a:extLst>
          </p:cNvPr>
          <p:cNvSpPr txBox="1"/>
          <p:nvPr/>
        </p:nvSpPr>
        <p:spPr>
          <a:xfrm>
            <a:off x="744927" y="2702338"/>
            <a:ext cx="11934468" cy="461665"/>
          </a:xfrm>
          <a:prstGeom prst="rect">
            <a:avLst/>
          </a:prstGeom>
          <a:noFill/>
        </p:spPr>
        <p:txBody>
          <a:bodyPr wrap="square" rtlCol="0">
            <a:spAutoFit/>
          </a:bodyPr>
          <a:lstStyle/>
          <a:p>
            <a:r>
              <a:rPr lang="en-US" sz="2400" dirty="0">
                <a:solidFill>
                  <a:schemeClr val="accent5">
                    <a:lumMod val="50000"/>
                  </a:schemeClr>
                </a:solidFill>
              </a:rPr>
              <a:t>I think, he ________ like _____.</a:t>
            </a:r>
          </a:p>
        </p:txBody>
      </p:sp>
      <p:sp>
        <p:nvSpPr>
          <p:cNvPr id="65" name="TextBox 64">
            <a:extLst>
              <a:ext uri="{FF2B5EF4-FFF2-40B4-BE49-F238E27FC236}">
                <a16:creationId xmlns:a16="http://schemas.microsoft.com/office/drawing/2014/main" id="{C642D981-CF4A-43E6-9631-217C7596C973}"/>
              </a:ext>
            </a:extLst>
          </p:cNvPr>
          <p:cNvSpPr txBox="1"/>
          <p:nvPr/>
        </p:nvSpPr>
        <p:spPr>
          <a:xfrm>
            <a:off x="744927" y="3392312"/>
            <a:ext cx="11934468" cy="461665"/>
          </a:xfrm>
          <a:prstGeom prst="rect">
            <a:avLst/>
          </a:prstGeom>
          <a:noFill/>
        </p:spPr>
        <p:txBody>
          <a:bodyPr wrap="square" rtlCol="0">
            <a:spAutoFit/>
          </a:bodyPr>
          <a:lstStyle/>
          <a:p>
            <a:r>
              <a:rPr lang="en-US" sz="2400" dirty="0">
                <a:solidFill>
                  <a:schemeClr val="accent5">
                    <a:lumMod val="50000"/>
                  </a:schemeClr>
                </a:solidFill>
              </a:rPr>
              <a:t>He ______ _____ stupid stories, ________ he never _______ _______!</a:t>
            </a:r>
          </a:p>
        </p:txBody>
      </p:sp>
      <p:sp>
        <p:nvSpPr>
          <p:cNvPr id="66" name="TextBox 65">
            <a:extLst>
              <a:ext uri="{FF2B5EF4-FFF2-40B4-BE49-F238E27FC236}">
                <a16:creationId xmlns:a16="http://schemas.microsoft.com/office/drawing/2014/main" id="{F7B1FC9F-E72B-4337-B07A-1867AB883331}"/>
              </a:ext>
            </a:extLst>
          </p:cNvPr>
          <p:cNvSpPr txBox="1"/>
          <p:nvPr/>
        </p:nvSpPr>
        <p:spPr>
          <a:xfrm>
            <a:off x="744927" y="4039180"/>
            <a:ext cx="11934468" cy="461665"/>
          </a:xfrm>
          <a:prstGeom prst="rect">
            <a:avLst/>
          </a:prstGeom>
          <a:noFill/>
        </p:spPr>
        <p:txBody>
          <a:bodyPr wrap="square" rtlCol="0">
            <a:spAutoFit/>
          </a:bodyPr>
          <a:lstStyle/>
          <a:p>
            <a:r>
              <a:rPr lang="en-US" sz="2400" dirty="0">
                <a:solidFill>
                  <a:schemeClr val="accent5">
                    <a:lumMod val="50000"/>
                  </a:schemeClr>
                </a:solidFill>
              </a:rPr>
              <a:t>He never ________ at us and he doesn’t __________ ______ any __________.</a:t>
            </a:r>
          </a:p>
        </p:txBody>
      </p:sp>
      <p:sp>
        <p:nvSpPr>
          <p:cNvPr id="67" name="TextBox 66">
            <a:extLst>
              <a:ext uri="{FF2B5EF4-FFF2-40B4-BE49-F238E27FC236}">
                <a16:creationId xmlns:a16="http://schemas.microsoft.com/office/drawing/2014/main" id="{7EC7483A-D1A9-4F8B-9726-59E56C488E78}"/>
              </a:ext>
            </a:extLst>
          </p:cNvPr>
          <p:cNvSpPr txBox="1"/>
          <p:nvPr/>
        </p:nvSpPr>
        <p:spPr>
          <a:xfrm>
            <a:off x="744927" y="4758951"/>
            <a:ext cx="11934468" cy="461665"/>
          </a:xfrm>
          <a:prstGeom prst="rect">
            <a:avLst/>
          </a:prstGeom>
          <a:noFill/>
        </p:spPr>
        <p:txBody>
          <a:bodyPr wrap="square" rtlCol="0">
            <a:spAutoFit/>
          </a:bodyPr>
          <a:lstStyle/>
          <a:p>
            <a:r>
              <a:rPr lang="en-US" sz="2400" dirty="0">
                <a:solidFill>
                  <a:schemeClr val="accent5">
                    <a:lumMod val="50000"/>
                  </a:schemeClr>
                </a:solidFill>
              </a:rPr>
              <a:t>He also _________ ___________ us, that we __________ have _____________.</a:t>
            </a:r>
          </a:p>
        </p:txBody>
      </p:sp>
      <p:sp>
        <p:nvSpPr>
          <p:cNvPr id="68" name="TextBox 67">
            <a:extLst>
              <a:ext uri="{FF2B5EF4-FFF2-40B4-BE49-F238E27FC236}">
                <a16:creationId xmlns:a16="http://schemas.microsoft.com/office/drawing/2014/main" id="{C6770390-B9FA-4503-80B4-16B7E340E10B}"/>
              </a:ext>
            </a:extLst>
          </p:cNvPr>
          <p:cNvSpPr txBox="1"/>
          <p:nvPr/>
        </p:nvSpPr>
        <p:spPr>
          <a:xfrm>
            <a:off x="744927" y="5411034"/>
            <a:ext cx="11214032" cy="461665"/>
          </a:xfrm>
          <a:prstGeom prst="rect">
            <a:avLst/>
          </a:prstGeom>
          <a:noFill/>
        </p:spPr>
        <p:txBody>
          <a:bodyPr wrap="square" rtlCol="0">
            <a:spAutoFit/>
          </a:bodyPr>
          <a:lstStyle/>
          <a:p>
            <a:r>
              <a:rPr lang="en-US" sz="2400" dirty="0">
                <a:solidFill>
                  <a:schemeClr val="accent5">
                    <a:lumMod val="50000"/>
                  </a:schemeClr>
                </a:solidFill>
              </a:rPr>
              <a:t>And he _______ _______ _____ for ____________ opinion.</a:t>
            </a:r>
          </a:p>
        </p:txBody>
      </p:sp>
      <p:sp>
        <p:nvSpPr>
          <p:cNvPr id="2" name="TextBox 1">
            <a:extLst>
              <a:ext uri="{FF2B5EF4-FFF2-40B4-BE49-F238E27FC236}">
                <a16:creationId xmlns:a16="http://schemas.microsoft.com/office/drawing/2014/main" id="{859AFD5E-CD89-4412-A8E8-87447D456729}"/>
              </a:ext>
            </a:extLst>
          </p:cNvPr>
          <p:cNvSpPr txBox="1"/>
          <p:nvPr/>
        </p:nvSpPr>
        <p:spPr>
          <a:xfrm>
            <a:off x="1641231" y="1889986"/>
            <a:ext cx="1008184" cy="461665"/>
          </a:xfrm>
          <a:prstGeom prst="rect">
            <a:avLst/>
          </a:prstGeom>
          <a:noFill/>
        </p:spPr>
        <p:txBody>
          <a:bodyPr wrap="square" rtlCol="0">
            <a:spAutoFit/>
          </a:bodyPr>
          <a:lstStyle/>
          <a:p>
            <a:pPr algn="ctr"/>
            <a:r>
              <a:rPr lang="en-US" sz="2400" b="1" dirty="0">
                <a:solidFill>
                  <a:srgbClr val="DAA520"/>
                </a:solidFill>
              </a:rPr>
              <a:t>our</a:t>
            </a:r>
            <a:endParaRPr lang="en-GB" sz="2400" b="1" dirty="0">
              <a:solidFill>
                <a:srgbClr val="DAA520"/>
              </a:solidFill>
            </a:endParaRPr>
          </a:p>
        </p:txBody>
      </p:sp>
      <p:sp>
        <p:nvSpPr>
          <p:cNvPr id="21" name="TextBox 20">
            <a:extLst>
              <a:ext uri="{FF2B5EF4-FFF2-40B4-BE49-F238E27FC236}">
                <a16:creationId xmlns:a16="http://schemas.microsoft.com/office/drawing/2014/main" id="{4810C9D8-92B5-44A6-ACCD-290889E706D9}"/>
              </a:ext>
            </a:extLst>
          </p:cNvPr>
          <p:cNvSpPr txBox="1"/>
          <p:nvPr/>
        </p:nvSpPr>
        <p:spPr>
          <a:xfrm>
            <a:off x="5388531" y="1878656"/>
            <a:ext cx="1008184" cy="461665"/>
          </a:xfrm>
          <a:prstGeom prst="rect">
            <a:avLst/>
          </a:prstGeom>
          <a:noFill/>
        </p:spPr>
        <p:txBody>
          <a:bodyPr wrap="square" rtlCol="0">
            <a:spAutoFit/>
          </a:bodyPr>
          <a:lstStyle/>
          <a:p>
            <a:pPr algn="ctr"/>
            <a:r>
              <a:rPr lang="en-US" sz="2400" b="1" dirty="0">
                <a:solidFill>
                  <a:srgbClr val="DAA520"/>
                </a:solidFill>
              </a:rPr>
              <a:t>is</a:t>
            </a:r>
            <a:endParaRPr lang="en-GB" sz="2400" b="1" dirty="0">
              <a:solidFill>
                <a:srgbClr val="DAA520"/>
              </a:solidFill>
            </a:endParaRPr>
          </a:p>
        </p:txBody>
      </p:sp>
      <p:sp>
        <p:nvSpPr>
          <p:cNvPr id="22" name="TextBox 21">
            <a:extLst>
              <a:ext uri="{FF2B5EF4-FFF2-40B4-BE49-F238E27FC236}">
                <a16:creationId xmlns:a16="http://schemas.microsoft.com/office/drawing/2014/main" id="{00A45C66-8CB1-479C-B303-A7E85136D6D5}"/>
              </a:ext>
            </a:extLst>
          </p:cNvPr>
          <p:cNvSpPr txBox="1"/>
          <p:nvPr/>
        </p:nvSpPr>
        <p:spPr>
          <a:xfrm>
            <a:off x="6981782" y="1898672"/>
            <a:ext cx="1008184" cy="461665"/>
          </a:xfrm>
          <a:prstGeom prst="rect">
            <a:avLst/>
          </a:prstGeom>
          <a:noFill/>
        </p:spPr>
        <p:txBody>
          <a:bodyPr wrap="square" rtlCol="0">
            <a:spAutoFit/>
          </a:bodyPr>
          <a:lstStyle/>
          <a:p>
            <a:pPr algn="ctr"/>
            <a:r>
              <a:rPr lang="en-US" sz="2400" b="1" dirty="0">
                <a:solidFill>
                  <a:srgbClr val="DAA520"/>
                </a:solidFill>
              </a:rPr>
              <a:t>strict</a:t>
            </a:r>
            <a:endParaRPr lang="en-GB" sz="2400" b="1" dirty="0">
              <a:solidFill>
                <a:srgbClr val="DAA520"/>
              </a:solidFill>
            </a:endParaRPr>
          </a:p>
        </p:txBody>
      </p:sp>
      <p:sp>
        <p:nvSpPr>
          <p:cNvPr id="23" name="TextBox 22">
            <a:extLst>
              <a:ext uri="{FF2B5EF4-FFF2-40B4-BE49-F238E27FC236}">
                <a16:creationId xmlns:a16="http://schemas.microsoft.com/office/drawing/2014/main" id="{4C2C0881-DAB3-4405-8A27-C5291371C4AE}"/>
              </a:ext>
            </a:extLst>
          </p:cNvPr>
          <p:cNvSpPr txBox="1"/>
          <p:nvPr/>
        </p:nvSpPr>
        <p:spPr>
          <a:xfrm>
            <a:off x="10438888" y="1885764"/>
            <a:ext cx="1374066" cy="461665"/>
          </a:xfrm>
          <a:prstGeom prst="rect">
            <a:avLst/>
          </a:prstGeom>
          <a:noFill/>
        </p:spPr>
        <p:txBody>
          <a:bodyPr wrap="square" rtlCol="0">
            <a:spAutoFit/>
          </a:bodyPr>
          <a:lstStyle/>
          <a:p>
            <a:pPr algn="ctr"/>
            <a:r>
              <a:rPr lang="en-US" sz="2400" b="1" dirty="0">
                <a:solidFill>
                  <a:srgbClr val="DAA520"/>
                </a:solidFill>
              </a:rPr>
              <a:t>explain</a:t>
            </a:r>
            <a:endParaRPr lang="en-GB" sz="2400" b="1" dirty="0">
              <a:solidFill>
                <a:srgbClr val="DAA520"/>
              </a:solidFill>
            </a:endParaRPr>
          </a:p>
        </p:txBody>
      </p:sp>
      <p:sp>
        <p:nvSpPr>
          <p:cNvPr id="24" name="TextBox 23">
            <a:extLst>
              <a:ext uri="{FF2B5EF4-FFF2-40B4-BE49-F238E27FC236}">
                <a16:creationId xmlns:a16="http://schemas.microsoft.com/office/drawing/2014/main" id="{4504EC5F-E8FD-4A7F-87D6-BF9B013C2F0C}"/>
              </a:ext>
            </a:extLst>
          </p:cNvPr>
          <p:cNvSpPr txBox="1"/>
          <p:nvPr/>
        </p:nvSpPr>
        <p:spPr>
          <a:xfrm>
            <a:off x="2175310" y="2248559"/>
            <a:ext cx="764299" cy="461665"/>
          </a:xfrm>
          <a:prstGeom prst="rect">
            <a:avLst/>
          </a:prstGeom>
          <a:noFill/>
        </p:spPr>
        <p:txBody>
          <a:bodyPr wrap="square" rtlCol="0">
            <a:spAutoFit/>
          </a:bodyPr>
          <a:lstStyle/>
          <a:p>
            <a:pPr algn="ctr"/>
            <a:r>
              <a:rPr lang="en-US" sz="2400" b="1" dirty="0">
                <a:solidFill>
                  <a:srgbClr val="DAA520"/>
                </a:solidFill>
              </a:rPr>
              <a:t>to</a:t>
            </a:r>
            <a:endParaRPr lang="en-GB" sz="2400" b="1" dirty="0">
              <a:solidFill>
                <a:srgbClr val="DAA520"/>
              </a:solidFill>
            </a:endParaRPr>
          </a:p>
        </p:txBody>
      </p:sp>
      <p:sp>
        <p:nvSpPr>
          <p:cNvPr id="25" name="TextBox 24">
            <a:extLst>
              <a:ext uri="{FF2B5EF4-FFF2-40B4-BE49-F238E27FC236}">
                <a16:creationId xmlns:a16="http://schemas.microsoft.com/office/drawing/2014/main" id="{73967390-764A-43FB-A687-CF298633D3D5}"/>
              </a:ext>
            </a:extLst>
          </p:cNvPr>
          <p:cNvSpPr txBox="1"/>
          <p:nvPr/>
        </p:nvSpPr>
        <p:spPr>
          <a:xfrm>
            <a:off x="2882279" y="2259318"/>
            <a:ext cx="764299" cy="461665"/>
          </a:xfrm>
          <a:prstGeom prst="rect">
            <a:avLst/>
          </a:prstGeom>
          <a:noFill/>
        </p:spPr>
        <p:txBody>
          <a:bodyPr wrap="square" rtlCol="0">
            <a:spAutoFit/>
          </a:bodyPr>
          <a:lstStyle/>
          <a:p>
            <a:pPr algn="ctr"/>
            <a:r>
              <a:rPr lang="en-US" sz="2400" b="1" dirty="0">
                <a:solidFill>
                  <a:srgbClr val="DAA520"/>
                </a:solidFill>
              </a:rPr>
              <a:t>us</a:t>
            </a:r>
            <a:endParaRPr lang="en-GB" sz="2400" b="1" dirty="0">
              <a:solidFill>
                <a:srgbClr val="DAA520"/>
              </a:solidFill>
            </a:endParaRPr>
          </a:p>
        </p:txBody>
      </p:sp>
      <p:sp>
        <p:nvSpPr>
          <p:cNvPr id="26" name="TextBox 25">
            <a:extLst>
              <a:ext uri="{FF2B5EF4-FFF2-40B4-BE49-F238E27FC236}">
                <a16:creationId xmlns:a16="http://schemas.microsoft.com/office/drawing/2014/main" id="{14352A7B-ED1E-46ED-973A-BDA514B1DA5B}"/>
              </a:ext>
            </a:extLst>
          </p:cNvPr>
          <p:cNvSpPr txBox="1"/>
          <p:nvPr/>
        </p:nvSpPr>
        <p:spPr>
          <a:xfrm>
            <a:off x="2034827" y="2677295"/>
            <a:ext cx="1694903" cy="461665"/>
          </a:xfrm>
          <a:prstGeom prst="rect">
            <a:avLst/>
          </a:prstGeom>
          <a:noFill/>
        </p:spPr>
        <p:txBody>
          <a:bodyPr wrap="square" rtlCol="0">
            <a:spAutoFit/>
          </a:bodyPr>
          <a:lstStyle/>
          <a:p>
            <a:pPr algn="ctr"/>
            <a:r>
              <a:rPr lang="en-US" sz="2400" b="1" dirty="0">
                <a:solidFill>
                  <a:srgbClr val="DAA520"/>
                </a:solidFill>
              </a:rPr>
              <a:t>doesn’t</a:t>
            </a:r>
            <a:endParaRPr lang="en-GB" sz="2400" b="1" dirty="0">
              <a:solidFill>
                <a:srgbClr val="DAA520"/>
              </a:solidFill>
            </a:endParaRPr>
          </a:p>
        </p:txBody>
      </p:sp>
      <p:sp>
        <p:nvSpPr>
          <p:cNvPr id="27" name="TextBox 26">
            <a:extLst>
              <a:ext uri="{FF2B5EF4-FFF2-40B4-BE49-F238E27FC236}">
                <a16:creationId xmlns:a16="http://schemas.microsoft.com/office/drawing/2014/main" id="{2AD84F6B-6645-47AF-9F32-EFF83B09E77E}"/>
              </a:ext>
            </a:extLst>
          </p:cNvPr>
          <p:cNvSpPr txBox="1"/>
          <p:nvPr/>
        </p:nvSpPr>
        <p:spPr>
          <a:xfrm>
            <a:off x="3902888" y="2690796"/>
            <a:ext cx="1257225" cy="461665"/>
          </a:xfrm>
          <a:prstGeom prst="rect">
            <a:avLst/>
          </a:prstGeom>
          <a:noFill/>
        </p:spPr>
        <p:txBody>
          <a:bodyPr wrap="square" rtlCol="0">
            <a:spAutoFit/>
          </a:bodyPr>
          <a:lstStyle/>
          <a:p>
            <a:pPr algn="ctr"/>
            <a:r>
              <a:rPr lang="en-US" sz="2400" b="1" dirty="0">
                <a:solidFill>
                  <a:srgbClr val="DAA520"/>
                </a:solidFill>
              </a:rPr>
              <a:t>us</a:t>
            </a:r>
            <a:endParaRPr lang="en-GB" sz="2400" b="1" dirty="0">
              <a:solidFill>
                <a:srgbClr val="DAA520"/>
              </a:solidFill>
            </a:endParaRPr>
          </a:p>
        </p:txBody>
      </p:sp>
      <p:sp>
        <p:nvSpPr>
          <p:cNvPr id="28" name="TextBox 27">
            <a:extLst>
              <a:ext uri="{FF2B5EF4-FFF2-40B4-BE49-F238E27FC236}">
                <a16:creationId xmlns:a16="http://schemas.microsoft.com/office/drawing/2014/main" id="{FEC22C69-C736-413B-82E8-1D97054A47B5}"/>
              </a:ext>
            </a:extLst>
          </p:cNvPr>
          <p:cNvSpPr txBox="1"/>
          <p:nvPr/>
        </p:nvSpPr>
        <p:spPr>
          <a:xfrm>
            <a:off x="1029987" y="3392313"/>
            <a:ext cx="1361521" cy="461665"/>
          </a:xfrm>
          <a:prstGeom prst="rect">
            <a:avLst/>
          </a:prstGeom>
          <a:noFill/>
        </p:spPr>
        <p:txBody>
          <a:bodyPr wrap="square" rtlCol="0">
            <a:spAutoFit/>
          </a:bodyPr>
          <a:lstStyle/>
          <a:p>
            <a:pPr algn="ctr"/>
            <a:r>
              <a:rPr lang="en-US" sz="2400" b="1" dirty="0">
                <a:solidFill>
                  <a:srgbClr val="DAA520"/>
                </a:solidFill>
              </a:rPr>
              <a:t>tells</a:t>
            </a:r>
            <a:endParaRPr lang="en-GB" sz="2400" b="1" dirty="0">
              <a:solidFill>
                <a:srgbClr val="DAA520"/>
              </a:solidFill>
            </a:endParaRPr>
          </a:p>
        </p:txBody>
      </p:sp>
      <p:sp>
        <p:nvSpPr>
          <p:cNvPr id="29" name="TextBox 28">
            <a:extLst>
              <a:ext uri="{FF2B5EF4-FFF2-40B4-BE49-F238E27FC236}">
                <a16:creationId xmlns:a16="http://schemas.microsoft.com/office/drawing/2014/main" id="{35345DA5-6BDB-48F0-8AE6-56A38B47C7EB}"/>
              </a:ext>
            </a:extLst>
          </p:cNvPr>
          <p:cNvSpPr txBox="1"/>
          <p:nvPr/>
        </p:nvSpPr>
        <p:spPr>
          <a:xfrm>
            <a:off x="1968654" y="3396192"/>
            <a:ext cx="1361521" cy="461665"/>
          </a:xfrm>
          <a:prstGeom prst="rect">
            <a:avLst/>
          </a:prstGeom>
          <a:noFill/>
        </p:spPr>
        <p:txBody>
          <a:bodyPr wrap="square" rtlCol="0">
            <a:spAutoFit/>
          </a:bodyPr>
          <a:lstStyle/>
          <a:p>
            <a:pPr algn="ctr"/>
            <a:r>
              <a:rPr lang="en-US" sz="2400" b="1" dirty="0">
                <a:solidFill>
                  <a:srgbClr val="DAA520"/>
                </a:solidFill>
              </a:rPr>
              <a:t>us</a:t>
            </a:r>
            <a:endParaRPr lang="en-GB" sz="2400" b="1" dirty="0">
              <a:solidFill>
                <a:srgbClr val="DAA520"/>
              </a:solidFill>
            </a:endParaRPr>
          </a:p>
        </p:txBody>
      </p:sp>
      <p:sp>
        <p:nvSpPr>
          <p:cNvPr id="30" name="TextBox 29">
            <a:extLst>
              <a:ext uri="{FF2B5EF4-FFF2-40B4-BE49-F238E27FC236}">
                <a16:creationId xmlns:a16="http://schemas.microsoft.com/office/drawing/2014/main" id="{1286DFDA-5640-4197-8F0B-2CC06C135F3E}"/>
              </a:ext>
            </a:extLst>
          </p:cNvPr>
          <p:cNvSpPr txBox="1"/>
          <p:nvPr/>
        </p:nvSpPr>
        <p:spPr>
          <a:xfrm>
            <a:off x="4818919" y="3041844"/>
            <a:ext cx="1877835" cy="830997"/>
          </a:xfrm>
          <a:prstGeom prst="rect">
            <a:avLst/>
          </a:prstGeom>
          <a:noFill/>
        </p:spPr>
        <p:txBody>
          <a:bodyPr wrap="square" rtlCol="0">
            <a:spAutoFit/>
          </a:bodyPr>
          <a:lstStyle/>
          <a:p>
            <a:pPr algn="ctr"/>
            <a:r>
              <a:rPr lang="en-US" sz="2400" b="1" dirty="0">
                <a:solidFill>
                  <a:srgbClr val="DAA520"/>
                </a:solidFill>
              </a:rPr>
              <a:t>but / </a:t>
            </a:r>
            <a:br>
              <a:rPr lang="en-US" sz="2400" b="1" dirty="0">
                <a:solidFill>
                  <a:srgbClr val="DAA520"/>
                </a:solidFill>
              </a:rPr>
            </a:br>
            <a:r>
              <a:rPr lang="en-US" sz="2400" b="1" dirty="0">
                <a:solidFill>
                  <a:srgbClr val="DAA520"/>
                </a:solidFill>
              </a:rPr>
              <a:t>though</a:t>
            </a:r>
            <a:endParaRPr lang="en-GB" sz="2400" b="1" dirty="0">
              <a:solidFill>
                <a:srgbClr val="DAA520"/>
              </a:solidFill>
            </a:endParaRPr>
          </a:p>
        </p:txBody>
      </p:sp>
      <p:sp>
        <p:nvSpPr>
          <p:cNvPr id="31" name="TextBox 30">
            <a:extLst>
              <a:ext uri="{FF2B5EF4-FFF2-40B4-BE49-F238E27FC236}">
                <a16:creationId xmlns:a16="http://schemas.microsoft.com/office/drawing/2014/main" id="{B7F37BE4-9955-40DC-8025-5CCE0EE0630C}"/>
              </a:ext>
            </a:extLst>
          </p:cNvPr>
          <p:cNvSpPr txBox="1"/>
          <p:nvPr/>
        </p:nvSpPr>
        <p:spPr>
          <a:xfrm>
            <a:off x="7645793" y="3401744"/>
            <a:ext cx="1361521" cy="461665"/>
          </a:xfrm>
          <a:prstGeom prst="rect">
            <a:avLst/>
          </a:prstGeom>
          <a:noFill/>
        </p:spPr>
        <p:txBody>
          <a:bodyPr wrap="square" rtlCol="0">
            <a:spAutoFit/>
          </a:bodyPr>
          <a:lstStyle/>
          <a:p>
            <a:pPr algn="ctr"/>
            <a:r>
              <a:rPr lang="en-US" sz="2400" b="1" dirty="0">
                <a:solidFill>
                  <a:srgbClr val="DAA520"/>
                </a:solidFill>
              </a:rPr>
              <a:t>helps</a:t>
            </a:r>
            <a:endParaRPr lang="en-GB" sz="2400" b="1" dirty="0">
              <a:solidFill>
                <a:srgbClr val="DAA520"/>
              </a:solidFill>
            </a:endParaRPr>
          </a:p>
        </p:txBody>
      </p:sp>
      <p:sp>
        <p:nvSpPr>
          <p:cNvPr id="32" name="TextBox 31">
            <a:extLst>
              <a:ext uri="{FF2B5EF4-FFF2-40B4-BE49-F238E27FC236}">
                <a16:creationId xmlns:a16="http://schemas.microsoft.com/office/drawing/2014/main" id="{C0E26770-887C-44BD-9993-A3BF33476F99}"/>
              </a:ext>
            </a:extLst>
          </p:cNvPr>
          <p:cNvSpPr txBox="1"/>
          <p:nvPr/>
        </p:nvSpPr>
        <p:spPr>
          <a:xfrm>
            <a:off x="8871412" y="3380063"/>
            <a:ext cx="1361521" cy="461665"/>
          </a:xfrm>
          <a:prstGeom prst="rect">
            <a:avLst/>
          </a:prstGeom>
          <a:noFill/>
        </p:spPr>
        <p:txBody>
          <a:bodyPr wrap="square" rtlCol="0">
            <a:spAutoFit/>
          </a:bodyPr>
          <a:lstStyle/>
          <a:p>
            <a:pPr algn="ctr"/>
            <a:r>
              <a:rPr lang="en-US" sz="2400" b="1" dirty="0">
                <a:solidFill>
                  <a:srgbClr val="DAA520"/>
                </a:solidFill>
              </a:rPr>
              <a:t>us</a:t>
            </a:r>
            <a:endParaRPr lang="en-GB" sz="2400" b="1" dirty="0">
              <a:solidFill>
                <a:srgbClr val="DAA520"/>
              </a:solidFill>
            </a:endParaRPr>
          </a:p>
        </p:txBody>
      </p:sp>
      <p:sp>
        <p:nvSpPr>
          <p:cNvPr id="33" name="TextBox 32">
            <a:extLst>
              <a:ext uri="{FF2B5EF4-FFF2-40B4-BE49-F238E27FC236}">
                <a16:creationId xmlns:a16="http://schemas.microsoft.com/office/drawing/2014/main" id="{AF85C4A0-38A7-45C8-ADFD-A859183821CF}"/>
              </a:ext>
            </a:extLst>
          </p:cNvPr>
          <p:cNvSpPr txBox="1"/>
          <p:nvPr/>
        </p:nvSpPr>
        <p:spPr>
          <a:xfrm>
            <a:off x="2038991" y="4038784"/>
            <a:ext cx="1361521" cy="461665"/>
          </a:xfrm>
          <a:prstGeom prst="rect">
            <a:avLst/>
          </a:prstGeom>
          <a:noFill/>
        </p:spPr>
        <p:txBody>
          <a:bodyPr wrap="square" rtlCol="0">
            <a:spAutoFit/>
          </a:bodyPr>
          <a:lstStyle/>
          <a:p>
            <a:pPr algn="ctr"/>
            <a:r>
              <a:rPr lang="en-US" sz="2400" b="1" dirty="0">
                <a:solidFill>
                  <a:srgbClr val="DAA520"/>
                </a:solidFill>
              </a:rPr>
              <a:t>looks</a:t>
            </a:r>
            <a:endParaRPr lang="en-GB" sz="2400" b="1" dirty="0">
              <a:solidFill>
                <a:srgbClr val="DAA520"/>
              </a:solidFill>
            </a:endParaRPr>
          </a:p>
        </p:txBody>
      </p:sp>
      <p:sp>
        <p:nvSpPr>
          <p:cNvPr id="34" name="TextBox 33">
            <a:extLst>
              <a:ext uri="{FF2B5EF4-FFF2-40B4-BE49-F238E27FC236}">
                <a16:creationId xmlns:a16="http://schemas.microsoft.com/office/drawing/2014/main" id="{68A5FEF2-B9FC-482C-BCE2-887755D1C02E}"/>
              </a:ext>
            </a:extLst>
          </p:cNvPr>
          <p:cNvSpPr txBox="1"/>
          <p:nvPr/>
        </p:nvSpPr>
        <p:spPr>
          <a:xfrm>
            <a:off x="6628445" y="4006348"/>
            <a:ext cx="1361521" cy="461665"/>
          </a:xfrm>
          <a:prstGeom prst="rect">
            <a:avLst/>
          </a:prstGeom>
          <a:noFill/>
        </p:spPr>
        <p:txBody>
          <a:bodyPr wrap="square" rtlCol="0">
            <a:spAutoFit/>
          </a:bodyPr>
          <a:lstStyle/>
          <a:p>
            <a:pPr algn="ctr"/>
            <a:r>
              <a:rPr lang="en-US" sz="2400" b="1" dirty="0">
                <a:solidFill>
                  <a:srgbClr val="DAA520"/>
                </a:solidFill>
              </a:rPr>
              <a:t>allow</a:t>
            </a:r>
            <a:endParaRPr lang="en-GB" sz="2400" b="1" dirty="0">
              <a:solidFill>
                <a:srgbClr val="DAA520"/>
              </a:solidFill>
            </a:endParaRPr>
          </a:p>
        </p:txBody>
      </p:sp>
      <p:sp>
        <p:nvSpPr>
          <p:cNvPr id="35" name="TextBox 34">
            <a:extLst>
              <a:ext uri="{FF2B5EF4-FFF2-40B4-BE49-F238E27FC236}">
                <a16:creationId xmlns:a16="http://schemas.microsoft.com/office/drawing/2014/main" id="{787FC83C-9A5A-4322-B6B1-D16D9DD250E8}"/>
              </a:ext>
            </a:extLst>
          </p:cNvPr>
          <p:cNvSpPr txBox="1"/>
          <p:nvPr/>
        </p:nvSpPr>
        <p:spPr>
          <a:xfrm>
            <a:off x="8079819" y="4038784"/>
            <a:ext cx="1361521" cy="461665"/>
          </a:xfrm>
          <a:prstGeom prst="rect">
            <a:avLst/>
          </a:prstGeom>
          <a:noFill/>
        </p:spPr>
        <p:txBody>
          <a:bodyPr wrap="square" rtlCol="0">
            <a:spAutoFit/>
          </a:bodyPr>
          <a:lstStyle/>
          <a:p>
            <a:pPr algn="ctr"/>
            <a:r>
              <a:rPr lang="en-US" sz="2400" b="1" dirty="0">
                <a:solidFill>
                  <a:srgbClr val="DAA520"/>
                </a:solidFill>
              </a:rPr>
              <a:t>us</a:t>
            </a:r>
            <a:endParaRPr lang="en-GB" sz="2400" b="1" dirty="0">
              <a:solidFill>
                <a:srgbClr val="DAA520"/>
              </a:solidFill>
            </a:endParaRPr>
          </a:p>
        </p:txBody>
      </p:sp>
      <p:sp>
        <p:nvSpPr>
          <p:cNvPr id="36" name="TextBox 35">
            <a:extLst>
              <a:ext uri="{FF2B5EF4-FFF2-40B4-BE49-F238E27FC236}">
                <a16:creationId xmlns:a16="http://schemas.microsoft.com/office/drawing/2014/main" id="{B2234C7B-D7F5-4B59-A0AF-0B239AD19D94}"/>
              </a:ext>
            </a:extLst>
          </p:cNvPr>
          <p:cNvSpPr txBox="1"/>
          <p:nvPr/>
        </p:nvSpPr>
        <p:spPr>
          <a:xfrm>
            <a:off x="9526112" y="4048620"/>
            <a:ext cx="2432847" cy="461665"/>
          </a:xfrm>
          <a:prstGeom prst="rect">
            <a:avLst/>
          </a:prstGeom>
          <a:noFill/>
        </p:spPr>
        <p:txBody>
          <a:bodyPr wrap="square" rtlCol="0">
            <a:spAutoFit/>
          </a:bodyPr>
          <a:lstStyle/>
          <a:p>
            <a:pPr algn="ctr"/>
            <a:r>
              <a:rPr lang="en-US" sz="2400" b="1" dirty="0">
                <a:solidFill>
                  <a:srgbClr val="DAA520"/>
                </a:solidFill>
              </a:rPr>
              <a:t>questions</a:t>
            </a:r>
            <a:endParaRPr lang="en-GB" sz="2400" b="1" dirty="0">
              <a:solidFill>
                <a:srgbClr val="DAA520"/>
              </a:solidFill>
            </a:endParaRPr>
          </a:p>
        </p:txBody>
      </p:sp>
      <p:sp>
        <p:nvSpPr>
          <p:cNvPr id="37" name="TextBox 36">
            <a:extLst>
              <a:ext uri="{FF2B5EF4-FFF2-40B4-BE49-F238E27FC236}">
                <a16:creationId xmlns:a16="http://schemas.microsoft.com/office/drawing/2014/main" id="{0D95BE53-820C-4A7F-9A80-356667D1D8DA}"/>
              </a:ext>
            </a:extLst>
          </p:cNvPr>
          <p:cNvSpPr txBox="1"/>
          <p:nvPr/>
        </p:nvSpPr>
        <p:spPr>
          <a:xfrm>
            <a:off x="1902907" y="4768338"/>
            <a:ext cx="1361521" cy="461665"/>
          </a:xfrm>
          <a:prstGeom prst="rect">
            <a:avLst/>
          </a:prstGeom>
          <a:noFill/>
        </p:spPr>
        <p:txBody>
          <a:bodyPr wrap="square" rtlCol="0">
            <a:spAutoFit/>
          </a:bodyPr>
          <a:lstStyle/>
          <a:p>
            <a:pPr algn="ctr"/>
            <a:r>
              <a:rPr lang="en-US" sz="2400" b="1" dirty="0">
                <a:solidFill>
                  <a:srgbClr val="DAA520"/>
                </a:solidFill>
              </a:rPr>
              <a:t>doesn’t</a:t>
            </a:r>
            <a:endParaRPr lang="en-GB" sz="2400" b="1" dirty="0">
              <a:solidFill>
                <a:srgbClr val="DAA520"/>
              </a:solidFill>
            </a:endParaRPr>
          </a:p>
        </p:txBody>
      </p:sp>
      <p:sp>
        <p:nvSpPr>
          <p:cNvPr id="38" name="TextBox 37">
            <a:extLst>
              <a:ext uri="{FF2B5EF4-FFF2-40B4-BE49-F238E27FC236}">
                <a16:creationId xmlns:a16="http://schemas.microsoft.com/office/drawing/2014/main" id="{2E433297-2A38-4E73-AFD3-707554BDF8B1}"/>
              </a:ext>
            </a:extLst>
          </p:cNvPr>
          <p:cNvSpPr txBox="1"/>
          <p:nvPr/>
        </p:nvSpPr>
        <p:spPr>
          <a:xfrm>
            <a:off x="3646578" y="4768338"/>
            <a:ext cx="1361521" cy="461665"/>
          </a:xfrm>
          <a:prstGeom prst="rect">
            <a:avLst/>
          </a:prstGeom>
          <a:noFill/>
        </p:spPr>
        <p:txBody>
          <a:bodyPr wrap="square" rtlCol="0">
            <a:spAutoFit/>
          </a:bodyPr>
          <a:lstStyle/>
          <a:p>
            <a:pPr algn="ctr"/>
            <a:r>
              <a:rPr lang="en-US" sz="2400" b="1" dirty="0">
                <a:solidFill>
                  <a:srgbClr val="DAA520"/>
                </a:solidFill>
              </a:rPr>
              <a:t>believe</a:t>
            </a:r>
            <a:endParaRPr lang="en-GB" sz="2400" b="1" dirty="0">
              <a:solidFill>
                <a:srgbClr val="DAA520"/>
              </a:solidFill>
            </a:endParaRPr>
          </a:p>
        </p:txBody>
      </p:sp>
      <p:sp>
        <p:nvSpPr>
          <p:cNvPr id="39" name="TextBox 38">
            <a:extLst>
              <a:ext uri="{FF2B5EF4-FFF2-40B4-BE49-F238E27FC236}">
                <a16:creationId xmlns:a16="http://schemas.microsoft.com/office/drawing/2014/main" id="{7116BF04-F5FA-423C-98D5-D3F4A88DA4D2}"/>
              </a:ext>
            </a:extLst>
          </p:cNvPr>
          <p:cNvSpPr txBox="1"/>
          <p:nvPr/>
        </p:nvSpPr>
        <p:spPr>
          <a:xfrm>
            <a:off x="6664599" y="4749115"/>
            <a:ext cx="2069947" cy="461665"/>
          </a:xfrm>
          <a:prstGeom prst="rect">
            <a:avLst/>
          </a:prstGeom>
          <a:noFill/>
        </p:spPr>
        <p:txBody>
          <a:bodyPr wrap="square" rtlCol="0">
            <a:spAutoFit/>
          </a:bodyPr>
          <a:lstStyle/>
          <a:p>
            <a:pPr algn="ctr"/>
            <a:r>
              <a:rPr lang="en-US" sz="2400" b="1" dirty="0">
                <a:solidFill>
                  <a:srgbClr val="DAA520"/>
                </a:solidFill>
              </a:rPr>
              <a:t>sometimes</a:t>
            </a:r>
            <a:endParaRPr lang="en-GB" sz="2400" b="1" dirty="0">
              <a:solidFill>
                <a:srgbClr val="DAA520"/>
              </a:solidFill>
            </a:endParaRPr>
          </a:p>
        </p:txBody>
      </p:sp>
      <p:sp>
        <p:nvSpPr>
          <p:cNvPr id="40" name="TextBox 39">
            <a:extLst>
              <a:ext uri="{FF2B5EF4-FFF2-40B4-BE49-F238E27FC236}">
                <a16:creationId xmlns:a16="http://schemas.microsoft.com/office/drawing/2014/main" id="{311DF3F2-3706-4014-838C-2F9C58C67452}"/>
              </a:ext>
            </a:extLst>
          </p:cNvPr>
          <p:cNvSpPr txBox="1"/>
          <p:nvPr/>
        </p:nvSpPr>
        <p:spPr>
          <a:xfrm>
            <a:off x="9608332" y="4730478"/>
            <a:ext cx="1838741" cy="461665"/>
          </a:xfrm>
          <a:prstGeom prst="rect">
            <a:avLst/>
          </a:prstGeom>
          <a:noFill/>
        </p:spPr>
        <p:txBody>
          <a:bodyPr wrap="square" rtlCol="0">
            <a:spAutoFit/>
          </a:bodyPr>
          <a:lstStyle/>
          <a:p>
            <a:pPr algn="ctr"/>
            <a:r>
              <a:rPr lang="en-US" sz="2400" b="1" dirty="0">
                <a:solidFill>
                  <a:srgbClr val="DAA520"/>
                </a:solidFill>
              </a:rPr>
              <a:t>problems</a:t>
            </a:r>
            <a:endParaRPr lang="en-GB" sz="2400" b="1" dirty="0">
              <a:solidFill>
                <a:srgbClr val="DAA520"/>
              </a:solidFill>
            </a:endParaRPr>
          </a:p>
        </p:txBody>
      </p:sp>
      <p:sp>
        <p:nvSpPr>
          <p:cNvPr id="41" name="TextBox 40">
            <a:extLst>
              <a:ext uri="{FF2B5EF4-FFF2-40B4-BE49-F238E27FC236}">
                <a16:creationId xmlns:a16="http://schemas.microsoft.com/office/drawing/2014/main" id="{0FDEA1AE-5C39-459A-9340-B6C5B8B6D4CD}"/>
              </a:ext>
            </a:extLst>
          </p:cNvPr>
          <p:cNvSpPr txBox="1"/>
          <p:nvPr/>
        </p:nvSpPr>
        <p:spPr>
          <a:xfrm>
            <a:off x="2034827" y="5393850"/>
            <a:ext cx="1361521" cy="461665"/>
          </a:xfrm>
          <a:prstGeom prst="rect">
            <a:avLst/>
          </a:prstGeom>
          <a:noFill/>
        </p:spPr>
        <p:txBody>
          <a:bodyPr wrap="square" rtlCol="0">
            <a:spAutoFit/>
          </a:bodyPr>
          <a:lstStyle/>
          <a:p>
            <a:pPr algn="ctr"/>
            <a:r>
              <a:rPr lang="en-US" sz="2400" b="1" dirty="0">
                <a:solidFill>
                  <a:srgbClr val="DAA520"/>
                </a:solidFill>
              </a:rPr>
              <a:t>never</a:t>
            </a:r>
            <a:endParaRPr lang="en-GB" sz="2400" b="1" dirty="0">
              <a:solidFill>
                <a:srgbClr val="DAA520"/>
              </a:solidFill>
            </a:endParaRPr>
          </a:p>
        </p:txBody>
      </p:sp>
      <p:sp>
        <p:nvSpPr>
          <p:cNvPr id="42" name="TextBox 41">
            <a:extLst>
              <a:ext uri="{FF2B5EF4-FFF2-40B4-BE49-F238E27FC236}">
                <a16:creationId xmlns:a16="http://schemas.microsoft.com/office/drawing/2014/main" id="{1C2D2973-5D2D-452E-B09C-FB469579BBF3}"/>
              </a:ext>
            </a:extLst>
          </p:cNvPr>
          <p:cNvSpPr txBox="1"/>
          <p:nvPr/>
        </p:nvSpPr>
        <p:spPr>
          <a:xfrm>
            <a:off x="3048969" y="5401347"/>
            <a:ext cx="1361521" cy="461665"/>
          </a:xfrm>
          <a:prstGeom prst="rect">
            <a:avLst/>
          </a:prstGeom>
          <a:noFill/>
        </p:spPr>
        <p:txBody>
          <a:bodyPr wrap="square" rtlCol="0">
            <a:spAutoFit/>
          </a:bodyPr>
          <a:lstStyle/>
          <a:p>
            <a:pPr algn="ctr"/>
            <a:r>
              <a:rPr lang="en-US" sz="2400" b="1" dirty="0">
                <a:solidFill>
                  <a:srgbClr val="DAA520"/>
                </a:solidFill>
              </a:rPr>
              <a:t>asks</a:t>
            </a:r>
            <a:endParaRPr lang="en-GB" sz="2400" b="1" dirty="0">
              <a:solidFill>
                <a:srgbClr val="DAA520"/>
              </a:solidFill>
            </a:endParaRPr>
          </a:p>
        </p:txBody>
      </p:sp>
      <p:sp>
        <p:nvSpPr>
          <p:cNvPr id="43" name="TextBox 42">
            <a:extLst>
              <a:ext uri="{FF2B5EF4-FFF2-40B4-BE49-F238E27FC236}">
                <a16:creationId xmlns:a16="http://schemas.microsoft.com/office/drawing/2014/main" id="{33386201-33BE-494D-A360-E1A3E0C50DC9}"/>
              </a:ext>
            </a:extLst>
          </p:cNvPr>
          <p:cNvSpPr txBox="1"/>
          <p:nvPr/>
        </p:nvSpPr>
        <p:spPr>
          <a:xfrm>
            <a:off x="4027010" y="5391660"/>
            <a:ext cx="1361521" cy="461665"/>
          </a:xfrm>
          <a:prstGeom prst="rect">
            <a:avLst/>
          </a:prstGeom>
          <a:noFill/>
        </p:spPr>
        <p:txBody>
          <a:bodyPr wrap="square" rtlCol="0">
            <a:spAutoFit/>
          </a:bodyPr>
          <a:lstStyle/>
          <a:p>
            <a:pPr algn="ctr"/>
            <a:r>
              <a:rPr lang="en-US" sz="2400" b="1" dirty="0">
                <a:solidFill>
                  <a:srgbClr val="DAA520"/>
                </a:solidFill>
              </a:rPr>
              <a:t>us</a:t>
            </a:r>
            <a:endParaRPr lang="en-GB" sz="2400" b="1" dirty="0">
              <a:solidFill>
                <a:srgbClr val="DAA520"/>
              </a:solidFill>
            </a:endParaRPr>
          </a:p>
        </p:txBody>
      </p:sp>
      <p:sp>
        <p:nvSpPr>
          <p:cNvPr id="44" name="TextBox 43">
            <a:extLst>
              <a:ext uri="{FF2B5EF4-FFF2-40B4-BE49-F238E27FC236}">
                <a16:creationId xmlns:a16="http://schemas.microsoft.com/office/drawing/2014/main" id="{C56306A7-988C-42AD-8FD8-2C7603BCB246}"/>
              </a:ext>
            </a:extLst>
          </p:cNvPr>
          <p:cNvSpPr txBox="1"/>
          <p:nvPr/>
        </p:nvSpPr>
        <p:spPr>
          <a:xfrm>
            <a:off x="5809061" y="5411034"/>
            <a:ext cx="1361521" cy="461665"/>
          </a:xfrm>
          <a:prstGeom prst="rect">
            <a:avLst/>
          </a:prstGeom>
          <a:noFill/>
        </p:spPr>
        <p:txBody>
          <a:bodyPr wrap="square" rtlCol="0">
            <a:spAutoFit/>
          </a:bodyPr>
          <a:lstStyle/>
          <a:p>
            <a:pPr algn="ctr"/>
            <a:r>
              <a:rPr lang="en-US" sz="2400" b="1" dirty="0">
                <a:solidFill>
                  <a:srgbClr val="DAA520"/>
                </a:solidFill>
              </a:rPr>
              <a:t>our</a:t>
            </a:r>
            <a:endParaRPr lang="en-GB" sz="2400" b="1" dirty="0">
              <a:solidFill>
                <a:srgbClr val="DAA520"/>
              </a:solidFill>
            </a:endParaRPr>
          </a:p>
        </p:txBody>
      </p:sp>
      <p:sp>
        <p:nvSpPr>
          <p:cNvPr id="45" name="Action Button: Custom 16">
            <a:hlinkClick r:id="" action="ppaction://noaction" highlightClick="1">
              <a:snd r:embed="rId6" name="24.1.Mia.wav"/>
            </a:hlinkClick>
            <a:extLst>
              <a:ext uri="{FF2B5EF4-FFF2-40B4-BE49-F238E27FC236}">
                <a16:creationId xmlns:a16="http://schemas.microsoft.com/office/drawing/2014/main" id="{AD6636DA-0212-4477-9CF5-01DAE63E7B61}"/>
              </a:ext>
            </a:extLst>
          </p:cNvPr>
          <p:cNvSpPr/>
          <p:nvPr/>
        </p:nvSpPr>
        <p:spPr>
          <a:xfrm>
            <a:off x="233041" y="196159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6" name="Action Button: Custom 16">
            <a:hlinkClick r:id="" action="ppaction://noaction" highlightClick="1">
              <a:snd r:embed="rId7" name="24.2.wav"/>
            </a:hlinkClick>
            <a:extLst>
              <a:ext uri="{FF2B5EF4-FFF2-40B4-BE49-F238E27FC236}">
                <a16:creationId xmlns:a16="http://schemas.microsoft.com/office/drawing/2014/main" id="{37258D42-97E5-4CE4-8109-667BE42DBEBE}"/>
              </a:ext>
            </a:extLst>
          </p:cNvPr>
          <p:cNvSpPr/>
          <p:nvPr/>
        </p:nvSpPr>
        <p:spPr>
          <a:xfrm>
            <a:off x="223717" y="27407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7" name="Action Button: Custom 16">
            <a:hlinkClick r:id="" action="ppaction://noaction" highlightClick="1">
              <a:snd r:embed="rId8" name="24.3.wav"/>
            </a:hlinkClick>
            <a:extLst>
              <a:ext uri="{FF2B5EF4-FFF2-40B4-BE49-F238E27FC236}">
                <a16:creationId xmlns:a16="http://schemas.microsoft.com/office/drawing/2014/main" id="{9FD638B3-4949-4623-958C-7474582E711F}"/>
              </a:ext>
            </a:extLst>
          </p:cNvPr>
          <p:cNvSpPr/>
          <p:nvPr/>
        </p:nvSpPr>
        <p:spPr>
          <a:xfrm>
            <a:off x="233041" y="341231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8" name="Action Button: Custom 16">
            <a:hlinkClick r:id="" action="ppaction://noaction" highlightClick="1">
              <a:snd r:embed="rId9" name="24.4.wav"/>
            </a:hlinkClick>
            <a:extLst>
              <a:ext uri="{FF2B5EF4-FFF2-40B4-BE49-F238E27FC236}">
                <a16:creationId xmlns:a16="http://schemas.microsoft.com/office/drawing/2014/main" id="{F48DB1CD-E936-4222-AA82-7A35AFA3A3BC}"/>
              </a:ext>
            </a:extLst>
          </p:cNvPr>
          <p:cNvSpPr/>
          <p:nvPr/>
        </p:nvSpPr>
        <p:spPr>
          <a:xfrm>
            <a:off x="233041" y="40720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9" name="Action Button: Custom 16">
            <a:hlinkClick r:id="" action="ppaction://noaction" highlightClick="1">
              <a:snd r:embed="rId10" name="24.5.wav"/>
            </a:hlinkClick>
            <a:extLst>
              <a:ext uri="{FF2B5EF4-FFF2-40B4-BE49-F238E27FC236}">
                <a16:creationId xmlns:a16="http://schemas.microsoft.com/office/drawing/2014/main" id="{8045331D-A84C-4F99-8C8A-87095488FD81}"/>
              </a:ext>
            </a:extLst>
          </p:cNvPr>
          <p:cNvSpPr/>
          <p:nvPr/>
        </p:nvSpPr>
        <p:spPr>
          <a:xfrm>
            <a:off x="243235" y="479178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0" name="Action Button: Custom 16">
            <a:hlinkClick r:id="" action="ppaction://noaction" highlightClick="1">
              <a:snd r:embed="rId11" name="24.6.wav"/>
            </a:hlinkClick>
            <a:extLst>
              <a:ext uri="{FF2B5EF4-FFF2-40B4-BE49-F238E27FC236}">
                <a16:creationId xmlns:a16="http://schemas.microsoft.com/office/drawing/2014/main" id="{1938CF84-B445-4220-A31C-D8BD1FC16264}"/>
              </a:ext>
            </a:extLst>
          </p:cNvPr>
          <p:cNvSpPr/>
          <p:nvPr/>
        </p:nvSpPr>
        <p:spPr>
          <a:xfrm>
            <a:off x="233041" y="546454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93472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892623" cy="869950"/>
          </a:xfrm>
          <a:prstGeom prst="rect">
            <a:avLst/>
          </a:prstGeom>
        </p:spPr>
      </p:pic>
      <p:sp>
        <p:nvSpPr>
          <p:cNvPr id="4" name="Title 3"/>
          <p:cNvSpPr>
            <a:spLocks noGrp="1"/>
          </p:cNvSpPr>
          <p:nvPr>
            <p:ph type="title"/>
          </p:nvPr>
        </p:nvSpPr>
        <p:spPr>
          <a:xfrm>
            <a:off x="0" y="294041"/>
            <a:ext cx="5355771" cy="707849"/>
          </a:xfrm>
        </p:spPr>
        <p:txBody>
          <a:bodyPr>
            <a:normAutofit/>
          </a:bodyPr>
          <a:lstStyle/>
          <a:p>
            <a:r>
              <a:rPr lang="en-GB" sz="3600" b="1" dirty="0">
                <a:solidFill>
                  <a:schemeClr val="bg1"/>
                </a:solidFill>
              </a:rPr>
              <a:t>Andreas </a:t>
            </a:r>
            <a:r>
              <a:rPr lang="en-GB" sz="3600" b="1" dirty="0" err="1">
                <a:solidFill>
                  <a:schemeClr val="bg1"/>
                </a:solidFill>
              </a:rPr>
              <a:t>Mathelehrer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85496" y="247047"/>
            <a:ext cx="1073704" cy="38202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picture containing toy&#10;&#10;Description automatically generated">
            <a:extLst>
              <a:ext uri="{FF2B5EF4-FFF2-40B4-BE49-F238E27FC236}">
                <a16:creationId xmlns:a16="http://schemas.microsoft.com/office/drawing/2014/main" id="{CA2CEFF3-0CBF-4A32-B5AA-E72A9A7AE8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8919" y="-16107"/>
            <a:ext cx="1073704" cy="1632857"/>
          </a:xfrm>
          <a:prstGeom prst="rect">
            <a:avLst/>
          </a:prstGeom>
        </p:spPr>
      </p:pic>
      <p:sp>
        <p:nvSpPr>
          <p:cNvPr id="8" name="TextBox 7">
            <a:extLst>
              <a:ext uri="{FF2B5EF4-FFF2-40B4-BE49-F238E27FC236}">
                <a16:creationId xmlns:a16="http://schemas.microsoft.com/office/drawing/2014/main" id="{3C4FE416-1EF8-4891-ABFF-DA400E55F52F}"/>
              </a:ext>
            </a:extLst>
          </p:cNvPr>
          <p:cNvSpPr txBox="1"/>
          <p:nvPr/>
        </p:nvSpPr>
        <p:spPr>
          <a:xfrm>
            <a:off x="16079" y="1235939"/>
            <a:ext cx="10336235" cy="461665"/>
          </a:xfrm>
          <a:prstGeom prst="rect">
            <a:avLst/>
          </a:prstGeom>
          <a:solidFill>
            <a:schemeClr val="bg1"/>
          </a:solidFill>
        </p:spPr>
        <p:txBody>
          <a:bodyPr wrap="square" rtlCol="0">
            <a:spAutoFit/>
          </a:bodyPr>
          <a:lstStyle/>
          <a:p>
            <a:r>
              <a:rPr lang="en-US" sz="2400" dirty="0">
                <a:solidFill>
                  <a:schemeClr val="accent5">
                    <a:lumMod val="50000"/>
                  </a:schemeClr>
                </a:solidFill>
              </a:rPr>
              <a:t>Mia </a:t>
            </a:r>
            <a:r>
              <a:rPr lang="en-US" sz="2400" dirty="0" err="1">
                <a:solidFill>
                  <a:schemeClr val="accent5">
                    <a:lumMod val="50000"/>
                  </a:schemeClr>
                </a:solidFill>
              </a:rPr>
              <a:t>erzählt</a:t>
            </a:r>
            <a:r>
              <a:rPr lang="en-US" sz="2400" dirty="0">
                <a:solidFill>
                  <a:schemeClr val="accent5">
                    <a:lumMod val="50000"/>
                  </a:schemeClr>
                </a:solidFill>
              </a:rPr>
              <a:t> </a:t>
            </a:r>
            <a:r>
              <a:rPr lang="en-US" sz="2400" dirty="0" err="1">
                <a:solidFill>
                  <a:schemeClr val="accent5">
                    <a:lumMod val="50000"/>
                  </a:schemeClr>
                </a:solidFill>
              </a:rPr>
              <a:t>ihrer</a:t>
            </a:r>
            <a:r>
              <a:rPr lang="en-US" sz="2400" dirty="0">
                <a:solidFill>
                  <a:schemeClr val="accent5">
                    <a:lumMod val="50000"/>
                  </a:schemeClr>
                </a:solidFill>
              </a:rPr>
              <a:t> Mutter die </a:t>
            </a:r>
            <a:r>
              <a:rPr lang="en-US" sz="2400" dirty="0" err="1">
                <a:solidFill>
                  <a:schemeClr val="accent5">
                    <a:lumMod val="50000"/>
                  </a:schemeClr>
                </a:solidFill>
              </a:rPr>
              <a:t>Geschichte</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‘them’ </a:t>
            </a:r>
            <a:r>
              <a:rPr lang="en-US" sz="2400" b="1" i="1"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i="1" dirty="0" err="1">
                <a:solidFill>
                  <a:schemeClr val="accent5">
                    <a:lumMod val="50000"/>
                  </a:schemeClr>
                </a:solidFill>
              </a:rPr>
              <a:t>ihnen</a:t>
            </a:r>
            <a:r>
              <a:rPr lang="en-US" sz="2400" dirty="0">
                <a:solidFill>
                  <a:schemeClr val="accent5">
                    <a:lumMod val="50000"/>
                  </a:schemeClr>
                </a:solidFill>
              </a:rPr>
              <a:t>?</a:t>
            </a:r>
          </a:p>
        </p:txBody>
      </p:sp>
      <p:grpSp>
        <p:nvGrpSpPr>
          <p:cNvPr id="18" name="Group 17">
            <a:extLst>
              <a:ext uri="{FF2B5EF4-FFF2-40B4-BE49-F238E27FC236}">
                <a16:creationId xmlns:a16="http://schemas.microsoft.com/office/drawing/2014/main" id="{11292657-516D-486E-8997-370DA10B2FF8}"/>
              </a:ext>
            </a:extLst>
          </p:cNvPr>
          <p:cNvGrpSpPr/>
          <p:nvPr/>
        </p:nvGrpSpPr>
        <p:grpSpPr>
          <a:xfrm>
            <a:off x="989626" y="1769552"/>
            <a:ext cx="3152078" cy="4386210"/>
            <a:chOff x="4719331" y="2191837"/>
            <a:chExt cx="2314515" cy="4003200"/>
          </a:xfrm>
        </p:grpSpPr>
        <p:grpSp>
          <p:nvGrpSpPr>
            <p:cNvPr id="21" name="Group 20">
              <a:extLst>
                <a:ext uri="{FF2B5EF4-FFF2-40B4-BE49-F238E27FC236}">
                  <a16:creationId xmlns:a16="http://schemas.microsoft.com/office/drawing/2014/main" id="{ECB43316-B9B2-4CEE-B40D-5E6180178403}"/>
                </a:ext>
              </a:extLst>
            </p:cNvPr>
            <p:cNvGrpSpPr/>
            <p:nvPr/>
          </p:nvGrpSpPr>
          <p:grpSpPr>
            <a:xfrm>
              <a:off x="4719331" y="2191837"/>
              <a:ext cx="2314515" cy="4003200"/>
              <a:chOff x="4719331" y="2191837"/>
              <a:chExt cx="2198943" cy="4003200"/>
            </a:xfrm>
          </p:grpSpPr>
          <p:grpSp>
            <p:nvGrpSpPr>
              <p:cNvPr id="24" name="Group 23">
                <a:extLst>
                  <a:ext uri="{FF2B5EF4-FFF2-40B4-BE49-F238E27FC236}">
                    <a16:creationId xmlns:a16="http://schemas.microsoft.com/office/drawing/2014/main" id="{8EF5D71D-3F70-4BCD-B006-02A2FFCBF8E4}"/>
                  </a:ext>
                </a:extLst>
              </p:cNvPr>
              <p:cNvGrpSpPr/>
              <p:nvPr/>
            </p:nvGrpSpPr>
            <p:grpSpPr>
              <a:xfrm>
                <a:off x="4719331" y="2191837"/>
                <a:ext cx="2198943" cy="4003200"/>
                <a:chOff x="-30479" y="22860"/>
                <a:chExt cx="3394710" cy="6004560"/>
              </a:xfrm>
            </p:grpSpPr>
            <p:grpSp>
              <p:nvGrpSpPr>
                <p:cNvPr id="26" name="Group 25">
                  <a:extLst>
                    <a:ext uri="{FF2B5EF4-FFF2-40B4-BE49-F238E27FC236}">
                      <a16:creationId xmlns:a16="http://schemas.microsoft.com/office/drawing/2014/main" id="{5C5DB6E6-FBD5-4E99-AA99-5CD8EF3EFEC1}"/>
                    </a:ext>
                  </a:extLst>
                </p:cNvPr>
                <p:cNvGrpSpPr/>
                <p:nvPr/>
              </p:nvGrpSpPr>
              <p:grpSpPr>
                <a:xfrm>
                  <a:off x="-30479" y="22860"/>
                  <a:ext cx="3394710" cy="6004560"/>
                  <a:chOff x="-30479" y="22860"/>
                  <a:chExt cx="3394710" cy="6004560"/>
                </a:xfrm>
              </p:grpSpPr>
              <p:grpSp>
                <p:nvGrpSpPr>
                  <p:cNvPr id="28" name="Group 27">
                    <a:extLst>
                      <a:ext uri="{FF2B5EF4-FFF2-40B4-BE49-F238E27FC236}">
                        <a16:creationId xmlns:a16="http://schemas.microsoft.com/office/drawing/2014/main" id="{20E5E20D-8963-48C0-B6D2-4873D1D77964}"/>
                      </a:ext>
                    </a:extLst>
                  </p:cNvPr>
                  <p:cNvGrpSpPr/>
                  <p:nvPr/>
                </p:nvGrpSpPr>
                <p:grpSpPr>
                  <a:xfrm>
                    <a:off x="-30479" y="22860"/>
                    <a:ext cx="3394710" cy="6004560"/>
                    <a:chOff x="-30479" y="22860"/>
                    <a:chExt cx="3394710" cy="6004560"/>
                  </a:xfrm>
                </p:grpSpPr>
                <p:sp>
                  <p:nvSpPr>
                    <p:cNvPr id="30" name="Rectangle: Rounded Corners 29">
                      <a:extLst>
                        <a:ext uri="{FF2B5EF4-FFF2-40B4-BE49-F238E27FC236}">
                          <a16:creationId xmlns:a16="http://schemas.microsoft.com/office/drawing/2014/main" id="{525DB115-80DA-41B2-9821-41F62D895C39}"/>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2E314645-06CF-4669-9C29-DF4C12B673CF}"/>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Oval 28">
                    <a:extLst>
                      <a:ext uri="{FF2B5EF4-FFF2-40B4-BE49-F238E27FC236}">
                        <a16:creationId xmlns:a16="http://schemas.microsoft.com/office/drawing/2014/main" id="{FF063EDB-1A6E-4A98-A232-EBFEC64C4DB4}"/>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27" name="Speech Bubble: Rectangle with Corners Rounded 26">
                  <a:extLst>
                    <a:ext uri="{FF2B5EF4-FFF2-40B4-BE49-F238E27FC236}">
                      <a16:creationId xmlns:a16="http://schemas.microsoft.com/office/drawing/2014/main" id="{9129281E-2E98-4BA3-B2B6-39A69963EFB4}"/>
                    </a:ext>
                  </a:extLst>
                </p:cNvPr>
                <p:cNvSpPr/>
                <p:nvPr/>
              </p:nvSpPr>
              <p:spPr>
                <a:xfrm>
                  <a:off x="266310" y="525983"/>
                  <a:ext cx="2830692" cy="220320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25" name="TextBox 24">
                <a:extLst>
                  <a:ext uri="{FF2B5EF4-FFF2-40B4-BE49-F238E27FC236}">
                    <a16:creationId xmlns:a16="http://schemas.microsoft.com/office/drawing/2014/main" id="{AD1E1F15-0578-41EE-AEAD-546F9349059B}"/>
                  </a:ext>
                </a:extLst>
              </p:cNvPr>
              <p:cNvSpPr txBox="1"/>
              <p:nvPr/>
            </p:nvSpPr>
            <p:spPr>
              <a:xfrm>
                <a:off x="4919939" y="2574389"/>
                <a:ext cx="1906490" cy="1207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Mutti</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Andrea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sagt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der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neue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Mathelehrer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erklärt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ihnen</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nichts</a:t>
                </a:r>
                <a:r>
                  <a:rPr lang="en-GB" sz="2000" dirty="0">
                    <a:solidFill>
                      <a:srgbClr val="1F4E79"/>
                    </a:solidFill>
                    <a:latin typeface="Century Gothic" panose="020B0502020202020204" pitchFamily="34" charset="0"/>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22" name="Speech Bubble: Rectangle with Corners Rounded 21">
              <a:extLst>
                <a:ext uri="{FF2B5EF4-FFF2-40B4-BE49-F238E27FC236}">
                  <a16:creationId xmlns:a16="http://schemas.microsoft.com/office/drawing/2014/main" id="{D6E62654-0AD8-4857-9FB6-7EEFA4B93E2D}"/>
                </a:ext>
              </a:extLst>
            </p:cNvPr>
            <p:cNvSpPr/>
            <p:nvPr/>
          </p:nvSpPr>
          <p:spPr>
            <a:xfrm>
              <a:off x="4921682" y="4361688"/>
              <a:ext cx="1929967" cy="110487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33419250-7640-4009-B268-661342B45074}"/>
                </a:ext>
              </a:extLst>
            </p:cNvPr>
            <p:cNvSpPr txBox="1"/>
            <p:nvPr/>
          </p:nvSpPr>
          <p:spPr>
            <a:xfrm>
              <a:off x="4921682" y="4462770"/>
              <a:ext cx="1921166" cy="9269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2. Andrea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glaubt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mag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ihnen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nicht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grpSp>
        <p:nvGrpSpPr>
          <p:cNvPr id="33" name="Group 32">
            <a:extLst>
              <a:ext uri="{FF2B5EF4-FFF2-40B4-BE49-F238E27FC236}">
                <a16:creationId xmlns:a16="http://schemas.microsoft.com/office/drawing/2014/main" id="{232006ED-1904-4039-9D82-30C19BDC3D9F}"/>
              </a:ext>
            </a:extLst>
          </p:cNvPr>
          <p:cNvGrpSpPr/>
          <p:nvPr/>
        </p:nvGrpSpPr>
        <p:grpSpPr>
          <a:xfrm>
            <a:off x="4889936" y="1769552"/>
            <a:ext cx="3152078" cy="4386210"/>
            <a:chOff x="4719331" y="2191837"/>
            <a:chExt cx="2314515" cy="4003200"/>
          </a:xfrm>
        </p:grpSpPr>
        <p:grpSp>
          <p:nvGrpSpPr>
            <p:cNvPr id="36" name="Group 35">
              <a:extLst>
                <a:ext uri="{FF2B5EF4-FFF2-40B4-BE49-F238E27FC236}">
                  <a16:creationId xmlns:a16="http://schemas.microsoft.com/office/drawing/2014/main" id="{7415FC12-96CA-46B5-A9D0-DD0C5217EBF2}"/>
                </a:ext>
              </a:extLst>
            </p:cNvPr>
            <p:cNvGrpSpPr/>
            <p:nvPr/>
          </p:nvGrpSpPr>
          <p:grpSpPr>
            <a:xfrm>
              <a:off x="4719331" y="2191837"/>
              <a:ext cx="2314515" cy="4003200"/>
              <a:chOff x="4719331" y="2191837"/>
              <a:chExt cx="2198943" cy="4003200"/>
            </a:xfrm>
          </p:grpSpPr>
          <p:grpSp>
            <p:nvGrpSpPr>
              <p:cNvPr id="39" name="Group 38">
                <a:extLst>
                  <a:ext uri="{FF2B5EF4-FFF2-40B4-BE49-F238E27FC236}">
                    <a16:creationId xmlns:a16="http://schemas.microsoft.com/office/drawing/2014/main" id="{F887B865-1EFD-413B-8AE7-60DFCB2FC66D}"/>
                  </a:ext>
                </a:extLst>
              </p:cNvPr>
              <p:cNvGrpSpPr/>
              <p:nvPr/>
            </p:nvGrpSpPr>
            <p:grpSpPr>
              <a:xfrm>
                <a:off x="4719331" y="2191837"/>
                <a:ext cx="2198943" cy="4003200"/>
                <a:chOff x="-30479" y="22860"/>
                <a:chExt cx="3394710" cy="6004560"/>
              </a:xfrm>
            </p:grpSpPr>
            <p:grpSp>
              <p:nvGrpSpPr>
                <p:cNvPr id="41" name="Group 40">
                  <a:extLst>
                    <a:ext uri="{FF2B5EF4-FFF2-40B4-BE49-F238E27FC236}">
                      <a16:creationId xmlns:a16="http://schemas.microsoft.com/office/drawing/2014/main" id="{14F3C54B-DC4B-409F-A181-8ADC9D998095}"/>
                    </a:ext>
                  </a:extLst>
                </p:cNvPr>
                <p:cNvGrpSpPr/>
                <p:nvPr/>
              </p:nvGrpSpPr>
              <p:grpSpPr>
                <a:xfrm>
                  <a:off x="-30479" y="22860"/>
                  <a:ext cx="3394710" cy="6004560"/>
                  <a:chOff x="-30479" y="22860"/>
                  <a:chExt cx="3394710" cy="6004560"/>
                </a:xfrm>
              </p:grpSpPr>
              <p:grpSp>
                <p:nvGrpSpPr>
                  <p:cNvPr id="43" name="Group 42">
                    <a:extLst>
                      <a:ext uri="{FF2B5EF4-FFF2-40B4-BE49-F238E27FC236}">
                        <a16:creationId xmlns:a16="http://schemas.microsoft.com/office/drawing/2014/main" id="{C000FEB8-3C0E-4D74-BF03-60C50E8D563F}"/>
                      </a:ext>
                    </a:extLst>
                  </p:cNvPr>
                  <p:cNvGrpSpPr/>
                  <p:nvPr/>
                </p:nvGrpSpPr>
                <p:grpSpPr>
                  <a:xfrm>
                    <a:off x="-30479" y="22860"/>
                    <a:ext cx="3394710" cy="6004560"/>
                    <a:chOff x="-30479" y="22860"/>
                    <a:chExt cx="3394710" cy="6004560"/>
                  </a:xfrm>
                </p:grpSpPr>
                <p:sp>
                  <p:nvSpPr>
                    <p:cNvPr id="45" name="Rectangle: Rounded Corners 44">
                      <a:extLst>
                        <a:ext uri="{FF2B5EF4-FFF2-40B4-BE49-F238E27FC236}">
                          <a16:creationId xmlns:a16="http://schemas.microsoft.com/office/drawing/2014/main" id="{6218DB62-58EE-46C7-898A-64466B112FE9}"/>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5D0750D3-F768-48FB-8E60-CC9ADFC1AB84}"/>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4" name="Oval 43">
                    <a:extLst>
                      <a:ext uri="{FF2B5EF4-FFF2-40B4-BE49-F238E27FC236}">
                        <a16:creationId xmlns:a16="http://schemas.microsoft.com/office/drawing/2014/main" id="{BAD75878-499D-40F2-914C-1FAADDD2E8E0}"/>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2" name="Speech Bubble: Rectangle with Corners Rounded 41">
                  <a:extLst>
                    <a:ext uri="{FF2B5EF4-FFF2-40B4-BE49-F238E27FC236}">
                      <a16:creationId xmlns:a16="http://schemas.microsoft.com/office/drawing/2014/main" id="{F4D18E07-DE13-40C9-AF5E-3403B3E1C24D}"/>
                    </a:ext>
                  </a:extLst>
                </p:cNvPr>
                <p:cNvSpPr/>
                <p:nvPr/>
              </p:nvSpPr>
              <p:spPr>
                <a:xfrm>
                  <a:off x="266310" y="525981"/>
                  <a:ext cx="2830692" cy="224769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40" name="TextBox 39">
                <a:extLst>
                  <a:ext uri="{FF2B5EF4-FFF2-40B4-BE49-F238E27FC236}">
                    <a16:creationId xmlns:a16="http://schemas.microsoft.com/office/drawing/2014/main" id="{51EF7D8E-58DE-4468-808E-0AEE6F712714}"/>
                  </a:ext>
                </a:extLst>
              </p:cNvPr>
              <p:cNvSpPr txBox="1"/>
              <p:nvPr/>
            </p:nvSpPr>
            <p:spPr>
              <a:xfrm>
                <a:off x="4919938" y="2542251"/>
                <a:ext cx="1906490" cy="1488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3. </a:t>
                </a:r>
                <a:r>
                  <a:rPr lang="en-GB" sz="2000" b="0" dirty="0">
                    <a:solidFill>
                      <a:srgbClr val="1F4E79"/>
                    </a:solidFill>
                    <a:latin typeface="Century Gothic" panose="020B0502020202020204" pitchFamily="34" charset="0"/>
                  </a:rPr>
                  <a:t>Sie </a:t>
                </a:r>
                <a:r>
                  <a:rPr lang="en-GB" sz="2000" b="0" dirty="0" err="1">
                    <a:solidFill>
                      <a:srgbClr val="1F4E79"/>
                    </a:solidFill>
                    <a:latin typeface="Century Gothic" panose="020B0502020202020204" pitchFamily="34" charset="0"/>
                  </a:rPr>
                  <a:t>sagt</a:t>
                </a:r>
                <a:r>
                  <a:rPr lang="en-GB" sz="2000" b="0" dirty="0">
                    <a:solidFill>
                      <a:srgbClr val="1F4E79"/>
                    </a:solidFill>
                    <a:latin typeface="Century Gothic" panose="020B0502020202020204" pitchFamily="34" charset="0"/>
                  </a:rPr>
                  <a:t>, </a:t>
                </a:r>
                <a:r>
                  <a:rPr lang="en-GB" sz="2000" b="0" dirty="0" err="1">
                    <a:solidFill>
                      <a:srgbClr val="1F4E79"/>
                    </a:solidFill>
                    <a:latin typeface="Century Gothic" panose="020B0502020202020204" pitchFamily="34" charset="0"/>
                  </a:rPr>
                  <a:t>er</a:t>
                </a:r>
                <a:r>
                  <a:rPr lang="en-GB" sz="2000" b="0" dirty="0">
                    <a:solidFill>
                      <a:srgbClr val="1F4E79"/>
                    </a:solidFill>
                    <a:latin typeface="Century Gothic" panose="020B0502020202020204" pitchFamily="34" charset="0"/>
                  </a:rPr>
                  <a:t> </a:t>
                </a:r>
                <a:r>
                  <a:rPr lang="en-GB" sz="2000" b="0" dirty="0" err="1">
                    <a:solidFill>
                      <a:srgbClr val="1F4E79"/>
                    </a:solidFill>
                    <a:latin typeface="Century Gothic" panose="020B0502020202020204" pitchFamily="34" charset="0"/>
                  </a:rPr>
                  <a:t>erzählt</a:t>
                </a:r>
                <a:r>
                  <a:rPr lang="en-GB" sz="2000" b="0" dirty="0">
                    <a:solidFill>
                      <a:srgbClr val="1F4E79"/>
                    </a:solidFill>
                    <a:latin typeface="Century Gothic" panose="020B0502020202020204" pitchFamily="34" charset="0"/>
                  </a:rPr>
                  <a:t> </a:t>
                </a:r>
                <a:r>
                  <a:rPr lang="en-GB" sz="2000" b="1" dirty="0" err="1">
                    <a:solidFill>
                      <a:srgbClr val="1F4E79"/>
                    </a:solidFill>
                    <a:latin typeface="Century Gothic" panose="020B0502020202020204" pitchFamily="34" charset="0"/>
                  </a:rPr>
                  <a:t>ihnen</a:t>
                </a:r>
                <a:r>
                  <a:rPr lang="en-GB" sz="2000" b="0" dirty="0">
                    <a:solidFill>
                      <a:srgbClr val="1F4E79"/>
                    </a:solidFill>
                    <a:latin typeface="Century Gothic" panose="020B0502020202020204" pitchFamily="34" charset="0"/>
                  </a:rPr>
                  <a:t>  / </a:t>
                </a:r>
                <a:r>
                  <a:rPr lang="en-GB" sz="2000" b="1" dirty="0">
                    <a:solidFill>
                      <a:srgbClr val="1F4E79"/>
                    </a:solidFill>
                    <a:latin typeface="Century Gothic" panose="020B0502020202020204" pitchFamily="34" charset="0"/>
                  </a:rPr>
                  <a:t> </a:t>
                </a:r>
                <a:r>
                  <a:rPr lang="en-GB" sz="2000" b="1" dirty="0" err="1">
                    <a:solidFill>
                      <a:srgbClr val="1F4E79"/>
                    </a:solidFill>
                    <a:latin typeface="Century Gothic" panose="020B0502020202020204" pitchFamily="34" charset="0"/>
                  </a:rPr>
                  <a:t>sie</a:t>
                </a:r>
                <a:r>
                  <a:rPr lang="en-GB" sz="2000" b="1" dirty="0">
                    <a:solidFill>
                      <a:srgbClr val="1F4E79"/>
                    </a:solidFill>
                    <a:latin typeface="Century Gothic" panose="020B0502020202020204" pitchFamily="34" charset="0"/>
                  </a:rPr>
                  <a:t>  </a:t>
                </a:r>
                <a:r>
                  <a:rPr lang="en-GB" sz="2000" b="0" dirty="0" err="1">
                    <a:solidFill>
                      <a:srgbClr val="1F4E79"/>
                    </a:solidFill>
                    <a:latin typeface="Century Gothic" panose="020B0502020202020204" pitchFamily="34" charset="0"/>
                  </a:rPr>
                  <a:t>dumme</a:t>
                </a:r>
                <a:r>
                  <a:rPr lang="en-GB" sz="2000" b="0" dirty="0">
                    <a:solidFill>
                      <a:srgbClr val="1F4E79"/>
                    </a:solidFill>
                    <a:latin typeface="Century Gothic" panose="020B0502020202020204" pitchFamily="34" charset="0"/>
                  </a:rPr>
                  <a:t> </a:t>
                </a:r>
                <a:r>
                  <a:rPr lang="en-GB" sz="2000" b="0" dirty="0" err="1">
                    <a:solidFill>
                      <a:srgbClr val="1F4E79"/>
                    </a:solidFill>
                    <a:latin typeface="Century Gothic" panose="020B0502020202020204" pitchFamily="34" charset="0"/>
                  </a:rPr>
                  <a:t>Geschichten</a:t>
                </a:r>
                <a:r>
                  <a:rPr lang="en-GB" sz="2000" b="0" dirty="0">
                    <a:solidFill>
                      <a:srgbClr val="1F4E79"/>
                    </a:solidFill>
                    <a:latin typeface="Century Gothic" panose="020B0502020202020204" pitchFamily="34" charset="0"/>
                  </a:rPr>
                  <a:t>, </a:t>
                </a:r>
                <a:r>
                  <a:rPr lang="en-GB" sz="2000" b="0" dirty="0" err="1">
                    <a:solidFill>
                      <a:srgbClr val="1F4E79"/>
                    </a:solidFill>
                    <a:latin typeface="Century Gothic" panose="020B0502020202020204" pitchFamily="34" charset="0"/>
                  </a:rPr>
                  <a:t>jedoch</a:t>
                </a:r>
                <a:r>
                  <a:rPr lang="en-GB" sz="2000" b="0" dirty="0">
                    <a:solidFill>
                      <a:srgbClr val="1F4E79"/>
                    </a:solidFill>
                    <a:latin typeface="Century Gothic" panose="020B0502020202020204" pitchFamily="34" charset="0"/>
                  </a:rPr>
                  <a:t> </a:t>
                </a:r>
                <a:r>
                  <a:rPr lang="en-GB" sz="2000" b="0" dirty="0" err="1">
                    <a:solidFill>
                      <a:srgbClr val="1F4E79"/>
                    </a:solidFill>
                    <a:latin typeface="Century Gothic" panose="020B0502020202020204" pitchFamily="34" charset="0"/>
                  </a:rPr>
                  <a:t>hilft</a:t>
                </a:r>
                <a:r>
                  <a:rPr lang="en-GB" sz="2000" b="0" dirty="0">
                    <a:solidFill>
                      <a:srgbClr val="1F4E79"/>
                    </a:solidFill>
                    <a:latin typeface="Century Gothic" panose="020B0502020202020204" pitchFamily="34" charset="0"/>
                  </a:rPr>
                  <a:t> </a:t>
                </a:r>
                <a:r>
                  <a:rPr lang="en-GB" sz="2000" b="0" dirty="0" err="1">
                    <a:solidFill>
                      <a:srgbClr val="1F4E79"/>
                    </a:solidFill>
                    <a:latin typeface="Century Gothic" panose="020B0502020202020204" pitchFamily="34" charset="0"/>
                  </a:rPr>
                  <a:t>er</a:t>
                </a:r>
                <a:r>
                  <a:rPr lang="en-GB" sz="2000" b="0" dirty="0">
                    <a:solidFill>
                      <a:srgbClr val="1F4E79"/>
                    </a:solidFill>
                    <a:latin typeface="Century Gothic" panose="020B0502020202020204" pitchFamily="34" charset="0"/>
                  </a:rPr>
                  <a:t>  </a:t>
                </a:r>
                <a:r>
                  <a:rPr lang="en-GB" sz="2000" b="1" dirty="0" err="1">
                    <a:solidFill>
                      <a:srgbClr val="1F4E79"/>
                    </a:solidFill>
                    <a:latin typeface="Century Gothic" panose="020B0502020202020204" pitchFamily="34" charset="0"/>
                  </a:rPr>
                  <a:t>sie</a:t>
                </a:r>
                <a:r>
                  <a:rPr lang="en-GB" sz="2000" b="0" dirty="0">
                    <a:solidFill>
                      <a:srgbClr val="1F4E79"/>
                    </a:solidFill>
                    <a:latin typeface="Century Gothic" panose="020B0502020202020204" pitchFamily="34" charset="0"/>
                  </a:rPr>
                  <a:t> / </a:t>
                </a:r>
                <a:r>
                  <a:rPr lang="en-GB" sz="2000" b="1" dirty="0" err="1">
                    <a:solidFill>
                      <a:srgbClr val="1F4E79"/>
                    </a:solidFill>
                    <a:latin typeface="Century Gothic" panose="020B0502020202020204" pitchFamily="34" charset="0"/>
                  </a:rPr>
                  <a:t>ihnen</a:t>
                </a:r>
                <a:r>
                  <a:rPr lang="en-GB" sz="2000" b="0" dirty="0">
                    <a:solidFill>
                      <a:srgbClr val="1F4E79"/>
                    </a:solidFill>
                    <a:latin typeface="Century Gothic" panose="020B0502020202020204" pitchFamily="34" charset="0"/>
                  </a:rPr>
                  <a:t> </a:t>
                </a:r>
                <a:r>
                  <a:rPr lang="en-GB" sz="2000" b="0" dirty="0" err="1">
                    <a:solidFill>
                      <a:srgbClr val="1F4E79"/>
                    </a:solidFill>
                    <a:latin typeface="Century Gothic" panose="020B0502020202020204" pitchFamily="34" charset="0"/>
                  </a:rPr>
                  <a:t>nie</a:t>
                </a:r>
                <a:r>
                  <a:rPr lang="en-GB" sz="2000" b="0" dirty="0">
                    <a:solidFill>
                      <a:srgbClr val="1F4E79"/>
                    </a:solidFill>
                    <a:latin typeface="Century Gothic" panose="020B0502020202020204" pitchFamily="34" charset="0"/>
                  </a:rPr>
                  <a:t>!</a:t>
                </a:r>
                <a:endParaRPr kumimoji="0" lang="en-GB" sz="2000" i="0" u="sng"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37" name="Speech Bubble: Rectangle with Corners Rounded 36">
              <a:extLst>
                <a:ext uri="{FF2B5EF4-FFF2-40B4-BE49-F238E27FC236}">
                  <a16:creationId xmlns:a16="http://schemas.microsoft.com/office/drawing/2014/main" id="{5440A8E9-5C73-43D9-889E-98AE7203231B}"/>
                </a:ext>
              </a:extLst>
            </p:cNvPr>
            <p:cNvSpPr/>
            <p:nvPr/>
          </p:nvSpPr>
          <p:spPr>
            <a:xfrm>
              <a:off x="4921682" y="4361688"/>
              <a:ext cx="1929967" cy="1211758"/>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079B65FD-4F23-4978-9412-99741B05EE99}"/>
                </a:ext>
              </a:extLst>
            </p:cNvPr>
            <p:cNvSpPr txBox="1"/>
            <p:nvPr/>
          </p:nvSpPr>
          <p:spPr>
            <a:xfrm>
              <a:off x="4930482" y="4361688"/>
              <a:ext cx="2067738" cy="1207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4.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schaut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ihnen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nie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an, und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erlaubt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ihnen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keine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Fragen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endParaRPr kumimoji="0" lang="en-GB" sz="2000" b="0" i="0" u="sng"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grpSp>
        <p:nvGrpSpPr>
          <p:cNvPr id="48" name="Group 47">
            <a:extLst>
              <a:ext uri="{FF2B5EF4-FFF2-40B4-BE49-F238E27FC236}">
                <a16:creationId xmlns:a16="http://schemas.microsoft.com/office/drawing/2014/main" id="{93F21360-B022-4500-B06D-7A36ADE14C20}"/>
              </a:ext>
            </a:extLst>
          </p:cNvPr>
          <p:cNvGrpSpPr/>
          <p:nvPr/>
        </p:nvGrpSpPr>
        <p:grpSpPr>
          <a:xfrm>
            <a:off x="8798765" y="1769552"/>
            <a:ext cx="3152078" cy="4386210"/>
            <a:chOff x="4719331" y="2191837"/>
            <a:chExt cx="2314515" cy="4003200"/>
          </a:xfrm>
        </p:grpSpPr>
        <p:grpSp>
          <p:nvGrpSpPr>
            <p:cNvPr id="51" name="Group 50">
              <a:extLst>
                <a:ext uri="{FF2B5EF4-FFF2-40B4-BE49-F238E27FC236}">
                  <a16:creationId xmlns:a16="http://schemas.microsoft.com/office/drawing/2014/main" id="{B288E9C3-2577-49C3-B96D-F1F928EC3E61}"/>
                </a:ext>
              </a:extLst>
            </p:cNvPr>
            <p:cNvGrpSpPr/>
            <p:nvPr/>
          </p:nvGrpSpPr>
          <p:grpSpPr>
            <a:xfrm>
              <a:off x="4719331" y="2191837"/>
              <a:ext cx="2314515" cy="4003200"/>
              <a:chOff x="4719331" y="2191837"/>
              <a:chExt cx="2198943" cy="4003200"/>
            </a:xfrm>
          </p:grpSpPr>
          <p:grpSp>
            <p:nvGrpSpPr>
              <p:cNvPr id="54" name="Group 53">
                <a:extLst>
                  <a:ext uri="{FF2B5EF4-FFF2-40B4-BE49-F238E27FC236}">
                    <a16:creationId xmlns:a16="http://schemas.microsoft.com/office/drawing/2014/main" id="{9465A061-D419-4000-A704-49CF6D1DBAED}"/>
                  </a:ext>
                </a:extLst>
              </p:cNvPr>
              <p:cNvGrpSpPr/>
              <p:nvPr/>
            </p:nvGrpSpPr>
            <p:grpSpPr>
              <a:xfrm>
                <a:off x="4719331" y="2191837"/>
                <a:ext cx="2198943" cy="4003200"/>
                <a:chOff x="-30479" y="22860"/>
                <a:chExt cx="3394710" cy="6004560"/>
              </a:xfrm>
            </p:grpSpPr>
            <p:grpSp>
              <p:nvGrpSpPr>
                <p:cNvPr id="56" name="Group 55">
                  <a:extLst>
                    <a:ext uri="{FF2B5EF4-FFF2-40B4-BE49-F238E27FC236}">
                      <a16:creationId xmlns:a16="http://schemas.microsoft.com/office/drawing/2014/main" id="{CEEEBE07-C6C1-40E6-8345-E5EDB51D7ED2}"/>
                    </a:ext>
                  </a:extLst>
                </p:cNvPr>
                <p:cNvGrpSpPr/>
                <p:nvPr/>
              </p:nvGrpSpPr>
              <p:grpSpPr>
                <a:xfrm>
                  <a:off x="-30479" y="22860"/>
                  <a:ext cx="3394710" cy="6004560"/>
                  <a:chOff x="-30479" y="22860"/>
                  <a:chExt cx="3394710" cy="6004560"/>
                </a:xfrm>
              </p:grpSpPr>
              <p:grpSp>
                <p:nvGrpSpPr>
                  <p:cNvPr id="58" name="Group 57">
                    <a:extLst>
                      <a:ext uri="{FF2B5EF4-FFF2-40B4-BE49-F238E27FC236}">
                        <a16:creationId xmlns:a16="http://schemas.microsoft.com/office/drawing/2014/main" id="{B18C52AD-B452-4C6E-9769-17599AE81B5A}"/>
                      </a:ext>
                    </a:extLst>
                  </p:cNvPr>
                  <p:cNvGrpSpPr/>
                  <p:nvPr/>
                </p:nvGrpSpPr>
                <p:grpSpPr>
                  <a:xfrm>
                    <a:off x="-30479" y="22860"/>
                    <a:ext cx="3394710" cy="6004560"/>
                    <a:chOff x="-30479" y="22860"/>
                    <a:chExt cx="3394710" cy="6004560"/>
                  </a:xfrm>
                </p:grpSpPr>
                <p:sp>
                  <p:nvSpPr>
                    <p:cNvPr id="60" name="Rectangle: Rounded Corners 59">
                      <a:extLst>
                        <a:ext uri="{FF2B5EF4-FFF2-40B4-BE49-F238E27FC236}">
                          <a16:creationId xmlns:a16="http://schemas.microsoft.com/office/drawing/2014/main" id="{B1058D77-272D-45AD-A18C-D59E057B8553}"/>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97F976A5-2431-43B6-ABFF-C3E42B76CBCF}"/>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9" name="Oval 58">
                    <a:extLst>
                      <a:ext uri="{FF2B5EF4-FFF2-40B4-BE49-F238E27FC236}">
                        <a16:creationId xmlns:a16="http://schemas.microsoft.com/office/drawing/2014/main" id="{7FF1C155-721C-4191-A34C-7B8316DE135A}"/>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57" name="Speech Bubble: Rectangle with Corners Rounded 56">
                  <a:extLst>
                    <a:ext uri="{FF2B5EF4-FFF2-40B4-BE49-F238E27FC236}">
                      <a16:creationId xmlns:a16="http://schemas.microsoft.com/office/drawing/2014/main" id="{55C01651-F725-4ECC-AD37-C0D80CC50B05}"/>
                    </a:ext>
                  </a:extLst>
                </p:cNvPr>
                <p:cNvSpPr/>
                <p:nvPr/>
              </p:nvSpPr>
              <p:spPr>
                <a:xfrm>
                  <a:off x="266310" y="525983"/>
                  <a:ext cx="2830692" cy="254260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55" name="TextBox 54">
                <a:extLst>
                  <a:ext uri="{FF2B5EF4-FFF2-40B4-BE49-F238E27FC236}">
                    <a16:creationId xmlns:a16="http://schemas.microsoft.com/office/drawing/2014/main" id="{D8A732FD-3A8D-4B37-92D1-885B93D2BF49}"/>
                  </a:ext>
                </a:extLst>
              </p:cNvPr>
              <p:cNvSpPr txBox="1"/>
              <p:nvPr/>
            </p:nvSpPr>
            <p:spPr>
              <a:xfrm>
                <a:off x="4952996" y="2507351"/>
                <a:ext cx="1906490" cy="1488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5. Andrea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sagt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glaubt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ihnen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auch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nicht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dass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manchmal</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Probleme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haben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grpSp>
        <p:sp>
          <p:nvSpPr>
            <p:cNvPr id="52" name="Speech Bubble: Rectangle with Corners Rounded 51">
              <a:extLst>
                <a:ext uri="{FF2B5EF4-FFF2-40B4-BE49-F238E27FC236}">
                  <a16:creationId xmlns:a16="http://schemas.microsoft.com/office/drawing/2014/main" id="{57E1B619-99AA-4955-9814-1557AC8CAEC7}"/>
                </a:ext>
              </a:extLst>
            </p:cNvPr>
            <p:cNvSpPr/>
            <p:nvPr/>
          </p:nvSpPr>
          <p:spPr>
            <a:xfrm>
              <a:off x="4921682" y="4632094"/>
              <a:ext cx="1929967" cy="10564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3" name="TextBox 52">
              <a:extLst>
                <a:ext uri="{FF2B5EF4-FFF2-40B4-BE49-F238E27FC236}">
                  <a16:creationId xmlns:a16="http://schemas.microsoft.com/office/drawing/2014/main" id="{C66D6429-259A-4DF8-9574-603D3F73C70D}"/>
                </a:ext>
              </a:extLst>
            </p:cNvPr>
            <p:cNvSpPr txBox="1"/>
            <p:nvPr/>
          </p:nvSpPr>
          <p:spPr>
            <a:xfrm>
              <a:off x="4974568" y="4687663"/>
              <a:ext cx="1771013" cy="9269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6. Und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fragt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ihnen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nie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nach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ihrer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Meinung</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grpSp>
      <p:sp>
        <p:nvSpPr>
          <p:cNvPr id="75" name="Rectangle: Rounded Corners 74">
            <a:extLst>
              <a:ext uri="{FF2B5EF4-FFF2-40B4-BE49-F238E27FC236}">
                <a16:creationId xmlns:a16="http://schemas.microsoft.com/office/drawing/2014/main" id="{CAEE6831-AA0C-49DC-A7EB-7401100FF49B}"/>
              </a:ext>
            </a:extLst>
          </p:cNvPr>
          <p:cNvSpPr/>
          <p:nvPr/>
        </p:nvSpPr>
        <p:spPr>
          <a:xfrm>
            <a:off x="1346297" y="3197950"/>
            <a:ext cx="652984" cy="3141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Rounded Corners 75">
            <a:extLst>
              <a:ext uri="{FF2B5EF4-FFF2-40B4-BE49-F238E27FC236}">
                <a16:creationId xmlns:a16="http://schemas.microsoft.com/office/drawing/2014/main" id="{3C8E7B0F-189A-4208-8E5C-94A66558851C}"/>
              </a:ext>
            </a:extLst>
          </p:cNvPr>
          <p:cNvSpPr/>
          <p:nvPr/>
        </p:nvSpPr>
        <p:spPr>
          <a:xfrm>
            <a:off x="2360819" y="4646174"/>
            <a:ext cx="1017812" cy="2512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Rounded Corners 77">
            <a:extLst>
              <a:ext uri="{FF2B5EF4-FFF2-40B4-BE49-F238E27FC236}">
                <a16:creationId xmlns:a16="http://schemas.microsoft.com/office/drawing/2014/main" id="{B219201F-AB04-4919-907D-4642E6EF5B6C}"/>
              </a:ext>
            </a:extLst>
          </p:cNvPr>
          <p:cNvSpPr/>
          <p:nvPr/>
        </p:nvSpPr>
        <p:spPr>
          <a:xfrm>
            <a:off x="6048520" y="2539434"/>
            <a:ext cx="691631" cy="2534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Rounded Corners 78">
            <a:extLst>
              <a:ext uri="{FF2B5EF4-FFF2-40B4-BE49-F238E27FC236}">
                <a16:creationId xmlns:a16="http://schemas.microsoft.com/office/drawing/2014/main" id="{0DBC8EE3-9986-4A4C-B34C-65BF11E6A94E}"/>
              </a:ext>
            </a:extLst>
          </p:cNvPr>
          <p:cNvSpPr/>
          <p:nvPr/>
        </p:nvSpPr>
        <p:spPr>
          <a:xfrm>
            <a:off x="7039414" y="3152179"/>
            <a:ext cx="632245" cy="2768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Rounded Corners 79">
            <a:extLst>
              <a:ext uri="{FF2B5EF4-FFF2-40B4-BE49-F238E27FC236}">
                <a16:creationId xmlns:a16="http://schemas.microsoft.com/office/drawing/2014/main" id="{23FF8237-3401-42D0-A5B3-A831812537D7}"/>
              </a:ext>
            </a:extLst>
          </p:cNvPr>
          <p:cNvSpPr/>
          <p:nvPr/>
        </p:nvSpPr>
        <p:spPr>
          <a:xfrm>
            <a:off x="6740427" y="4180037"/>
            <a:ext cx="931509" cy="3211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72870F4C-4874-4BFB-90CC-9ED82BCAD7E0}"/>
              </a:ext>
            </a:extLst>
          </p:cNvPr>
          <p:cNvSpPr/>
          <p:nvPr/>
        </p:nvSpPr>
        <p:spPr>
          <a:xfrm>
            <a:off x="7002167" y="4765590"/>
            <a:ext cx="630534" cy="3211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47E4A72C-3F44-46DA-B668-A3E84BF97930}"/>
              </a:ext>
            </a:extLst>
          </p:cNvPr>
          <p:cNvSpPr/>
          <p:nvPr/>
        </p:nvSpPr>
        <p:spPr>
          <a:xfrm>
            <a:off x="10783369" y="2457085"/>
            <a:ext cx="669746" cy="335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Rounded Corners 82">
            <a:extLst>
              <a:ext uri="{FF2B5EF4-FFF2-40B4-BE49-F238E27FC236}">
                <a16:creationId xmlns:a16="http://schemas.microsoft.com/office/drawing/2014/main" id="{E69AA981-2F13-4376-8650-FB31D4ABEB0E}"/>
              </a:ext>
            </a:extLst>
          </p:cNvPr>
          <p:cNvSpPr/>
          <p:nvPr/>
        </p:nvSpPr>
        <p:spPr>
          <a:xfrm>
            <a:off x="9146366" y="4908106"/>
            <a:ext cx="981608" cy="241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descr="A person with collar shirt&#10;&#10;Description automatically generated">
            <a:extLst>
              <a:ext uri="{FF2B5EF4-FFF2-40B4-BE49-F238E27FC236}">
                <a16:creationId xmlns:a16="http://schemas.microsoft.com/office/drawing/2014/main" id="{E26B880F-7C7B-48DA-B526-9582F568D5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4120"/>
          <a:stretch/>
        </p:blipFill>
        <p:spPr>
          <a:xfrm>
            <a:off x="10837940" y="629898"/>
            <a:ext cx="1289161" cy="1139950"/>
          </a:xfrm>
          <a:prstGeom prst="rect">
            <a:avLst/>
          </a:prstGeom>
        </p:spPr>
      </p:pic>
      <p:pic>
        <p:nvPicPr>
          <p:cNvPr id="87" name="Picture 86" descr="A close up of a logo&#10;&#10;Description automatically generated">
            <a:extLst>
              <a:ext uri="{FF2B5EF4-FFF2-40B4-BE49-F238E27FC236}">
                <a16:creationId xmlns:a16="http://schemas.microsoft.com/office/drawing/2014/main" id="{E62DE955-C3F8-4158-9BB8-594E6F660C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007543" y="742739"/>
            <a:ext cx="849759" cy="1027937"/>
          </a:xfrm>
          <a:prstGeom prst="rect">
            <a:avLst/>
          </a:prstGeom>
        </p:spPr>
      </p:pic>
    </p:spTree>
    <p:extLst>
      <p:ext uri="{BB962C8B-B14F-4D97-AF65-F5344CB8AC3E}">
        <p14:creationId xmlns:p14="http://schemas.microsoft.com/office/powerpoint/2010/main" val="121521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8" grpId="0" animBg="1"/>
      <p:bldP spid="79" grpId="0" animBg="1"/>
      <p:bldP spid="80" grpId="0" animBg="1"/>
      <p:bldP spid="81" grpId="0" animBg="1"/>
      <p:bldP spid="82" grpId="0" animBg="1"/>
      <p:bldP spid="8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096000" cy="869950"/>
          </a:xfrm>
          <a:prstGeom prst="rect">
            <a:avLst/>
          </a:prstGeom>
        </p:spPr>
      </p:pic>
      <p:sp>
        <p:nvSpPr>
          <p:cNvPr id="4" name="Title 3"/>
          <p:cNvSpPr>
            <a:spLocks noGrp="1"/>
          </p:cNvSpPr>
          <p:nvPr>
            <p:ph type="title"/>
          </p:nvPr>
        </p:nvSpPr>
        <p:spPr>
          <a:xfrm>
            <a:off x="59788" y="301197"/>
            <a:ext cx="5783451" cy="707849"/>
          </a:xfrm>
        </p:spPr>
        <p:txBody>
          <a:bodyPr>
            <a:normAutofit/>
          </a:bodyPr>
          <a:lstStyle/>
          <a:p>
            <a:r>
              <a:rPr lang="en-GB" sz="3600" b="1" dirty="0">
                <a:solidFill>
                  <a:schemeClr val="bg1"/>
                </a:solidFill>
              </a:rPr>
              <a:t>das </a:t>
            </a:r>
            <a:r>
              <a:rPr lang="en-GB" sz="3600" b="1" dirty="0" err="1">
                <a:solidFill>
                  <a:schemeClr val="bg1"/>
                </a:solidFill>
              </a:rPr>
              <a:t>Perfekt</a:t>
            </a:r>
            <a:r>
              <a:rPr lang="en-GB" sz="3600" b="1" dirty="0">
                <a:solidFill>
                  <a:schemeClr val="bg1"/>
                </a:solidFill>
              </a:rPr>
              <a:t>: </a:t>
            </a:r>
            <a:r>
              <a:rPr lang="en-GB" sz="3600" b="1" dirty="0" err="1">
                <a:solidFill>
                  <a:schemeClr val="bg1"/>
                </a:solidFill>
              </a:rPr>
              <a:t>er</a:t>
            </a:r>
            <a:r>
              <a:rPr lang="en-GB" sz="3600" b="1" dirty="0">
                <a:solidFill>
                  <a:schemeClr val="bg1"/>
                </a:solidFill>
              </a:rPr>
              <a:t>- </a:t>
            </a:r>
            <a:r>
              <a:rPr lang="en-GB" sz="3600" b="1" dirty="0" err="1">
                <a:solidFill>
                  <a:schemeClr val="bg1"/>
                </a:solidFill>
              </a:rPr>
              <a:t>Verben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264935" y="1096867"/>
            <a:ext cx="117773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that </a:t>
            </a:r>
            <a:r>
              <a:rPr lang="en-US" sz="2400" noProof="0" dirty="0">
                <a:solidFill>
                  <a:srgbClr val="4472C4">
                    <a:lumMod val="50000"/>
                  </a:srgbClr>
                </a:solidFill>
                <a:latin typeface="Century Gothic" panose="020F0302020204030204"/>
              </a:rPr>
              <a:t>many </a:t>
            </a:r>
            <a:r>
              <a:rPr lang="en-US" sz="2400" dirty="0">
                <a:solidFill>
                  <a:srgbClr val="4472C4">
                    <a:lumMod val="50000"/>
                  </a:srgbClr>
                </a:solidFill>
                <a:latin typeface="Century Gothic" panose="020F0302020204030204"/>
              </a:rPr>
              <a:t>weak verbs form the past participle with </a:t>
            </a:r>
            <a:r>
              <a:rPr lang="en-US" sz="2400" b="1" dirty="0" err="1">
                <a:solidFill>
                  <a:srgbClr val="4472C4">
                    <a:lumMod val="50000"/>
                  </a:srgbClr>
                </a:solidFill>
                <a:latin typeface="Century Gothic" panose="020F0302020204030204"/>
              </a:rPr>
              <a:t>ge</a:t>
            </a:r>
            <a:r>
              <a:rPr lang="en-US" sz="2400" dirty="0">
                <a:solidFill>
                  <a:srgbClr val="4472C4">
                    <a:lumMod val="50000"/>
                  </a:srgbClr>
                </a:solidFill>
                <a:latin typeface="Century Gothic" panose="020F0302020204030204"/>
              </a:rPr>
              <a:t>- and –</a:t>
            </a:r>
            <a:r>
              <a:rPr lang="en-US" sz="2400" b="1" dirty="0">
                <a:solidFill>
                  <a:srgbClr val="4472C4">
                    <a:lumMod val="50000"/>
                  </a:srgbClr>
                </a:solidFill>
                <a:latin typeface="Century Gothic" panose="020F0302020204030204"/>
              </a:rPr>
              <a:t>t</a:t>
            </a:r>
            <a:r>
              <a:rPr lang="en-US" sz="2400" dirty="0">
                <a:solidFill>
                  <a:srgbClr val="4472C4">
                    <a:lumMod val="50000"/>
                  </a:srgbClr>
                </a:solidFill>
                <a:latin typeface="Century Gothic" panose="020F0302020204030204"/>
              </a:rPr>
              <a:t> around the stem: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6" name="TextBox 15">
            <a:extLst>
              <a:ext uri="{FF2B5EF4-FFF2-40B4-BE49-F238E27FC236}">
                <a16:creationId xmlns:a16="http://schemas.microsoft.com/office/drawing/2014/main" id="{8EDAAA8D-8864-114F-AE3C-79099F4D28C3}"/>
              </a:ext>
            </a:extLst>
          </p:cNvPr>
          <p:cNvSpPr txBox="1"/>
          <p:nvPr/>
        </p:nvSpPr>
        <p:spPr>
          <a:xfrm>
            <a:off x="373907" y="1886028"/>
            <a:ext cx="639919" cy="461665"/>
          </a:xfrm>
          <a:prstGeom prst="rect">
            <a:avLst/>
          </a:prstGeom>
          <a:solidFill>
            <a:srgbClr val="FFF4E7"/>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7" name="TextBox 16">
            <a:extLst>
              <a:ext uri="{FF2B5EF4-FFF2-40B4-BE49-F238E27FC236}">
                <a16:creationId xmlns:a16="http://schemas.microsoft.com/office/drawing/2014/main" id="{EF2FE65A-C9F3-624D-B8DC-FC6598260B52}"/>
              </a:ext>
            </a:extLst>
          </p:cNvPr>
          <p:cNvSpPr txBox="1"/>
          <p:nvPr/>
        </p:nvSpPr>
        <p:spPr>
          <a:xfrm>
            <a:off x="1118906" y="1888707"/>
            <a:ext cx="992579"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B6D42993-E633-D843-81BA-1F147F3F8719}"/>
              </a:ext>
            </a:extLst>
          </p:cNvPr>
          <p:cNvSpPr txBox="1"/>
          <p:nvPr/>
        </p:nvSpPr>
        <p:spPr>
          <a:xfrm>
            <a:off x="2222889" y="1893381"/>
            <a:ext cx="676788" cy="461665"/>
          </a:xfrm>
          <a:prstGeom prst="rect">
            <a:avLst/>
          </a:prstGeom>
          <a:solidFill>
            <a:srgbClr val="FFF4E7"/>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CEC2FDA5-80BA-444A-9EC4-710E089F2A54}"/>
              </a:ext>
            </a:extLst>
          </p:cNvPr>
          <p:cNvSpPr txBox="1"/>
          <p:nvPr/>
        </p:nvSpPr>
        <p:spPr>
          <a:xfrm>
            <a:off x="3016656" y="1882145"/>
            <a:ext cx="1306768"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F6097261-5ACA-894C-9288-3695AB69E9BC}"/>
              </a:ext>
            </a:extLst>
          </p:cNvPr>
          <p:cNvSpPr txBox="1"/>
          <p:nvPr/>
        </p:nvSpPr>
        <p:spPr>
          <a:xfrm>
            <a:off x="6096000" y="1874723"/>
            <a:ext cx="4833318"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learnt / have learnt a lot.</a:t>
            </a:r>
          </a:p>
        </p:txBody>
      </p:sp>
      <p:sp>
        <p:nvSpPr>
          <p:cNvPr id="29" name="TextBox 28">
            <a:extLst>
              <a:ext uri="{FF2B5EF4-FFF2-40B4-BE49-F238E27FC236}">
                <a16:creationId xmlns:a16="http://schemas.microsoft.com/office/drawing/2014/main" id="{319B396A-667C-F549-8DC2-8D61FE35DA3C}"/>
              </a:ext>
            </a:extLst>
          </p:cNvPr>
          <p:cNvSpPr txBox="1"/>
          <p:nvPr/>
        </p:nvSpPr>
        <p:spPr>
          <a:xfrm>
            <a:off x="370313" y="2971806"/>
            <a:ext cx="639919" cy="461665"/>
          </a:xfrm>
          <a:prstGeom prst="rect">
            <a:avLst/>
          </a:prstGeom>
          <a:solidFill>
            <a:srgbClr val="FFF4E7"/>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0A16C7D1-1928-1D48-83EF-B7A6F93172C6}"/>
              </a:ext>
            </a:extLst>
          </p:cNvPr>
          <p:cNvSpPr txBox="1"/>
          <p:nvPr/>
        </p:nvSpPr>
        <p:spPr>
          <a:xfrm>
            <a:off x="1081852" y="2981332"/>
            <a:ext cx="1173719"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B4041372-56D1-9E44-9998-10234C0C8D0B}"/>
              </a:ext>
            </a:extLst>
          </p:cNvPr>
          <p:cNvSpPr txBox="1"/>
          <p:nvPr/>
        </p:nvSpPr>
        <p:spPr>
          <a:xfrm>
            <a:off x="2359894" y="2971806"/>
            <a:ext cx="2135521"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Lernziel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284369C1-1625-B34A-93DB-FE458C4CF0B4}"/>
              </a:ext>
            </a:extLst>
          </p:cNvPr>
          <p:cNvSpPr txBox="1"/>
          <p:nvPr/>
        </p:nvSpPr>
        <p:spPr>
          <a:xfrm>
            <a:off x="4599738" y="2981332"/>
            <a:ext cx="1409360"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erreicht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78952BC2-87F0-064E-95D1-A8C42D4EB876}"/>
              </a:ext>
            </a:extLst>
          </p:cNvPr>
          <p:cNvSpPr txBox="1"/>
          <p:nvPr/>
        </p:nvSpPr>
        <p:spPr>
          <a:xfrm>
            <a:off x="6096000" y="2869281"/>
            <a:ext cx="5888664"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reached / have reached our learning goal.</a:t>
            </a:r>
          </a:p>
        </p:txBody>
      </p:sp>
      <p:sp>
        <p:nvSpPr>
          <p:cNvPr id="34" name="TextBox 33">
            <a:extLst>
              <a:ext uri="{FF2B5EF4-FFF2-40B4-BE49-F238E27FC236}">
                <a16:creationId xmlns:a16="http://schemas.microsoft.com/office/drawing/2014/main" id="{C5E2673E-D601-AD4B-AEB3-EDEB4824B8E0}"/>
              </a:ext>
            </a:extLst>
          </p:cNvPr>
          <p:cNvSpPr txBox="1"/>
          <p:nvPr/>
        </p:nvSpPr>
        <p:spPr>
          <a:xfrm>
            <a:off x="207336" y="4793654"/>
            <a:ext cx="11777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strong verbs make the past participle differently: </a:t>
            </a:r>
          </a:p>
        </p:txBody>
      </p:sp>
      <p:sp>
        <p:nvSpPr>
          <p:cNvPr id="37" name="TextBox 36">
            <a:extLst>
              <a:ext uri="{FF2B5EF4-FFF2-40B4-BE49-F238E27FC236}">
                <a16:creationId xmlns:a16="http://schemas.microsoft.com/office/drawing/2014/main" id="{C57F742C-4862-4F71-BED7-EF492BE8BC32}"/>
              </a:ext>
            </a:extLst>
          </p:cNvPr>
          <p:cNvSpPr txBox="1"/>
          <p:nvPr/>
        </p:nvSpPr>
        <p:spPr>
          <a:xfrm>
            <a:off x="207336" y="2382186"/>
            <a:ext cx="11777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Weak verbs with </a:t>
            </a:r>
            <a:r>
              <a:rPr lang="en-US" sz="2400" dirty="0">
                <a:solidFill>
                  <a:srgbClr val="4472C4">
                    <a:lumMod val="50000"/>
                  </a:srgbClr>
                </a:solidFill>
                <a:latin typeface="Century Gothic" panose="020F0302020204030204"/>
              </a:rPr>
              <a:t>the prefix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 not use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3" name="TextBox 42">
            <a:extLst>
              <a:ext uri="{FF2B5EF4-FFF2-40B4-BE49-F238E27FC236}">
                <a16:creationId xmlns:a16="http://schemas.microsoft.com/office/drawing/2014/main" id="{C76751F2-6037-48F5-91FA-853E2EDD1D03}"/>
              </a:ext>
            </a:extLst>
          </p:cNvPr>
          <p:cNvSpPr txBox="1"/>
          <p:nvPr/>
        </p:nvSpPr>
        <p:spPr>
          <a:xfrm>
            <a:off x="354436" y="3683468"/>
            <a:ext cx="639919" cy="461665"/>
          </a:xfrm>
          <a:prstGeom prst="rect">
            <a:avLst/>
          </a:prstGeom>
          <a:solidFill>
            <a:srgbClr val="FFF4E7"/>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3A4FDCAA-C05F-42AD-A9E6-DC2C92A90212}"/>
              </a:ext>
            </a:extLst>
          </p:cNvPr>
          <p:cNvSpPr txBox="1"/>
          <p:nvPr/>
        </p:nvSpPr>
        <p:spPr>
          <a:xfrm>
            <a:off x="1073396" y="3680314"/>
            <a:ext cx="686406"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hat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323997C2-CD13-4AD2-A48A-C5F4EA4D3A55}"/>
              </a:ext>
            </a:extLst>
          </p:cNvPr>
          <p:cNvSpPr txBox="1"/>
          <p:nvPr/>
        </p:nvSpPr>
        <p:spPr>
          <a:xfrm>
            <a:off x="1838843" y="3680313"/>
            <a:ext cx="679994"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951507DC-F39C-4B68-8E85-236CDFFAC24E}"/>
              </a:ext>
            </a:extLst>
          </p:cNvPr>
          <p:cNvSpPr txBox="1"/>
          <p:nvPr/>
        </p:nvSpPr>
        <p:spPr>
          <a:xfrm>
            <a:off x="4514127" y="3692993"/>
            <a:ext cx="1212191"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erklärt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4085AA2E-B26D-4C32-BBFF-FEC7D29869E3}"/>
              </a:ext>
            </a:extLst>
          </p:cNvPr>
          <p:cNvSpPr txBox="1"/>
          <p:nvPr/>
        </p:nvSpPr>
        <p:spPr>
          <a:xfrm>
            <a:off x="2594246" y="3692993"/>
            <a:ext cx="1816523"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Grund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6128E4AD-A795-4844-AD63-1D1AE32808DB}"/>
              </a:ext>
            </a:extLst>
          </p:cNvPr>
          <p:cNvSpPr txBox="1"/>
          <p:nvPr/>
        </p:nvSpPr>
        <p:spPr>
          <a:xfrm>
            <a:off x="6096000" y="3713802"/>
            <a:ext cx="5191570"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explained the reason to us.</a:t>
            </a:r>
          </a:p>
        </p:txBody>
      </p:sp>
      <p:sp>
        <p:nvSpPr>
          <p:cNvPr id="49" name="TextBox 48">
            <a:extLst>
              <a:ext uri="{FF2B5EF4-FFF2-40B4-BE49-F238E27FC236}">
                <a16:creationId xmlns:a16="http://schemas.microsoft.com/office/drawing/2014/main" id="{F3EED751-C548-4AB0-A19D-1C469F380B47}"/>
              </a:ext>
            </a:extLst>
          </p:cNvPr>
          <p:cNvSpPr txBox="1"/>
          <p:nvPr/>
        </p:nvSpPr>
        <p:spPr>
          <a:xfrm>
            <a:off x="366676" y="5273692"/>
            <a:ext cx="639919" cy="461665"/>
          </a:xfrm>
          <a:prstGeom prst="rect">
            <a:avLst/>
          </a:prstGeom>
          <a:solidFill>
            <a:srgbClr val="FFF4E7"/>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p>
        </p:txBody>
      </p:sp>
      <p:sp>
        <p:nvSpPr>
          <p:cNvPr id="50" name="TextBox 49">
            <a:extLst>
              <a:ext uri="{FF2B5EF4-FFF2-40B4-BE49-F238E27FC236}">
                <a16:creationId xmlns:a16="http://schemas.microsoft.com/office/drawing/2014/main" id="{DD959A78-946D-4712-8B5A-B8294B86BD30}"/>
              </a:ext>
            </a:extLst>
          </p:cNvPr>
          <p:cNvSpPr txBox="1"/>
          <p:nvPr/>
        </p:nvSpPr>
        <p:spPr>
          <a:xfrm>
            <a:off x="1085636" y="5270538"/>
            <a:ext cx="686406"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hat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A0324572-0CFF-48CF-99D0-FD3873D61123}"/>
              </a:ext>
            </a:extLst>
          </p:cNvPr>
          <p:cNvSpPr txBox="1"/>
          <p:nvPr/>
        </p:nvSpPr>
        <p:spPr>
          <a:xfrm>
            <a:off x="1851083" y="5270537"/>
            <a:ext cx="679994"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E1C850BC-4D5D-42FA-9877-6B0AF1012B23}"/>
              </a:ext>
            </a:extLst>
          </p:cNvPr>
          <p:cNvSpPr txBox="1"/>
          <p:nvPr/>
        </p:nvSpPr>
        <p:spPr>
          <a:xfrm>
            <a:off x="4927157" y="5284786"/>
            <a:ext cx="1657826"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gegeben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C92C46A6-EBBC-47FF-925A-05362805CEF2}"/>
              </a:ext>
            </a:extLst>
          </p:cNvPr>
          <p:cNvSpPr txBox="1"/>
          <p:nvPr/>
        </p:nvSpPr>
        <p:spPr>
          <a:xfrm>
            <a:off x="2606486" y="5283217"/>
            <a:ext cx="2234907"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Geschenk</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A36BABC4-07ED-4E6D-A509-472FC826D9E6}"/>
              </a:ext>
            </a:extLst>
          </p:cNvPr>
          <p:cNvSpPr txBox="1"/>
          <p:nvPr/>
        </p:nvSpPr>
        <p:spPr>
          <a:xfrm>
            <a:off x="366676" y="5800679"/>
            <a:ext cx="639919" cy="461665"/>
          </a:xfrm>
          <a:prstGeom prst="rect">
            <a:avLst/>
          </a:prstGeom>
          <a:solidFill>
            <a:srgbClr val="FFF4E7"/>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EB180410-7E83-4E7A-9A53-36498897EBED}"/>
              </a:ext>
            </a:extLst>
          </p:cNvPr>
          <p:cNvSpPr txBox="1"/>
          <p:nvPr/>
        </p:nvSpPr>
        <p:spPr>
          <a:xfrm>
            <a:off x="1085636" y="5797525"/>
            <a:ext cx="686406"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hat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1F23DEFA-9EFA-479E-BA98-720E151E3CD1}"/>
              </a:ext>
            </a:extLst>
          </p:cNvPr>
          <p:cNvSpPr txBox="1"/>
          <p:nvPr/>
        </p:nvSpPr>
        <p:spPr>
          <a:xfrm>
            <a:off x="1851083" y="5797524"/>
            <a:ext cx="679994"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BAD26194-108F-4416-8AC0-F023B2FFFB6A}"/>
              </a:ext>
            </a:extLst>
          </p:cNvPr>
          <p:cNvSpPr txBox="1"/>
          <p:nvPr/>
        </p:nvSpPr>
        <p:spPr>
          <a:xfrm>
            <a:off x="3230295" y="5810204"/>
            <a:ext cx="1595309"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geholfen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3C7C4712-1833-43C5-9599-D9E1FBCE37F1}"/>
              </a:ext>
            </a:extLst>
          </p:cNvPr>
          <p:cNvSpPr txBox="1"/>
          <p:nvPr/>
        </p:nvSpPr>
        <p:spPr>
          <a:xfrm>
            <a:off x="2606486" y="5810204"/>
            <a:ext cx="587020"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oft</a:t>
            </a:r>
          </a:p>
        </p:txBody>
      </p:sp>
      <p:sp>
        <p:nvSpPr>
          <p:cNvPr id="59" name="TextBox 58">
            <a:extLst>
              <a:ext uri="{FF2B5EF4-FFF2-40B4-BE49-F238E27FC236}">
                <a16:creationId xmlns:a16="http://schemas.microsoft.com/office/drawing/2014/main" id="{70703787-3B0F-47A7-B058-4D3059F3C63A}"/>
              </a:ext>
            </a:extLst>
          </p:cNvPr>
          <p:cNvSpPr txBox="1"/>
          <p:nvPr/>
        </p:nvSpPr>
        <p:spPr>
          <a:xfrm>
            <a:off x="370313" y="4240139"/>
            <a:ext cx="639919" cy="461665"/>
          </a:xfrm>
          <a:prstGeom prst="rect">
            <a:avLst/>
          </a:prstGeom>
          <a:solidFill>
            <a:srgbClr val="FFF4E7"/>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p>
        </p:txBody>
      </p:sp>
      <p:sp>
        <p:nvSpPr>
          <p:cNvPr id="60" name="TextBox 59">
            <a:extLst>
              <a:ext uri="{FF2B5EF4-FFF2-40B4-BE49-F238E27FC236}">
                <a16:creationId xmlns:a16="http://schemas.microsoft.com/office/drawing/2014/main" id="{7AD9BB03-682D-4328-800D-4219078A5D51}"/>
              </a:ext>
            </a:extLst>
          </p:cNvPr>
          <p:cNvSpPr txBox="1"/>
          <p:nvPr/>
        </p:nvSpPr>
        <p:spPr>
          <a:xfrm>
            <a:off x="1089273" y="4236985"/>
            <a:ext cx="686406"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hat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3D5DDC81-3111-443E-B924-1936557E5188}"/>
              </a:ext>
            </a:extLst>
          </p:cNvPr>
          <p:cNvSpPr txBox="1"/>
          <p:nvPr/>
        </p:nvSpPr>
        <p:spPr>
          <a:xfrm>
            <a:off x="1854720" y="4236984"/>
            <a:ext cx="1008609"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ihnen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57C17510-FD15-4416-92B6-38E52571DE77}"/>
              </a:ext>
            </a:extLst>
          </p:cNvPr>
          <p:cNvSpPr txBox="1"/>
          <p:nvPr/>
        </p:nvSpPr>
        <p:spPr>
          <a:xfrm>
            <a:off x="4514127" y="4227908"/>
            <a:ext cx="1261884"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erzählt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3" name="TextBox 62">
            <a:extLst>
              <a:ext uri="{FF2B5EF4-FFF2-40B4-BE49-F238E27FC236}">
                <a16:creationId xmlns:a16="http://schemas.microsoft.com/office/drawing/2014/main" id="{E8EEF38B-17BC-4CC4-AD5A-3CE17BFA1FA3}"/>
              </a:ext>
            </a:extLst>
          </p:cNvPr>
          <p:cNvSpPr txBox="1"/>
          <p:nvPr/>
        </p:nvSpPr>
        <p:spPr>
          <a:xfrm>
            <a:off x="2942370" y="4236983"/>
            <a:ext cx="1492716" cy="461665"/>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Idee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B20B4868-0DF1-404D-AB9E-928690DD9CDC}"/>
              </a:ext>
            </a:extLst>
          </p:cNvPr>
          <p:cNvSpPr txBox="1"/>
          <p:nvPr/>
        </p:nvSpPr>
        <p:spPr>
          <a:xfrm>
            <a:off x="6096000" y="4236983"/>
            <a:ext cx="5191570"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explained her idea to them.</a:t>
            </a:r>
          </a:p>
        </p:txBody>
      </p:sp>
      <p:sp>
        <p:nvSpPr>
          <p:cNvPr id="65" name="TextBox 64">
            <a:extLst>
              <a:ext uri="{FF2B5EF4-FFF2-40B4-BE49-F238E27FC236}">
                <a16:creationId xmlns:a16="http://schemas.microsoft.com/office/drawing/2014/main" id="{51DA61A2-BC9A-45DB-9EBD-C2AFA4C5113B}"/>
              </a:ext>
            </a:extLst>
          </p:cNvPr>
          <p:cNvSpPr txBox="1"/>
          <p:nvPr/>
        </p:nvSpPr>
        <p:spPr>
          <a:xfrm>
            <a:off x="6661531" y="5255319"/>
            <a:ext cx="5263362"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gave / has given us a present.</a:t>
            </a:r>
          </a:p>
        </p:txBody>
      </p:sp>
      <p:sp>
        <p:nvSpPr>
          <p:cNvPr id="66" name="TextBox 65">
            <a:extLst>
              <a:ext uri="{FF2B5EF4-FFF2-40B4-BE49-F238E27FC236}">
                <a16:creationId xmlns:a16="http://schemas.microsoft.com/office/drawing/2014/main" id="{FCEAA1FC-167D-4796-AA1B-7F7B6A1922C4}"/>
              </a:ext>
            </a:extLst>
          </p:cNvPr>
          <p:cNvSpPr txBox="1"/>
          <p:nvPr/>
        </p:nvSpPr>
        <p:spPr>
          <a:xfrm>
            <a:off x="6294856" y="5784631"/>
            <a:ext cx="5630037"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helped / has helped us often.</a:t>
            </a:r>
          </a:p>
        </p:txBody>
      </p:sp>
    </p:spTree>
    <p:extLst>
      <p:ext uri="{BB962C8B-B14F-4D97-AF65-F5344CB8AC3E}">
        <p14:creationId xmlns:p14="http://schemas.microsoft.com/office/powerpoint/2010/main" val="154713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P spid="17" grpId="0" animBg="1"/>
      <p:bldP spid="19" grpId="0" animBg="1"/>
      <p:bldP spid="20" grpId="0" animBg="1"/>
      <p:bldP spid="21" grpId="0"/>
      <p:bldP spid="29" grpId="0" animBg="1"/>
      <p:bldP spid="30" grpId="0" animBg="1"/>
      <p:bldP spid="31" grpId="0" animBg="1"/>
      <p:bldP spid="32" grpId="0" animBg="1"/>
      <p:bldP spid="33" grpId="0"/>
      <p:bldP spid="34" grpId="0"/>
      <p:bldP spid="37" grpId="0"/>
      <p:bldP spid="43" grpId="0" animBg="1"/>
      <p:bldP spid="44" grpId="0" animBg="1"/>
      <p:bldP spid="45" grpId="0" animBg="1"/>
      <p:bldP spid="46" grpId="0" animBg="1"/>
      <p:bldP spid="47" grpId="0" animBg="1"/>
      <p:bldP spid="48" grpId="0"/>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p:bldP spid="65" grpId="0"/>
      <p:bldP spid="6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225636"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neuer</a:t>
            </a:r>
            <a:r>
              <a:rPr lang="en-GB" sz="3600" b="1" dirty="0">
                <a:solidFill>
                  <a:schemeClr val="bg1"/>
                </a:solidFill>
              </a:rPr>
              <a:t> Lehrer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3946819" y="397278"/>
            <a:ext cx="7720632" cy="707886"/>
          </a:xfrm>
          <a:prstGeom prst="rect">
            <a:avLst/>
          </a:prstGeom>
          <a:noFill/>
        </p:spPr>
        <p:txBody>
          <a:bodyPr wrap="square" rtlCol="0">
            <a:spAutoFit/>
          </a:bodyPr>
          <a:lstStyle/>
          <a:p>
            <a:r>
              <a:rPr lang="en-US" sz="2000" dirty="0">
                <a:solidFill>
                  <a:schemeClr val="accent5">
                    <a:lumMod val="50000"/>
                  </a:schemeClr>
                </a:solidFill>
              </a:rPr>
              <a:t>Dieses </a:t>
            </a:r>
            <a:r>
              <a:rPr lang="en-US" sz="2000" dirty="0" err="1">
                <a:solidFill>
                  <a:schemeClr val="accent5">
                    <a:lumMod val="50000"/>
                  </a:schemeClr>
                </a:solidFill>
              </a:rPr>
              <a:t>Schuljahr</a:t>
            </a:r>
            <a:r>
              <a:rPr lang="en-US" sz="2000" dirty="0">
                <a:solidFill>
                  <a:schemeClr val="accent5">
                    <a:lumMod val="50000"/>
                  </a:schemeClr>
                </a:solidFill>
              </a:rPr>
              <a:t> hat Mia </a:t>
            </a:r>
            <a:r>
              <a:rPr lang="en-US" sz="2000" dirty="0" err="1">
                <a:solidFill>
                  <a:schemeClr val="accent5">
                    <a:lumMod val="50000"/>
                  </a:schemeClr>
                </a:solidFill>
              </a:rPr>
              <a:t>bei</a:t>
            </a:r>
            <a:r>
              <a:rPr lang="en-US" sz="2000" dirty="0">
                <a:solidFill>
                  <a:schemeClr val="accent5">
                    <a:lumMod val="50000"/>
                  </a:schemeClr>
                </a:solidFill>
              </a:rPr>
              <a:t> </a:t>
            </a:r>
            <a:r>
              <a:rPr lang="en-US" sz="2000" dirty="0" err="1">
                <a:solidFill>
                  <a:schemeClr val="accent5">
                    <a:lumMod val="50000"/>
                  </a:schemeClr>
                </a:solidFill>
              </a:rPr>
              <a:t>Herrn</a:t>
            </a:r>
            <a:r>
              <a:rPr lang="en-US" sz="2000" dirty="0">
                <a:solidFill>
                  <a:schemeClr val="accent5">
                    <a:lumMod val="50000"/>
                  </a:schemeClr>
                </a:solidFill>
              </a:rPr>
              <a:t> </a:t>
            </a:r>
            <a:r>
              <a:rPr lang="en-US" sz="2000" dirty="0" err="1">
                <a:solidFill>
                  <a:schemeClr val="accent5">
                    <a:lumMod val="50000"/>
                  </a:schemeClr>
                </a:solidFill>
              </a:rPr>
              <a:t>Mürrisch</a:t>
            </a:r>
            <a:r>
              <a:rPr lang="en-US" sz="2000" dirty="0">
                <a:solidFill>
                  <a:schemeClr val="accent5">
                    <a:lumMod val="50000"/>
                  </a:schemeClr>
                </a:solidFill>
              </a:rPr>
              <a:t> </a:t>
            </a:r>
            <a:r>
              <a:rPr lang="en-US" sz="2000" dirty="0" err="1">
                <a:solidFill>
                  <a:schemeClr val="accent5">
                    <a:lumMod val="50000"/>
                  </a:schemeClr>
                </a:solidFill>
              </a:rPr>
              <a:t>Mathe</a:t>
            </a:r>
            <a:r>
              <a:rPr lang="en-US" sz="2000" dirty="0">
                <a:solidFill>
                  <a:schemeClr val="accent5">
                    <a:lumMod val="50000"/>
                  </a:schemeClr>
                </a:solidFill>
              </a:rPr>
              <a:t>. </a:t>
            </a:r>
            <a:br>
              <a:rPr lang="en-US" sz="2000" dirty="0">
                <a:solidFill>
                  <a:schemeClr val="accent5">
                    <a:lumMod val="50000"/>
                  </a:schemeClr>
                </a:solidFill>
              </a:rPr>
            </a:br>
            <a:r>
              <a:rPr lang="en-US" sz="2000" dirty="0">
                <a:solidFill>
                  <a:schemeClr val="accent5">
                    <a:lumMod val="50000"/>
                  </a:schemeClr>
                </a:solidFill>
              </a:rPr>
              <a:t>Wolfgang </a:t>
            </a:r>
            <a:r>
              <a:rPr lang="en-US" sz="2000" dirty="0" err="1">
                <a:solidFill>
                  <a:schemeClr val="accent5">
                    <a:lumMod val="50000"/>
                  </a:schemeClr>
                </a:solidFill>
              </a:rPr>
              <a:t>hatte</a:t>
            </a:r>
            <a:r>
              <a:rPr lang="en-US" sz="2000" dirty="0">
                <a:solidFill>
                  <a:schemeClr val="accent5">
                    <a:lumMod val="50000"/>
                  </a:schemeClr>
                </a:solidFill>
              </a:rPr>
              <a:t> </a:t>
            </a:r>
            <a:r>
              <a:rPr lang="en-US" sz="2000" dirty="0" err="1">
                <a:solidFill>
                  <a:schemeClr val="accent5">
                    <a:lumMod val="50000"/>
                  </a:schemeClr>
                </a:solidFill>
              </a:rPr>
              <a:t>letztes</a:t>
            </a:r>
            <a:r>
              <a:rPr lang="en-US" sz="2000" dirty="0">
                <a:solidFill>
                  <a:schemeClr val="accent5">
                    <a:lumMod val="50000"/>
                  </a:schemeClr>
                </a:solidFill>
              </a:rPr>
              <a:t> </a:t>
            </a:r>
            <a:r>
              <a:rPr lang="en-US" sz="2000" dirty="0" err="1">
                <a:solidFill>
                  <a:schemeClr val="accent5">
                    <a:lumMod val="50000"/>
                  </a:schemeClr>
                </a:solidFill>
              </a:rPr>
              <a:t>Jahr</a:t>
            </a:r>
            <a:r>
              <a:rPr lang="en-US" sz="2000" dirty="0">
                <a:solidFill>
                  <a:schemeClr val="accent5">
                    <a:lumMod val="50000"/>
                  </a:schemeClr>
                </a:solidFill>
              </a:rPr>
              <a:t> </a:t>
            </a:r>
            <a:r>
              <a:rPr lang="en-US" sz="2000" dirty="0" err="1">
                <a:solidFill>
                  <a:schemeClr val="accent5">
                    <a:lumMod val="50000"/>
                  </a:schemeClr>
                </a:solidFill>
              </a:rPr>
              <a:t>bei</a:t>
            </a:r>
            <a:r>
              <a:rPr lang="en-US" sz="2000" dirty="0">
                <a:solidFill>
                  <a:schemeClr val="accent5">
                    <a:lumMod val="50000"/>
                  </a:schemeClr>
                </a:solidFill>
              </a:rPr>
              <a:t> </a:t>
            </a:r>
            <a:r>
              <a:rPr lang="en-US" sz="2000" dirty="0" err="1">
                <a:solidFill>
                  <a:schemeClr val="accent5">
                    <a:lumMod val="50000"/>
                  </a:schemeClr>
                </a:solidFill>
              </a:rPr>
              <a:t>ihm</a:t>
            </a:r>
            <a:r>
              <a:rPr lang="en-US" sz="2000" dirty="0">
                <a:solidFill>
                  <a:schemeClr val="accent5">
                    <a:lumMod val="50000"/>
                  </a:schemeClr>
                </a:solidFill>
              </a:rPr>
              <a:t> </a:t>
            </a:r>
            <a:r>
              <a:rPr lang="en-US" sz="2000" dirty="0" err="1">
                <a:solidFill>
                  <a:schemeClr val="accent5">
                    <a:lumMod val="50000"/>
                  </a:schemeClr>
                </a:solidFill>
              </a:rPr>
              <a:t>Mathe</a:t>
            </a:r>
            <a:r>
              <a:rPr lang="en-US" sz="2000" dirty="0">
                <a:solidFill>
                  <a:schemeClr val="accent5">
                    <a:lumMod val="50000"/>
                  </a:schemeClr>
                </a:solidFill>
              </a:rPr>
              <a:t>.</a:t>
            </a:r>
          </a:p>
        </p:txBody>
      </p:sp>
      <p:pic>
        <p:nvPicPr>
          <p:cNvPr id="9" name="Picture 8" descr="A close up of a logo&#10;&#10;Description automatically generated">
            <a:extLst>
              <a:ext uri="{FF2B5EF4-FFF2-40B4-BE49-F238E27FC236}">
                <a16:creationId xmlns:a16="http://schemas.microsoft.com/office/drawing/2014/main" id="{A2E6E2FE-8C6F-47AF-B4A7-A4B5613527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6704" y="164864"/>
            <a:ext cx="1826218" cy="1998253"/>
          </a:xfrm>
          <a:prstGeom prst="rect">
            <a:avLst/>
          </a:prstGeom>
        </p:spPr>
      </p:pic>
      <p:sp>
        <p:nvSpPr>
          <p:cNvPr id="12" name="TextBox 11">
            <a:extLst>
              <a:ext uri="{FF2B5EF4-FFF2-40B4-BE49-F238E27FC236}">
                <a16:creationId xmlns:a16="http://schemas.microsoft.com/office/drawing/2014/main" id="{28B10A9F-ECB7-4956-A0F5-789EFCED1708}"/>
              </a:ext>
            </a:extLst>
          </p:cNvPr>
          <p:cNvSpPr txBox="1"/>
          <p:nvPr/>
        </p:nvSpPr>
        <p:spPr>
          <a:xfrm>
            <a:off x="297873" y="1202945"/>
            <a:ext cx="9287549" cy="707886"/>
          </a:xfrm>
          <a:prstGeom prst="rect">
            <a:avLst/>
          </a:prstGeom>
          <a:noFill/>
        </p:spPr>
        <p:txBody>
          <a:bodyPr wrap="square" rtlCol="0">
            <a:spAutoFit/>
          </a:bodyPr>
          <a:lstStyle/>
          <a:p>
            <a:r>
              <a:rPr lang="en-US" sz="2000" dirty="0" err="1">
                <a:solidFill>
                  <a:schemeClr val="accent5">
                    <a:lumMod val="50000"/>
                  </a:schemeClr>
                </a:solidFill>
              </a:rPr>
              <a:t>Wer</a:t>
            </a:r>
            <a:r>
              <a:rPr lang="en-US" sz="2000" dirty="0">
                <a:solidFill>
                  <a:schemeClr val="accent5">
                    <a:lumMod val="50000"/>
                  </a:schemeClr>
                </a:solidFill>
              </a:rPr>
              <a:t> </a:t>
            </a:r>
            <a:r>
              <a:rPr lang="en-US" sz="2000" dirty="0" err="1">
                <a:solidFill>
                  <a:schemeClr val="accent5">
                    <a:lumMod val="50000"/>
                  </a:schemeClr>
                </a:solidFill>
              </a:rPr>
              <a:t>spricht</a:t>
            </a:r>
            <a:r>
              <a:rPr lang="en-US" sz="2000" dirty="0">
                <a:solidFill>
                  <a:schemeClr val="accent5">
                    <a:lumMod val="50000"/>
                  </a:schemeClr>
                </a:solidFill>
              </a:rPr>
              <a:t>? </a:t>
            </a:r>
            <a:r>
              <a:rPr lang="en-US" sz="2000" b="1" dirty="0">
                <a:solidFill>
                  <a:schemeClr val="accent5">
                    <a:lumMod val="50000"/>
                  </a:schemeClr>
                </a:solidFill>
              </a:rPr>
              <a:t>Mia</a:t>
            </a:r>
            <a:r>
              <a:rPr lang="en-US" sz="2000" dirty="0">
                <a:solidFill>
                  <a:schemeClr val="accent5">
                    <a:lumMod val="50000"/>
                  </a:schemeClr>
                </a:solidFill>
              </a:rPr>
              <a:t> (</a:t>
            </a:r>
            <a:r>
              <a:rPr lang="en-US" sz="2000" dirty="0" err="1">
                <a:solidFill>
                  <a:schemeClr val="accent5">
                    <a:lumMod val="50000"/>
                  </a:schemeClr>
                </a:solidFill>
              </a:rPr>
              <a:t>über</a:t>
            </a:r>
            <a:r>
              <a:rPr lang="en-US" sz="2000" dirty="0">
                <a:solidFill>
                  <a:schemeClr val="accent5">
                    <a:lumMod val="50000"/>
                  </a:schemeClr>
                </a:solidFill>
              </a:rPr>
              <a:t> dieses </a:t>
            </a:r>
            <a:r>
              <a:rPr lang="en-US" sz="2000" dirty="0" err="1">
                <a:solidFill>
                  <a:schemeClr val="accent5">
                    <a:lumMod val="50000"/>
                  </a:schemeClr>
                </a:solidFill>
              </a:rPr>
              <a:t>Jahr</a:t>
            </a:r>
            <a:r>
              <a:rPr lang="en-US" sz="2000" dirty="0">
                <a:solidFill>
                  <a:schemeClr val="accent5">
                    <a:lumMod val="50000"/>
                  </a:schemeClr>
                </a:solidFill>
              </a:rPr>
              <a:t>) </a:t>
            </a:r>
            <a:r>
              <a:rPr lang="en-US" sz="2000" dirty="0" err="1">
                <a:solidFill>
                  <a:schemeClr val="accent5">
                    <a:lumMod val="50000"/>
                  </a:schemeClr>
                </a:solidFill>
              </a:rPr>
              <a:t>oder</a:t>
            </a:r>
            <a:r>
              <a:rPr lang="en-US" sz="2000" dirty="0">
                <a:solidFill>
                  <a:schemeClr val="accent5">
                    <a:lumMod val="50000"/>
                  </a:schemeClr>
                </a:solidFill>
              </a:rPr>
              <a:t> </a:t>
            </a:r>
            <a:r>
              <a:rPr lang="en-US" sz="2000" b="1" dirty="0">
                <a:solidFill>
                  <a:schemeClr val="accent5">
                    <a:lumMod val="50000"/>
                  </a:schemeClr>
                </a:solidFill>
              </a:rPr>
              <a:t>Wolfgang</a:t>
            </a:r>
            <a:r>
              <a:rPr lang="en-US" sz="2000" dirty="0">
                <a:solidFill>
                  <a:schemeClr val="accent5">
                    <a:lumMod val="50000"/>
                  </a:schemeClr>
                </a:solidFill>
              </a:rPr>
              <a:t> (</a:t>
            </a:r>
            <a:r>
              <a:rPr lang="en-US" sz="2000" dirty="0" err="1">
                <a:solidFill>
                  <a:schemeClr val="accent5">
                    <a:lumMod val="50000"/>
                  </a:schemeClr>
                </a:solidFill>
              </a:rPr>
              <a:t>über</a:t>
            </a:r>
            <a:r>
              <a:rPr lang="en-US" sz="2000" dirty="0">
                <a:solidFill>
                  <a:schemeClr val="accent5">
                    <a:lumMod val="50000"/>
                  </a:schemeClr>
                </a:solidFill>
              </a:rPr>
              <a:t> </a:t>
            </a:r>
            <a:r>
              <a:rPr lang="en-US" sz="2000" dirty="0" err="1">
                <a:solidFill>
                  <a:schemeClr val="accent5">
                    <a:lumMod val="50000"/>
                  </a:schemeClr>
                </a:solidFill>
              </a:rPr>
              <a:t>letztes</a:t>
            </a:r>
            <a:r>
              <a:rPr lang="en-US" sz="2000" dirty="0">
                <a:solidFill>
                  <a:schemeClr val="accent5">
                    <a:lumMod val="50000"/>
                  </a:schemeClr>
                </a:solidFill>
              </a:rPr>
              <a:t> </a:t>
            </a:r>
            <a:r>
              <a:rPr lang="en-US" sz="2000" dirty="0" err="1">
                <a:solidFill>
                  <a:schemeClr val="accent5">
                    <a:lumMod val="50000"/>
                  </a:schemeClr>
                </a:solidFill>
              </a:rPr>
              <a:t>Jahr</a:t>
            </a:r>
            <a:r>
              <a:rPr lang="en-US" sz="2000" dirty="0">
                <a:solidFill>
                  <a:schemeClr val="accent5">
                    <a:lumMod val="50000"/>
                  </a:schemeClr>
                </a:solidFill>
              </a:rPr>
              <a:t>)? </a:t>
            </a:r>
            <a:br>
              <a:rPr lang="en-US" sz="2000" dirty="0">
                <a:solidFill>
                  <a:schemeClr val="accent5">
                    <a:lumMod val="50000"/>
                  </a:schemeClr>
                </a:solidFill>
              </a:rPr>
            </a:br>
            <a:r>
              <a:rPr lang="en-US" sz="2000" dirty="0" err="1">
                <a:solidFill>
                  <a:schemeClr val="accent5">
                    <a:lumMod val="50000"/>
                  </a:schemeClr>
                </a:solidFill>
              </a:rPr>
              <a:t>Schreib</a:t>
            </a:r>
            <a:r>
              <a:rPr lang="en-US" sz="2000" dirty="0">
                <a:solidFill>
                  <a:schemeClr val="accent5">
                    <a:lumMod val="50000"/>
                  </a:schemeClr>
                </a:solidFill>
              </a:rPr>
              <a:t> 1- 8 und Mia (</a:t>
            </a:r>
            <a:r>
              <a:rPr lang="en-US" sz="2000" b="1" dirty="0">
                <a:solidFill>
                  <a:schemeClr val="accent5">
                    <a:lumMod val="50000"/>
                  </a:schemeClr>
                </a:solidFill>
              </a:rPr>
              <a:t>will</a:t>
            </a:r>
            <a:r>
              <a:rPr lang="en-US" sz="2000" dirty="0">
                <a:solidFill>
                  <a:schemeClr val="accent5">
                    <a:lumMod val="50000"/>
                  </a:schemeClr>
                </a:solidFill>
              </a:rPr>
              <a:t>) </a:t>
            </a:r>
            <a:r>
              <a:rPr lang="en-US" sz="2000" dirty="0" err="1">
                <a:solidFill>
                  <a:schemeClr val="accent5">
                    <a:lumMod val="50000"/>
                  </a:schemeClr>
                </a:solidFill>
              </a:rPr>
              <a:t>oder</a:t>
            </a:r>
            <a:r>
              <a:rPr lang="en-US" sz="2000" dirty="0">
                <a:solidFill>
                  <a:schemeClr val="accent5">
                    <a:lumMod val="50000"/>
                  </a:schemeClr>
                </a:solidFill>
              </a:rPr>
              <a:t> Wolfgang (</a:t>
            </a:r>
            <a:r>
              <a:rPr lang="en-US" sz="2000" b="1" dirty="0">
                <a:solidFill>
                  <a:schemeClr val="accent5">
                    <a:lumMod val="50000"/>
                  </a:schemeClr>
                </a:solidFill>
              </a:rPr>
              <a:t>hat</a:t>
            </a:r>
            <a:r>
              <a:rPr lang="en-US" sz="2000" dirty="0">
                <a:solidFill>
                  <a:schemeClr val="accent5">
                    <a:lumMod val="50000"/>
                  </a:schemeClr>
                </a:solidFill>
              </a:rPr>
              <a:t>).</a:t>
            </a:r>
          </a:p>
        </p:txBody>
      </p:sp>
      <p:graphicFrame>
        <p:nvGraphicFramePr>
          <p:cNvPr id="13" name="Table 12">
            <a:extLst>
              <a:ext uri="{FF2B5EF4-FFF2-40B4-BE49-F238E27FC236}">
                <a16:creationId xmlns:a16="http://schemas.microsoft.com/office/drawing/2014/main" id="{B474F752-25D8-499B-8394-823C619F7D3C}"/>
              </a:ext>
            </a:extLst>
          </p:cNvPr>
          <p:cNvGraphicFramePr>
            <a:graphicFrameLocks noGrp="1"/>
          </p:cNvGraphicFramePr>
          <p:nvPr>
            <p:extLst>
              <p:ext uri="{D42A27DB-BD31-4B8C-83A1-F6EECF244321}">
                <p14:modId xmlns:p14="http://schemas.microsoft.com/office/powerpoint/2010/main" val="728382038"/>
              </p:ext>
            </p:extLst>
          </p:nvPr>
        </p:nvGraphicFramePr>
        <p:xfrm>
          <a:off x="200891" y="2213614"/>
          <a:ext cx="7391399" cy="4040152"/>
        </p:xfrm>
        <a:graphic>
          <a:graphicData uri="http://schemas.openxmlformats.org/drawingml/2006/table">
            <a:tbl>
              <a:tblPr firstRow="1" bandRow="1">
                <a:tableStyleId>{5940675A-B579-460E-94D1-54222C63F5DA}</a:tableStyleId>
              </a:tblPr>
              <a:tblGrid>
                <a:gridCol w="533399">
                  <a:extLst>
                    <a:ext uri="{9D8B030D-6E8A-4147-A177-3AD203B41FA5}">
                      <a16:colId xmlns:a16="http://schemas.microsoft.com/office/drawing/2014/main" val="741539388"/>
                    </a:ext>
                  </a:extLst>
                </a:gridCol>
                <a:gridCol w="6858000">
                  <a:extLst>
                    <a:ext uri="{9D8B030D-6E8A-4147-A177-3AD203B41FA5}">
                      <a16:colId xmlns:a16="http://schemas.microsoft.com/office/drawing/2014/main" val="2417996144"/>
                    </a:ext>
                  </a:extLst>
                </a:gridCol>
              </a:tblGrid>
              <a:tr h="505019">
                <a:tc>
                  <a:txBody>
                    <a:bodyPr/>
                    <a:lstStyle/>
                    <a:p>
                      <a:pPr algn="ctr"/>
                      <a:r>
                        <a:rPr lang="en-GB" sz="2000" dirty="0">
                          <a:solidFill>
                            <a:srgbClr val="115076"/>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Er</a:t>
                      </a:r>
                      <a:r>
                        <a:rPr lang="en-GB" sz="2000" dirty="0">
                          <a:solidFill>
                            <a:srgbClr val="115076"/>
                          </a:solidFill>
                        </a:rPr>
                        <a:t>  will  </a:t>
                      </a:r>
                      <a:r>
                        <a:rPr lang="en-GB" sz="2000" dirty="0" err="1">
                          <a:solidFill>
                            <a:srgbClr val="115076"/>
                          </a:solidFill>
                        </a:rPr>
                        <a:t>uns</a:t>
                      </a:r>
                      <a:r>
                        <a:rPr lang="en-GB" sz="2000" dirty="0">
                          <a:solidFill>
                            <a:srgbClr val="115076"/>
                          </a:solidFill>
                        </a:rPr>
                        <a:t> </a:t>
                      </a:r>
                      <a:r>
                        <a:rPr lang="en-GB" sz="2000" dirty="0" err="1">
                          <a:solidFill>
                            <a:srgbClr val="115076"/>
                          </a:solidFill>
                        </a:rPr>
                        <a:t>immer</a:t>
                      </a:r>
                      <a:r>
                        <a:rPr lang="en-GB" sz="2000" dirty="0">
                          <a:solidFill>
                            <a:srgbClr val="115076"/>
                          </a:solidFill>
                        </a:rPr>
                        <a:t> </a:t>
                      </a:r>
                      <a:r>
                        <a:rPr lang="en-GB" sz="2000" dirty="0" err="1">
                          <a:solidFill>
                            <a:srgbClr val="115076"/>
                          </a:solidFill>
                        </a:rPr>
                        <a:t>viele</a:t>
                      </a:r>
                      <a:r>
                        <a:rPr lang="en-GB" sz="2000" dirty="0">
                          <a:solidFill>
                            <a:srgbClr val="115076"/>
                          </a:solidFill>
                        </a:rPr>
                        <a:t> </a:t>
                      </a:r>
                      <a:r>
                        <a:rPr lang="en-GB" sz="2000" dirty="0" err="1">
                          <a:solidFill>
                            <a:srgbClr val="115076"/>
                          </a:solidFill>
                        </a:rPr>
                        <a:t>Beispiele</a:t>
                      </a:r>
                      <a:r>
                        <a:rPr lang="en-GB" sz="2000" dirty="0">
                          <a:solidFill>
                            <a:srgbClr val="115076"/>
                          </a:solidFill>
                        </a:rPr>
                        <a:t> </a:t>
                      </a:r>
                      <a:r>
                        <a:rPr lang="en-GB" sz="2000" dirty="0" err="1">
                          <a:solidFill>
                            <a:srgbClr val="115076"/>
                          </a:solidFill>
                        </a:rPr>
                        <a:t>geben</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extLst>
                  <a:ext uri="{0D108BD9-81ED-4DB2-BD59-A6C34878D82A}">
                    <a16:rowId xmlns:a16="http://schemas.microsoft.com/office/drawing/2014/main" val="1590134813"/>
                  </a:ext>
                </a:extLst>
              </a:tr>
              <a:tr h="505019">
                <a:tc>
                  <a:txBody>
                    <a:bodyPr/>
                    <a:lstStyle/>
                    <a:p>
                      <a:pPr algn="ctr"/>
                      <a:r>
                        <a:rPr lang="en-GB" sz="2000" dirty="0">
                          <a:solidFill>
                            <a:srgbClr val="115076"/>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Er</a:t>
                      </a:r>
                      <a:r>
                        <a:rPr lang="en-GB" sz="2000" dirty="0">
                          <a:solidFill>
                            <a:srgbClr val="115076"/>
                          </a:solidFill>
                        </a:rPr>
                        <a:t> will  </a:t>
                      </a:r>
                      <a:r>
                        <a:rPr lang="en-GB" sz="2000" dirty="0" err="1">
                          <a:solidFill>
                            <a:srgbClr val="115076"/>
                          </a:solidFill>
                        </a:rPr>
                        <a:t>uns</a:t>
                      </a:r>
                      <a:r>
                        <a:rPr lang="en-GB" sz="2000" dirty="0">
                          <a:solidFill>
                            <a:srgbClr val="115076"/>
                          </a:solidFill>
                        </a:rPr>
                        <a:t> </a:t>
                      </a:r>
                      <a:r>
                        <a:rPr lang="en-GB" sz="2000" dirty="0" err="1">
                          <a:solidFill>
                            <a:srgbClr val="115076"/>
                          </a:solidFill>
                        </a:rPr>
                        <a:t>interessante</a:t>
                      </a:r>
                      <a:r>
                        <a:rPr lang="en-GB" sz="2000" dirty="0">
                          <a:solidFill>
                            <a:srgbClr val="115076"/>
                          </a:solidFill>
                        </a:rPr>
                        <a:t> </a:t>
                      </a:r>
                      <a:r>
                        <a:rPr lang="en-GB" sz="2000" dirty="0" err="1">
                          <a:solidFill>
                            <a:srgbClr val="115076"/>
                          </a:solidFill>
                        </a:rPr>
                        <a:t>Geschichten</a:t>
                      </a:r>
                      <a:r>
                        <a:rPr lang="en-GB" sz="2000" dirty="0">
                          <a:solidFill>
                            <a:srgbClr val="115076"/>
                          </a:solidFill>
                        </a:rPr>
                        <a:t> </a:t>
                      </a:r>
                      <a:r>
                        <a:rPr lang="en-GB" sz="2000" dirty="0" err="1">
                          <a:solidFill>
                            <a:srgbClr val="115076"/>
                          </a:solidFill>
                        </a:rPr>
                        <a:t>erzählen</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extLst>
                  <a:ext uri="{0D108BD9-81ED-4DB2-BD59-A6C34878D82A}">
                    <a16:rowId xmlns:a16="http://schemas.microsoft.com/office/drawing/2014/main" val="2329297736"/>
                  </a:ext>
                </a:extLst>
              </a:tr>
              <a:tr h="505019">
                <a:tc>
                  <a:txBody>
                    <a:bodyPr/>
                    <a:lstStyle/>
                    <a:p>
                      <a:pPr algn="ctr"/>
                      <a:r>
                        <a:rPr lang="en-GB" sz="2000">
                          <a:solidFill>
                            <a:srgbClr val="115076"/>
                          </a:solidFill>
                        </a:rPr>
                        <a:t>3.</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Er</a:t>
                      </a:r>
                      <a:r>
                        <a:rPr lang="en-GB" sz="2000" dirty="0">
                          <a:solidFill>
                            <a:srgbClr val="115076"/>
                          </a:solidFill>
                        </a:rPr>
                        <a:t>  hat </a:t>
                      </a:r>
                      <a:r>
                        <a:rPr lang="en-GB" sz="2000" dirty="0" err="1">
                          <a:solidFill>
                            <a:srgbClr val="115076"/>
                          </a:solidFill>
                        </a:rPr>
                        <a:t>uns</a:t>
                      </a:r>
                      <a:r>
                        <a:rPr lang="en-GB" sz="2000" dirty="0">
                          <a:solidFill>
                            <a:srgbClr val="115076"/>
                          </a:solidFill>
                        </a:rPr>
                        <a:t> </a:t>
                      </a:r>
                      <a:r>
                        <a:rPr lang="en-GB" sz="2000" dirty="0" err="1">
                          <a:solidFill>
                            <a:srgbClr val="115076"/>
                          </a:solidFill>
                        </a:rPr>
                        <a:t>nur</a:t>
                      </a:r>
                      <a:r>
                        <a:rPr lang="en-GB" sz="2000" dirty="0">
                          <a:solidFill>
                            <a:srgbClr val="115076"/>
                          </a:solidFill>
                        </a:rPr>
                        <a:t> </a:t>
                      </a:r>
                      <a:r>
                        <a:rPr lang="en-GB" sz="2000" dirty="0" err="1">
                          <a:solidFill>
                            <a:srgbClr val="115076"/>
                          </a:solidFill>
                        </a:rPr>
                        <a:t>selten</a:t>
                      </a:r>
                      <a:r>
                        <a:rPr lang="en-GB" sz="2000" dirty="0">
                          <a:solidFill>
                            <a:srgbClr val="115076"/>
                          </a:solidFill>
                        </a:rPr>
                        <a:t> </a:t>
                      </a:r>
                      <a:r>
                        <a:rPr lang="en-GB" sz="2000" dirty="0" err="1">
                          <a:solidFill>
                            <a:srgbClr val="115076"/>
                          </a:solidFill>
                        </a:rPr>
                        <a:t>geholfen</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extLst>
                  <a:ext uri="{0D108BD9-81ED-4DB2-BD59-A6C34878D82A}">
                    <a16:rowId xmlns:a16="http://schemas.microsoft.com/office/drawing/2014/main" val="400061802"/>
                  </a:ext>
                </a:extLst>
              </a:tr>
              <a:tr h="505019">
                <a:tc>
                  <a:txBody>
                    <a:bodyPr/>
                    <a:lstStyle/>
                    <a:p>
                      <a:pPr algn="ctr"/>
                      <a:r>
                        <a:rPr lang="en-GB" sz="2000">
                          <a:solidFill>
                            <a:srgbClr val="115076"/>
                          </a:solidFill>
                        </a:rPr>
                        <a:t>4.</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r>
                        <a:rPr lang="en-GB" sz="2000" dirty="0" err="1">
                          <a:solidFill>
                            <a:srgbClr val="115076"/>
                          </a:solidFill>
                        </a:rPr>
                        <a:t>Er</a:t>
                      </a:r>
                      <a:r>
                        <a:rPr lang="en-GB" sz="2000" dirty="0">
                          <a:solidFill>
                            <a:srgbClr val="115076"/>
                          </a:solidFill>
                        </a:rPr>
                        <a:t>  hat </a:t>
                      </a:r>
                      <a:r>
                        <a:rPr lang="en-GB" sz="2000" dirty="0" err="1">
                          <a:solidFill>
                            <a:srgbClr val="115076"/>
                          </a:solidFill>
                        </a:rPr>
                        <a:t>uns</a:t>
                      </a:r>
                      <a:r>
                        <a:rPr lang="en-GB" sz="2000" dirty="0">
                          <a:solidFill>
                            <a:srgbClr val="115076"/>
                          </a:solidFill>
                        </a:rPr>
                        <a:t> </a:t>
                      </a:r>
                      <a:r>
                        <a:rPr lang="en-GB" sz="2000" dirty="0" err="1">
                          <a:solidFill>
                            <a:srgbClr val="115076"/>
                          </a:solidFill>
                        </a:rPr>
                        <a:t>nur</a:t>
                      </a:r>
                      <a:r>
                        <a:rPr lang="en-GB" sz="2000" dirty="0">
                          <a:solidFill>
                            <a:srgbClr val="115076"/>
                          </a:solidFill>
                        </a:rPr>
                        <a:t> </a:t>
                      </a:r>
                      <a:r>
                        <a:rPr lang="en-GB" sz="2000" dirty="0" err="1">
                          <a:solidFill>
                            <a:srgbClr val="115076"/>
                          </a:solidFill>
                        </a:rPr>
                        <a:t>eine</a:t>
                      </a:r>
                      <a:r>
                        <a:rPr lang="en-GB" sz="2000" dirty="0">
                          <a:solidFill>
                            <a:srgbClr val="115076"/>
                          </a:solidFill>
                        </a:rPr>
                        <a:t> </a:t>
                      </a:r>
                      <a:r>
                        <a:rPr lang="en-GB" sz="2000" dirty="0" err="1">
                          <a:solidFill>
                            <a:srgbClr val="115076"/>
                          </a:solidFill>
                        </a:rPr>
                        <a:t>kleine</a:t>
                      </a:r>
                      <a:r>
                        <a:rPr lang="en-GB" sz="2000" dirty="0">
                          <a:solidFill>
                            <a:srgbClr val="115076"/>
                          </a:solidFill>
                        </a:rPr>
                        <a:t> Pause </a:t>
                      </a:r>
                      <a:r>
                        <a:rPr lang="en-GB" sz="2000" dirty="0" err="1">
                          <a:solidFill>
                            <a:srgbClr val="115076"/>
                          </a:solidFill>
                        </a:rPr>
                        <a:t>erlaubt</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extLst>
                  <a:ext uri="{0D108BD9-81ED-4DB2-BD59-A6C34878D82A}">
                    <a16:rowId xmlns:a16="http://schemas.microsoft.com/office/drawing/2014/main" val="1903548094"/>
                  </a:ext>
                </a:extLst>
              </a:tr>
              <a:tr h="505019">
                <a:tc>
                  <a:txBody>
                    <a:bodyPr/>
                    <a:lstStyle/>
                    <a:p>
                      <a:pPr algn="ctr"/>
                      <a:r>
                        <a:rPr lang="en-GB" sz="2000">
                          <a:solidFill>
                            <a:srgbClr val="115076"/>
                          </a:solidFill>
                        </a:rPr>
                        <a:t>5.</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Er</a:t>
                      </a:r>
                      <a:r>
                        <a:rPr lang="en-GB" sz="2000" dirty="0">
                          <a:solidFill>
                            <a:srgbClr val="115076"/>
                          </a:solidFill>
                        </a:rPr>
                        <a:t> hat </a:t>
                      </a:r>
                      <a:r>
                        <a:rPr lang="en-GB" sz="2000" dirty="0" err="1">
                          <a:solidFill>
                            <a:srgbClr val="115076"/>
                          </a:solidFill>
                        </a:rPr>
                        <a:t>uns</a:t>
                      </a:r>
                      <a:r>
                        <a:rPr lang="en-GB" sz="2000" dirty="0">
                          <a:solidFill>
                            <a:srgbClr val="115076"/>
                          </a:solidFill>
                        </a:rPr>
                        <a:t> </a:t>
                      </a:r>
                      <a:r>
                        <a:rPr lang="en-GB" sz="2000" dirty="0" err="1">
                          <a:solidFill>
                            <a:srgbClr val="115076"/>
                          </a:solidFill>
                        </a:rPr>
                        <a:t>nie</a:t>
                      </a:r>
                      <a:r>
                        <a:rPr lang="en-GB" sz="2000" dirty="0">
                          <a:solidFill>
                            <a:srgbClr val="115076"/>
                          </a:solidFill>
                        </a:rPr>
                        <a:t> </a:t>
                      </a:r>
                      <a:r>
                        <a:rPr lang="en-GB" sz="2000" dirty="0" err="1">
                          <a:solidFill>
                            <a:srgbClr val="115076"/>
                          </a:solidFill>
                        </a:rPr>
                        <a:t>Komplimente</a:t>
                      </a:r>
                      <a:r>
                        <a:rPr lang="en-GB" sz="2000" dirty="0">
                          <a:solidFill>
                            <a:srgbClr val="115076"/>
                          </a:solidFill>
                        </a:rPr>
                        <a:t> </a:t>
                      </a:r>
                      <a:r>
                        <a:rPr lang="en-GB" sz="2000" dirty="0" err="1">
                          <a:solidFill>
                            <a:srgbClr val="115076"/>
                          </a:solidFill>
                        </a:rPr>
                        <a:t>gegeben</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extLst>
                  <a:ext uri="{0D108BD9-81ED-4DB2-BD59-A6C34878D82A}">
                    <a16:rowId xmlns:a16="http://schemas.microsoft.com/office/drawing/2014/main" val="1054080621"/>
                  </a:ext>
                </a:extLst>
              </a:tr>
              <a:tr h="505019">
                <a:tc>
                  <a:txBody>
                    <a:bodyPr/>
                    <a:lstStyle/>
                    <a:p>
                      <a:pPr algn="ctr"/>
                      <a:r>
                        <a:rPr lang="en-GB" sz="2000">
                          <a:solidFill>
                            <a:srgbClr val="115076"/>
                          </a:solidFill>
                        </a:rPr>
                        <a:t>6.</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Er</a:t>
                      </a:r>
                      <a:r>
                        <a:rPr lang="en-GB" sz="2000" dirty="0">
                          <a:solidFill>
                            <a:srgbClr val="115076"/>
                          </a:solidFill>
                        </a:rPr>
                        <a:t>  will </a:t>
                      </a:r>
                      <a:r>
                        <a:rPr lang="en-GB" sz="2000" dirty="0" err="1">
                          <a:solidFill>
                            <a:srgbClr val="115076"/>
                          </a:solidFill>
                        </a:rPr>
                        <a:t>uns</a:t>
                      </a:r>
                      <a:r>
                        <a:rPr lang="en-GB" sz="2000" dirty="0">
                          <a:solidFill>
                            <a:srgbClr val="115076"/>
                          </a:solidFill>
                        </a:rPr>
                        <a:t> </a:t>
                      </a:r>
                      <a:r>
                        <a:rPr lang="en-GB" sz="2000" dirty="0" err="1">
                          <a:solidFill>
                            <a:srgbClr val="115076"/>
                          </a:solidFill>
                        </a:rPr>
                        <a:t>immer</a:t>
                      </a:r>
                      <a:r>
                        <a:rPr lang="en-GB" sz="2000" dirty="0">
                          <a:solidFill>
                            <a:srgbClr val="115076"/>
                          </a:solidFill>
                        </a:rPr>
                        <a:t> die </a:t>
                      </a:r>
                      <a:r>
                        <a:rPr lang="en-GB" sz="2000" dirty="0" err="1">
                          <a:solidFill>
                            <a:srgbClr val="115076"/>
                          </a:solidFill>
                        </a:rPr>
                        <a:t>Wahrheit</a:t>
                      </a:r>
                      <a:r>
                        <a:rPr lang="en-GB" sz="2000" dirty="0">
                          <a:solidFill>
                            <a:srgbClr val="115076"/>
                          </a:solidFill>
                        </a:rPr>
                        <a:t> </a:t>
                      </a:r>
                      <a:r>
                        <a:rPr lang="en-GB" sz="2000" dirty="0" err="1">
                          <a:solidFill>
                            <a:srgbClr val="115076"/>
                          </a:solidFill>
                        </a:rPr>
                        <a:t>sagen</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extLst>
                  <a:ext uri="{0D108BD9-81ED-4DB2-BD59-A6C34878D82A}">
                    <a16:rowId xmlns:a16="http://schemas.microsoft.com/office/drawing/2014/main" val="1989593901"/>
                  </a:ext>
                </a:extLst>
              </a:tr>
              <a:tr h="505019">
                <a:tc>
                  <a:txBody>
                    <a:bodyPr/>
                    <a:lstStyle/>
                    <a:p>
                      <a:pPr algn="ctr"/>
                      <a:r>
                        <a:rPr lang="en-GB" sz="2000">
                          <a:solidFill>
                            <a:srgbClr val="115076"/>
                          </a:solidFill>
                        </a:rPr>
                        <a:t>7.</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Er</a:t>
                      </a:r>
                      <a:r>
                        <a:rPr lang="en-GB" sz="2000" dirty="0">
                          <a:solidFill>
                            <a:srgbClr val="115076"/>
                          </a:solidFill>
                        </a:rPr>
                        <a:t>  hat </a:t>
                      </a:r>
                      <a:r>
                        <a:rPr lang="en-GB" sz="2000" dirty="0" err="1">
                          <a:solidFill>
                            <a:srgbClr val="115076"/>
                          </a:solidFill>
                        </a:rPr>
                        <a:t>uns</a:t>
                      </a:r>
                      <a:r>
                        <a:rPr lang="en-GB" sz="2000" dirty="0">
                          <a:solidFill>
                            <a:srgbClr val="115076"/>
                          </a:solidFill>
                        </a:rPr>
                        <a:t> </a:t>
                      </a:r>
                      <a:r>
                        <a:rPr lang="en-GB" sz="2000" dirty="0" err="1">
                          <a:solidFill>
                            <a:srgbClr val="115076"/>
                          </a:solidFill>
                        </a:rPr>
                        <a:t>immer</a:t>
                      </a:r>
                      <a:r>
                        <a:rPr lang="en-GB" sz="2000" dirty="0">
                          <a:solidFill>
                            <a:srgbClr val="115076"/>
                          </a:solidFill>
                        </a:rPr>
                        <a:t> </a:t>
                      </a:r>
                      <a:r>
                        <a:rPr lang="en-GB" sz="2000" dirty="0" err="1">
                          <a:solidFill>
                            <a:srgbClr val="115076"/>
                          </a:solidFill>
                        </a:rPr>
                        <a:t>zu</a:t>
                      </a:r>
                      <a:r>
                        <a:rPr lang="en-GB" sz="2000" dirty="0">
                          <a:solidFill>
                            <a:srgbClr val="115076"/>
                          </a:solidFill>
                        </a:rPr>
                        <a:t> </a:t>
                      </a:r>
                      <a:r>
                        <a:rPr lang="en-GB" sz="2000" dirty="0" err="1">
                          <a:solidFill>
                            <a:srgbClr val="115076"/>
                          </a:solidFill>
                        </a:rPr>
                        <a:t>viele</a:t>
                      </a:r>
                      <a:r>
                        <a:rPr lang="en-GB" sz="2000" dirty="0">
                          <a:solidFill>
                            <a:srgbClr val="115076"/>
                          </a:solidFill>
                        </a:rPr>
                        <a:t> </a:t>
                      </a:r>
                      <a:r>
                        <a:rPr lang="en-GB" sz="2000" dirty="0" err="1">
                          <a:solidFill>
                            <a:srgbClr val="115076"/>
                          </a:solidFill>
                        </a:rPr>
                        <a:t>Hausaufgaben</a:t>
                      </a:r>
                      <a:r>
                        <a:rPr lang="en-GB" sz="2000" dirty="0">
                          <a:solidFill>
                            <a:srgbClr val="115076"/>
                          </a:solidFill>
                        </a:rPr>
                        <a:t> </a:t>
                      </a:r>
                      <a:r>
                        <a:rPr lang="en-GB" sz="2000" dirty="0" err="1">
                          <a:solidFill>
                            <a:srgbClr val="115076"/>
                          </a:solidFill>
                        </a:rPr>
                        <a:t>gegeben</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extLst>
                  <a:ext uri="{0D108BD9-81ED-4DB2-BD59-A6C34878D82A}">
                    <a16:rowId xmlns:a16="http://schemas.microsoft.com/office/drawing/2014/main" val="3673525777"/>
                  </a:ext>
                </a:extLst>
              </a:tr>
              <a:tr h="505019">
                <a:tc>
                  <a:txBody>
                    <a:bodyPr/>
                    <a:lstStyle/>
                    <a:p>
                      <a:pPr algn="ctr"/>
                      <a:r>
                        <a:rPr lang="en-GB" sz="2000" dirty="0">
                          <a:solidFill>
                            <a:srgbClr val="115076"/>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Er</a:t>
                      </a:r>
                      <a:r>
                        <a:rPr lang="en-GB" sz="2000" dirty="0">
                          <a:solidFill>
                            <a:srgbClr val="115076"/>
                          </a:solidFill>
                        </a:rPr>
                        <a:t>  will </a:t>
                      </a:r>
                      <a:r>
                        <a:rPr lang="en-GB" sz="2000" dirty="0" err="1">
                          <a:solidFill>
                            <a:srgbClr val="115076"/>
                          </a:solidFill>
                        </a:rPr>
                        <a:t>uns</a:t>
                      </a:r>
                      <a:r>
                        <a:rPr lang="en-GB" sz="2000" dirty="0">
                          <a:solidFill>
                            <a:srgbClr val="115076"/>
                          </a:solidFill>
                        </a:rPr>
                        <a:t> </a:t>
                      </a:r>
                      <a:r>
                        <a:rPr lang="en-GB" sz="2000" dirty="0" err="1">
                          <a:solidFill>
                            <a:srgbClr val="115076"/>
                          </a:solidFill>
                        </a:rPr>
                        <a:t>alles</a:t>
                      </a:r>
                      <a:r>
                        <a:rPr lang="en-GB" sz="2000" dirty="0">
                          <a:solidFill>
                            <a:srgbClr val="115076"/>
                          </a:solidFill>
                        </a:rPr>
                        <a:t> </a:t>
                      </a:r>
                      <a:r>
                        <a:rPr lang="en-GB" sz="2000" dirty="0" err="1">
                          <a:solidFill>
                            <a:srgbClr val="115076"/>
                          </a:solidFill>
                        </a:rPr>
                        <a:t>ganz</a:t>
                      </a:r>
                      <a:r>
                        <a:rPr lang="en-GB" sz="2000" dirty="0">
                          <a:solidFill>
                            <a:srgbClr val="115076"/>
                          </a:solidFill>
                        </a:rPr>
                        <a:t> gut </a:t>
                      </a:r>
                      <a:r>
                        <a:rPr lang="en-GB" sz="2000" dirty="0" err="1">
                          <a:solidFill>
                            <a:srgbClr val="115076"/>
                          </a:solidFill>
                        </a:rPr>
                        <a:t>erklären</a:t>
                      </a:r>
                      <a:r>
                        <a:rPr lang="en-GB" sz="2000" dirty="0">
                          <a:solidFill>
                            <a:srgbClr val="115076"/>
                          </a:solidFill>
                        </a:rPr>
                        <a:t>.</a:t>
                      </a:r>
                      <a:endParaRPr lang="en-GB" sz="2000" u="none"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extLst>
                  <a:ext uri="{0D108BD9-81ED-4DB2-BD59-A6C34878D82A}">
                    <a16:rowId xmlns:a16="http://schemas.microsoft.com/office/drawing/2014/main" val="1778229322"/>
                  </a:ext>
                </a:extLst>
              </a:tr>
            </a:tbl>
          </a:graphicData>
        </a:graphic>
      </p:graphicFrame>
      <p:sp>
        <p:nvSpPr>
          <p:cNvPr id="14" name="Rectangle: Rounded Corners 13">
            <a:extLst>
              <a:ext uri="{FF2B5EF4-FFF2-40B4-BE49-F238E27FC236}">
                <a16:creationId xmlns:a16="http://schemas.microsoft.com/office/drawing/2014/main" id="{1C10676A-F27D-4845-92FA-8ECDB11ED822}"/>
              </a:ext>
            </a:extLst>
          </p:cNvPr>
          <p:cNvSpPr/>
          <p:nvPr/>
        </p:nvSpPr>
        <p:spPr>
          <a:xfrm>
            <a:off x="1066800" y="2263311"/>
            <a:ext cx="498764" cy="40011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15" name="Rectangle: Rounded Corners 14">
            <a:extLst>
              <a:ext uri="{FF2B5EF4-FFF2-40B4-BE49-F238E27FC236}">
                <a16:creationId xmlns:a16="http://schemas.microsoft.com/office/drawing/2014/main" id="{DDBB88D7-C32B-439A-8643-89D3584B9F3C}"/>
              </a:ext>
            </a:extLst>
          </p:cNvPr>
          <p:cNvSpPr/>
          <p:nvPr/>
        </p:nvSpPr>
        <p:spPr>
          <a:xfrm>
            <a:off x="1080655" y="2796463"/>
            <a:ext cx="498764" cy="40011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16" name="Rectangle: Rounded Corners 15">
            <a:extLst>
              <a:ext uri="{FF2B5EF4-FFF2-40B4-BE49-F238E27FC236}">
                <a16:creationId xmlns:a16="http://schemas.microsoft.com/office/drawing/2014/main" id="{38227465-BF50-4958-AFFA-76F8EF7BA46B}"/>
              </a:ext>
            </a:extLst>
          </p:cNvPr>
          <p:cNvSpPr/>
          <p:nvPr/>
        </p:nvSpPr>
        <p:spPr>
          <a:xfrm>
            <a:off x="1080655" y="3275579"/>
            <a:ext cx="498764" cy="40011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17" name="Rectangle: Rounded Corners 16">
            <a:extLst>
              <a:ext uri="{FF2B5EF4-FFF2-40B4-BE49-F238E27FC236}">
                <a16:creationId xmlns:a16="http://schemas.microsoft.com/office/drawing/2014/main" id="{4D750019-F244-4262-88E9-70AFB5E463FC}"/>
              </a:ext>
            </a:extLst>
          </p:cNvPr>
          <p:cNvSpPr/>
          <p:nvPr/>
        </p:nvSpPr>
        <p:spPr>
          <a:xfrm>
            <a:off x="1097974" y="3755507"/>
            <a:ext cx="498764" cy="40011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18" name="Rectangle: Rounded Corners 17">
            <a:extLst>
              <a:ext uri="{FF2B5EF4-FFF2-40B4-BE49-F238E27FC236}">
                <a16:creationId xmlns:a16="http://schemas.microsoft.com/office/drawing/2014/main" id="{493F98CC-9139-462B-806D-95DE7C9216D8}"/>
              </a:ext>
            </a:extLst>
          </p:cNvPr>
          <p:cNvSpPr/>
          <p:nvPr/>
        </p:nvSpPr>
        <p:spPr>
          <a:xfrm>
            <a:off x="1080655" y="4314441"/>
            <a:ext cx="498764" cy="40011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19" name="Rectangle: Rounded Corners 18">
            <a:extLst>
              <a:ext uri="{FF2B5EF4-FFF2-40B4-BE49-F238E27FC236}">
                <a16:creationId xmlns:a16="http://schemas.microsoft.com/office/drawing/2014/main" id="{121C8061-4082-4F36-B767-530A9A36556A}"/>
              </a:ext>
            </a:extLst>
          </p:cNvPr>
          <p:cNvSpPr/>
          <p:nvPr/>
        </p:nvSpPr>
        <p:spPr>
          <a:xfrm>
            <a:off x="1097974" y="4808625"/>
            <a:ext cx="498764" cy="40011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20" name="Rectangle: Rounded Corners 19">
            <a:extLst>
              <a:ext uri="{FF2B5EF4-FFF2-40B4-BE49-F238E27FC236}">
                <a16:creationId xmlns:a16="http://schemas.microsoft.com/office/drawing/2014/main" id="{42F53878-430E-4045-825E-EE78FF9D9139}"/>
              </a:ext>
            </a:extLst>
          </p:cNvPr>
          <p:cNvSpPr/>
          <p:nvPr/>
        </p:nvSpPr>
        <p:spPr>
          <a:xfrm>
            <a:off x="1097974" y="5319657"/>
            <a:ext cx="498764" cy="40011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21" name="Rectangle: Rounded Corners 20">
            <a:extLst>
              <a:ext uri="{FF2B5EF4-FFF2-40B4-BE49-F238E27FC236}">
                <a16:creationId xmlns:a16="http://schemas.microsoft.com/office/drawing/2014/main" id="{1C3922F7-88A5-4C27-B934-8082A2B0CC06}"/>
              </a:ext>
            </a:extLst>
          </p:cNvPr>
          <p:cNvSpPr/>
          <p:nvPr/>
        </p:nvSpPr>
        <p:spPr>
          <a:xfrm>
            <a:off x="1097974" y="5806168"/>
            <a:ext cx="498764" cy="40011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22" name="Rectangle 21">
            <a:extLst>
              <a:ext uri="{FF2B5EF4-FFF2-40B4-BE49-F238E27FC236}">
                <a16:creationId xmlns:a16="http://schemas.microsoft.com/office/drawing/2014/main" id="{1D48C133-7E48-4ACD-B642-4236605779A7}"/>
              </a:ext>
            </a:extLst>
          </p:cNvPr>
          <p:cNvSpPr/>
          <p:nvPr/>
        </p:nvSpPr>
        <p:spPr>
          <a:xfrm>
            <a:off x="7701250" y="2263311"/>
            <a:ext cx="1364476" cy="400110"/>
          </a:xfrm>
          <a:prstGeom prst="rect">
            <a:avLst/>
          </a:prstGeom>
        </p:spPr>
        <p:txBody>
          <a:bodyPr wrap="none">
            <a:spAutoFit/>
          </a:bodyPr>
          <a:lstStyle/>
          <a:p>
            <a:r>
              <a:rPr lang="en-US" sz="2000" dirty="0">
                <a:solidFill>
                  <a:schemeClr val="accent5">
                    <a:lumMod val="50000"/>
                  </a:schemeClr>
                </a:solidFill>
              </a:rPr>
              <a:t>Mia (</a:t>
            </a:r>
            <a:r>
              <a:rPr lang="en-US" sz="2000" b="1" dirty="0">
                <a:solidFill>
                  <a:schemeClr val="accent5">
                    <a:lumMod val="50000"/>
                  </a:schemeClr>
                </a:solidFill>
              </a:rPr>
              <a:t>will</a:t>
            </a:r>
            <a:r>
              <a:rPr lang="en-US" sz="2000" dirty="0">
                <a:solidFill>
                  <a:schemeClr val="accent5">
                    <a:lumMod val="50000"/>
                  </a:schemeClr>
                </a:solidFill>
              </a:rPr>
              <a:t>) </a:t>
            </a:r>
            <a:endParaRPr lang="en-GB" sz="2000" dirty="0"/>
          </a:p>
        </p:txBody>
      </p:sp>
      <p:sp>
        <p:nvSpPr>
          <p:cNvPr id="23" name="Rectangle 22">
            <a:extLst>
              <a:ext uri="{FF2B5EF4-FFF2-40B4-BE49-F238E27FC236}">
                <a16:creationId xmlns:a16="http://schemas.microsoft.com/office/drawing/2014/main" id="{7546EF20-4F5D-4DE6-AA84-BAF24E15C715}"/>
              </a:ext>
            </a:extLst>
          </p:cNvPr>
          <p:cNvSpPr/>
          <p:nvPr/>
        </p:nvSpPr>
        <p:spPr>
          <a:xfrm>
            <a:off x="7706103" y="2796463"/>
            <a:ext cx="1364476" cy="400110"/>
          </a:xfrm>
          <a:prstGeom prst="rect">
            <a:avLst/>
          </a:prstGeom>
        </p:spPr>
        <p:txBody>
          <a:bodyPr wrap="none">
            <a:spAutoFit/>
          </a:bodyPr>
          <a:lstStyle/>
          <a:p>
            <a:r>
              <a:rPr lang="en-US" sz="2000" dirty="0">
                <a:solidFill>
                  <a:schemeClr val="accent5">
                    <a:lumMod val="50000"/>
                  </a:schemeClr>
                </a:solidFill>
              </a:rPr>
              <a:t>Mia (</a:t>
            </a:r>
            <a:r>
              <a:rPr lang="en-US" sz="2000" b="1" dirty="0">
                <a:solidFill>
                  <a:schemeClr val="accent5">
                    <a:lumMod val="50000"/>
                  </a:schemeClr>
                </a:solidFill>
              </a:rPr>
              <a:t>will</a:t>
            </a:r>
            <a:r>
              <a:rPr lang="en-US" sz="2000" dirty="0">
                <a:solidFill>
                  <a:schemeClr val="accent5">
                    <a:lumMod val="50000"/>
                  </a:schemeClr>
                </a:solidFill>
              </a:rPr>
              <a:t>) </a:t>
            </a:r>
            <a:endParaRPr lang="en-GB" sz="2000" dirty="0"/>
          </a:p>
        </p:txBody>
      </p:sp>
      <p:sp>
        <p:nvSpPr>
          <p:cNvPr id="24" name="Rectangle 23">
            <a:extLst>
              <a:ext uri="{FF2B5EF4-FFF2-40B4-BE49-F238E27FC236}">
                <a16:creationId xmlns:a16="http://schemas.microsoft.com/office/drawing/2014/main" id="{D4F76E3C-BFCA-44F8-8D4F-221B6C331C37}"/>
              </a:ext>
            </a:extLst>
          </p:cNvPr>
          <p:cNvSpPr/>
          <p:nvPr/>
        </p:nvSpPr>
        <p:spPr>
          <a:xfrm>
            <a:off x="7701250" y="3334527"/>
            <a:ext cx="2140330" cy="400110"/>
          </a:xfrm>
          <a:prstGeom prst="rect">
            <a:avLst/>
          </a:prstGeom>
        </p:spPr>
        <p:txBody>
          <a:bodyPr wrap="none">
            <a:spAutoFit/>
          </a:bodyPr>
          <a:lstStyle/>
          <a:p>
            <a:r>
              <a:rPr lang="en-US" sz="2000" dirty="0">
                <a:solidFill>
                  <a:schemeClr val="accent5">
                    <a:lumMod val="50000"/>
                  </a:schemeClr>
                </a:solidFill>
              </a:rPr>
              <a:t>Wolfgang (</a:t>
            </a:r>
            <a:r>
              <a:rPr lang="en-US" sz="2000" b="1" dirty="0">
                <a:solidFill>
                  <a:schemeClr val="accent5">
                    <a:lumMod val="50000"/>
                  </a:schemeClr>
                </a:solidFill>
              </a:rPr>
              <a:t>hat</a:t>
            </a:r>
            <a:r>
              <a:rPr lang="en-US" sz="2000" dirty="0">
                <a:solidFill>
                  <a:schemeClr val="accent5">
                    <a:lumMod val="50000"/>
                  </a:schemeClr>
                </a:solidFill>
              </a:rPr>
              <a:t>) </a:t>
            </a:r>
            <a:endParaRPr lang="en-GB" sz="2000" dirty="0"/>
          </a:p>
        </p:txBody>
      </p:sp>
      <p:sp>
        <p:nvSpPr>
          <p:cNvPr id="25" name="Rectangle 24">
            <a:extLst>
              <a:ext uri="{FF2B5EF4-FFF2-40B4-BE49-F238E27FC236}">
                <a16:creationId xmlns:a16="http://schemas.microsoft.com/office/drawing/2014/main" id="{66284B1C-6D37-4EDA-B32E-6C1C2B6EEDC9}"/>
              </a:ext>
            </a:extLst>
          </p:cNvPr>
          <p:cNvSpPr/>
          <p:nvPr/>
        </p:nvSpPr>
        <p:spPr>
          <a:xfrm>
            <a:off x="7711769" y="3771034"/>
            <a:ext cx="2140330" cy="400110"/>
          </a:xfrm>
          <a:prstGeom prst="rect">
            <a:avLst/>
          </a:prstGeom>
        </p:spPr>
        <p:txBody>
          <a:bodyPr wrap="none">
            <a:spAutoFit/>
          </a:bodyPr>
          <a:lstStyle/>
          <a:p>
            <a:r>
              <a:rPr lang="en-US" sz="2000" dirty="0">
                <a:solidFill>
                  <a:schemeClr val="accent5">
                    <a:lumMod val="50000"/>
                  </a:schemeClr>
                </a:solidFill>
              </a:rPr>
              <a:t>Wolfgang (</a:t>
            </a:r>
            <a:r>
              <a:rPr lang="en-US" sz="2000" b="1" dirty="0">
                <a:solidFill>
                  <a:schemeClr val="accent5">
                    <a:lumMod val="50000"/>
                  </a:schemeClr>
                </a:solidFill>
              </a:rPr>
              <a:t>hat</a:t>
            </a:r>
            <a:r>
              <a:rPr lang="en-US" sz="2000" dirty="0">
                <a:solidFill>
                  <a:schemeClr val="accent5">
                    <a:lumMod val="50000"/>
                  </a:schemeClr>
                </a:solidFill>
              </a:rPr>
              <a:t>) </a:t>
            </a:r>
            <a:endParaRPr lang="en-GB" sz="2000" dirty="0"/>
          </a:p>
        </p:txBody>
      </p:sp>
      <p:sp>
        <p:nvSpPr>
          <p:cNvPr id="26" name="Rectangle 25">
            <a:extLst>
              <a:ext uri="{FF2B5EF4-FFF2-40B4-BE49-F238E27FC236}">
                <a16:creationId xmlns:a16="http://schemas.microsoft.com/office/drawing/2014/main" id="{234C64E9-FE11-446C-A87F-12840D2718CF}"/>
              </a:ext>
            </a:extLst>
          </p:cNvPr>
          <p:cNvSpPr/>
          <p:nvPr/>
        </p:nvSpPr>
        <p:spPr>
          <a:xfrm>
            <a:off x="7713286" y="4315645"/>
            <a:ext cx="2140330" cy="400110"/>
          </a:xfrm>
          <a:prstGeom prst="rect">
            <a:avLst/>
          </a:prstGeom>
        </p:spPr>
        <p:txBody>
          <a:bodyPr wrap="none">
            <a:spAutoFit/>
          </a:bodyPr>
          <a:lstStyle/>
          <a:p>
            <a:r>
              <a:rPr lang="en-US" sz="2000" dirty="0">
                <a:solidFill>
                  <a:schemeClr val="accent5">
                    <a:lumMod val="50000"/>
                  </a:schemeClr>
                </a:solidFill>
              </a:rPr>
              <a:t>Wolfgang (</a:t>
            </a:r>
            <a:r>
              <a:rPr lang="en-US" sz="2000" b="1" dirty="0">
                <a:solidFill>
                  <a:schemeClr val="accent5">
                    <a:lumMod val="50000"/>
                  </a:schemeClr>
                </a:solidFill>
              </a:rPr>
              <a:t>hat</a:t>
            </a:r>
            <a:r>
              <a:rPr lang="en-US" sz="2000" dirty="0">
                <a:solidFill>
                  <a:schemeClr val="accent5">
                    <a:lumMod val="50000"/>
                  </a:schemeClr>
                </a:solidFill>
              </a:rPr>
              <a:t>) </a:t>
            </a:r>
            <a:endParaRPr lang="en-GB" sz="2000" dirty="0"/>
          </a:p>
        </p:txBody>
      </p:sp>
      <p:sp>
        <p:nvSpPr>
          <p:cNvPr id="27" name="Rectangle 26">
            <a:extLst>
              <a:ext uri="{FF2B5EF4-FFF2-40B4-BE49-F238E27FC236}">
                <a16:creationId xmlns:a16="http://schemas.microsoft.com/office/drawing/2014/main" id="{908F3652-0700-4CA5-AA7F-53204EA40B5A}"/>
              </a:ext>
            </a:extLst>
          </p:cNvPr>
          <p:cNvSpPr/>
          <p:nvPr/>
        </p:nvSpPr>
        <p:spPr>
          <a:xfrm>
            <a:off x="7761521" y="4817577"/>
            <a:ext cx="1364476" cy="400110"/>
          </a:xfrm>
          <a:prstGeom prst="rect">
            <a:avLst/>
          </a:prstGeom>
        </p:spPr>
        <p:txBody>
          <a:bodyPr wrap="none">
            <a:spAutoFit/>
          </a:bodyPr>
          <a:lstStyle/>
          <a:p>
            <a:r>
              <a:rPr lang="en-US" sz="2000" dirty="0">
                <a:solidFill>
                  <a:schemeClr val="accent5">
                    <a:lumMod val="50000"/>
                  </a:schemeClr>
                </a:solidFill>
              </a:rPr>
              <a:t>Mia (</a:t>
            </a:r>
            <a:r>
              <a:rPr lang="en-US" sz="2000" b="1" dirty="0">
                <a:solidFill>
                  <a:schemeClr val="accent5">
                    <a:lumMod val="50000"/>
                  </a:schemeClr>
                </a:solidFill>
              </a:rPr>
              <a:t>will</a:t>
            </a:r>
            <a:r>
              <a:rPr lang="en-US" sz="2000" dirty="0">
                <a:solidFill>
                  <a:schemeClr val="accent5">
                    <a:lumMod val="50000"/>
                  </a:schemeClr>
                </a:solidFill>
              </a:rPr>
              <a:t>) </a:t>
            </a:r>
            <a:endParaRPr lang="en-GB" sz="2000" dirty="0"/>
          </a:p>
        </p:txBody>
      </p:sp>
      <p:sp>
        <p:nvSpPr>
          <p:cNvPr id="28" name="Rectangle 27">
            <a:extLst>
              <a:ext uri="{FF2B5EF4-FFF2-40B4-BE49-F238E27FC236}">
                <a16:creationId xmlns:a16="http://schemas.microsoft.com/office/drawing/2014/main" id="{7EF5570A-F208-4442-9AE2-16E2831C6095}"/>
              </a:ext>
            </a:extLst>
          </p:cNvPr>
          <p:cNvSpPr/>
          <p:nvPr/>
        </p:nvSpPr>
        <p:spPr>
          <a:xfrm>
            <a:off x="7761521" y="5308277"/>
            <a:ext cx="2140330" cy="400110"/>
          </a:xfrm>
          <a:prstGeom prst="rect">
            <a:avLst/>
          </a:prstGeom>
        </p:spPr>
        <p:txBody>
          <a:bodyPr wrap="none">
            <a:spAutoFit/>
          </a:bodyPr>
          <a:lstStyle/>
          <a:p>
            <a:r>
              <a:rPr lang="en-US" sz="2000" dirty="0">
                <a:solidFill>
                  <a:schemeClr val="accent5">
                    <a:lumMod val="50000"/>
                  </a:schemeClr>
                </a:solidFill>
              </a:rPr>
              <a:t>Wolfgang (</a:t>
            </a:r>
            <a:r>
              <a:rPr lang="en-US" sz="2000" b="1" dirty="0">
                <a:solidFill>
                  <a:schemeClr val="accent5">
                    <a:lumMod val="50000"/>
                  </a:schemeClr>
                </a:solidFill>
              </a:rPr>
              <a:t>hat</a:t>
            </a:r>
            <a:r>
              <a:rPr lang="en-US" sz="2000" dirty="0">
                <a:solidFill>
                  <a:schemeClr val="accent5">
                    <a:lumMod val="50000"/>
                  </a:schemeClr>
                </a:solidFill>
              </a:rPr>
              <a:t>) </a:t>
            </a:r>
            <a:endParaRPr lang="en-GB" sz="2000" dirty="0"/>
          </a:p>
        </p:txBody>
      </p:sp>
      <p:sp>
        <p:nvSpPr>
          <p:cNvPr id="29" name="Rectangle 28">
            <a:extLst>
              <a:ext uri="{FF2B5EF4-FFF2-40B4-BE49-F238E27FC236}">
                <a16:creationId xmlns:a16="http://schemas.microsoft.com/office/drawing/2014/main" id="{EF177DCE-B27B-45FD-8F7C-93704D050B37}"/>
              </a:ext>
            </a:extLst>
          </p:cNvPr>
          <p:cNvSpPr/>
          <p:nvPr/>
        </p:nvSpPr>
        <p:spPr>
          <a:xfrm>
            <a:off x="7807135" y="5806168"/>
            <a:ext cx="1364476" cy="400110"/>
          </a:xfrm>
          <a:prstGeom prst="rect">
            <a:avLst/>
          </a:prstGeom>
        </p:spPr>
        <p:txBody>
          <a:bodyPr wrap="none">
            <a:spAutoFit/>
          </a:bodyPr>
          <a:lstStyle/>
          <a:p>
            <a:r>
              <a:rPr lang="en-US" sz="2000" dirty="0">
                <a:solidFill>
                  <a:schemeClr val="accent5">
                    <a:lumMod val="50000"/>
                  </a:schemeClr>
                </a:solidFill>
              </a:rPr>
              <a:t>Mia (</a:t>
            </a:r>
            <a:r>
              <a:rPr lang="en-US" sz="2000" b="1" dirty="0">
                <a:solidFill>
                  <a:schemeClr val="accent5">
                    <a:lumMod val="50000"/>
                  </a:schemeClr>
                </a:solidFill>
              </a:rPr>
              <a:t>will</a:t>
            </a:r>
            <a:r>
              <a:rPr lang="en-US" sz="2000" dirty="0">
                <a:solidFill>
                  <a:schemeClr val="accent5">
                    <a:lumMod val="50000"/>
                  </a:schemeClr>
                </a:solidFill>
              </a:rPr>
              <a:t>) </a:t>
            </a:r>
            <a:endParaRPr lang="en-GB" sz="2000" dirty="0"/>
          </a:p>
        </p:txBody>
      </p:sp>
    </p:spTree>
    <p:extLst>
      <p:ext uri="{BB962C8B-B14F-4D97-AF65-F5344CB8AC3E}">
        <p14:creationId xmlns:p14="http://schemas.microsoft.com/office/powerpoint/2010/main" val="384920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p:bldP spid="23" grpId="0"/>
      <p:bldP spid="24" grpId="0"/>
      <p:bldP spid="25" grpId="0"/>
      <p:bldP spid="26" grpId="0"/>
      <p:bldP spid="27" grpId="0"/>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6096001" cy="869950"/>
          </a:xfrm>
          <a:prstGeom prst="rect">
            <a:avLst/>
          </a:prstGeom>
        </p:spPr>
      </p:pic>
      <p:sp>
        <p:nvSpPr>
          <p:cNvPr id="4" name="Title 3"/>
          <p:cNvSpPr>
            <a:spLocks noGrp="1"/>
          </p:cNvSpPr>
          <p:nvPr>
            <p:ph type="title"/>
          </p:nvPr>
        </p:nvSpPr>
        <p:spPr>
          <a:xfrm>
            <a:off x="0" y="294041"/>
            <a:ext cx="5743891" cy="707849"/>
          </a:xfrm>
        </p:spPr>
        <p:txBody>
          <a:bodyPr>
            <a:normAutofit/>
          </a:bodyPr>
          <a:lstStyle/>
          <a:p>
            <a:r>
              <a:rPr lang="en-GB" sz="3600" b="1" dirty="0" err="1">
                <a:solidFill>
                  <a:schemeClr val="bg1"/>
                </a:solidFill>
              </a:rPr>
              <a:t>Wir</a:t>
            </a:r>
            <a:r>
              <a:rPr lang="en-GB" sz="3600" b="1" dirty="0">
                <a:solidFill>
                  <a:schemeClr val="bg1"/>
                </a:solidFill>
              </a:rPr>
              <a:t> </a:t>
            </a:r>
            <a:r>
              <a:rPr lang="en-GB" sz="3600" b="1" dirty="0" err="1">
                <a:solidFill>
                  <a:schemeClr val="bg1"/>
                </a:solidFill>
              </a:rPr>
              <a:t>reden</a:t>
            </a:r>
            <a:r>
              <a:rPr lang="en-GB" sz="3600" b="1" dirty="0">
                <a:solidFill>
                  <a:schemeClr val="bg1"/>
                </a:solidFill>
              </a:rPr>
              <a:t> </a:t>
            </a:r>
            <a:r>
              <a:rPr lang="en-GB" sz="3600" b="1" dirty="0" err="1">
                <a:solidFill>
                  <a:schemeClr val="bg1"/>
                </a:solidFill>
              </a:rPr>
              <a:t>über</a:t>
            </a:r>
            <a:r>
              <a:rPr lang="en-GB" sz="3600" b="1" dirty="0">
                <a:solidFill>
                  <a:schemeClr val="bg1"/>
                </a:solidFill>
              </a:rPr>
              <a:t> Lehrer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ersten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a:t>
            </a:r>
          </a:p>
        </p:txBody>
      </p:sp>
      <p:sp>
        <p:nvSpPr>
          <p:cNvPr id="6" name="TextBox 5">
            <a:extLst>
              <a:ext uri="{FF2B5EF4-FFF2-40B4-BE49-F238E27FC236}">
                <a16:creationId xmlns:a16="http://schemas.microsoft.com/office/drawing/2014/main" id="{27FD2094-518F-4AB0-B95D-7E439AA5B16E}"/>
              </a:ext>
            </a:extLst>
          </p:cNvPr>
          <p:cNvSpPr txBox="1"/>
          <p:nvPr/>
        </p:nvSpPr>
        <p:spPr>
          <a:xfrm>
            <a:off x="180000" y="1752822"/>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lang="en-US" sz="2400" dirty="0" err="1">
                <a:solidFill>
                  <a:srgbClr val="4472C4">
                    <a:lumMod val="50000"/>
                  </a:srgbClr>
                </a:solidFill>
                <a:latin typeface="Century Gothic" panose="020F0302020204030204"/>
              </a:rPr>
              <a:t>sagt</a:t>
            </a:r>
            <a:r>
              <a:rPr lang="en-US" sz="2400" dirty="0">
                <a:solidFill>
                  <a:srgbClr val="4472C4">
                    <a:lumMod val="50000"/>
                  </a:srgbClr>
                </a:solidFill>
                <a:latin typeface="Century Gothic" panose="020F0302020204030204"/>
              </a:rPr>
              <a:t> den </a:t>
            </a:r>
            <a:r>
              <a:rPr lang="en-US" sz="2400" dirty="0" err="1">
                <a:solidFill>
                  <a:srgbClr val="4472C4">
                    <a:lumMod val="50000"/>
                  </a:srgbClr>
                </a:solidFill>
                <a:latin typeface="Century Gothic" panose="020F0302020204030204"/>
              </a:rPr>
              <a:t>richtigen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Namen</a:t>
            </a:r>
            <a:r>
              <a:rPr lang="en-US" sz="2400" dirty="0">
                <a:solidFill>
                  <a:srgbClr val="4472C4">
                    <a:lumMod val="50000"/>
                  </a:srgbClr>
                </a:solidFill>
                <a:latin typeface="Century Gothic" panose="020F0302020204030204"/>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6">
            <a:extLst>
              <a:ext uri="{FF2B5EF4-FFF2-40B4-BE49-F238E27FC236}">
                <a16:creationId xmlns:a16="http://schemas.microsoft.com/office/drawing/2014/main" id="{E8DBFFE5-E008-400A-80B0-B5D83ABD6369}"/>
              </a:ext>
            </a:extLst>
          </p:cNvPr>
          <p:cNvSpPr txBox="1"/>
          <p:nvPr/>
        </p:nvSpPr>
        <p:spPr>
          <a:xfrm>
            <a:off x="180000" y="2455865"/>
            <a:ext cx="14656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Beispiel</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6">
            <a:extLst>
              <a:ext uri="{FF2B5EF4-FFF2-40B4-BE49-F238E27FC236}">
                <a16:creationId xmlns:a16="http://schemas.microsoft.com/office/drawing/2014/main" id="{4D243441-2F9F-4F3F-AC40-B383857A2E6D}"/>
              </a:ext>
            </a:extLst>
          </p:cNvPr>
          <p:cNvSpPr txBox="1"/>
          <p:nvPr/>
        </p:nvSpPr>
        <p:spPr>
          <a:xfrm>
            <a:off x="180000" y="2998113"/>
            <a:ext cx="53559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spricht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Rectangle 1">
            <a:extLst>
              <a:ext uri="{FF2B5EF4-FFF2-40B4-BE49-F238E27FC236}">
                <a16:creationId xmlns:a16="http://schemas.microsoft.com/office/drawing/2014/main" id="{EFC000DF-1DE3-40E6-B59E-CA2B100CE131}"/>
              </a:ext>
            </a:extLst>
          </p:cNvPr>
          <p:cNvSpPr/>
          <p:nvPr/>
        </p:nvSpPr>
        <p:spPr>
          <a:xfrm>
            <a:off x="571099" y="469394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ext Box 2">
            <a:extLst>
              <a:ext uri="{FF2B5EF4-FFF2-40B4-BE49-F238E27FC236}">
                <a16:creationId xmlns:a16="http://schemas.microsoft.com/office/drawing/2014/main" id="{C1FD55B0-10DF-4EF4-A8FC-11532A58115F}"/>
              </a:ext>
            </a:extLst>
          </p:cNvPr>
          <p:cNvSpPr txBox="1">
            <a:spLocks noChangeArrowheads="1"/>
          </p:cNvSpPr>
          <p:nvPr/>
        </p:nvSpPr>
        <p:spPr bwMode="auto">
          <a:xfrm>
            <a:off x="571099" y="5201209"/>
            <a:ext cx="1912611" cy="1053878"/>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She didn’t allow us any</a:t>
            </a:r>
            <a:r>
              <a:rPr kumimoji="0" lang="en-GB" sz="2000" b="1" i="0" u="none" strike="noStrike" kern="1200" cap="none" spc="0" normalizeH="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ideas.</a:t>
            </a:r>
            <a:endParaRPr kumimoji="0" lang="x-none" sz="20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2" name="Text Box 10">
            <a:extLst>
              <a:ext uri="{FF2B5EF4-FFF2-40B4-BE49-F238E27FC236}">
                <a16:creationId xmlns:a16="http://schemas.microsoft.com/office/drawing/2014/main" id="{0A7E1AFB-0981-4690-ADCE-847D4CCDEE8B}"/>
              </a:ext>
            </a:extLst>
          </p:cNvPr>
          <p:cNvSpPr txBox="1">
            <a:spLocks noChangeArrowheads="1"/>
          </p:cNvSpPr>
          <p:nvPr/>
        </p:nvSpPr>
        <p:spPr bwMode="auto">
          <a:xfrm>
            <a:off x="639167" y="479667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Llamada rectangular redondeada 42">
            <a:extLst>
              <a:ext uri="{FF2B5EF4-FFF2-40B4-BE49-F238E27FC236}">
                <a16:creationId xmlns:a16="http://schemas.microsoft.com/office/drawing/2014/main" id="{4607DBAC-AB57-444B-911A-DB8182ED363C}"/>
              </a:ext>
            </a:extLst>
          </p:cNvPr>
          <p:cNvSpPr/>
          <p:nvPr/>
        </p:nvSpPr>
        <p:spPr>
          <a:xfrm>
            <a:off x="2601638" y="3429000"/>
            <a:ext cx="2231619" cy="1255860"/>
          </a:xfrm>
          <a:prstGeom prst="wedgeRoundRectCallout">
            <a:avLst>
              <a:gd name="adj1" fmla="val -112203"/>
              <a:gd name="adj2" fmla="val 7588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Sie hat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uns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keine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Ideen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erlaubt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x-none"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6">
            <a:extLst>
              <a:ext uri="{FF2B5EF4-FFF2-40B4-BE49-F238E27FC236}">
                <a16:creationId xmlns:a16="http://schemas.microsoft.com/office/drawing/2014/main" id="{10BAD689-BFCE-473E-BBC3-66FA900E050C}"/>
              </a:ext>
            </a:extLst>
          </p:cNvPr>
          <p:cNvSpPr txBox="1"/>
          <p:nvPr/>
        </p:nvSpPr>
        <p:spPr>
          <a:xfrm>
            <a:off x="5848964" y="2964990"/>
            <a:ext cx="42171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schaut</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die Lehrer an.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Wer</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ist</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das?</a:t>
            </a:r>
          </a:p>
        </p:txBody>
      </p:sp>
      <p:sp>
        <p:nvSpPr>
          <p:cNvPr id="18" name="Llamada rectangular redondeada 42">
            <a:extLst>
              <a:ext uri="{FF2B5EF4-FFF2-40B4-BE49-F238E27FC236}">
                <a16:creationId xmlns:a16="http://schemas.microsoft.com/office/drawing/2014/main" id="{21B1C85B-22E7-4FD6-AD6A-4C1B175B6042}"/>
              </a:ext>
            </a:extLst>
          </p:cNvPr>
          <p:cNvSpPr/>
          <p:nvPr/>
        </p:nvSpPr>
        <p:spPr>
          <a:xfrm>
            <a:off x="9444597" y="3394865"/>
            <a:ext cx="2494382" cy="714100"/>
          </a:xfrm>
          <a:prstGeom prst="wedgeRoundRectCallout">
            <a:avLst>
              <a:gd name="adj1" fmla="val -34443"/>
              <a:gd name="adj2" fmla="val 7588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Frau Weber!</a:t>
            </a:r>
            <a:endParaRPr kumimoji="0" lang="x-none"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20" name="Imagen 36">
            <a:extLst>
              <a:ext uri="{FF2B5EF4-FFF2-40B4-BE49-F238E27FC236}">
                <a16:creationId xmlns:a16="http://schemas.microsoft.com/office/drawing/2014/main" id="{9D1AFCCA-CEA3-4C0F-B792-B8BC5C32DA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98247" y="4402920"/>
            <a:ext cx="1025806" cy="817029"/>
          </a:xfrm>
          <a:prstGeom prst="rect">
            <a:avLst/>
          </a:prstGeom>
        </p:spPr>
      </p:pic>
      <p:sp>
        <p:nvSpPr>
          <p:cNvPr id="24" name="Rectangle 1">
            <a:extLst>
              <a:ext uri="{FF2B5EF4-FFF2-40B4-BE49-F238E27FC236}">
                <a16:creationId xmlns:a16="http://schemas.microsoft.com/office/drawing/2014/main" id="{78DCC8BB-FD6A-4D2E-8FC9-3A78050686E2}"/>
              </a:ext>
            </a:extLst>
          </p:cNvPr>
          <p:cNvSpPr/>
          <p:nvPr/>
        </p:nvSpPr>
        <p:spPr>
          <a:xfrm>
            <a:off x="6615804" y="4402920"/>
            <a:ext cx="3706290"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5" name="Text Box 10">
            <a:extLst>
              <a:ext uri="{FF2B5EF4-FFF2-40B4-BE49-F238E27FC236}">
                <a16:creationId xmlns:a16="http://schemas.microsoft.com/office/drawing/2014/main" id="{628F151A-8185-4AE0-9EFD-A4468D95450A}"/>
              </a:ext>
            </a:extLst>
          </p:cNvPr>
          <p:cNvSpPr txBox="1">
            <a:spLocks noChangeArrowheads="1"/>
          </p:cNvSpPr>
          <p:nvPr/>
        </p:nvSpPr>
        <p:spPr bwMode="auto">
          <a:xfrm>
            <a:off x="6867951" y="450564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6" name="CuadroTexto 5">
            <a:extLst>
              <a:ext uri="{FF2B5EF4-FFF2-40B4-BE49-F238E27FC236}">
                <a16:creationId xmlns:a16="http://schemas.microsoft.com/office/drawing/2014/main" id="{0DDA87E3-6B62-41DF-ACA7-7D89F819FEC3}"/>
              </a:ext>
            </a:extLst>
          </p:cNvPr>
          <p:cNvSpPr txBox="1"/>
          <p:nvPr/>
        </p:nvSpPr>
        <p:spPr>
          <a:xfrm>
            <a:off x="6550284" y="5021733"/>
            <a:ext cx="19556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doesn’t</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allow</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any</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ideas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rPr>
              <a:t>[Frau Schmidt]</a:t>
            </a:r>
          </a:p>
        </p:txBody>
      </p:sp>
      <p:sp>
        <p:nvSpPr>
          <p:cNvPr id="27" name="CuadroTexto 38">
            <a:extLst>
              <a:ext uri="{FF2B5EF4-FFF2-40B4-BE49-F238E27FC236}">
                <a16:creationId xmlns:a16="http://schemas.microsoft.com/office/drawing/2014/main" id="{3251BB6E-0B9D-45FB-870F-39684D30B2B3}"/>
              </a:ext>
            </a:extLst>
          </p:cNvPr>
          <p:cNvSpPr txBox="1"/>
          <p:nvPr/>
        </p:nvSpPr>
        <p:spPr>
          <a:xfrm>
            <a:off x="8527649" y="5032395"/>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didn’t</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allow</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any</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ideas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rPr>
              <a:t>[Frau Weber]</a:t>
            </a:r>
          </a:p>
        </p:txBody>
      </p:sp>
      <p:pic>
        <p:nvPicPr>
          <p:cNvPr id="28" name="Picture 27" descr="A picture containing toy&#10;&#10;Description automatically generated">
            <a:extLst>
              <a:ext uri="{FF2B5EF4-FFF2-40B4-BE49-F238E27FC236}">
                <a16:creationId xmlns:a16="http://schemas.microsoft.com/office/drawing/2014/main" id="{0C8667E5-343A-468C-BBAC-8036669E59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182" b="43030"/>
          <a:stretch/>
        </p:blipFill>
        <p:spPr>
          <a:xfrm>
            <a:off x="7376674" y="4384543"/>
            <a:ext cx="580750" cy="714108"/>
          </a:xfrm>
          <a:prstGeom prst="rect">
            <a:avLst/>
          </a:prstGeom>
        </p:spPr>
      </p:pic>
      <p:sp>
        <p:nvSpPr>
          <p:cNvPr id="29" name="Anillo 68">
            <a:extLst>
              <a:ext uri="{FF2B5EF4-FFF2-40B4-BE49-F238E27FC236}">
                <a16:creationId xmlns:a16="http://schemas.microsoft.com/office/drawing/2014/main" id="{BD3F6F5F-62BB-4707-94D5-33217C7F3B7D}"/>
              </a:ext>
            </a:extLst>
          </p:cNvPr>
          <p:cNvSpPr/>
          <p:nvPr/>
        </p:nvSpPr>
        <p:spPr>
          <a:xfrm>
            <a:off x="8505895" y="4364423"/>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0" name="Picture 29" descr="Graphical user interface&#10;&#10;Description automatically generated">
            <a:extLst>
              <a:ext uri="{FF2B5EF4-FFF2-40B4-BE49-F238E27FC236}">
                <a16:creationId xmlns:a16="http://schemas.microsoft.com/office/drawing/2014/main" id="{93FF4A0C-FABC-47EE-967F-2C560DBFB2E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6352" t="10098" r="14159" b="58788"/>
          <a:stretch/>
        </p:blipFill>
        <p:spPr>
          <a:xfrm>
            <a:off x="9193867" y="4481993"/>
            <a:ext cx="546104" cy="629364"/>
          </a:xfrm>
          <a:prstGeom prst="rect">
            <a:avLst/>
          </a:prstGeom>
        </p:spPr>
      </p:pic>
    </p:spTree>
    <p:extLst>
      <p:ext uri="{BB962C8B-B14F-4D97-AF65-F5344CB8AC3E}">
        <p14:creationId xmlns:p14="http://schemas.microsoft.com/office/powerpoint/2010/main" val="74526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animBg="1"/>
      <p:bldP spid="11" grpId="0"/>
      <p:bldP spid="12" grpId="0" animBg="1"/>
      <p:bldP spid="13" grpId="0" animBg="1"/>
      <p:bldP spid="14" grpId="0"/>
      <p:bldP spid="18" grpId="0" animBg="1"/>
      <p:bldP spid="24" grpId="0" animBg="1"/>
      <p:bldP spid="25" grpId="0"/>
      <p:bldP spid="26" grpId="0"/>
      <p:bldP spid="27" grpId="0"/>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
            <a:extLst>
              <a:ext uri="{FF2B5EF4-FFF2-40B4-BE49-F238E27FC236}">
                <a16:creationId xmlns:a16="http://schemas.microsoft.com/office/drawing/2014/main" id="{29E932D3-4E27-4749-8AE0-552996D7C365}"/>
              </a:ext>
            </a:extLst>
          </p:cNvPr>
          <p:cNvSpPr/>
          <p:nvPr/>
        </p:nvSpPr>
        <p:spPr>
          <a:xfrm>
            <a:off x="872597" y="541132"/>
            <a:ext cx="2030539"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943970" y="710497"/>
            <a:ext cx="1887791" cy="1054841"/>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She gave us lots of homework.</a:t>
            </a:r>
            <a:endParaRPr kumimoji="0" lang="x-none" sz="20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940665" y="643859"/>
            <a:ext cx="265953" cy="404534"/>
          </a:xfrm>
          <a:prstGeom prst="rect">
            <a:avLst/>
          </a:prstGeom>
          <a:solidFill>
            <a:srgbClr val="FFF4E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870696" y="18465"/>
            <a:ext cx="12650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38" name="Rectangle 1">
            <a:extLst>
              <a:ext uri="{FF2B5EF4-FFF2-40B4-BE49-F238E27FC236}">
                <a16:creationId xmlns:a16="http://schemas.microsoft.com/office/drawing/2014/main" id="{95C34A03-58EF-B742-AFE9-9B488A9F228E}"/>
              </a:ext>
            </a:extLst>
          </p:cNvPr>
          <p:cNvSpPr/>
          <p:nvPr/>
        </p:nvSpPr>
        <p:spPr>
          <a:xfrm>
            <a:off x="3055157" y="541132"/>
            <a:ext cx="2030539"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07000"/>
              </a:lnSpc>
              <a:spcAft>
                <a:spcPts val="800"/>
              </a:spcAft>
              <a:defRPr/>
            </a:pPr>
            <a:r>
              <a:rPr lang="en-GB" sz="2000" b="1">
                <a:solidFill>
                  <a:srgbClr val="115076"/>
                </a:solidFill>
                <a:ea typeface="Calibri" panose="020F0502020204030204" pitchFamily="34" charset="0"/>
                <a:cs typeface="Times New Roman" panose="02020603050405020304" pitchFamily="18" charset="0"/>
              </a:rPr>
              <a:t>   Say</a:t>
            </a:r>
            <a:r>
              <a:rPr lang="en-GB" sz="2000">
                <a:solidFill>
                  <a:srgbClr val="115076"/>
                </a:solidFill>
                <a:ea typeface="Calibri" panose="020F0502020204030204" pitchFamily="34" charset="0"/>
                <a:cs typeface="Times New Roman" panose="02020603050405020304" pitchFamily="18" charset="0"/>
              </a:rPr>
              <a:t>: She explained everything to us.</a:t>
            </a:r>
            <a:endParaRPr lang="x-none" sz="2000" dirty="0">
              <a:solidFill>
                <a:srgbClr val="115076"/>
              </a:solidFill>
              <a:ea typeface="Calibri" panose="020F0502020204030204" pitchFamily="34" charset="0"/>
              <a:cs typeface="Times New Roman" panose="02020603050405020304" pitchFamily="18" charset="0"/>
            </a:endParaRPr>
          </a:p>
        </p:txBody>
      </p:sp>
      <p:sp>
        <p:nvSpPr>
          <p:cNvPr id="41"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3123225" y="643859"/>
            <a:ext cx="265953" cy="404534"/>
          </a:xfrm>
          <a:prstGeom prst="rect">
            <a:avLst/>
          </a:prstGeom>
          <a:solidFill>
            <a:srgbClr val="FFF4E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1">
            <a:extLst>
              <a:ext uri="{FF2B5EF4-FFF2-40B4-BE49-F238E27FC236}">
                <a16:creationId xmlns:a16="http://schemas.microsoft.com/office/drawing/2014/main" id="{5E675CF1-0CF8-F643-A8C6-269FB69832A9}"/>
              </a:ext>
            </a:extLst>
          </p:cNvPr>
          <p:cNvSpPr/>
          <p:nvPr/>
        </p:nvSpPr>
        <p:spPr>
          <a:xfrm>
            <a:off x="874316" y="1961790"/>
            <a:ext cx="2030539"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07000"/>
              </a:lnSpc>
              <a:spcAft>
                <a:spcPts val="800"/>
              </a:spcAft>
              <a:defRPr/>
            </a:pPr>
            <a:r>
              <a:rPr lang="en-GB" sz="2000" b="1">
                <a:solidFill>
                  <a:srgbClr val="115076"/>
                </a:solidFill>
                <a:ea typeface="Calibri" panose="020F0502020204030204" pitchFamily="34" charset="0"/>
                <a:cs typeface="Times New Roman" panose="02020603050405020304" pitchFamily="18" charset="0"/>
              </a:rPr>
              <a:t>   Say</a:t>
            </a:r>
            <a:r>
              <a:rPr lang="en-GB" sz="2000">
                <a:solidFill>
                  <a:srgbClr val="115076"/>
                </a:solidFill>
                <a:ea typeface="Calibri" panose="020F0502020204030204" pitchFamily="34" charset="0"/>
                <a:cs typeface="Times New Roman" panose="02020603050405020304" pitchFamily="18" charset="0"/>
              </a:rPr>
              <a:t>: She told us the truth.</a:t>
            </a:r>
            <a:endParaRPr lang="x-none" sz="2000" dirty="0">
              <a:solidFill>
                <a:srgbClr val="115076"/>
              </a:solidFill>
              <a:ea typeface="Calibri" panose="020F0502020204030204" pitchFamily="34" charset="0"/>
              <a:cs typeface="Times New Roman" panose="02020603050405020304" pitchFamily="18" charset="0"/>
            </a:endParaRPr>
          </a:p>
        </p:txBody>
      </p:sp>
      <p:sp>
        <p:nvSpPr>
          <p:cNvPr id="46" name="Text Box 10">
            <a:extLst>
              <a:ext uri="{FF2B5EF4-FFF2-40B4-BE49-F238E27FC236}">
                <a16:creationId xmlns:a16="http://schemas.microsoft.com/office/drawing/2014/main" id="{CCCA9772-B13A-CC49-AC13-2BBF96019CDC}"/>
              </a:ext>
            </a:extLst>
          </p:cNvPr>
          <p:cNvSpPr txBox="1">
            <a:spLocks noChangeArrowheads="1"/>
          </p:cNvSpPr>
          <p:nvPr/>
        </p:nvSpPr>
        <p:spPr bwMode="auto">
          <a:xfrm>
            <a:off x="942384" y="2064517"/>
            <a:ext cx="265953" cy="404534"/>
          </a:xfrm>
          <a:prstGeom prst="rect">
            <a:avLst/>
          </a:prstGeom>
          <a:solidFill>
            <a:srgbClr val="FFF4E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1">
            <a:extLst>
              <a:ext uri="{FF2B5EF4-FFF2-40B4-BE49-F238E27FC236}">
                <a16:creationId xmlns:a16="http://schemas.microsoft.com/office/drawing/2014/main" id="{6061A976-9596-474D-8C01-C628EAAB4A66}"/>
              </a:ext>
            </a:extLst>
          </p:cNvPr>
          <p:cNvSpPr/>
          <p:nvPr/>
        </p:nvSpPr>
        <p:spPr>
          <a:xfrm>
            <a:off x="3056876" y="1961790"/>
            <a:ext cx="2030539"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07000"/>
              </a:lnSpc>
              <a:spcAft>
                <a:spcPts val="800"/>
              </a:spcAft>
              <a:defRPr/>
            </a:pPr>
            <a:r>
              <a:rPr lang="en-GB" sz="2000" b="1">
                <a:solidFill>
                  <a:srgbClr val="115076"/>
                </a:solidFill>
                <a:ea typeface="Calibri" panose="020F0502020204030204" pitchFamily="34" charset="0"/>
                <a:cs typeface="Times New Roman" panose="02020603050405020304" pitchFamily="18" charset="0"/>
              </a:rPr>
              <a:t>  Say</a:t>
            </a:r>
            <a:r>
              <a:rPr lang="en-GB" sz="2000">
                <a:solidFill>
                  <a:srgbClr val="115076"/>
                </a:solidFill>
                <a:ea typeface="Calibri" panose="020F0502020204030204" pitchFamily="34" charset="0"/>
                <a:cs typeface="Times New Roman" panose="02020603050405020304" pitchFamily="18" charset="0"/>
              </a:rPr>
              <a:t>: She always helps us.</a:t>
            </a:r>
            <a:endParaRPr lang="x-none" sz="2000" dirty="0">
              <a:solidFill>
                <a:srgbClr val="115076"/>
              </a:solidFill>
              <a:ea typeface="Calibri" panose="020F0502020204030204" pitchFamily="34" charset="0"/>
              <a:cs typeface="Times New Roman" panose="02020603050405020304" pitchFamily="18" charset="0"/>
            </a:endParaRPr>
          </a:p>
        </p:txBody>
      </p:sp>
      <p:sp>
        <p:nvSpPr>
          <p:cNvPr id="56" name="Text Box 10">
            <a:extLst>
              <a:ext uri="{FF2B5EF4-FFF2-40B4-BE49-F238E27FC236}">
                <a16:creationId xmlns:a16="http://schemas.microsoft.com/office/drawing/2014/main" id="{D6BABF5A-DD37-B447-9580-292ED528DBD0}"/>
              </a:ext>
            </a:extLst>
          </p:cNvPr>
          <p:cNvSpPr txBox="1">
            <a:spLocks noChangeArrowheads="1"/>
          </p:cNvSpPr>
          <p:nvPr/>
        </p:nvSpPr>
        <p:spPr bwMode="auto">
          <a:xfrm>
            <a:off x="3124944" y="2064517"/>
            <a:ext cx="265953" cy="404534"/>
          </a:xfrm>
          <a:prstGeom prst="rect">
            <a:avLst/>
          </a:prstGeom>
          <a:solidFill>
            <a:srgbClr val="FFF4E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7" name="Rectangle 1">
            <a:extLst>
              <a:ext uri="{FF2B5EF4-FFF2-40B4-BE49-F238E27FC236}">
                <a16:creationId xmlns:a16="http://schemas.microsoft.com/office/drawing/2014/main" id="{90338776-F980-6B40-809A-16CF75A13513}"/>
              </a:ext>
            </a:extLst>
          </p:cNvPr>
          <p:cNvSpPr/>
          <p:nvPr/>
        </p:nvSpPr>
        <p:spPr>
          <a:xfrm>
            <a:off x="876217" y="3386019"/>
            <a:ext cx="2030539"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07000"/>
              </a:lnSpc>
              <a:spcAft>
                <a:spcPts val="800"/>
              </a:spcAft>
              <a:defRPr/>
            </a:pPr>
            <a:r>
              <a:rPr lang="en-GB" sz="2000" b="1">
                <a:solidFill>
                  <a:srgbClr val="115076"/>
                </a:solidFill>
                <a:ea typeface="Calibri" panose="020F0502020204030204" pitchFamily="34" charset="0"/>
                <a:cs typeface="Times New Roman" panose="02020603050405020304" pitchFamily="18" charset="0"/>
              </a:rPr>
              <a:t>    Say</a:t>
            </a:r>
            <a:r>
              <a:rPr lang="en-GB" sz="2000">
                <a:solidFill>
                  <a:srgbClr val="115076"/>
                </a:solidFill>
                <a:ea typeface="Calibri" panose="020F0502020204030204" pitchFamily="34" charset="0"/>
                <a:cs typeface="Times New Roman" panose="02020603050405020304" pitchFamily="18" charset="0"/>
              </a:rPr>
              <a:t>: She allowed us lots of questions.</a:t>
            </a:r>
            <a:endParaRPr lang="x-none" sz="2000" dirty="0">
              <a:solidFill>
                <a:srgbClr val="115076"/>
              </a:solidFill>
              <a:ea typeface="Calibri" panose="020F0502020204030204" pitchFamily="34" charset="0"/>
              <a:cs typeface="Times New Roman" panose="02020603050405020304" pitchFamily="18" charset="0"/>
            </a:endParaRPr>
          </a:p>
        </p:txBody>
      </p:sp>
      <p:sp>
        <p:nvSpPr>
          <p:cNvPr id="59" name="Text Box 10">
            <a:extLst>
              <a:ext uri="{FF2B5EF4-FFF2-40B4-BE49-F238E27FC236}">
                <a16:creationId xmlns:a16="http://schemas.microsoft.com/office/drawing/2014/main" id="{021D7EAC-089F-8A4E-BEAC-7DCDCE47052B}"/>
              </a:ext>
            </a:extLst>
          </p:cNvPr>
          <p:cNvSpPr txBox="1">
            <a:spLocks noChangeArrowheads="1"/>
          </p:cNvSpPr>
          <p:nvPr/>
        </p:nvSpPr>
        <p:spPr bwMode="auto">
          <a:xfrm>
            <a:off x="944285" y="3488746"/>
            <a:ext cx="265953" cy="404534"/>
          </a:xfrm>
          <a:prstGeom prst="rect">
            <a:avLst/>
          </a:prstGeom>
          <a:solidFill>
            <a:srgbClr val="FFF4E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1">
            <a:extLst>
              <a:ext uri="{FF2B5EF4-FFF2-40B4-BE49-F238E27FC236}">
                <a16:creationId xmlns:a16="http://schemas.microsoft.com/office/drawing/2014/main" id="{5404FA5A-2C1D-1149-AFA1-6621F0B7AA85}"/>
              </a:ext>
            </a:extLst>
          </p:cNvPr>
          <p:cNvSpPr/>
          <p:nvPr/>
        </p:nvSpPr>
        <p:spPr>
          <a:xfrm>
            <a:off x="3056876" y="3406889"/>
            <a:ext cx="2030539" cy="12940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07000"/>
              </a:lnSpc>
              <a:spcAft>
                <a:spcPts val="800"/>
              </a:spcAft>
              <a:defRPr/>
            </a:pPr>
            <a:r>
              <a:rPr lang="en-GB" sz="2000" b="1">
                <a:solidFill>
                  <a:srgbClr val="115076"/>
                </a:solidFill>
                <a:ea typeface="Calibri" panose="020F0502020204030204" pitchFamily="34" charset="0"/>
                <a:cs typeface="Times New Roman" panose="02020603050405020304" pitchFamily="18" charset="0"/>
              </a:rPr>
              <a:t>  Say</a:t>
            </a:r>
            <a:r>
              <a:rPr lang="en-GB" sz="2000">
                <a:solidFill>
                  <a:srgbClr val="115076"/>
                </a:solidFill>
                <a:ea typeface="Calibri" panose="020F0502020204030204" pitchFamily="34" charset="0"/>
                <a:cs typeface="Times New Roman" panose="02020603050405020304" pitchFamily="18" charset="0"/>
              </a:rPr>
              <a:t>: She always answered us.</a:t>
            </a:r>
            <a:endParaRPr lang="x-none" sz="2000" dirty="0">
              <a:solidFill>
                <a:srgbClr val="115076"/>
              </a:solidFill>
              <a:ea typeface="Calibri" panose="020F0502020204030204" pitchFamily="34" charset="0"/>
              <a:cs typeface="Times New Roman" panose="02020603050405020304" pitchFamily="18" charset="0"/>
            </a:endParaRPr>
          </a:p>
        </p:txBody>
      </p:sp>
      <p:sp>
        <p:nvSpPr>
          <p:cNvPr id="75" name="Text Box 10">
            <a:extLst>
              <a:ext uri="{FF2B5EF4-FFF2-40B4-BE49-F238E27FC236}">
                <a16:creationId xmlns:a16="http://schemas.microsoft.com/office/drawing/2014/main" id="{80BEF186-068D-AA42-A8CC-95F7750033AA}"/>
              </a:ext>
            </a:extLst>
          </p:cNvPr>
          <p:cNvSpPr txBox="1">
            <a:spLocks noChangeArrowheads="1"/>
          </p:cNvSpPr>
          <p:nvPr/>
        </p:nvSpPr>
        <p:spPr bwMode="auto">
          <a:xfrm>
            <a:off x="3124944" y="3529558"/>
            <a:ext cx="265953" cy="404534"/>
          </a:xfrm>
          <a:prstGeom prst="rect">
            <a:avLst/>
          </a:prstGeom>
          <a:solidFill>
            <a:srgbClr val="FFF4E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7" name="CuadroTexto 46">
            <a:extLst>
              <a:ext uri="{FF2B5EF4-FFF2-40B4-BE49-F238E27FC236}">
                <a16:creationId xmlns:a16="http://schemas.microsoft.com/office/drawing/2014/main" id="{4C420205-0F2F-C54B-9328-BFDDCC608ADF}"/>
              </a:ext>
            </a:extLst>
          </p:cNvPr>
          <p:cNvSpPr txBox="1"/>
          <p:nvPr/>
        </p:nvSpPr>
        <p:spPr>
          <a:xfrm>
            <a:off x="6744552" y="45827"/>
            <a:ext cx="12250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cxnSp>
        <p:nvCxnSpPr>
          <p:cNvPr id="6" name="Conector recto 5">
            <a:extLst>
              <a:ext uri="{FF2B5EF4-FFF2-40B4-BE49-F238E27FC236}">
                <a16:creationId xmlns:a16="http://schemas.microsoft.com/office/drawing/2014/main" id="{4B6C6F5F-825A-7C44-B870-6A505723EC9B}"/>
              </a:ext>
            </a:extLst>
          </p:cNvPr>
          <p:cNvCxnSpPr/>
          <p:nvPr/>
        </p:nvCxnSpPr>
        <p:spPr>
          <a:xfrm>
            <a:off x="6095330" y="208675"/>
            <a:ext cx="0" cy="6124366"/>
          </a:xfrm>
          <a:prstGeom prst="line">
            <a:avLst/>
          </a:prstGeom>
          <a:ln w="28575">
            <a:solidFill>
              <a:srgbClr val="115076"/>
            </a:solidFill>
            <a:prstDash val="sysDash"/>
          </a:ln>
        </p:spPr>
        <p:style>
          <a:lnRef idx="1">
            <a:schemeClr val="accent1"/>
          </a:lnRef>
          <a:fillRef idx="0">
            <a:schemeClr val="accent1"/>
          </a:fillRef>
          <a:effectRef idx="0">
            <a:schemeClr val="accent1"/>
          </a:effectRef>
          <a:fontRef idx="minor">
            <a:schemeClr val="tx1"/>
          </a:fontRef>
        </p:style>
      </p:cxnSp>
      <p:sp>
        <p:nvSpPr>
          <p:cNvPr id="43" name="Rectangle 1">
            <a:extLst>
              <a:ext uri="{FF2B5EF4-FFF2-40B4-BE49-F238E27FC236}">
                <a16:creationId xmlns:a16="http://schemas.microsoft.com/office/drawing/2014/main" id="{28F01D68-D6FE-8747-859B-E404F5E200AA}"/>
              </a:ext>
            </a:extLst>
          </p:cNvPr>
          <p:cNvSpPr/>
          <p:nvPr/>
        </p:nvSpPr>
        <p:spPr>
          <a:xfrm>
            <a:off x="875181" y="4813779"/>
            <a:ext cx="2030539"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07000"/>
              </a:lnSpc>
              <a:spcAft>
                <a:spcPts val="800"/>
              </a:spcAft>
              <a:defRPr/>
            </a:pPr>
            <a:r>
              <a:rPr lang="en-GB" sz="2000" b="1">
                <a:solidFill>
                  <a:srgbClr val="115076"/>
                </a:solidFill>
                <a:ea typeface="Calibri" panose="020F0502020204030204" pitchFamily="34" charset="0"/>
                <a:cs typeface="Times New Roman" panose="02020603050405020304" pitchFamily="18" charset="0"/>
              </a:rPr>
              <a:t>   Say</a:t>
            </a:r>
            <a:r>
              <a:rPr lang="en-GB" sz="2000">
                <a:solidFill>
                  <a:srgbClr val="115076"/>
                </a:solidFill>
                <a:ea typeface="Calibri" panose="020F0502020204030204" pitchFamily="34" charset="0"/>
                <a:cs typeface="Times New Roman" panose="02020603050405020304" pitchFamily="18" charset="0"/>
              </a:rPr>
              <a:t>: She has lots of ideas.</a:t>
            </a:r>
            <a:endParaRPr lang="x-none" sz="2000" dirty="0">
              <a:solidFill>
                <a:srgbClr val="115076"/>
              </a:solidFill>
              <a:ea typeface="Calibri" panose="020F0502020204030204" pitchFamily="34" charset="0"/>
              <a:cs typeface="Times New Roman" panose="02020603050405020304" pitchFamily="18" charset="0"/>
            </a:endParaRPr>
          </a:p>
        </p:txBody>
      </p:sp>
      <p:sp>
        <p:nvSpPr>
          <p:cNvPr id="76" name="Text Box 10">
            <a:extLst>
              <a:ext uri="{FF2B5EF4-FFF2-40B4-BE49-F238E27FC236}">
                <a16:creationId xmlns:a16="http://schemas.microsoft.com/office/drawing/2014/main" id="{F9268E33-1CFA-6A4B-93B9-617DF83B1D80}"/>
              </a:ext>
            </a:extLst>
          </p:cNvPr>
          <p:cNvSpPr txBox="1">
            <a:spLocks noChangeArrowheads="1"/>
          </p:cNvSpPr>
          <p:nvPr/>
        </p:nvSpPr>
        <p:spPr bwMode="auto">
          <a:xfrm>
            <a:off x="943249" y="4916506"/>
            <a:ext cx="265953" cy="404534"/>
          </a:xfrm>
          <a:prstGeom prst="rect">
            <a:avLst/>
          </a:prstGeom>
          <a:solidFill>
            <a:srgbClr val="FFF4E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Rectangle 1">
            <a:extLst>
              <a:ext uri="{FF2B5EF4-FFF2-40B4-BE49-F238E27FC236}">
                <a16:creationId xmlns:a16="http://schemas.microsoft.com/office/drawing/2014/main" id="{39D683B3-5C34-CD49-BC4D-B2196400B34C}"/>
              </a:ext>
            </a:extLst>
          </p:cNvPr>
          <p:cNvSpPr/>
          <p:nvPr/>
        </p:nvSpPr>
        <p:spPr>
          <a:xfrm>
            <a:off x="3055157" y="4813779"/>
            <a:ext cx="2030539"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07000"/>
              </a:lnSpc>
              <a:spcAft>
                <a:spcPts val="800"/>
              </a:spcAft>
              <a:defRPr/>
            </a:pPr>
            <a:r>
              <a:rPr lang="en-GB" sz="2000" b="1">
                <a:solidFill>
                  <a:srgbClr val="115076"/>
                </a:solidFill>
                <a:ea typeface="Calibri" panose="020F0502020204030204" pitchFamily="34" charset="0"/>
                <a:cs typeface="Times New Roman" panose="02020603050405020304" pitchFamily="18" charset="0"/>
              </a:rPr>
              <a:t>  Say</a:t>
            </a:r>
            <a:r>
              <a:rPr lang="en-GB" sz="2000">
                <a:solidFill>
                  <a:srgbClr val="115076"/>
                </a:solidFill>
                <a:ea typeface="Calibri" panose="020F0502020204030204" pitchFamily="34" charset="0"/>
                <a:cs typeface="Times New Roman" panose="02020603050405020304" pitchFamily="18" charset="0"/>
              </a:rPr>
              <a:t>: She shows us the culture.</a:t>
            </a:r>
            <a:endParaRPr lang="x-none" sz="2000" dirty="0">
              <a:solidFill>
                <a:srgbClr val="115076"/>
              </a:solidFill>
              <a:ea typeface="Calibri" panose="020F0502020204030204" pitchFamily="34" charset="0"/>
              <a:cs typeface="Times New Roman" panose="02020603050405020304" pitchFamily="18" charset="0"/>
            </a:endParaRPr>
          </a:p>
        </p:txBody>
      </p:sp>
      <p:sp>
        <p:nvSpPr>
          <p:cNvPr id="79" name="Text Box 10">
            <a:extLst>
              <a:ext uri="{FF2B5EF4-FFF2-40B4-BE49-F238E27FC236}">
                <a16:creationId xmlns:a16="http://schemas.microsoft.com/office/drawing/2014/main" id="{625A3C9C-B378-A74E-9629-D825ADCC1801}"/>
              </a:ext>
            </a:extLst>
          </p:cNvPr>
          <p:cNvSpPr txBox="1">
            <a:spLocks noChangeArrowheads="1"/>
          </p:cNvSpPr>
          <p:nvPr/>
        </p:nvSpPr>
        <p:spPr bwMode="auto">
          <a:xfrm>
            <a:off x="3123225" y="4916506"/>
            <a:ext cx="265953" cy="404534"/>
          </a:xfrm>
          <a:prstGeom prst="rect">
            <a:avLst/>
          </a:prstGeom>
          <a:solidFill>
            <a:srgbClr val="FFF4E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p:cNvSpPr>
            <a:spLocks noGrp="1"/>
          </p:cNvSpPr>
          <p:nvPr>
            <p:ph type="title"/>
          </p:nvPr>
        </p:nvSpPr>
        <p:spPr>
          <a:xfrm>
            <a:off x="11906250" y="6819900"/>
            <a:ext cx="1517353" cy="281813"/>
          </a:xfrm>
        </p:spPr>
        <p:txBody>
          <a:bodyPr>
            <a:normAutofit/>
          </a:bodyPr>
          <a:lstStyle/>
          <a:p>
            <a:r>
              <a:rPr lang="en-GB" sz="500" dirty="0">
                <a:solidFill>
                  <a:schemeClr val="bg1"/>
                </a:solidFill>
              </a:rPr>
              <a:t>HABLAR</a:t>
            </a:r>
          </a:p>
        </p:txBody>
      </p:sp>
      <p:sp>
        <p:nvSpPr>
          <p:cNvPr id="24" name="Rectangle 1">
            <a:extLst>
              <a:ext uri="{FF2B5EF4-FFF2-40B4-BE49-F238E27FC236}">
                <a16:creationId xmlns:a16="http://schemas.microsoft.com/office/drawing/2014/main" id="{29E932D3-4E27-4749-8AE0-552996D7C365}"/>
              </a:ext>
            </a:extLst>
          </p:cNvPr>
          <p:cNvSpPr/>
          <p:nvPr/>
        </p:nvSpPr>
        <p:spPr>
          <a:xfrm>
            <a:off x="6993330" y="532891"/>
            <a:ext cx="2030539"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25"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7064703" y="702256"/>
            <a:ext cx="1887791"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She gives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us lots of homework.</a:t>
            </a:r>
            <a:endParaRPr kumimoji="0" lang="x-none" sz="20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6"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7061398" y="635618"/>
            <a:ext cx="265953" cy="404534"/>
          </a:xfrm>
          <a:prstGeom prst="rect">
            <a:avLst/>
          </a:prstGeom>
          <a:solidFill>
            <a:srgbClr val="FFF4E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1">
            <a:extLst>
              <a:ext uri="{FF2B5EF4-FFF2-40B4-BE49-F238E27FC236}">
                <a16:creationId xmlns:a16="http://schemas.microsoft.com/office/drawing/2014/main" id="{95C34A03-58EF-B742-AFE9-9B488A9F228E}"/>
              </a:ext>
            </a:extLst>
          </p:cNvPr>
          <p:cNvSpPr/>
          <p:nvPr/>
        </p:nvSpPr>
        <p:spPr>
          <a:xfrm>
            <a:off x="9175890" y="532891"/>
            <a:ext cx="2030539"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07000"/>
              </a:lnSpc>
              <a:spcAft>
                <a:spcPts val="800"/>
              </a:spcAft>
              <a:defRPr/>
            </a:pPr>
            <a:r>
              <a:rPr lang="en-GB" sz="2000" b="1">
                <a:solidFill>
                  <a:srgbClr val="115076"/>
                </a:solidFill>
                <a:ea typeface="Calibri" panose="020F0502020204030204" pitchFamily="34" charset="0"/>
                <a:cs typeface="Times New Roman" panose="02020603050405020304" pitchFamily="18" charset="0"/>
              </a:rPr>
              <a:t>   Say</a:t>
            </a:r>
            <a:r>
              <a:rPr lang="en-GB" sz="2000">
                <a:solidFill>
                  <a:srgbClr val="115076"/>
                </a:solidFill>
                <a:ea typeface="Calibri" panose="020F0502020204030204" pitchFamily="34" charset="0"/>
                <a:cs typeface="Times New Roman" panose="02020603050405020304" pitchFamily="18" charset="0"/>
              </a:rPr>
              <a:t>: She explains everything to us.</a:t>
            </a:r>
            <a:endParaRPr lang="x-none" sz="2000" dirty="0">
              <a:solidFill>
                <a:srgbClr val="115076"/>
              </a:solidFill>
              <a:ea typeface="Calibri" panose="020F0502020204030204" pitchFamily="34" charset="0"/>
              <a:cs typeface="Times New Roman" panose="02020603050405020304" pitchFamily="18" charset="0"/>
            </a:endParaRPr>
          </a:p>
        </p:txBody>
      </p:sp>
      <p:sp>
        <p:nvSpPr>
          <p:cNvPr id="28"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9243958" y="635618"/>
            <a:ext cx="265953" cy="404534"/>
          </a:xfrm>
          <a:prstGeom prst="rect">
            <a:avLst/>
          </a:prstGeom>
          <a:solidFill>
            <a:srgbClr val="FFF4E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1">
            <a:extLst>
              <a:ext uri="{FF2B5EF4-FFF2-40B4-BE49-F238E27FC236}">
                <a16:creationId xmlns:a16="http://schemas.microsoft.com/office/drawing/2014/main" id="{5E675CF1-0CF8-F643-A8C6-269FB69832A9}"/>
              </a:ext>
            </a:extLst>
          </p:cNvPr>
          <p:cNvSpPr/>
          <p:nvPr/>
        </p:nvSpPr>
        <p:spPr>
          <a:xfrm>
            <a:off x="6995049" y="1953549"/>
            <a:ext cx="2030539"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07000"/>
              </a:lnSpc>
              <a:spcAft>
                <a:spcPts val="800"/>
              </a:spcAft>
              <a:defRPr/>
            </a:pPr>
            <a:r>
              <a:rPr lang="en-GB" sz="2000" b="1">
                <a:solidFill>
                  <a:srgbClr val="115076"/>
                </a:solidFill>
                <a:ea typeface="Calibri" panose="020F0502020204030204" pitchFamily="34" charset="0"/>
                <a:cs typeface="Times New Roman" panose="02020603050405020304" pitchFamily="18" charset="0"/>
              </a:rPr>
              <a:t>   Say</a:t>
            </a:r>
            <a:r>
              <a:rPr lang="en-GB" sz="2000">
                <a:solidFill>
                  <a:srgbClr val="115076"/>
                </a:solidFill>
                <a:ea typeface="Calibri" panose="020F0502020204030204" pitchFamily="34" charset="0"/>
                <a:cs typeface="Times New Roman" panose="02020603050405020304" pitchFamily="18" charset="0"/>
              </a:rPr>
              <a:t>: She tells us the truth.</a:t>
            </a:r>
            <a:endParaRPr lang="x-none" sz="2000" dirty="0">
              <a:solidFill>
                <a:srgbClr val="115076"/>
              </a:solidFill>
              <a:ea typeface="Calibri" panose="020F0502020204030204" pitchFamily="34" charset="0"/>
              <a:cs typeface="Times New Roman" panose="02020603050405020304" pitchFamily="18" charset="0"/>
            </a:endParaRPr>
          </a:p>
        </p:txBody>
      </p:sp>
      <p:sp>
        <p:nvSpPr>
          <p:cNvPr id="30" name="Text Box 10">
            <a:extLst>
              <a:ext uri="{FF2B5EF4-FFF2-40B4-BE49-F238E27FC236}">
                <a16:creationId xmlns:a16="http://schemas.microsoft.com/office/drawing/2014/main" id="{CCCA9772-B13A-CC49-AC13-2BBF96019CDC}"/>
              </a:ext>
            </a:extLst>
          </p:cNvPr>
          <p:cNvSpPr txBox="1">
            <a:spLocks noChangeArrowheads="1"/>
          </p:cNvSpPr>
          <p:nvPr/>
        </p:nvSpPr>
        <p:spPr bwMode="auto">
          <a:xfrm>
            <a:off x="7063117" y="2056276"/>
            <a:ext cx="265953" cy="404534"/>
          </a:xfrm>
          <a:prstGeom prst="rect">
            <a:avLst/>
          </a:prstGeom>
          <a:solidFill>
            <a:srgbClr val="FFF4E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1">
            <a:extLst>
              <a:ext uri="{FF2B5EF4-FFF2-40B4-BE49-F238E27FC236}">
                <a16:creationId xmlns:a16="http://schemas.microsoft.com/office/drawing/2014/main" id="{6061A976-9596-474D-8C01-C628EAAB4A66}"/>
              </a:ext>
            </a:extLst>
          </p:cNvPr>
          <p:cNvSpPr/>
          <p:nvPr/>
        </p:nvSpPr>
        <p:spPr>
          <a:xfrm>
            <a:off x="9177609" y="1953549"/>
            <a:ext cx="2030539"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07000"/>
              </a:lnSpc>
              <a:spcAft>
                <a:spcPts val="800"/>
              </a:spcAft>
              <a:defRPr/>
            </a:pPr>
            <a:r>
              <a:rPr lang="en-GB" sz="2000" b="1">
                <a:solidFill>
                  <a:srgbClr val="115076"/>
                </a:solidFill>
                <a:ea typeface="Calibri" panose="020F0502020204030204" pitchFamily="34" charset="0"/>
                <a:cs typeface="Times New Roman" panose="02020603050405020304" pitchFamily="18" charset="0"/>
              </a:rPr>
              <a:t>  Say</a:t>
            </a:r>
            <a:r>
              <a:rPr lang="en-GB" sz="2000">
                <a:solidFill>
                  <a:srgbClr val="115076"/>
                </a:solidFill>
                <a:ea typeface="Calibri" panose="020F0502020204030204" pitchFamily="34" charset="0"/>
                <a:cs typeface="Times New Roman" panose="02020603050405020304" pitchFamily="18" charset="0"/>
              </a:rPr>
              <a:t>: She always helped us.</a:t>
            </a:r>
            <a:endParaRPr lang="x-none" sz="2000" dirty="0">
              <a:solidFill>
                <a:srgbClr val="115076"/>
              </a:solidFill>
              <a:ea typeface="Calibri" panose="020F0502020204030204" pitchFamily="34" charset="0"/>
              <a:cs typeface="Times New Roman" panose="02020603050405020304" pitchFamily="18" charset="0"/>
            </a:endParaRPr>
          </a:p>
        </p:txBody>
      </p:sp>
      <p:sp>
        <p:nvSpPr>
          <p:cNvPr id="33" name="Text Box 10">
            <a:extLst>
              <a:ext uri="{FF2B5EF4-FFF2-40B4-BE49-F238E27FC236}">
                <a16:creationId xmlns:a16="http://schemas.microsoft.com/office/drawing/2014/main" id="{D6BABF5A-DD37-B447-9580-292ED528DBD0}"/>
              </a:ext>
            </a:extLst>
          </p:cNvPr>
          <p:cNvSpPr txBox="1">
            <a:spLocks noChangeArrowheads="1"/>
          </p:cNvSpPr>
          <p:nvPr/>
        </p:nvSpPr>
        <p:spPr bwMode="auto">
          <a:xfrm>
            <a:off x="9245677" y="2056276"/>
            <a:ext cx="265953" cy="404534"/>
          </a:xfrm>
          <a:prstGeom prst="rect">
            <a:avLst/>
          </a:prstGeom>
          <a:solidFill>
            <a:srgbClr val="FFF4E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1">
            <a:extLst>
              <a:ext uri="{FF2B5EF4-FFF2-40B4-BE49-F238E27FC236}">
                <a16:creationId xmlns:a16="http://schemas.microsoft.com/office/drawing/2014/main" id="{90338776-F980-6B40-809A-16CF75A13513}"/>
              </a:ext>
            </a:extLst>
          </p:cNvPr>
          <p:cNvSpPr/>
          <p:nvPr/>
        </p:nvSpPr>
        <p:spPr>
          <a:xfrm>
            <a:off x="6996950" y="3377778"/>
            <a:ext cx="2030539"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07000"/>
              </a:lnSpc>
              <a:spcAft>
                <a:spcPts val="800"/>
              </a:spcAft>
              <a:defRPr/>
            </a:pPr>
            <a:r>
              <a:rPr lang="en-GB" sz="2000" b="1">
                <a:solidFill>
                  <a:srgbClr val="115076"/>
                </a:solidFill>
                <a:ea typeface="Calibri" panose="020F0502020204030204" pitchFamily="34" charset="0"/>
                <a:cs typeface="Times New Roman" panose="02020603050405020304" pitchFamily="18" charset="0"/>
              </a:rPr>
              <a:t>    Say</a:t>
            </a:r>
            <a:r>
              <a:rPr lang="en-GB" sz="2000">
                <a:solidFill>
                  <a:srgbClr val="115076"/>
                </a:solidFill>
                <a:ea typeface="Calibri" panose="020F0502020204030204" pitchFamily="34" charset="0"/>
                <a:cs typeface="Times New Roman" panose="02020603050405020304" pitchFamily="18" charset="0"/>
              </a:rPr>
              <a:t>: She allows us lots of questions.</a:t>
            </a:r>
            <a:endParaRPr lang="x-none" sz="2000" dirty="0">
              <a:solidFill>
                <a:srgbClr val="115076"/>
              </a:solidFill>
              <a:ea typeface="Calibri" panose="020F0502020204030204" pitchFamily="34" charset="0"/>
              <a:cs typeface="Times New Roman" panose="02020603050405020304" pitchFamily="18" charset="0"/>
            </a:endParaRPr>
          </a:p>
        </p:txBody>
      </p:sp>
      <p:sp>
        <p:nvSpPr>
          <p:cNvPr id="35" name="Text Box 10">
            <a:extLst>
              <a:ext uri="{FF2B5EF4-FFF2-40B4-BE49-F238E27FC236}">
                <a16:creationId xmlns:a16="http://schemas.microsoft.com/office/drawing/2014/main" id="{021D7EAC-089F-8A4E-BEAC-7DCDCE47052B}"/>
              </a:ext>
            </a:extLst>
          </p:cNvPr>
          <p:cNvSpPr txBox="1">
            <a:spLocks noChangeArrowheads="1"/>
          </p:cNvSpPr>
          <p:nvPr/>
        </p:nvSpPr>
        <p:spPr bwMode="auto">
          <a:xfrm>
            <a:off x="7065018" y="3480505"/>
            <a:ext cx="265953" cy="404534"/>
          </a:xfrm>
          <a:prstGeom prst="rect">
            <a:avLst/>
          </a:prstGeom>
          <a:solidFill>
            <a:srgbClr val="FFF4E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6" name="Rectangle 1">
            <a:extLst>
              <a:ext uri="{FF2B5EF4-FFF2-40B4-BE49-F238E27FC236}">
                <a16:creationId xmlns:a16="http://schemas.microsoft.com/office/drawing/2014/main" id="{5404FA5A-2C1D-1149-AFA1-6621F0B7AA85}"/>
              </a:ext>
            </a:extLst>
          </p:cNvPr>
          <p:cNvSpPr/>
          <p:nvPr/>
        </p:nvSpPr>
        <p:spPr>
          <a:xfrm>
            <a:off x="9177609" y="3398648"/>
            <a:ext cx="2030539" cy="12940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07000"/>
              </a:lnSpc>
              <a:spcAft>
                <a:spcPts val="800"/>
              </a:spcAft>
              <a:defRPr/>
            </a:pPr>
            <a:r>
              <a:rPr lang="en-GB" sz="2000" b="1">
                <a:solidFill>
                  <a:srgbClr val="115076"/>
                </a:solidFill>
                <a:ea typeface="Calibri" panose="020F0502020204030204" pitchFamily="34" charset="0"/>
                <a:cs typeface="Times New Roman" panose="02020603050405020304" pitchFamily="18" charset="0"/>
              </a:rPr>
              <a:t>  Say</a:t>
            </a:r>
            <a:r>
              <a:rPr lang="en-GB" sz="2000">
                <a:solidFill>
                  <a:srgbClr val="115076"/>
                </a:solidFill>
                <a:ea typeface="Calibri" panose="020F0502020204030204" pitchFamily="34" charset="0"/>
                <a:cs typeface="Times New Roman" panose="02020603050405020304" pitchFamily="18" charset="0"/>
              </a:rPr>
              <a:t>: She always answers us.</a:t>
            </a:r>
            <a:endParaRPr lang="x-none" sz="2000" dirty="0">
              <a:solidFill>
                <a:srgbClr val="115076"/>
              </a:solidFill>
              <a:ea typeface="Calibri" panose="020F0502020204030204" pitchFamily="34" charset="0"/>
              <a:cs typeface="Times New Roman" panose="02020603050405020304" pitchFamily="18" charset="0"/>
            </a:endParaRPr>
          </a:p>
        </p:txBody>
      </p:sp>
      <p:sp>
        <p:nvSpPr>
          <p:cNvPr id="37" name="Text Box 10">
            <a:extLst>
              <a:ext uri="{FF2B5EF4-FFF2-40B4-BE49-F238E27FC236}">
                <a16:creationId xmlns:a16="http://schemas.microsoft.com/office/drawing/2014/main" id="{80BEF186-068D-AA42-A8CC-95F7750033AA}"/>
              </a:ext>
            </a:extLst>
          </p:cNvPr>
          <p:cNvSpPr txBox="1">
            <a:spLocks noChangeArrowheads="1"/>
          </p:cNvSpPr>
          <p:nvPr/>
        </p:nvSpPr>
        <p:spPr bwMode="auto">
          <a:xfrm>
            <a:off x="9245677" y="3521317"/>
            <a:ext cx="265953" cy="404534"/>
          </a:xfrm>
          <a:prstGeom prst="rect">
            <a:avLst/>
          </a:prstGeom>
          <a:solidFill>
            <a:srgbClr val="FFF4E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9" name="Rectangle 1">
            <a:extLst>
              <a:ext uri="{FF2B5EF4-FFF2-40B4-BE49-F238E27FC236}">
                <a16:creationId xmlns:a16="http://schemas.microsoft.com/office/drawing/2014/main" id="{28F01D68-D6FE-8747-859B-E404F5E200AA}"/>
              </a:ext>
            </a:extLst>
          </p:cNvPr>
          <p:cNvSpPr/>
          <p:nvPr/>
        </p:nvSpPr>
        <p:spPr>
          <a:xfrm>
            <a:off x="6995914" y="4805538"/>
            <a:ext cx="2030539"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07000"/>
              </a:lnSpc>
              <a:spcAft>
                <a:spcPts val="800"/>
              </a:spcAft>
              <a:defRPr/>
            </a:pPr>
            <a:r>
              <a:rPr lang="en-GB" sz="2000" b="1">
                <a:solidFill>
                  <a:srgbClr val="115076"/>
                </a:solidFill>
                <a:ea typeface="Calibri" panose="020F0502020204030204" pitchFamily="34" charset="0"/>
                <a:cs typeface="Times New Roman" panose="02020603050405020304" pitchFamily="18" charset="0"/>
              </a:rPr>
              <a:t>   Say</a:t>
            </a:r>
            <a:r>
              <a:rPr lang="en-GB" sz="2000">
                <a:solidFill>
                  <a:srgbClr val="115076"/>
                </a:solidFill>
                <a:ea typeface="Calibri" panose="020F0502020204030204" pitchFamily="34" charset="0"/>
                <a:cs typeface="Times New Roman" panose="02020603050405020304" pitchFamily="18" charset="0"/>
              </a:rPr>
              <a:t>: She had lots of ideas.</a:t>
            </a:r>
            <a:endParaRPr lang="x-none" sz="2000" dirty="0">
              <a:solidFill>
                <a:srgbClr val="115076"/>
              </a:solidFill>
              <a:ea typeface="Calibri" panose="020F0502020204030204" pitchFamily="34" charset="0"/>
              <a:cs typeface="Times New Roman" panose="02020603050405020304" pitchFamily="18" charset="0"/>
            </a:endParaRPr>
          </a:p>
        </p:txBody>
      </p:sp>
      <p:sp>
        <p:nvSpPr>
          <p:cNvPr id="45" name="Text Box 10">
            <a:extLst>
              <a:ext uri="{FF2B5EF4-FFF2-40B4-BE49-F238E27FC236}">
                <a16:creationId xmlns:a16="http://schemas.microsoft.com/office/drawing/2014/main" id="{F9268E33-1CFA-6A4B-93B9-617DF83B1D80}"/>
              </a:ext>
            </a:extLst>
          </p:cNvPr>
          <p:cNvSpPr txBox="1">
            <a:spLocks noChangeArrowheads="1"/>
          </p:cNvSpPr>
          <p:nvPr/>
        </p:nvSpPr>
        <p:spPr bwMode="auto">
          <a:xfrm>
            <a:off x="7063982" y="4908265"/>
            <a:ext cx="265953" cy="404534"/>
          </a:xfrm>
          <a:prstGeom prst="rect">
            <a:avLst/>
          </a:prstGeom>
          <a:solidFill>
            <a:srgbClr val="FFF4E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8" name="Rectangle 1">
            <a:extLst>
              <a:ext uri="{FF2B5EF4-FFF2-40B4-BE49-F238E27FC236}">
                <a16:creationId xmlns:a16="http://schemas.microsoft.com/office/drawing/2014/main" id="{39D683B3-5C34-CD49-BC4D-B2196400B34C}"/>
              </a:ext>
            </a:extLst>
          </p:cNvPr>
          <p:cNvSpPr/>
          <p:nvPr/>
        </p:nvSpPr>
        <p:spPr>
          <a:xfrm>
            <a:off x="9175890" y="4805538"/>
            <a:ext cx="2030539" cy="128498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07000"/>
              </a:lnSpc>
              <a:spcAft>
                <a:spcPts val="800"/>
              </a:spcAft>
              <a:defRPr/>
            </a:pPr>
            <a:r>
              <a:rPr lang="en-GB" sz="2000" b="1">
                <a:solidFill>
                  <a:srgbClr val="115076"/>
                </a:solidFill>
                <a:ea typeface="Calibri" panose="020F0502020204030204" pitchFamily="34" charset="0"/>
                <a:cs typeface="Times New Roman" panose="02020603050405020304" pitchFamily="18" charset="0"/>
              </a:rPr>
              <a:t>  Say</a:t>
            </a:r>
            <a:r>
              <a:rPr lang="en-GB" sz="2000">
                <a:solidFill>
                  <a:srgbClr val="115076"/>
                </a:solidFill>
                <a:ea typeface="Calibri" panose="020F0502020204030204" pitchFamily="34" charset="0"/>
                <a:cs typeface="Times New Roman" panose="02020603050405020304" pitchFamily="18" charset="0"/>
              </a:rPr>
              <a:t>: She showed us the culture.</a:t>
            </a:r>
            <a:endParaRPr lang="x-none" sz="2000" dirty="0">
              <a:solidFill>
                <a:srgbClr val="115076"/>
              </a:solidFill>
              <a:ea typeface="Calibri" panose="020F0502020204030204" pitchFamily="34" charset="0"/>
              <a:cs typeface="Times New Roman" panose="02020603050405020304" pitchFamily="18" charset="0"/>
            </a:endParaRPr>
          </a:p>
        </p:txBody>
      </p:sp>
      <p:sp>
        <p:nvSpPr>
          <p:cNvPr id="49" name="Text Box 10">
            <a:extLst>
              <a:ext uri="{FF2B5EF4-FFF2-40B4-BE49-F238E27FC236}">
                <a16:creationId xmlns:a16="http://schemas.microsoft.com/office/drawing/2014/main" id="{625A3C9C-B378-A74E-9629-D825ADCC1801}"/>
              </a:ext>
            </a:extLst>
          </p:cNvPr>
          <p:cNvSpPr txBox="1">
            <a:spLocks noChangeArrowheads="1"/>
          </p:cNvSpPr>
          <p:nvPr/>
        </p:nvSpPr>
        <p:spPr bwMode="auto">
          <a:xfrm>
            <a:off x="9243958" y="4908265"/>
            <a:ext cx="265953" cy="404534"/>
          </a:xfrm>
          <a:prstGeom prst="rect">
            <a:avLst/>
          </a:prstGeom>
          <a:solidFill>
            <a:srgbClr val="FFF4E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70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36437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364377" y="260940"/>
            <a:ext cx="4467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enthalten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SSC?</a:t>
            </a:r>
          </a:p>
        </p:txBody>
      </p:sp>
      <p:sp>
        <p:nvSpPr>
          <p:cNvPr id="18" name="TextBox 17">
            <a:hlinkClick r:id="" action="ppaction://noaction">
              <a:snd r:embed="rId4" name="er source new.wav"/>
            </a:hlinkClick>
            <a:extLst>
              <a:ext uri="{FF2B5EF4-FFF2-40B4-BE49-F238E27FC236}">
                <a16:creationId xmlns:a16="http://schemas.microsoft.com/office/drawing/2014/main" id="{8E5F1717-B03E-483D-89E3-DD54CE771380}"/>
              </a:ext>
            </a:extLst>
          </p:cNvPr>
          <p:cNvSpPr txBox="1"/>
          <p:nvPr/>
        </p:nvSpPr>
        <p:spPr>
          <a:xfrm>
            <a:off x="783376" y="2544733"/>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hlinkClick r:id="" action="ppaction://noaction">
              <a:snd r:embed="rId5" name="wieder new.wav"/>
            </a:hlinkClick>
            <a:extLst>
              <a:ext uri="{FF2B5EF4-FFF2-40B4-BE49-F238E27FC236}">
                <a16:creationId xmlns:a16="http://schemas.microsoft.com/office/drawing/2014/main" id="{CBE765E6-B917-486C-8D90-397C98641DF7}"/>
              </a:ext>
            </a:extLst>
          </p:cNvPr>
          <p:cNvSpPr txBox="1"/>
          <p:nvPr/>
        </p:nvSpPr>
        <p:spPr>
          <a:xfrm>
            <a:off x="2521546" y="2590975"/>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wieder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6" name="frei new.wav"/>
            </a:hlinkClick>
            <a:extLst>
              <a:ext uri="{FF2B5EF4-FFF2-40B4-BE49-F238E27FC236}">
                <a16:creationId xmlns:a16="http://schemas.microsoft.com/office/drawing/2014/main" id="{D6037639-0940-4309-8882-6D6F74240183}"/>
              </a:ext>
            </a:extLst>
          </p:cNvPr>
          <p:cNvSpPr txBox="1"/>
          <p:nvPr/>
        </p:nvSpPr>
        <p:spPr>
          <a:xfrm>
            <a:off x="4297456" y="258053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7" name="ja new.wav"/>
            </a:hlinkClick>
            <a:extLst>
              <a:ext uri="{FF2B5EF4-FFF2-40B4-BE49-F238E27FC236}">
                <a16:creationId xmlns:a16="http://schemas.microsoft.com/office/drawing/2014/main" id="{FF0ECF90-F5EF-4B21-B976-75361EC115F5}"/>
              </a:ext>
            </a:extLst>
          </p:cNvPr>
          <p:cNvSpPr txBox="1"/>
          <p:nvPr/>
        </p:nvSpPr>
        <p:spPr>
          <a:xfrm>
            <a:off x="6832600" y="255634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8" name="Zug new.wav"/>
            </a:hlinkClick>
            <a:extLst>
              <a:ext uri="{FF2B5EF4-FFF2-40B4-BE49-F238E27FC236}">
                <a16:creationId xmlns:a16="http://schemas.microsoft.com/office/drawing/2014/main" id="{2174B372-65C0-4012-BC3B-87B42BC503B3}"/>
              </a:ext>
            </a:extLst>
          </p:cNvPr>
          <p:cNvSpPr txBox="1"/>
          <p:nvPr/>
        </p:nvSpPr>
        <p:spPr>
          <a:xfrm>
            <a:off x="8633803" y="258053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Zug</a:t>
            </a:r>
          </a:p>
        </p:txBody>
      </p:sp>
      <p:sp>
        <p:nvSpPr>
          <p:cNvPr id="23" name="TextBox 22">
            <a:hlinkClick r:id="" action="ppaction://noaction">
              <a:snd r:embed="rId9" name="Kopf new.wav"/>
            </a:hlinkClick>
            <a:extLst>
              <a:ext uri="{FF2B5EF4-FFF2-40B4-BE49-F238E27FC236}">
                <a16:creationId xmlns:a16="http://schemas.microsoft.com/office/drawing/2014/main" id="{5713C0EE-6F87-4D28-A1A8-9C3B72CAAEEB}"/>
              </a:ext>
            </a:extLst>
          </p:cNvPr>
          <p:cNvSpPr txBox="1"/>
          <p:nvPr/>
        </p:nvSpPr>
        <p:spPr>
          <a:xfrm>
            <a:off x="10305002" y="2608227"/>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Kopf</a:t>
            </a:r>
          </a:p>
        </p:txBody>
      </p:sp>
      <p:graphicFrame>
        <p:nvGraphicFramePr>
          <p:cNvPr id="24" name="Table 18">
            <a:extLst>
              <a:ext uri="{FF2B5EF4-FFF2-40B4-BE49-F238E27FC236}">
                <a16:creationId xmlns:a16="http://schemas.microsoft.com/office/drawing/2014/main" id="{074AE19A-BDAE-4715-9830-15F4306442C2}"/>
              </a:ext>
            </a:extLst>
          </p:cNvPr>
          <p:cNvGraphicFramePr>
            <a:graphicFrameLocks noGrp="1"/>
          </p:cNvGraphicFramePr>
          <p:nvPr/>
        </p:nvGraphicFramePr>
        <p:xfrm>
          <a:off x="251201"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a:t>
                      </a:r>
                      <a:r>
                        <a:rPr lang="en-GB" sz="2400" b="1" dirty="0" err="1">
                          <a:solidFill>
                            <a:srgbClr val="DAA520"/>
                          </a:solidFill>
                        </a:rPr>
                        <a:t>er</a:t>
                      </a:r>
                      <a:r>
                        <a:rPr lang="en-GB" sz="2400" b="1" dirty="0">
                          <a:solidFill>
                            <a:srgbClr val="DAA520"/>
                          </a:solidFill>
                        </a:rPr>
                        <a:t>-</a:t>
                      </a:r>
                      <a:r>
                        <a:rPr lang="en-GB" sz="24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a:t>
                      </a:r>
                      <a:r>
                        <a:rPr lang="en-GB" sz="2000" b="1" dirty="0">
                          <a:solidFill>
                            <a:srgbClr val="DAA520"/>
                          </a:solidFill>
                        </a:rPr>
                        <a:t>-</a:t>
                      </a:r>
                      <a:r>
                        <a:rPr lang="en-GB" sz="2000" b="1" dirty="0" err="1">
                          <a:solidFill>
                            <a:srgbClr val="DAA520"/>
                          </a:solidFill>
                        </a:rPr>
                        <a:t>er</a:t>
                      </a:r>
                      <a:r>
                        <a:rPr lang="en-GB" sz="20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a:t>
                      </a:r>
                      <a:r>
                        <a:rPr lang="en-GB" sz="2400" b="1" dirty="0" err="1">
                          <a:solidFill>
                            <a:srgbClr val="DAA520"/>
                          </a:solidFill>
                        </a:rPr>
                        <a:t>ei</a:t>
                      </a:r>
                      <a:r>
                        <a:rPr lang="en-GB" sz="24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5" name="Rectangle: Rounded Corners 24">
            <a:hlinkClick r:id="" action="ppaction://noaction">
              <a:snd r:embed="rId10" name="gern phrase new.wav"/>
            </a:hlinkClick>
            <a:extLst>
              <a:ext uri="{FF2B5EF4-FFF2-40B4-BE49-F238E27FC236}">
                <a16:creationId xmlns:a16="http://schemas.microsoft.com/office/drawing/2014/main" id="{62131C42-1A98-45D9-9095-6A0D04DC567C}"/>
              </a:ext>
            </a:extLst>
          </p:cNvPr>
          <p:cNvSpPr/>
          <p:nvPr/>
        </p:nvSpPr>
        <p:spPr>
          <a:xfrm>
            <a:off x="34786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Box 25">
            <a:hlinkClick r:id="" action="ppaction://noaction">
              <a:snd r:embed="rId10" name="gern phrase new.wav"/>
            </a:hlinkClick>
            <a:extLst>
              <a:ext uri="{FF2B5EF4-FFF2-40B4-BE49-F238E27FC236}">
                <a16:creationId xmlns:a16="http://schemas.microsoft.com/office/drawing/2014/main" id="{6B9243CD-A60A-4A6E-B595-8978868BDEBA}"/>
              </a:ext>
            </a:extLst>
          </p:cNvPr>
          <p:cNvSpPr txBox="1"/>
          <p:nvPr/>
        </p:nvSpPr>
        <p:spPr>
          <a:xfrm>
            <a:off x="44184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klären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hlinkClick r:id="" action="ppaction://noaction">
              <a:snd r:embed="rId11" name="alle phrase new.wav"/>
            </a:hlinkClick>
            <a:extLst>
              <a:ext uri="{FF2B5EF4-FFF2-40B4-BE49-F238E27FC236}">
                <a16:creationId xmlns:a16="http://schemas.microsoft.com/office/drawing/2014/main" id="{3A2E0383-BFE9-4912-BEFA-DF4794B3267A}"/>
              </a:ext>
            </a:extLst>
          </p:cNvPr>
          <p:cNvSpPr/>
          <p:nvPr/>
        </p:nvSpPr>
        <p:spPr>
          <a:xfrm>
            <a:off x="34786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hlinkClick r:id="" action="ppaction://noaction">
              <a:snd r:embed="rId11" name="alle phrase new.wav"/>
            </a:hlinkClick>
            <a:extLst>
              <a:ext uri="{FF2B5EF4-FFF2-40B4-BE49-F238E27FC236}">
                <a16:creationId xmlns:a16="http://schemas.microsoft.com/office/drawing/2014/main" id="{B13877F3-9BE6-43AC-93FE-D102FB28E475}"/>
              </a:ext>
            </a:extLst>
          </p:cNvPr>
          <p:cNvSpPr txBox="1"/>
          <p:nvPr/>
        </p:nvSpPr>
        <p:spPr>
          <a:xfrm>
            <a:off x="44184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alle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erzählen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endParaRPr kumimoji="0" lang="en-GB" sz="28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9" name="Rectangle: Rounded Corners 28">
            <a:hlinkClick r:id="" action="ppaction://noaction">
              <a:snd r:embed="rId12" name="kleid phrase new.wav"/>
            </a:hlinkClick>
            <a:extLst>
              <a:ext uri="{FF2B5EF4-FFF2-40B4-BE49-F238E27FC236}">
                <a16:creationId xmlns:a16="http://schemas.microsoft.com/office/drawing/2014/main" id="{9183271E-0308-42C4-AACB-0F564896C2E3}"/>
              </a:ext>
            </a:extLst>
          </p:cNvPr>
          <p:cNvSpPr/>
          <p:nvPr/>
        </p:nvSpPr>
        <p:spPr>
          <a:xfrm>
            <a:off x="34786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a:hlinkClick r:id="" action="ppaction://noaction">
              <a:snd r:embed="rId12" name="kleid phrase new.wav"/>
            </a:hlinkClick>
            <a:extLst>
              <a:ext uri="{FF2B5EF4-FFF2-40B4-BE49-F238E27FC236}">
                <a16:creationId xmlns:a16="http://schemas.microsoft.com/office/drawing/2014/main" id="{A00B1741-EA7D-4C69-AA7C-C635598CD1AA}"/>
              </a:ext>
            </a:extLst>
          </p:cNvPr>
          <p:cNvSpPr txBox="1"/>
          <p:nvPr/>
        </p:nvSpPr>
        <p:spPr>
          <a:xfrm>
            <a:off x="433026" y="5481305"/>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2" name="Table 18">
            <a:extLst>
              <a:ext uri="{FF2B5EF4-FFF2-40B4-BE49-F238E27FC236}">
                <a16:creationId xmlns:a16="http://schemas.microsoft.com/office/drawing/2014/main" id="{DDBE3F33-3C17-4A2B-AD6B-75A197A27D75}"/>
              </a:ext>
            </a:extLst>
          </p:cNvPr>
          <p:cNvGraphicFramePr>
            <a:graphicFrameLocks noGrp="1"/>
          </p:cNvGraphicFramePr>
          <p:nvPr/>
        </p:nvGraphicFramePr>
        <p:xfrm>
          <a:off x="6189979"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a:t>
                      </a:r>
                      <a:r>
                        <a:rPr lang="en-GB" sz="2800" b="1" dirty="0">
                          <a:solidFill>
                            <a:srgbClr val="DAA520"/>
                          </a:solidFill>
                        </a:rPr>
                        <a:t>j</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a:solidFill>
                            <a:srgbClr val="DAA520"/>
                          </a:solidFill>
                        </a:rPr>
                        <a:t>z</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o</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33" name="Rectangle: Rounded Corners 32">
            <a:hlinkClick r:id="" action="ppaction://noaction">
              <a:snd r:embed="rId13" name="jung phrase new.wav"/>
            </a:hlinkClick>
            <a:extLst>
              <a:ext uri="{FF2B5EF4-FFF2-40B4-BE49-F238E27FC236}">
                <a16:creationId xmlns:a16="http://schemas.microsoft.com/office/drawing/2014/main" id="{A6B4B644-D7A0-4BE7-8554-26F0D5BAE7FE}"/>
              </a:ext>
            </a:extLst>
          </p:cNvPr>
          <p:cNvSpPr/>
          <p:nvPr/>
        </p:nvSpPr>
        <p:spPr>
          <a:xfrm>
            <a:off x="632359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hlinkClick r:id="" action="ppaction://noaction">
              <a:snd r:embed="rId13" name="jung phrase new.wav"/>
            </a:hlinkClick>
            <a:extLst>
              <a:ext uri="{FF2B5EF4-FFF2-40B4-BE49-F238E27FC236}">
                <a16:creationId xmlns:a16="http://schemas.microsoft.com/office/drawing/2014/main" id="{BB5B8B02-DFA6-4A43-B327-C509FA8E6E6F}"/>
              </a:ext>
            </a:extLst>
          </p:cNvPr>
          <p:cNvSpPr txBox="1"/>
          <p:nvPr/>
        </p:nvSpPr>
        <p:spPr>
          <a:xfrm>
            <a:off x="6347293" y="4033242"/>
            <a:ext cx="4500958"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ung</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edoch</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ugendclub</a:t>
            </a:r>
            <a:endPar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Rounded Corners 34">
            <a:hlinkClick r:id="" action="ppaction://noaction">
              <a:snd r:embed="rId14" name="kurz phrase new.wav"/>
            </a:hlinkClick>
            <a:extLst>
              <a:ext uri="{FF2B5EF4-FFF2-40B4-BE49-F238E27FC236}">
                <a16:creationId xmlns:a16="http://schemas.microsoft.com/office/drawing/2014/main" id="{54F39C20-C301-4714-B1E7-0EDA5BE2B399}"/>
              </a:ext>
            </a:extLst>
          </p:cNvPr>
          <p:cNvSpPr/>
          <p:nvPr/>
        </p:nvSpPr>
        <p:spPr>
          <a:xfrm>
            <a:off x="632359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TextBox 35">
            <a:hlinkClick r:id="" action="ppaction://noaction">
              <a:snd r:embed="rId14" name="kurz phrase new.wav"/>
            </a:hlinkClick>
            <a:extLst>
              <a:ext uri="{FF2B5EF4-FFF2-40B4-BE49-F238E27FC236}">
                <a16:creationId xmlns:a16="http://schemas.microsoft.com/office/drawing/2014/main" id="{A9FE2BBF-CA06-47E1-B17E-0EE9BC5B2CC0}"/>
              </a:ext>
            </a:extLst>
          </p:cNvPr>
          <p:cNvSpPr txBox="1"/>
          <p:nvPr/>
        </p:nvSpPr>
        <p:spPr>
          <a:xfrm>
            <a:off x="641757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z</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z</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Rectangle: Rounded Corners 36">
            <a:hlinkClick r:id="" action="ppaction://noaction">
              <a:snd r:embed="rId15" name="genau phrase new.wav"/>
            </a:hlinkClick>
            <a:extLst>
              <a:ext uri="{FF2B5EF4-FFF2-40B4-BE49-F238E27FC236}">
                <a16:creationId xmlns:a16="http://schemas.microsoft.com/office/drawing/2014/main" id="{DBF6641F-2759-4947-91AB-E24CD3752E4D}"/>
              </a:ext>
            </a:extLst>
          </p:cNvPr>
          <p:cNvSpPr/>
          <p:nvPr/>
        </p:nvSpPr>
        <p:spPr>
          <a:xfrm>
            <a:off x="632359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TextBox 37">
            <a:hlinkClick r:id="" action="ppaction://noaction">
              <a:snd r:embed="rId15" name="genau phrase new.wav"/>
            </a:hlinkClick>
            <a:extLst>
              <a:ext uri="{FF2B5EF4-FFF2-40B4-BE49-F238E27FC236}">
                <a16:creationId xmlns:a16="http://schemas.microsoft.com/office/drawing/2014/main" id="{EC5B2394-B36B-48A9-B681-0314344F6CF9}"/>
              </a:ext>
            </a:extLst>
          </p:cNvPr>
          <p:cNvSpPr txBox="1"/>
          <p:nvPr/>
        </p:nvSpPr>
        <p:spPr>
          <a:xfrm>
            <a:off x="6347293" y="5534420"/>
            <a:ext cx="453042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genau</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Schl</a:t>
            </a:r>
            <a:r>
              <a:rPr kumimoji="0" lang="en-GB" sz="2600" b="1" i="0" u="none" strike="noStrike" kern="1200" cap="none" spc="0" normalizeH="0" baseline="0" noProof="0" dirty="0">
                <a:ln>
                  <a:noFill/>
                </a:ln>
                <a:solidFill>
                  <a:srgbClr val="DAA520"/>
                </a:solidFill>
                <a:effectLst/>
                <a:uLnTx/>
                <a:uFillTx/>
                <a:latin typeface="Century Gothic" panose="020F0302020204030204"/>
                <a:ea typeface="+mn-ea"/>
                <a:cs typeface="+mn-cs"/>
              </a:rPr>
              <a:t>o</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ss -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erlauben</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8932FE65-A467-4E52-ADF8-FD274E8955F0}"/>
              </a:ext>
            </a:extLst>
          </p:cNvPr>
          <p:cNvSpPr txBox="1"/>
          <p:nvPr/>
        </p:nvSpPr>
        <p:spPr>
          <a:xfrm>
            <a:off x="5663418" y="4005641"/>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5" name="TextBox 44">
            <a:extLst>
              <a:ext uri="{FF2B5EF4-FFF2-40B4-BE49-F238E27FC236}">
                <a16:creationId xmlns:a16="http://schemas.microsoft.com/office/drawing/2014/main" id="{4846FE7B-85BC-466D-BB28-B11FB6D67858}"/>
              </a:ext>
            </a:extLst>
          </p:cNvPr>
          <p:cNvSpPr txBox="1"/>
          <p:nvPr/>
        </p:nvSpPr>
        <p:spPr>
          <a:xfrm>
            <a:off x="5659875"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46" name="TextBox 45">
            <a:extLst>
              <a:ext uri="{FF2B5EF4-FFF2-40B4-BE49-F238E27FC236}">
                <a16:creationId xmlns:a16="http://schemas.microsoft.com/office/drawing/2014/main" id="{EBEAFF50-1B7E-407A-A673-AFB69FF8E489}"/>
              </a:ext>
            </a:extLst>
          </p:cNvPr>
          <p:cNvSpPr txBox="1"/>
          <p:nvPr/>
        </p:nvSpPr>
        <p:spPr>
          <a:xfrm>
            <a:off x="5675856" y="53928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47" name="TextBox 46">
            <a:extLst>
              <a:ext uri="{FF2B5EF4-FFF2-40B4-BE49-F238E27FC236}">
                <a16:creationId xmlns:a16="http://schemas.microsoft.com/office/drawing/2014/main" id="{0AD614BE-7408-46F2-8CCB-68169FC3FCBC}"/>
              </a:ext>
            </a:extLst>
          </p:cNvPr>
          <p:cNvSpPr txBox="1"/>
          <p:nvPr/>
        </p:nvSpPr>
        <p:spPr>
          <a:xfrm>
            <a:off x="11612093" y="40109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48" name="TextBox 47">
            <a:extLst>
              <a:ext uri="{FF2B5EF4-FFF2-40B4-BE49-F238E27FC236}">
                <a16:creationId xmlns:a16="http://schemas.microsoft.com/office/drawing/2014/main" id="{13C2E4AF-A6E9-4DEF-BFB8-4AD62B979CE0}"/>
              </a:ext>
            </a:extLst>
          </p:cNvPr>
          <p:cNvSpPr txBox="1"/>
          <p:nvPr/>
        </p:nvSpPr>
        <p:spPr>
          <a:xfrm>
            <a:off x="11612093"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9" name="TextBox 48">
            <a:extLst>
              <a:ext uri="{FF2B5EF4-FFF2-40B4-BE49-F238E27FC236}">
                <a16:creationId xmlns:a16="http://schemas.microsoft.com/office/drawing/2014/main" id="{608D867D-9FE4-4625-BDFA-14BA3D56173E}"/>
              </a:ext>
            </a:extLst>
          </p:cNvPr>
          <p:cNvSpPr txBox="1"/>
          <p:nvPr/>
        </p:nvSpPr>
        <p:spPr>
          <a:xfrm>
            <a:off x="11594575" y="5411310"/>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pic>
        <p:nvPicPr>
          <p:cNvPr id="50" name="Picture 49" descr="boy pointing to another boy">
            <a:hlinkClick r:id="" action="ppaction://noaction">
              <a:snd r:embed="rId4" name="er source new.wav"/>
            </a:hlinkClick>
            <a:extLst>
              <a:ext uri="{FF2B5EF4-FFF2-40B4-BE49-F238E27FC236}">
                <a16:creationId xmlns:a16="http://schemas.microsoft.com/office/drawing/2014/main" id="{A98ED446-3D39-4302-8D33-420C4545C15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0914" y="1617638"/>
            <a:ext cx="1441138" cy="989334"/>
          </a:xfrm>
          <a:prstGeom prst="rect">
            <a:avLst/>
          </a:prstGeom>
        </p:spPr>
      </p:pic>
      <p:sp>
        <p:nvSpPr>
          <p:cNvPr id="51" name="Rectangle 50">
            <a:hlinkClick r:id="" action="ppaction://noaction">
              <a:snd r:embed="rId4" name="er source new.wav"/>
            </a:hlinkClick>
            <a:extLst>
              <a:ext uri="{FF2B5EF4-FFF2-40B4-BE49-F238E27FC236}">
                <a16:creationId xmlns:a16="http://schemas.microsoft.com/office/drawing/2014/main" id="{3F9713C8-7587-4410-80CA-54DB608F37EB}"/>
              </a:ext>
            </a:extLst>
          </p:cNvPr>
          <p:cNvSpPr/>
          <p:nvPr/>
        </p:nvSpPr>
        <p:spPr>
          <a:xfrm>
            <a:off x="1011827" y="1134391"/>
            <a:ext cx="910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2" name="Picture 51" descr="arrows going in a circle">
            <a:hlinkClick r:id="" action="ppaction://noaction">
              <a:snd r:embed="rId5" name="wieder new.wav"/>
            </a:hlinkClick>
            <a:extLst>
              <a:ext uri="{FF2B5EF4-FFF2-40B4-BE49-F238E27FC236}">
                <a16:creationId xmlns:a16="http://schemas.microsoft.com/office/drawing/2014/main" id="{61F67C04-FEDA-4C75-B575-BF9A81BB5696}"/>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7322" y="1641805"/>
            <a:ext cx="965167" cy="965167"/>
          </a:xfrm>
          <a:prstGeom prst="rect">
            <a:avLst/>
          </a:prstGeom>
        </p:spPr>
      </p:pic>
      <p:sp>
        <p:nvSpPr>
          <p:cNvPr id="53" name="Rectangle 52">
            <a:hlinkClick r:id="" action="ppaction://noaction">
              <a:snd r:embed="rId18" name="-er unstressed new.wav"/>
            </a:hlinkClick>
            <a:extLst>
              <a:ext uri="{FF2B5EF4-FFF2-40B4-BE49-F238E27FC236}">
                <a16:creationId xmlns:a16="http://schemas.microsoft.com/office/drawing/2014/main" id="{020420D8-8A5F-4467-B00B-4AA49E72092E}"/>
              </a:ext>
            </a:extLst>
          </p:cNvPr>
          <p:cNvSpPr/>
          <p:nvPr/>
        </p:nvSpPr>
        <p:spPr>
          <a:xfrm>
            <a:off x="2727328" y="1145729"/>
            <a:ext cx="910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4" name="Rectangle 53">
            <a:hlinkClick r:id="" action="ppaction://noaction">
              <a:snd r:embed="rId19" name="ei new.wav"/>
            </a:hlinkClick>
            <a:extLst>
              <a:ext uri="{FF2B5EF4-FFF2-40B4-BE49-F238E27FC236}">
                <a16:creationId xmlns:a16="http://schemas.microsoft.com/office/drawing/2014/main" id="{9DF4073C-5492-4EAD-859C-DD677C978E90}"/>
              </a:ext>
            </a:extLst>
          </p:cNvPr>
          <p:cNvSpPr/>
          <p:nvPr/>
        </p:nvSpPr>
        <p:spPr>
          <a:xfrm>
            <a:off x="4587285" y="1124627"/>
            <a:ext cx="98240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ei</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5" name="Picture 54" descr="man escaping from jail">
            <a:hlinkClick r:id="" action="ppaction://noaction">
              <a:snd r:embed="rId6" name="frei new.wav"/>
            </a:hlinkClick>
            <a:extLst>
              <a:ext uri="{FF2B5EF4-FFF2-40B4-BE49-F238E27FC236}">
                <a16:creationId xmlns:a16="http://schemas.microsoft.com/office/drawing/2014/main" id="{35D29994-35A1-4A7E-9647-67235FFD1072}"/>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89341" y="1702493"/>
            <a:ext cx="1170534" cy="1048136"/>
          </a:xfrm>
          <a:prstGeom prst="rect">
            <a:avLst/>
          </a:prstGeom>
        </p:spPr>
      </p:pic>
      <p:pic>
        <p:nvPicPr>
          <p:cNvPr id="56" name="Picture 55" descr="man with two thumbs up">
            <a:hlinkClick r:id="" action="ppaction://noaction">
              <a:snd r:embed="rId7" name="ja new.wav"/>
            </a:hlinkClick>
            <a:extLst>
              <a:ext uri="{FF2B5EF4-FFF2-40B4-BE49-F238E27FC236}">
                <a16:creationId xmlns:a16="http://schemas.microsoft.com/office/drawing/2014/main" id="{CB37D7CE-0F1C-4FEB-A6CE-B445C40A4A14}"/>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9890" y="1668539"/>
            <a:ext cx="1170534" cy="1002123"/>
          </a:xfrm>
          <a:prstGeom prst="rect">
            <a:avLst/>
          </a:prstGeom>
        </p:spPr>
      </p:pic>
      <p:sp>
        <p:nvSpPr>
          <p:cNvPr id="57" name="Rectangle 56">
            <a:hlinkClick r:id="" action="ppaction://noaction">
              <a:snd r:embed="rId22" name="j new.wav"/>
            </a:hlinkClick>
            <a:extLst>
              <a:ext uri="{FF2B5EF4-FFF2-40B4-BE49-F238E27FC236}">
                <a16:creationId xmlns:a16="http://schemas.microsoft.com/office/drawing/2014/main" id="{64748AE4-BE09-4824-BBB5-415F23913E96}"/>
              </a:ext>
            </a:extLst>
          </p:cNvPr>
          <p:cNvSpPr/>
          <p:nvPr/>
        </p:nvSpPr>
        <p:spPr>
          <a:xfrm>
            <a:off x="7284127" y="1153875"/>
            <a:ext cx="5084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j</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8" name="Rectangle 57">
            <a:hlinkClick r:id="" action="ppaction://noaction">
              <a:snd r:embed="rId23" name="z new.wav"/>
            </a:hlinkClick>
            <a:extLst>
              <a:ext uri="{FF2B5EF4-FFF2-40B4-BE49-F238E27FC236}">
                <a16:creationId xmlns:a16="http://schemas.microsoft.com/office/drawing/2014/main" id="{0C1A5C0F-FDBD-4BB2-A9E9-C89BF23C9E4E}"/>
              </a:ext>
            </a:extLst>
          </p:cNvPr>
          <p:cNvSpPr/>
          <p:nvPr/>
        </p:nvSpPr>
        <p:spPr>
          <a:xfrm>
            <a:off x="8928894" y="1142554"/>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z</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9" name="Picture 58" descr="train">
            <a:hlinkClick r:id="" action="ppaction://noaction">
              <a:snd r:embed="rId8" name="Zug new.wav"/>
            </a:hlinkClick>
            <a:extLst>
              <a:ext uri="{FF2B5EF4-FFF2-40B4-BE49-F238E27FC236}">
                <a16:creationId xmlns:a16="http://schemas.microsoft.com/office/drawing/2014/main" id="{1A66A883-6C9B-4025-89F1-B9F150FA886B}"/>
              </a:ext>
            </a:extLst>
          </p:cNvPr>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27388" y="1812315"/>
            <a:ext cx="1253967" cy="706585"/>
          </a:xfrm>
          <a:prstGeom prst="rect">
            <a:avLst/>
          </a:prstGeom>
        </p:spPr>
      </p:pic>
      <p:pic>
        <p:nvPicPr>
          <p:cNvPr id="60" name="Picture 59" descr="back of a man's head">
            <a:hlinkClick r:id="" action="ppaction://noaction">
              <a:snd r:embed="rId9" name="Kopf new.wav"/>
            </a:hlinkClick>
            <a:extLst>
              <a:ext uri="{FF2B5EF4-FFF2-40B4-BE49-F238E27FC236}">
                <a16:creationId xmlns:a16="http://schemas.microsoft.com/office/drawing/2014/main" id="{0D0BDF85-B3FA-4DD8-9678-217EFD14F315}"/>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r="3063"/>
          <a:stretch/>
        </p:blipFill>
        <p:spPr>
          <a:xfrm>
            <a:off x="10532554" y="1574653"/>
            <a:ext cx="841684" cy="965470"/>
          </a:xfrm>
          <a:prstGeom prst="rect">
            <a:avLst/>
          </a:prstGeom>
        </p:spPr>
      </p:pic>
      <p:sp>
        <p:nvSpPr>
          <p:cNvPr id="61" name="Rectangle 60">
            <a:hlinkClick r:id="" action="ppaction://noaction">
              <a:snd r:embed="rId26" name="o short new.wav"/>
            </a:hlinkClick>
            <a:extLst>
              <a:ext uri="{FF2B5EF4-FFF2-40B4-BE49-F238E27FC236}">
                <a16:creationId xmlns:a16="http://schemas.microsoft.com/office/drawing/2014/main" id="{CB8ED3C2-7228-4270-BBC2-97661CD2B064}"/>
              </a:ext>
            </a:extLst>
          </p:cNvPr>
          <p:cNvSpPr/>
          <p:nvPr/>
        </p:nvSpPr>
        <p:spPr>
          <a:xfrm>
            <a:off x="10664343" y="1139742"/>
            <a:ext cx="64472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o</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62" name="Picture 61" descr="boy pointing to another boy">
            <a:hlinkClick r:id="" action="ppaction://noaction">
              <a:snd r:embed="rId4" name="er source new.wav"/>
            </a:hlinkClick>
            <a:extLst>
              <a:ext uri="{FF2B5EF4-FFF2-40B4-BE49-F238E27FC236}">
                <a16:creationId xmlns:a16="http://schemas.microsoft.com/office/drawing/2014/main" id="{E67D1E81-D70D-44F7-8AD2-6C3CE46335BA}"/>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903959" y="3867637"/>
            <a:ext cx="491721" cy="337564"/>
          </a:xfrm>
          <a:prstGeom prst="rect">
            <a:avLst/>
          </a:prstGeom>
        </p:spPr>
      </p:pic>
      <p:pic>
        <p:nvPicPr>
          <p:cNvPr id="63" name="Picture 62" descr="arrows going in a circle">
            <a:hlinkClick r:id="" action="ppaction://noaction">
              <a:snd r:embed="rId5" name="wieder new.wav"/>
            </a:hlinkClick>
            <a:extLst>
              <a:ext uri="{FF2B5EF4-FFF2-40B4-BE49-F238E27FC236}">
                <a16:creationId xmlns:a16="http://schemas.microsoft.com/office/drawing/2014/main" id="{B2C1DC3B-F881-4F7C-B2D8-E74FCD6A2422}"/>
              </a:ext>
            </a:extLst>
          </p:cNvPr>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24584" y="4626059"/>
            <a:ext cx="337036" cy="337036"/>
          </a:xfrm>
          <a:prstGeom prst="rect">
            <a:avLst/>
          </a:prstGeom>
        </p:spPr>
      </p:pic>
      <p:pic>
        <p:nvPicPr>
          <p:cNvPr id="64" name="Picture 63" descr="man escaping from jail">
            <a:hlinkClick r:id="" action="ppaction://noaction">
              <a:snd r:embed="rId6" name="frei new.wav"/>
            </a:hlinkClick>
            <a:extLst>
              <a:ext uri="{FF2B5EF4-FFF2-40B4-BE49-F238E27FC236}">
                <a16:creationId xmlns:a16="http://schemas.microsoft.com/office/drawing/2014/main" id="{1D784FBE-E79E-4A16-9173-4F9D5FC71178}"/>
              </a:ext>
            </a:extLst>
          </p:cNvPr>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0704" y="5293248"/>
            <a:ext cx="392822" cy="351746"/>
          </a:xfrm>
          <a:prstGeom prst="rect">
            <a:avLst/>
          </a:prstGeom>
        </p:spPr>
      </p:pic>
      <p:pic>
        <p:nvPicPr>
          <p:cNvPr id="65" name="Picture 64" descr="man with two thumbs up">
            <a:hlinkClick r:id="" action="ppaction://noaction">
              <a:snd r:embed="rId7" name="ja new.wav"/>
            </a:hlinkClick>
            <a:extLst>
              <a:ext uri="{FF2B5EF4-FFF2-40B4-BE49-F238E27FC236}">
                <a16:creationId xmlns:a16="http://schemas.microsoft.com/office/drawing/2014/main" id="{1AD2B9E5-ABE0-4AE1-82D2-2871CF51BCB9}"/>
              </a:ext>
            </a:extLst>
          </p:cNvPr>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15133" y="3800473"/>
            <a:ext cx="410224" cy="351203"/>
          </a:xfrm>
          <a:prstGeom prst="rect">
            <a:avLst/>
          </a:prstGeom>
        </p:spPr>
      </p:pic>
      <p:pic>
        <p:nvPicPr>
          <p:cNvPr id="66" name="Picture 65" descr="train">
            <a:hlinkClick r:id="" action="ppaction://noaction">
              <a:snd r:embed="rId8" name="Zug new.wav"/>
            </a:hlinkClick>
            <a:extLst>
              <a:ext uri="{FF2B5EF4-FFF2-40B4-BE49-F238E27FC236}">
                <a16:creationId xmlns:a16="http://schemas.microsoft.com/office/drawing/2014/main" id="{823FAF87-6A14-4772-A421-E5A8F53F0E7B}"/>
              </a:ext>
            </a:extLst>
          </p:cNvPr>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2230" y="4663066"/>
            <a:ext cx="338355" cy="190656"/>
          </a:xfrm>
          <a:prstGeom prst="rect">
            <a:avLst/>
          </a:prstGeom>
        </p:spPr>
      </p:pic>
      <p:pic>
        <p:nvPicPr>
          <p:cNvPr id="67" name="Picture 66" descr="back of a man's head">
            <a:hlinkClick r:id="" action="ppaction://noaction">
              <a:snd r:embed="rId9" name="Kopf new.wav"/>
            </a:hlinkClick>
            <a:extLst>
              <a:ext uri="{FF2B5EF4-FFF2-40B4-BE49-F238E27FC236}">
                <a16:creationId xmlns:a16="http://schemas.microsoft.com/office/drawing/2014/main" id="{9C292056-293F-4CCA-A925-77D2163683CF}"/>
              </a:ext>
            </a:extLst>
          </p:cNvPr>
          <p:cNvPicPr>
            <a:picLocks noChangeAspect="1"/>
          </p:cNvPicPr>
          <p:nvPr/>
        </p:nvPicPr>
        <p:blipFill rotWithShape="1">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10904546" y="5210850"/>
            <a:ext cx="349517" cy="400920"/>
          </a:xfrm>
          <a:prstGeom prst="rect">
            <a:avLst/>
          </a:prstGeom>
        </p:spPr>
      </p:pic>
    </p:spTree>
    <p:extLst>
      <p:ext uri="{BB962C8B-B14F-4D97-AF65-F5344CB8AC3E}">
        <p14:creationId xmlns:p14="http://schemas.microsoft.com/office/powerpoint/2010/main" val="155814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5" grpId="0" animBg="1"/>
      <p:bldP spid="26" grpId="0"/>
      <p:bldP spid="27" grpId="0" animBg="1"/>
      <p:bldP spid="28" grpId="0"/>
      <p:bldP spid="29" grpId="0" animBg="1"/>
      <p:bldP spid="30" grpId="0"/>
      <p:bldP spid="33" grpId="0" animBg="1"/>
      <p:bldP spid="34" grpId="0"/>
      <p:bldP spid="35" grpId="0" animBg="1"/>
      <p:bldP spid="36" grpId="0"/>
      <p:bldP spid="37" grpId="0" animBg="1"/>
      <p:bldP spid="38" grpId="0"/>
      <p:bldP spid="39" grpId="0"/>
      <p:bldP spid="45" grpId="0"/>
      <p:bldP spid="46" grpId="0"/>
      <p:bldP spid="47" grpId="0"/>
      <p:bldP spid="48" grpId="0"/>
      <p:bldP spid="4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13309" y="180905"/>
            <a:ext cx="132785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602097" y="51821"/>
            <a:ext cx="1525161" cy="659085"/>
          </a:xfrm>
        </p:spPr>
        <p:txBody>
          <a:bodyPr>
            <a:normAutofit/>
          </a:bodyPr>
          <a:lstStyle/>
          <a:p>
            <a:pPr algn="ctr"/>
            <a:r>
              <a:rPr lang="en-GB" sz="2000" b="1">
                <a:solidFill>
                  <a:schemeClr val="bg1"/>
                </a:solidFill>
              </a:rPr>
              <a:t>sprechen</a:t>
            </a:r>
            <a:endParaRPr lang="en-GB" sz="2000" b="1" dirty="0">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45365" y="1302164"/>
            <a:ext cx="19556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gives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lots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of</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hw</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rPr>
              <a:t>[Frau Schmidt]</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gave</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lots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of</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hw</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rPr>
              <a:t>[Frau Weber]</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022719"/>
            <a:ext cx="185151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explains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everything</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to</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Müller]</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171796" y="1019718"/>
            <a:ext cx="18433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explained</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everything</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to</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a:t>
            </a:r>
            <a:r>
              <a:rPr kumimoji="0" lang="es-ES_tradnl" sz="2000" b="0" i="0" u="none" strike="noStrike" kern="1200" cap="none" spc="0" normalizeH="0" noProof="0">
                <a:ln>
                  <a:noFill/>
                </a:ln>
                <a:solidFill>
                  <a:srgbClr val="115076"/>
                </a:solidFill>
                <a:effectLst/>
                <a:uLnTx/>
                <a:uFillTx/>
                <a:latin typeface="Century Gothic" panose="020F0302020204030204"/>
                <a:ea typeface="+mn-ea"/>
                <a:cs typeface="+mn-cs"/>
              </a:rPr>
              <a:t> Klein</a:t>
            </a: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73954" y="3172840"/>
            <a:ext cx="20487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always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helps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a:t>
            </a:r>
            <a:r>
              <a:rPr kumimoji="0" lang="es-ES_tradnl" sz="2000" b="0" i="0" u="none" strike="noStrike" kern="1200" cap="none" spc="0" normalizeH="0" noProof="0">
                <a:ln>
                  <a:noFill/>
                </a:ln>
                <a:solidFill>
                  <a:srgbClr val="115076"/>
                </a:solidFill>
                <a:effectLst/>
                <a:uLnTx/>
                <a:uFillTx/>
                <a:latin typeface="Century Gothic" panose="020F0302020204030204"/>
                <a:ea typeface="+mn-ea"/>
                <a:cs typeface="+mn-cs"/>
              </a:rPr>
              <a:t> S</a:t>
            </a: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chwarz]</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always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helped</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a:t>
            </a:r>
            <a:r>
              <a:rPr kumimoji="0" lang="es-ES_tradnl" sz="2000" b="0" i="0" u="none" strike="noStrike" kern="1200" cap="none" spc="0" normalizeH="0" noProof="0">
                <a:ln>
                  <a:noFill/>
                </a:ln>
                <a:solidFill>
                  <a:srgbClr val="115076"/>
                </a:solidFill>
                <a:effectLst/>
                <a:uLnTx/>
                <a:uFillTx/>
                <a:latin typeface="Century Gothic" panose="020F0302020204030204"/>
                <a:ea typeface="+mn-ea"/>
                <a:cs typeface="+mn-cs"/>
              </a:rPr>
              <a:t> Wolf</a:t>
            </a: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284312" y="3244912"/>
            <a:ext cx="20372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allows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lots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of</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questions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Engel]</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58765" y="3245089"/>
            <a:ext cx="20025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allowed</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lots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of</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questions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Graf]</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has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lots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of</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ideas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Ludwig]</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had</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lots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of</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ideas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a:t>
            </a:r>
            <a:r>
              <a:rPr kumimoji="0" lang="es-ES_tradnl" sz="2000" b="0" i="0" u="none" strike="noStrike" kern="1200" cap="none" spc="0" normalizeH="0" noProof="0">
                <a:ln>
                  <a:noFill/>
                </a:ln>
                <a:solidFill>
                  <a:srgbClr val="115076"/>
                </a:solidFill>
                <a:effectLst/>
                <a:uLnTx/>
                <a:uFillTx/>
                <a:latin typeface="Century Gothic" panose="020F0302020204030204"/>
                <a:ea typeface="+mn-ea"/>
                <a:cs typeface="+mn-cs"/>
              </a:rPr>
              <a:t> Berger</a:t>
            </a: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shows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König]</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shows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a:t>
            </a:r>
            <a:r>
              <a:rPr kumimoji="0" lang="es-ES_tradnl" sz="2000" b="0" i="0" u="none" strike="noStrike" kern="1200" cap="none" spc="0" normalizeH="0" noProof="0">
                <a:ln>
                  <a:noFill/>
                </a:ln>
                <a:solidFill>
                  <a:srgbClr val="115076"/>
                </a:solidFill>
                <a:effectLst/>
                <a:uLnTx/>
                <a:uFillTx/>
                <a:latin typeface="Century Gothic" panose="020F0302020204030204"/>
                <a:ea typeface="+mn-ea"/>
                <a:cs typeface="+mn-cs"/>
              </a:rPr>
              <a:t> Schulz</a:t>
            </a: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82721" y="1294378"/>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tells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truth</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Bauer]</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2196" y="1286885"/>
            <a:ext cx="20158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told</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truth</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Becker]</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always answered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rPr>
              <a:t>[Frau Jäger]</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always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answers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Groß]</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8" name="Picture 7" descr="A picture containing toy&#10;&#10;Description automatically generated">
            <a:extLst>
              <a:ext uri="{FF2B5EF4-FFF2-40B4-BE49-F238E27FC236}">
                <a16:creationId xmlns:a16="http://schemas.microsoft.com/office/drawing/2014/main" id="{AB430CEB-BF5F-4CC4-B36D-219BB3A782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82" b="43030"/>
          <a:stretch/>
        </p:blipFill>
        <p:spPr>
          <a:xfrm>
            <a:off x="1376937" y="692529"/>
            <a:ext cx="580750" cy="714108"/>
          </a:xfrm>
          <a:prstGeom prst="rect">
            <a:avLst/>
          </a:prstGeom>
        </p:spPr>
      </p:pic>
      <p:pic>
        <p:nvPicPr>
          <p:cNvPr id="38" name="Picture 37" descr="A close up of a logo&#10;&#10;Description automatically generated">
            <a:extLst>
              <a:ext uri="{FF2B5EF4-FFF2-40B4-BE49-F238E27FC236}">
                <a16:creationId xmlns:a16="http://schemas.microsoft.com/office/drawing/2014/main" id="{4AB8F808-C1B4-4615-89EC-BA125F5EB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094220" y="758843"/>
            <a:ext cx="461282" cy="404534"/>
          </a:xfrm>
          <a:prstGeom prst="rect">
            <a:avLst/>
          </a:prstGeom>
        </p:spPr>
      </p:pic>
      <p:pic>
        <p:nvPicPr>
          <p:cNvPr id="40" name="Picture 39" descr="A picture containing room&#10;&#10;Description automatically generated">
            <a:extLst>
              <a:ext uri="{FF2B5EF4-FFF2-40B4-BE49-F238E27FC236}">
                <a16:creationId xmlns:a16="http://schemas.microsoft.com/office/drawing/2014/main" id="{2711D481-94EC-478E-93CB-FD633256029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0887" b="68063"/>
          <a:stretch/>
        </p:blipFill>
        <p:spPr>
          <a:xfrm>
            <a:off x="6836410" y="753738"/>
            <a:ext cx="465216" cy="389989"/>
          </a:xfrm>
          <a:prstGeom prst="rect">
            <a:avLst/>
          </a:prstGeom>
        </p:spPr>
      </p:pic>
      <p:pic>
        <p:nvPicPr>
          <p:cNvPr id="41" name="Picture 40" descr="A picture containing shape&#10;&#10;Description automatically generated">
            <a:extLst>
              <a:ext uri="{FF2B5EF4-FFF2-40B4-BE49-F238E27FC236}">
                <a16:creationId xmlns:a16="http://schemas.microsoft.com/office/drawing/2014/main" id="{1A8D2D9B-70FE-4654-AA86-903FE28232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9690" y="2691672"/>
            <a:ext cx="493698" cy="535449"/>
          </a:xfrm>
          <a:prstGeom prst="rect">
            <a:avLst/>
          </a:prstGeom>
        </p:spPr>
      </p:pic>
      <p:pic>
        <p:nvPicPr>
          <p:cNvPr id="43" name="Picture 42" descr="A picture containing shirt&#10;&#10;Description automatically generated">
            <a:extLst>
              <a:ext uri="{FF2B5EF4-FFF2-40B4-BE49-F238E27FC236}">
                <a16:creationId xmlns:a16="http://schemas.microsoft.com/office/drawing/2014/main" id="{B7AED3A5-E447-49E2-80D2-06AA4319F1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4617" y="4486595"/>
            <a:ext cx="710709" cy="589889"/>
          </a:xfrm>
          <a:prstGeom prst="rect">
            <a:avLst/>
          </a:prstGeom>
        </p:spPr>
      </p:pic>
      <p:pic>
        <p:nvPicPr>
          <p:cNvPr id="44" name="Picture 43" descr="A close up of a logo&#10;&#10;Description automatically generated">
            <a:extLst>
              <a:ext uri="{FF2B5EF4-FFF2-40B4-BE49-F238E27FC236}">
                <a16:creationId xmlns:a16="http://schemas.microsoft.com/office/drawing/2014/main" id="{3E3B83BC-754D-463E-A1AC-B4599F8242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6903" y="2684304"/>
            <a:ext cx="674723" cy="672459"/>
          </a:xfrm>
          <a:prstGeom prst="rect">
            <a:avLst/>
          </a:prstGeom>
        </p:spPr>
      </p:pic>
      <p:pic>
        <p:nvPicPr>
          <p:cNvPr id="45" name="Picture 44" descr="A picture containing toy, shirt&#10;&#10;Description automatically generated">
            <a:extLst>
              <a:ext uri="{FF2B5EF4-FFF2-40B4-BE49-F238E27FC236}">
                <a16:creationId xmlns:a16="http://schemas.microsoft.com/office/drawing/2014/main" id="{96269F96-D4F0-4989-BC91-9850A94C399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9791" b="41157"/>
          <a:stretch/>
        </p:blipFill>
        <p:spPr>
          <a:xfrm>
            <a:off x="8667889" y="2620632"/>
            <a:ext cx="560642" cy="677098"/>
          </a:xfrm>
          <a:prstGeom prst="rect">
            <a:avLst/>
          </a:prstGeom>
        </p:spPr>
      </p:pic>
      <p:pic>
        <p:nvPicPr>
          <p:cNvPr id="46" name="Picture 45" descr="Icon&#10;&#10;Description automatically generated">
            <a:extLst>
              <a:ext uri="{FF2B5EF4-FFF2-40B4-BE49-F238E27FC236}">
                <a16:creationId xmlns:a16="http://schemas.microsoft.com/office/drawing/2014/main" id="{CF4C59C8-D2CA-4F89-91FB-AA0BA56C07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67889" y="753806"/>
            <a:ext cx="628992" cy="628992"/>
          </a:xfrm>
          <a:prstGeom prst="rect">
            <a:avLst/>
          </a:prstGeom>
        </p:spPr>
      </p:pic>
      <p:pic>
        <p:nvPicPr>
          <p:cNvPr id="48" name="Picture 47" descr="A picture containing shirt&#10;&#10;Description automatically generated">
            <a:extLst>
              <a:ext uri="{FF2B5EF4-FFF2-40B4-BE49-F238E27FC236}">
                <a16:creationId xmlns:a16="http://schemas.microsoft.com/office/drawing/2014/main" id="{B6B29A0D-D381-49D5-A2F6-2C77B89E72B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329497" y="2734150"/>
            <a:ext cx="641397" cy="532359"/>
          </a:xfrm>
          <a:prstGeom prst="rect">
            <a:avLst/>
          </a:prstGeom>
        </p:spPr>
      </p:pic>
      <p:pic>
        <p:nvPicPr>
          <p:cNvPr id="69" name="Picture 68" descr="A picture containing cat&#10;&#10;Description automatically generated">
            <a:extLst>
              <a:ext uri="{FF2B5EF4-FFF2-40B4-BE49-F238E27FC236}">
                <a16:creationId xmlns:a16="http://schemas.microsoft.com/office/drawing/2014/main" id="{E747639F-0BC7-45F9-B044-8CE632059F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287" y="2647185"/>
            <a:ext cx="828570" cy="703637"/>
          </a:xfrm>
          <a:prstGeom prst="rect">
            <a:avLst/>
          </a:prstGeom>
        </p:spPr>
      </p:pic>
      <p:pic>
        <p:nvPicPr>
          <p:cNvPr id="70" name="Picture 69" descr="A person wearing a suit and tie&#10;&#10;Description automatically generated">
            <a:extLst>
              <a:ext uri="{FF2B5EF4-FFF2-40B4-BE49-F238E27FC236}">
                <a16:creationId xmlns:a16="http://schemas.microsoft.com/office/drawing/2014/main" id="{391C3957-23C6-4B6A-B29D-419F54DD4906}"/>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331" t="5997" r="63060" b="52673"/>
          <a:stretch/>
        </p:blipFill>
        <p:spPr>
          <a:xfrm>
            <a:off x="6747671" y="4526834"/>
            <a:ext cx="666528" cy="629665"/>
          </a:xfrm>
          <a:prstGeom prst="rect">
            <a:avLst/>
          </a:prstGeom>
        </p:spPr>
      </p:pic>
      <p:pic>
        <p:nvPicPr>
          <p:cNvPr id="71" name="Picture 70" descr="A picture containing clothing, shirt&#10;&#10;Description automatically generated">
            <a:extLst>
              <a:ext uri="{FF2B5EF4-FFF2-40B4-BE49-F238E27FC236}">
                <a16:creationId xmlns:a16="http://schemas.microsoft.com/office/drawing/2014/main" id="{BE2E2C13-4FC4-448D-BD1A-C4D6B3D2BE3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 r="23836" b="68528"/>
          <a:stretch/>
        </p:blipFill>
        <p:spPr>
          <a:xfrm>
            <a:off x="2976311" y="757603"/>
            <a:ext cx="856801" cy="622499"/>
          </a:xfrm>
          <a:prstGeom prst="rect">
            <a:avLst/>
          </a:prstGeom>
        </p:spPr>
      </p:pic>
      <p:pic>
        <p:nvPicPr>
          <p:cNvPr id="79" name="Picture 78" descr="A picture containing shape&#10;&#10;Description automatically generated">
            <a:extLst>
              <a:ext uri="{FF2B5EF4-FFF2-40B4-BE49-F238E27FC236}">
                <a16:creationId xmlns:a16="http://schemas.microsoft.com/office/drawing/2014/main" id="{D789A02C-43D5-4856-996F-41B89CD1ED7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95846" y="4472037"/>
            <a:ext cx="627903" cy="644520"/>
          </a:xfrm>
          <a:prstGeom prst="rect">
            <a:avLst/>
          </a:prstGeom>
        </p:spPr>
      </p:pic>
      <p:pic>
        <p:nvPicPr>
          <p:cNvPr id="80" name="Picture 79" descr="A picture containing drawing&#10;&#10;Description automatically generated">
            <a:extLst>
              <a:ext uri="{FF2B5EF4-FFF2-40B4-BE49-F238E27FC236}">
                <a16:creationId xmlns:a16="http://schemas.microsoft.com/office/drawing/2014/main" id="{4A817092-DE40-4ECD-99D3-9A07BE3518C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75287" y="4434998"/>
            <a:ext cx="489439" cy="680958"/>
          </a:xfrm>
          <a:prstGeom prst="rect">
            <a:avLst/>
          </a:prstGeom>
        </p:spPr>
      </p:pic>
      <p:pic>
        <p:nvPicPr>
          <p:cNvPr id="81" name="Picture 80" descr="A picture containing light&#10;&#10;Description automatically generated">
            <a:extLst>
              <a:ext uri="{FF2B5EF4-FFF2-40B4-BE49-F238E27FC236}">
                <a16:creationId xmlns:a16="http://schemas.microsoft.com/office/drawing/2014/main" id="{B11D5870-9C1C-4C31-A4F7-DA4991D629E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95085" y="2684304"/>
            <a:ext cx="537822" cy="607601"/>
          </a:xfrm>
          <a:prstGeom prst="rect">
            <a:avLst/>
          </a:prstGeom>
        </p:spPr>
      </p:pic>
      <p:pic>
        <p:nvPicPr>
          <p:cNvPr id="82" name="Picture 81" descr="A close up of a logo&#10;&#10;Description automatically generated">
            <a:extLst>
              <a:ext uri="{FF2B5EF4-FFF2-40B4-BE49-F238E27FC236}">
                <a16:creationId xmlns:a16="http://schemas.microsoft.com/office/drawing/2014/main" id="{BBA78C66-F4FE-4B25-B3E7-493338625A6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356910" y="747885"/>
            <a:ext cx="688365" cy="603395"/>
          </a:xfrm>
          <a:prstGeom prst="rect">
            <a:avLst/>
          </a:prstGeom>
        </p:spPr>
      </p:pic>
    </p:spTree>
    <p:extLst>
      <p:ext uri="{BB962C8B-B14F-4D97-AF65-F5344CB8AC3E}">
        <p14:creationId xmlns:p14="http://schemas.microsoft.com/office/powerpoint/2010/main" val="124524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25665" y="180905"/>
            <a:ext cx="131549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626811" y="51821"/>
            <a:ext cx="1500447" cy="659085"/>
          </a:xfrm>
        </p:spPr>
        <p:txBody>
          <a:bodyPr>
            <a:normAutofit/>
          </a:bodyPr>
          <a:lstStyle/>
          <a:p>
            <a:pPr algn="ctr"/>
            <a:r>
              <a:rPr lang="en-GB" sz="2000" b="1">
                <a:solidFill>
                  <a:schemeClr val="bg1"/>
                </a:solidFill>
              </a:rPr>
              <a:t>sprechen</a:t>
            </a:r>
            <a:endParaRPr lang="en-GB" sz="2000" b="1" dirty="0">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45365" y="1302164"/>
            <a:ext cx="19556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gives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lots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of</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hw</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rPr>
              <a:t>[Frau Schmidt]</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gave</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lots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of</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hw</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rPr>
              <a:t>[Frau Weber]</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6170" y="1050114"/>
            <a:ext cx="185151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explains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everything</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to</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rPr>
              <a:t>[Frau Müller]</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172274" y="1033580"/>
            <a:ext cx="18433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explained</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everything</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to</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rPr>
              <a:t>[Frau</a:t>
            </a:r>
            <a:r>
              <a:rPr kumimoji="0" lang="es-ES_tradnl" sz="2000" b="0" i="0" u="none" strike="noStrike" kern="1200" cap="none" spc="0" normalizeH="0" noProof="0" dirty="0">
                <a:ln>
                  <a:noFill/>
                </a:ln>
                <a:solidFill>
                  <a:srgbClr val="115076"/>
                </a:solidFill>
                <a:effectLst/>
                <a:uLnTx/>
                <a:uFillTx/>
                <a:latin typeface="Century Gothic" panose="020F0302020204030204"/>
                <a:ea typeface="+mn-ea"/>
                <a:cs typeface="+mn-cs"/>
              </a:rPr>
              <a:t> Klein</a:t>
            </a:r>
            <a:r>
              <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73954" y="3172840"/>
            <a:ext cx="20487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always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helps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a:t>
            </a:r>
            <a:r>
              <a:rPr kumimoji="0" lang="es-ES_tradnl" sz="2000" b="0" i="0" u="none" strike="noStrike" kern="1200" cap="none" spc="0" normalizeH="0" noProof="0">
                <a:ln>
                  <a:noFill/>
                </a:ln>
                <a:solidFill>
                  <a:srgbClr val="115076"/>
                </a:solidFill>
                <a:effectLst/>
                <a:uLnTx/>
                <a:uFillTx/>
                <a:latin typeface="Century Gothic" panose="020F0302020204030204"/>
                <a:ea typeface="+mn-ea"/>
                <a:cs typeface="+mn-cs"/>
              </a:rPr>
              <a:t> S</a:t>
            </a: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chwarz]</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always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helped</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a:t>
            </a:r>
            <a:r>
              <a:rPr kumimoji="0" lang="es-ES_tradnl" sz="2000" b="0" i="0" u="none" strike="noStrike" kern="1200" cap="none" spc="0" normalizeH="0" noProof="0">
                <a:ln>
                  <a:noFill/>
                </a:ln>
                <a:solidFill>
                  <a:srgbClr val="115076"/>
                </a:solidFill>
                <a:effectLst/>
                <a:uLnTx/>
                <a:uFillTx/>
                <a:latin typeface="Century Gothic" panose="020F0302020204030204"/>
                <a:ea typeface="+mn-ea"/>
                <a:cs typeface="+mn-cs"/>
              </a:rPr>
              <a:t> Wolf</a:t>
            </a: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284312" y="3244912"/>
            <a:ext cx="20372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allows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lots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of</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questions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Engel]</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58765" y="3245089"/>
            <a:ext cx="20025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allowed</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lots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of</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questions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Graf]</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has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lots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of</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ideas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Ludwig]</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had</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lots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of</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ideas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a:t>
            </a:r>
            <a:r>
              <a:rPr kumimoji="0" lang="es-ES_tradnl" sz="2000" b="0" i="0" u="none" strike="noStrike" kern="1200" cap="none" spc="0" normalizeH="0" noProof="0">
                <a:ln>
                  <a:noFill/>
                </a:ln>
                <a:solidFill>
                  <a:srgbClr val="115076"/>
                </a:solidFill>
                <a:effectLst/>
                <a:uLnTx/>
                <a:uFillTx/>
                <a:latin typeface="Century Gothic" panose="020F0302020204030204"/>
                <a:ea typeface="+mn-ea"/>
                <a:cs typeface="+mn-cs"/>
              </a:rPr>
              <a:t> Berger</a:t>
            </a: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shows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König]</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shows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a:t>
            </a:r>
            <a:r>
              <a:rPr kumimoji="0" lang="es-ES_tradnl" sz="2000" b="0" i="0" u="none" strike="noStrike" kern="1200" cap="none" spc="0" normalizeH="0" noProof="0">
                <a:ln>
                  <a:noFill/>
                </a:ln>
                <a:solidFill>
                  <a:srgbClr val="115076"/>
                </a:solidFill>
                <a:effectLst/>
                <a:uLnTx/>
                <a:uFillTx/>
                <a:latin typeface="Century Gothic" panose="020F0302020204030204"/>
                <a:ea typeface="+mn-ea"/>
                <a:cs typeface="+mn-cs"/>
              </a:rPr>
              <a:t> Schulz</a:t>
            </a: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82721" y="1294378"/>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tells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truth</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Bauer]</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2196" y="1286885"/>
            <a:ext cx="20158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told</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truth</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Becker]</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always answered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rPr>
              <a:t>[Frau Jäger]</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always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answers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Groß]</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8" name="Picture 7" descr="A picture containing toy&#10;&#10;Description automatically generated">
            <a:extLst>
              <a:ext uri="{FF2B5EF4-FFF2-40B4-BE49-F238E27FC236}">
                <a16:creationId xmlns:a16="http://schemas.microsoft.com/office/drawing/2014/main" id="{AB430CEB-BF5F-4CC4-B36D-219BB3A782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82" b="43030"/>
          <a:stretch/>
        </p:blipFill>
        <p:spPr>
          <a:xfrm>
            <a:off x="1376937" y="692529"/>
            <a:ext cx="580750" cy="714108"/>
          </a:xfrm>
          <a:prstGeom prst="rect">
            <a:avLst/>
          </a:prstGeom>
        </p:spPr>
      </p:pic>
      <p:sp>
        <p:nvSpPr>
          <p:cNvPr id="38" name="Anillo 68">
            <a:extLst>
              <a:ext uri="{FF2B5EF4-FFF2-40B4-BE49-F238E27FC236}">
                <a16:creationId xmlns:a16="http://schemas.microsoft.com/office/drawing/2014/main" id="{04AEE7D3-EC4E-4D18-A70C-B9A96CC70BF4}"/>
              </a:ext>
            </a:extLst>
          </p:cNvPr>
          <p:cNvSpPr/>
          <p:nvPr/>
        </p:nvSpPr>
        <p:spPr>
          <a:xfrm>
            <a:off x="2472899" y="607516"/>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0" name="Title 4">
            <a:extLst>
              <a:ext uri="{FF2B5EF4-FFF2-40B4-BE49-F238E27FC236}">
                <a16:creationId xmlns:a16="http://schemas.microsoft.com/office/drawing/2014/main" id="{1E9EA98E-23AC-4850-8E7B-B1427FABCD29}"/>
              </a:ext>
            </a:extLst>
          </p:cNvPr>
          <p:cNvSpPr txBox="1">
            <a:spLocks/>
          </p:cNvSpPr>
          <p:nvPr/>
        </p:nvSpPr>
        <p:spPr>
          <a:xfrm>
            <a:off x="708189" y="223300"/>
            <a:ext cx="3723590" cy="518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err="1"/>
              <a:t>Antworten</a:t>
            </a:r>
            <a:r>
              <a:rPr lang="x-none" sz="2400" b="1" dirty="0"/>
              <a:t> – Person </a:t>
            </a:r>
            <a:r>
              <a:rPr lang="en-GB" sz="2400" b="1" dirty="0"/>
              <a:t>A</a:t>
            </a:r>
            <a:endParaRPr lang="en-GB" sz="2400" dirty="0"/>
          </a:p>
        </p:txBody>
      </p:sp>
      <p:sp>
        <p:nvSpPr>
          <p:cNvPr id="43" name="Anillo 68">
            <a:extLst>
              <a:ext uri="{FF2B5EF4-FFF2-40B4-BE49-F238E27FC236}">
                <a16:creationId xmlns:a16="http://schemas.microsoft.com/office/drawing/2014/main" id="{04AEE7D3-EC4E-4D18-A70C-B9A96CC70BF4}"/>
              </a:ext>
            </a:extLst>
          </p:cNvPr>
          <p:cNvSpPr/>
          <p:nvPr/>
        </p:nvSpPr>
        <p:spPr>
          <a:xfrm>
            <a:off x="6108974" y="585324"/>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4" name="Anillo 68">
            <a:extLst>
              <a:ext uri="{FF2B5EF4-FFF2-40B4-BE49-F238E27FC236}">
                <a16:creationId xmlns:a16="http://schemas.microsoft.com/office/drawing/2014/main" id="{04AEE7D3-EC4E-4D18-A70C-B9A96CC70BF4}"/>
              </a:ext>
            </a:extLst>
          </p:cNvPr>
          <p:cNvSpPr/>
          <p:nvPr/>
        </p:nvSpPr>
        <p:spPr>
          <a:xfrm>
            <a:off x="676999" y="2534544"/>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5" name="Anillo 68">
            <a:extLst>
              <a:ext uri="{FF2B5EF4-FFF2-40B4-BE49-F238E27FC236}">
                <a16:creationId xmlns:a16="http://schemas.microsoft.com/office/drawing/2014/main" id="{04AEE7D3-EC4E-4D18-A70C-B9A96CC70BF4}"/>
              </a:ext>
            </a:extLst>
          </p:cNvPr>
          <p:cNvSpPr/>
          <p:nvPr/>
        </p:nvSpPr>
        <p:spPr>
          <a:xfrm>
            <a:off x="6070840" y="2481771"/>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6" name="Anillo 68">
            <a:extLst>
              <a:ext uri="{FF2B5EF4-FFF2-40B4-BE49-F238E27FC236}">
                <a16:creationId xmlns:a16="http://schemas.microsoft.com/office/drawing/2014/main" id="{04AEE7D3-EC4E-4D18-A70C-B9A96CC70BF4}"/>
              </a:ext>
            </a:extLst>
          </p:cNvPr>
          <p:cNvSpPr/>
          <p:nvPr/>
        </p:nvSpPr>
        <p:spPr>
          <a:xfrm>
            <a:off x="7986611" y="2494568"/>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8" name="Anillo 68">
            <a:extLst>
              <a:ext uri="{FF2B5EF4-FFF2-40B4-BE49-F238E27FC236}">
                <a16:creationId xmlns:a16="http://schemas.microsoft.com/office/drawing/2014/main" id="{04AEE7D3-EC4E-4D18-A70C-B9A96CC70BF4}"/>
              </a:ext>
            </a:extLst>
          </p:cNvPr>
          <p:cNvSpPr/>
          <p:nvPr/>
        </p:nvSpPr>
        <p:spPr>
          <a:xfrm>
            <a:off x="2445232" y="4368793"/>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9" name="Anillo 68">
            <a:extLst>
              <a:ext uri="{FF2B5EF4-FFF2-40B4-BE49-F238E27FC236}">
                <a16:creationId xmlns:a16="http://schemas.microsoft.com/office/drawing/2014/main" id="{04AEE7D3-EC4E-4D18-A70C-B9A96CC70BF4}"/>
              </a:ext>
            </a:extLst>
          </p:cNvPr>
          <p:cNvSpPr/>
          <p:nvPr/>
        </p:nvSpPr>
        <p:spPr>
          <a:xfrm>
            <a:off x="6099205" y="4368346"/>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Anillo 68">
            <a:extLst>
              <a:ext uri="{FF2B5EF4-FFF2-40B4-BE49-F238E27FC236}">
                <a16:creationId xmlns:a16="http://schemas.microsoft.com/office/drawing/2014/main" id="{04AEE7D3-EC4E-4D18-A70C-B9A96CC70BF4}"/>
              </a:ext>
            </a:extLst>
          </p:cNvPr>
          <p:cNvSpPr/>
          <p:nvPr/>
        </p:nvSpPr>
        <p:spPr>
          <a:xfrm>
            <a:off x="9801290" y="638118"/>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08198C7F-B1F8-4E3C-ACA2-2BA1E59A5F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094220" y="758843"/>
            <a:ext cx="461282" cy="404534"/>
          </a:xfrm>
          <a:prstGeom prst="rect">
            <a:avLst/>
          </a:prstGeom>
        </p:spPr>
      </p:pic>
      <p:pic>
        <p:nvPicPr>
          <p:cNvPr id="11" name="Picture 10" descr="A picture containing room&#10;&#10;Description automatically generated">
            <a:extLst>
              <a:ext uri="{FF2B5EF4-FFF2-40B4-BE49-F238E27FC236}">
                <a16:creationId xmlns:a16="http://schemas.microsoft.com/office/drawing/2014/main" id="{06E732AD-B40E-43F1-941D-7D5DF04224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0887" b="68063"/>
          <a:stretch/>
        </p:blipFill>
        <p:spPr>
          <a:xfrm>
            <a:off x="6836410" y="753738"/>
            <a:ext cx="465216" cy="389989"/>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92040340-3E30-4E0C-BC21-0AA3A9FF1C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9690" y="2691672"/>
            <a:ext cx="493698" cy="535449"/>
          </a:xfrm>
          <a:prstGeom prst="rect">
            <a:avLst/>
          </a:prstGeom>
        </p:spPr>
      </p:pic>
      <p:pic>
        <p:nvPicPr>
          <p:cNvPr id="15" name="Picture 14" descr="A picture containing shirt&#10;&#10;Description automatically generated">
            <a:extLst>
              <a:ext uri="{FF2B5EF4-FFF2-40B4-BE49-F238E27FC236}">
                <a16:creationId xmlns:a16="http://schemas.microsoft.com/office/drawing/2014/main" id="{F755DFEA-AA1C-467B-96ED-C6B6DA36E0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4617" y="4486595"/>
            <a:ext cx="710709" cy="589889"/>
          </a:xfrm>
          <a:prstGeom prst="rect">
            <a:avLst/>
          </a:prstGeom>
        </p:spPr>
      </p:pic>
      <p:pic>
        <p:nvPicPr>
          <p:cNvPr id="17" name="Picture 16" descr="A close up of a logo&#10;&#10;Description automatically generated">
            <a:extLst>
              <a:ext uri="{FF2B5EF4-FFF2-40B4-BE49-F238E27FC236}">
                <a16:creationId xmlns:a16="http://schemas.microsoft.com/office/drawing/2014/main" id="{50339DE9-215E-4971-BE69-9659DFE2A0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6903" y="2684304"/>
            <a:ext cx="674723" cy="672459"/>
          </a:xfrm>
          <a:prstGeom prst="rect">
            <a:avLst/>
          </a:prstGeom>
        </p:spPr>
      </p:pic>
      <p:pic>
        <p:nvPicPr>
          <p:cNvPr id="20" name="Picture 19" descr="A picture containing toy, shirt&#10;&#10;Description automatically generated">
            <a:extLst>
              <a:ext uri="{FF2B5EF4-FFF2-40B4-BE49-F238E27FC236}">
                <a16:creationId xmlns:a16="http://schemas.microsoft.com/office/drawing/2014/main" id="{775414AA-6904-4575-9689-6652F786677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9791" b="41157"/>
          <a:stretch/>
        </p:blipFill>
        <p:spPr>
          <a:xfrm>
            <a:off x="8667889" y="2620632"/>
            <a:ext cx="560642" cy="677098"/>
          </a:xfrm>
          <a:prstGeom prst="rect">
            <a:avLst/>
          </a:prstGeom>
        </p:spPr>
      </p:pic>
      <p:pic>
        <p:nvPicPr>
          <p:cNvPr id="22" name="Picture 21" descr="Icon&#10;&#10;Description automatically generated">
            <a:extLst>
              <a:ext uri="{FF2B5EF4-FFF2-40B4-BE49-F238E27FC236}">
                <a16:creationId xmlns:a16="http://schemas.microsoft.com/office/drawing/2014/main" id="{DE1C0271-66AF-4688-8759-D3734B093D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67889" y="753806"/>
            <a:ext cx="628992" cy="628992"/>
          </a:xfrm>
          <a:prstGeom prst="rect">
            <a:avLst/>
          </a:prstGeom>
        </p:spPr>
      </p:pic>
      <p:pic>
        <p:nvPicPr>
          <p:cNvPr id="24" name="Picture 23" descr="A picture containing shirt&#10;&#10;Description automatically generated">
            <a:extLst>
              <a:ext uri="{FF2B5EF4-FFF2-40B4-BE49-F238E27FC236}">
                <a16:creationId xmlns:a16="http://schemas.microsoft.com/office/drawing/2014/main" id="{CDF029A1-F619-49DF-A8CD-A5CBF6EFA6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329497" y="2734150"/>
            <a:ext cx="641397" cy="532359"/>
          </a:xfrm>
          <a:prstGeom prst="rect">
            <a:avLst/>
          </a:prstGeom>
        </p:spPr>
      </p:pic>
      <p:pic>
        <p:nvPicPr>
          <p:cNvPr id="26" name="Picture 25" descr="A picture containing cat&#10;&#10;Description automatically generated">
            <a:extLst>
              <a:ext uri="{FF2B5EF4-FFF2-40B4-BE49-F238E27FC236}">
                <a16:creationId xmlns:a16="http://schemas.microsoft.com/office/drawing/2014/main" id="{694EFD19-78F0-44AD-8629-28E682DE30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287" y="2647185"/>
            <a:ext cx="828570" cy="703637"/>
          </a:xfrm>
          <a:prstGeom prst="rect">
            <a:avLst/>
          </a:prstGeom>
        </p:spPr>
      </p:pic>
      <p:pic>
        <p:nvPicPr>
          <p:cNvPr id="28" name="Picture 27" descr="A person wearing a suit and tie&#10;&#10;Description automatically generated">
            <a:extLst>
              <a:ext uri="{FF2B5EF4-FFF2-40B4-BE49-F238E27FC236}">
                <a16:creationId xmlns:a16="http://schemas.microsoft.com/office/drawing/2014/main" id="{D67EBFCA-57D2-4547-9386-94CE1193B075}"/>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331" t="5997" r="63060" b="52673"/>
          <a:stretch/>
        </p:blipFill>
        <p:spPr>
          <a:xfrm>
            <a:off x="6747671" y="4526834"/>
            <a:ext cx="666528" cy="629665"/>
          </a:xfrm>
          <a:prstGeom prst="rect">
            <a:avLst/>
          </a:prstGeom>
        </p:spPr>
      </p:pic>
      <p:pic>
        <p:nvPicPr>
          <p:cNvPr id="30" name="Picture 29" descr="A picture containing clothing, shirt&#10;&#10;Description automatically generated">
            <a:extLst>
              <a:ext uri="{FF2B5EF4-FFF2-40B4-BE49-F238E27FC236}">
                <a16:creationId xmlns:a16="http://schemas.microsoft.com/office/drawing/2014/main" id="{D3D1F358-ADF0-46BD-8CA9-11C3F81A9B2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 r="23836" b="68528"/>
          <a:stretch/>
        </p:blipFill>
        <p:spPr>
          <a:xfrm>
            <a:off x="2976311" y="757603"/>
            <a:ext cx="856801" cy="622499"/>
          </a:xfrm>
          <a:prstGeom prst="rect">
            <a:avLst/>
          </a:prstGeom>
        </p:spPr>
      </p:pic>
      <p:pic>
        <p:nvPicPr>
          <p:cNvPr id="33" name="Picture 32" descr="A picture containing shape&#10;&#10;Description automatically generated">
            <a:extLst>
              <a:ext uri="{FF2B5EF4-FFF2-40B4-BE49-F238E27FC236}">
                <a16:creationId xmlns:a16="http://schemas.microsoft.com/office/drawing/2014/main" id="{DB750020-D1D2-46A7-AD4B-120D229B666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95846" y="4472037"/>
            <a:ext cx="627903" cy="644520"/>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88AB4B84-2257-4E7A-9CDA-13A39449565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75287" y="4434998"/>
            <a:ext cx="489439" cy="680958"/>
          </a:xfrm>
          <a:prstGeom prst="rect">
            <a:avLst/>
          </a:prstGeom>
        </p:spPr>
      </p:pic>
      <p:pic>
        <p:nvPicPr>
          <p:cNvPr id="37" name="Picture 36" descr="A picture containing light&#10;&#10;Description automatically generated">
            <a:extLst>
              <a:ext uri="{FF2B5EF4-FFF2-40B4-BE49-F238E27FC236}">
                <a16:creationId xmlns:a16="http://schemas.microsoft.com/office/drawing/2014/main" id="{FE8A5F8F-A2B0-4287-ABFE-7C85D479DD5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95085" y="2684304"/>
            <a:ext cx="537822" cy="607601"/>
          </a:xfrm>
          <a:prstGeom prst="rect">
            <a:avLst/>
          </a:prstGeom>
        </p:spPr>
      </p:pic>
      <p:pic>
        <p:nvPicPr>
          <p:cNvPr id="71" name="Picture 70" descr="A close up of a logo&#10;&#10;Description automatically generated">
            <a:extLst>
              <a:ext uri="{FF2B5EF4-FFF2-40B4-BE49-F238E27FC236}">
                <a16:creationId xmlns:a16="http://schemas.microsoft.com/office/drawing/2014/main" id="{EB39263B-A0DA-4281-B3B8-864B6718997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356910" y="747885"/>
            <a:ext cx="688365" cy="603395"/>
          </a:xfrm>
          <a:prstGeom prst="rect">
            <a:avLst/>
          </a:prstGeom>
        </p:spPr>
      </p:pic>
    </p:spTree>
    <p:extLst>
      <p:ext uri="{BB962C8B-B14F-4D97-AF65-F5344CB8AC3E}">
        <p14:creationId xmlns:p14="http://schemas.microsoft.com/office/powerpoint/2010/main" val="279989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animBg="1"/>
      <p:bldP spid="44" grpId="0" animBg="1"/>
      <p:bldP spid="45" grpId="0" animBg="1"/>
      <p:bldP spid="46" grpId="0" animBg="1"/>
      <p:bldP spid="48" grpId="0" animBg="1"/>
      <p:bldP spid="69" grpId="0" animBg="1"/>
      <p:bldP spid="4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25665" y="180905"/>
            <a:ext cx="131549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626811" y="51821"/>
            <a:ext cx="1500447" cy="659085"/>
          </a:xfrm>
        </p:spPr>
        <p:txBody>
          <a:bodyPr>
            <a:normAutofit/>
          </a:bodyPr>
          <a:lstStyle/>
          <a:p>
            <a:pPr algn="ctr"/>
            <a:r>
              <a:rPr lang="en-GB" sz="2000" b="1">
                <a:solidFill>
                  <a:schemeClr val="bg1"/>
                </a:solidFill>
              </a:rPr>
              <a:t>sprechen</a:t>
            </a:r>
            <a:endParaRPr lang="en-GB" sz="2000" b="1" dirty="0">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45365" y="1302164"/>
            <a:ext cx="19556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gives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lots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of</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hw</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rPr>
              <a:t>[Frau Schmidt]</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gave</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lots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of</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hw</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rPr>
              <a:t>[Frau Weber]</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022719"/>
            <a:ext cx="185151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explains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everything</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to</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Müller]</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171796" y="1019718"/>
            <a:ext cx="18433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explained</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everything</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to</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a:t>
            </a:r>
            <a:r>
              <a:rPr kumimoji="0" lang="es-ES_tradnl" sz="2000" b="0" i="0" u="none" strike="noStrike" kern="1200" cap="none" spc="0" normalizeH="0" noProof="0">
                <a:ln>
                  <a:noFill/>
                </a:ln>
                <a:solidFill>
                  <a:srgbClr val="115076"/>
                </a:solidFill>
                <a:effectLst/>
                <a:uLnTx/>
                <a:uFillTx/>
                <a:latin typeface="Century Gothic" panose="020F0302020204030204"/>
                <a:ea typeface="+mn-ea"/>
                <a:cs typeface="+mn-cs"/>
              </a:rPr>
              <a:t> Klein</a:t>
            </a: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73954" y="3172840"/>
            <a:ext cx="20487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always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helps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a:t>
            </a:r>
            <a:r>
              <a:rPr kumimoji="0" lang="es-ES_tradnl" sz="2000" b="0" i="0" u="none" strike="noStrike" kern="1200" cap="none" spc="0" normalizeH="0" noProof="0">
                <a:ln>
                  <a:noFill/>
                </a:ln>
                <a:solidFill>
                  <a:srgbClr val="115076"/>
                </a:solidFill>
                <a:effectLst/>
                <a:uLnTx/>
                <a:uFillTx/>
                <a:latin typeface="Century Gothic" panose="020F0302020204030204"/>
                <a:ea typeface="+mn-ea"/>
                <a:cs typeface="+mn-cs"/>
              </a:rPr>
              <a:t> S</a:t>
            </a: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chwarz]</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always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helped</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a:t>
            </a:r>
            <a:r>
              <a:rPr kumimoji="0" lang="es-ES_tradnl" sz="2000" b="0" i="0" u="none" strike="noStrike" kern="1200" cap="none" spc="0" normalizeH="0" noProof="0">
                <a:ln>
                  <a:noFill/>
                </a:ln>
                <a:solidFill>
                  <a:srgbClr val="115076"/>
                </a:solidFill>
                <a:effectLst/>
                <a:uLnTx/>
                <a:uFillTx/>
                <a:latin typeface="Century Gothic" panose="020F0302020204030204"/>
                <a:ea typeface="+mn-ea"/>
                <a:cs typeface="+mn-cs"/>
              </a:rPr>
              <a:t> Wolf</a:t>
            </a: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284312" y="3244912"/>
            <a:ext cx="20372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allows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lots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of</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questions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Engel]</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58765" y="3245089"/>
            <a:ext cx="20025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allowed</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lots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of</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questions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Graf]</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has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lots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of</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ideas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Ludwig]</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had</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lots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of</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ideas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a:t>
            </a:r>
            <a:r>
              <a:rPr kumimoji="0" lang="es-ES_tradnl" sz="2000" b="0" i="0" u="none" strike="noStrike" kern="1200" cap="none" spc="0" normalizeH="0" noProof="0">
                <a:ln>
                  <a:noFill/>
                </a:ln>
                <a:solidFill>
                  <a:srgbClr val="115076"/>
                </a:solidFill>
                <a:effectLst/>
                <a:uLnTx/>
                <a:uFillTx/>
                <a:latin typeface="Century Gothic" panose="020F0302020204030204"/>
                <a:ea typeface="+mn-ea"/>
                <a:cs typeface="+mn-cs"/>
              </a:rPr>
              <a:t> Berger</a:t>
            </a: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shows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König]</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showed</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rPr>
              <a:t>[Frau</a:t>
            </a:r>
            <a:r>
              <a:rPr kumimoji="0" lang="es-ES_tradnl" sz="2000" b="0" i="0" u="none" strike="noStrike" kern="1200" cap="none" spc="0" normalizeH="0" noProof="0" dirty="0">
                <a:ln>
                  <a:noFill/>
                </a:ln>
                <a:solidFill>
                  <a:srgbClr val="115076"/>
                </a:solidFill>
                <a:effectLst/>
                <a:uLnTx/>
                <a:uFillTx/>
                <a:latin typeface="Century Gothic" panose="020F0302020204030204"/>
                <a:ea typeface="+mn-ea"/>
                <a:cs typeface="+mn-cs"/>
              </a:rPr>
              <a:t> Schulz</a:t>
            </a:r>
            <a:r>
              <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82721" y="1294378"/>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tells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truth</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Bauer]</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2196" y="1286885"/>
            <a:ext cx="20158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told</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truth</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Becker]</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x-none" sz="2000" b="0" i="0" u="none" strike="noStrike" kern="1200" cap="none" spc="0" normalizeH="0" baseline="0" noProof="0" dirty="0">
              <a:ln>
                <a:noFill/>
              </a:ln>
              <a:solidFill>
                <a:srgbClr val="11507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always answered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rPr>
              <a:t>[Frau Jäger]</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always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answers</a:t>
            </a:r>
            <a:r>
              <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t>
            </a:r>
            <a:endParaRPr kumimoji="0" lang="es-ES_tradnl"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115076"/>
                </a:solidFill>
                <a:effectLst/>
                <a:uLnTx/>
                <a:uFillTx/>
                <a:latin typeface="Century Gothic" panose="020F0302020204030204"/>
                <a:ea typeface="+mn-ea"/>
                <a:cs typeface="+mn-cs"/>
              </a:rPr>
              <a:t>[Frau Groß]</a:t>
            </a:r>
            <a:endParaRPr kumimoji="0" lang="es-ES_tradnl"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8" name="Picture 7" descr="A picture containing toy&#10;&#10;Description automatically generated">
            <a:extLst>
              <a:ext uri="{FF2B5EF4-FFF2-40B4-BE49-F238E27FC236}">
                <a16:creationId xmlns:a16="http://schemas.microsoft.com/office/drawing/2014/main" id="{AB430CEB-BF5F-4CC4-B36D-219BB3A782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82" b="43030"/>
          <a:stretch/>
        </p:blipFill>
        <p:spPr>
          <a:xfrm>
            <a:off x="1376937" y="692529"/>
            <a:ext cx="580750" cy="714108"/>
          </a:xfrm>
          <a:prstGeom prst="rect">
            <a:avLst/>
          </a:prstGeom>
        </p:spPr>
      </p:pic>
      <p:sp>
        <p:nvSpPr>
          <p:cNvPr id="38" name="Anillo 68">
            <a:extLst>
              <a:ext uri="{FF2B5EF4-FFF2-40B4-BE49-F238E27FC236}">
                <a16:creationId xmlns:a16="http://schemas.microsoft.com/office/drawing/2014/main" id="{04AEE7D3-EC4E-4D18-A70C-B9A96CC70BF4}"/>
              </a:ext>
            </a:extLst>
          </p:cNvPr>
          <p:cNvSpPr/>
          <p:nvPr/>
        </p:nvSpPr>
        <p:spPr>
          <a:xfrm>
            <a:off x="695809" y="617700"/>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0" name="Title 4">
            <a:extLst>
              <a:ext uri="{FF2B5EF4-FFF2-40B4-BE49-F238E27FC236}">
                <a16:creationId xmlns:a16="http://schemas.microsoft.com/office/drawing/2014/main" id="{1E9EA98E-23AC-4850-8E7B-B1427FABCD29}"/>
              </a:ext>
            </a:extLst>
          </p:cNvPr>
          <p:cNvSpPr txBox="1">
            <a:spLocks/>
          </p:cNvSpPr>
          <p:nvPr/>
        </p:nvSpPr>
        <p:spPr>
          <a:xfrm>
            <a:off x="708189" y="223300"/>
            <a:ext cx="3723590" cy="518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err="1"/>
              <a:t>Antworten</a:t>
            </a:r>
            <a:r>
              <a:rPr lang="x-none" sz="2400" b="1" dirty="0"/>
              <a:t> – </a:t>
            </a:r>
            <a:r>
              <a:rPr lang="x-none" sz="2400" b="1"/>
              <a:t>Person </a:t>
            </a:r>
            <a:r>
              <a:rPr lang="en-GB" sz="2400" b="1"/>
              <a:t>B</a:t>
            </a:r>
            <a:endParaRPr lang="en-GB" sz="2400" dirty="0"/>
          </a:p>
        </p:txBody>
      </p:sp>
      <p:sp>
        <p:nvSpPr>
          <p:cNvPr id="43" name="Anillo 68">
            <a:extLst>
              <a:ext uri="{FF2B5EF4-FFF2-40B4-BE49-F238E27FC236}">
                <a16:creationId xmlns:a16="http://schemas.microsoft.com/office/drawing/2014/main" id="{04AEE7D3-EC4E-4D18-A70C-B9A96CC70BF4}"/>
              </a:ext>
            </a:extLst>
          </p:cNvPr>
          <p:cNvSpPr/>
          <p:nvPr/>
        </p:nvSpPr>
        <p:spPr>
          <a:xfrm>
            <a:off x="4403833" y="57573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4" name="Anillo 68">
            <a:extLst>
              <a:ext uri="{FF2B5EF4-FFF2-40B4-BE49-F238E27FC236}">
                <a16:creationId xmlns:a16="http://schemas.microsoft.com/office/drawing/2014/main" id="{04AEE7D3-EC4E-4D18-A70C-B9A96CC70BF4}"/>
              </a:ext>
            </a:extLst>
          </p:cNvPr>
          <p:cNvSpPr/>
          <p:nvPr/>
        </p:nvSpPr>
        <p:spPr>
          <a:xfrm>
            <a:off x="2416590" y="2511569"/>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5" name="Anillo 68">
            <a:extLst>
              <a:ext uri="{FF2B5EF4-FFF2-40B4-BE49-F238E27FC236}">
                <a16:creationId xmlns:a16="http://schemas.microsoft.com/office/drawing/2014/main" id="{04AEE7D3-EC4E-4D18-A70C-B9A96CC70BF4}"/>
              </a:ext>
            </a:extLst>
          </p:cNvPr>
          <p:cNvSpPr/>
          <p:nvPr/>
        </p:nvSpPr>
        <p:spPr>
          <a:xfrm>
            <a:off x="4279349" y="2433169"/>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6" name="Anillo 68">
            <a:extLst>
              <a:ext uri="{FF2B5EF4-FFF2-40B4-BE49-F238E27FC236}">
                <a16:creationId xmlns:a16="http://schemas.microsoft.com/office/drawing/2014/main" id="{04AEE7D3-EC4E-4D18-A70C-B9A96CC70BF4}"/>
              </a:ext>
            </a:extLst>
          </p:cNvPr>
          <p:cNvSpPr/>
          <p:nvPr/>
        </p:nvSpPr>
        <p:spPr>
          <a:xfrm>
            <a:off x="9832856" y="2555681"/>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9" name="Anillo 68">
            <a:extLst>
              <a:ext uri="{FF2B5EF4-FFF2-40B4-BE49-F238E27FC236}">
                <a16:creationId xmlns:a16="http://schemas.microsoft.com/office/drawing/2014/main" id="{04AEE7D3-EC4E-4D18-A70C-B9A96CC70BF4}"/>
              </a:ext>
            </a:extLst>
          </p:cNvPr>
          <p:cNvSpPr/>
          <p:nvPr/>
        </p:nvSpPr>
        <p:spPr>
          <a:xfrm>
            <a:off x="7832069" y="4340073"/>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Anillo 68">
            <a:extLst>
              <a:ext uri="{FF2B5EF4-FFF2-40B4-BE49-F238E27FC236}">
                <a16:creationId xmlns:a16="http://schemas.microsoft.com/office/drawing/2014/main" id="{04AEE7D3-EC4E-4D18-A70C-B9A96CC70BF4}"/>
              </a:ext>
            </a:extLst>
          </p:cNvPr>
          <p:cNvSpPr/>
          <p:nvPr/>
        </p:nvSpPr>
        <p:spPr>
          <a:xfrm>
            <a:off x="7985140" y="650300"/>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70" name="Picture 69" descr="A close up of a logo&#10;&#10;Description automatically generated">
            <a:extLst>
              <a:ext uri="{FF2B5EF4-FFF2-40B4-BE49-F238E27FC236}">
                <a16:creationId xmlns:a16="http://schemas.microsoft.com/office/drawing/2014/main" id="{BB227DBF-6DF5-4058-843D-8A618B4F21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094220" y="758843"/>
            <a:ext cx="461282" cy="404534"/>
          </a:xfrm>
          <a:prstGeom prst="rect">
            <a:avLst/>
          </a:prstGeom>
        </p:spPr>
      </p:pic>
      <p:pic>
        <p:nvPicPr>
          <p:cNvPr id="71" name="Picture 70" descr="A picture containing room&#10;&#10;Description automatically generated">
            <a:extLst>
              <a:ext uri="{FF2B5EF4-FFF2-40B4-BE49-F238E27FC236}">
                <a16:creationId xmlns:a16="http://schemas.microsoft.com/office/drawing/2014/main" id="{EBAF4D07-96D2-4B01-B953-478B49801D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0887" b="68063"/>
          <a:stretch/>
        </p:blipFill>
        <p:spPr>
          <a:xfrm>
            <a:off x="6836410" y="753738"/>
            <a:ext cx="465216" cy="389989"/>
          </a:xfrm>
          <a:prstGeom prst="rect">
            <a:avLst/>
          </a:prstGeom>
        </p:spPr>
      </p:pic>
      <p:pic>
        <p:nvPicPr>
          <p:cNvPr id="79" name="Picture 78" descr="A picture containing shape&#10;&#10;Description automatically generated">
            <a:extLst>
              <a:ext uri="{FF2B5EF4-FFF2-40B4-BE49-F238E27FC236}">
                <a16:creationId xmlns:a16="http://schemas.microsoft.com/office/drawing/2014/main" id="{A95BBBA6-2EC6-4B97-AE38-D07CF88F4B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9690" y="2691672"/>
            <a:ext cx="493698" cy="535449"/>
          </a:xfrm>
          <a:prstGeom prst="rect">
            <a:avLst/>
          </a:prstGeom>
        </p:spPr>
      </p:pic>
      <p:pic>
        <p:nvPicPr>
          <p:cNvPr id="80" name="Picture 79" descr="A picture containing shirt&#10;&#10;Description automatically generated">
            <a:extLst>
              <a:ext uri="{FF2B5EF4-FFF2-40B4-BE49-F238E27FC236}">
                <a16:creationId xmlns:a16="http://schemas.microsoft.com/office/drawing/2014/main" id="{D242C516-D05C-4132-99AC-C8EBFC059B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4617" y="4486595"/>
            <a:ext cx="710709" cy="589889"/>
          </a:xfrm>
          <a:prstGeom prst="rect">
            <a:avLst/>
          </a:prstGeom>
        </p:spPr>
      </p:pic>
      <p:pic>
        <p:nvPicPr>
          <p:cNvPr id="81" name="Picture 80" descr="A close up of a logo&#10;&#10;Description automatically generated">
            <a:extLst>
              <a:ext uri="{FF2B5EF4-FFF2-40B4-BE49-F238E27FC236}">
                <a16:creationId xmlns:a16="http://schemas.microsoft.com/office/drawing/2014/main" id="{9892BE3C-F133-4939-B0BD-4D30FB0459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6903" y="2684304"/>
            <a:ext cx="674723" cy="672459"/>
          </a:xfrm>
          <a:prstGeom prst="rect">
            <a:avLst/>
          </a:prstGeom>
        </p:spPr>
      </p:pic>
      <p:pic>
        <p:nvPicPr>
          <p:cNvPr id="82" name="Picture 81" descr="A picture containing toy, shirt&#10;&#10;Description automatically generated">
            <a:extLst>
              <a:ext uri="{FF2B5EF4-FFF2-40B4-BE49-F238E27FC236}">
                <a16:creationId xmlns:a16="http://schemas.microsoft.com/office/drawing/2014/main" id="{3053CB4D-2D29-409F-B92E-8D883D5D669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9791" b="41157"/>
          <a:stretch/>
        </p:blipFill>
        <p:spPr>
          <a:xfrm>
            <a:off x="8667889" y="2620632"/>
            <a:ext cx="560642" cy="677098"/>
          </a:xfrm>
          <a:prstGeom prst="rect">
            <a:avLst/>
          </a:prstGeom>
        </p:spPr>
      </p:pic>
      <p:pic>
        <p:nvPicPr>
          <p:cNvPr id="83" name="Picture 82" descr="Icon&#10;&#10;Description automatically generated">
            <a:extLst>
              <a:ext uri="{FF2B5EF4-FFF2-40B4-BE49-F238E27FC236}">
                <a16:creationId xmlns:a16="http://schemas.microsoft.com/office/drawing/2014/main" id="{CB704C7D-55C4-4F04-9146-97044E6E2D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67889" y="753806"/>
            <a:ext cx="628992" cy="628992"/>
          </a:xfrm>
          <a:prstGeom prst="rect">
            <a:avLst/>
          </a:prstGeom>
        </p:spPr>
      </p:pic>
      <p:pic>
        <p:nvPicPr>
          <p:cNvPr id="84" name="Picture 83" descr="A picture containing shirt&#10;&#10;Description automatically generated">
            <a:extLst>
              <a:ext uri="{FF2B5EF4-FFF2-40B4-BE49-F238E27FC236}">
                <a16:creationId xmlns:a16="http://schemas.microsoft.com/office/drawing/2014/main" id="{DCC8DF8E-B305-4104-828E-E9DC2C8AD82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329497" y="2734150"/>
            <a:ext cx="641397" cy="532359"/>
          </a:xfrm>
          <a:prstGeom prst="rect">
            <a:avLst/>
          </a:prstGeom>
        </p:spPr>
      </p:pic>
      <p:pic>
        <p:nvPicPr>
          <p:cNvPr id="85" name="Picture 84" descr="A picture containing cat&#10;&#10;Description automatically generated">
            <a:extLst>
              <a:ext uri="{FF2B5EF4-FFF2-40B4-BE49-F238E27FC236}">
                <a16:creationId xmlns:a16="http://schemas.microsoft.com/office/drawing/2014/main" id="{2B56102B-ABD7-44D4-8BAD-C35F38E7D3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287" y="2647185"/>
            <a:ext cx="828570" cy="703637"/>
          </a:xfrm>
          <a:prstGeom prst="rect">
            <a:avLst/>
          </a:prstGeom>
        </p:spPr>
      </p:pic>
      <p:pic>
        <p:nvPicPr>
          <p:cNvPr id="86" name="Picture 85" descr="A person wearing a suit and tie&#10;&#10;Description automatically generated">
            <a:extLst>
              <a:ext uri="{FF2B5EF4-FFF2-40B4-BE49-F238E27FC236}">
                <a16:creationId xmlns:a16="http://schemas.microsoft.com/office/drawing/2014/main" id="{61C39084-8380-451A-91AC-A8196F1A9D28}"/>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331" t="5997" r="63060" b="52673"/>
          <a:stretch/>
        </p:blipFill>
        <p:spPr>
          <a:xfrm>
            <a:off x="6747671" y="4526834"/>
            <a:ext cx="666528" cy="629665"/>
          </a:xfrm>
          <a:prstGeom prst="rect">
            <a:avLst/>
          </a:prstGeom>
        </p:spPr>
      </p:pic>
      <p:pic>
        <p:nvPicPr>
          <p:cNvPr id="87" name="Picture 86" descr="A picture containing clothing, shirt&#10;&#10;Description automatically generated">
            <a:extLst>
              <a:ext uri="{FF2B5EF4-FFF2-40B4-BE49-F238E27FC236}">
                <a16:creationId xmlns:a16="http://schemas.microsoft.com/office/drawing/2014/main" id="{112EF707-A792-4769-9D1E-3F1BCFA5AD6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 r="23836" b="68528"/>
          <a:stretch/>
        </p:blipFill>
        <p:spPr>
          <a:xfrm>
            <a:off x="2976311" y="757603"/>
            <a:ext cx="856801" cy="622499"/>
          </a:xfrm>
          <a:prstGeom prst="rect">
            <a:avLst/>
          </a:prstGeom>
        </p:spPr>
      </p:pic>
      <p:pic>
        <p:nvPicPr>
          <p:cNvPr id="88" name="Picture 87" descr="A picture containing shape&#10;&#10;Description automatically generated">
            <a:extLst>
              <a:ext uri="{FF2B5EF4-FFF2-40B4-BE49-F238E27FC236}">
                <a16:creationId xmlns:a16="http://schemas.microsoft.com/office/drawing/2014/main" id="{65F734E9-A983-4037-89C4-1E4FCAE7477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95846" y="4472037"/>
            <a:ext cx="627903" cy="644520"/>
          </a:xfrm>
          <a:prstGeom prst="rect">
            <a:avLst/>
          </a:prstGeom>
        </p:spPr>
      </p:pic>
      <p:pic>
        <p:nvPicPr>
          <p:cNvPr id="89" name="Picture 88" descr="A picture containing drawing&#10;&#10;Description automatically generated">
            <a:extLst>
              <a:ext uri="{FF2B5EF4-FFF2-40B4-BE49-F238E27FC236}">
                <a16:creationId xmlns:a16="http://schemas.microsoft.com/office/drawing/2014/main" id="{992E1E9D-EAC5-41BC-B222-2559EFCE081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75287" y="4434998"/>
            <a:ext cx="489439" cy="680958"/>
          </a:xfrm>
          <a:prstGeom prst="rect">
            <a:avLst/>
          </a:prstGeom>
        </p:spPr>
      </p:pic>
      <p:pic>
        <p:nvPicPr>
          <p:cNvPr id="90" name="Picture 89" descr="A picture containing light&#10;&#10;Description automatically generated">
            <a:extLst>
              <a:ext uri="{FF2B5EF4-FFF2-40B4-BE49-F238E27FC236}">
                <a16:creationId xmlns:a16="http://schemas.microsoft.com/office/drawing/2014/main" id="{B5FEA5A4-9AE2-4147-914B-37A26C1A146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95085" y="2684304"/>
            <a:ext cx="537822" cy="607601"/>
          </a:xfrm>
          <a:prstGeom prst="rect">
            <a:avLst/>
          </a:prstGeom>
        </p:spPr>
      </p:pic>
      <p:pic>
        <p:nvPicPr>
          <p:cNvPr id="91" name="Picture 90" descr="A close up of a logo&#10;&#10;Description automatically generated">
            <a:extLst>
              <a:ext uri="{FF2B5EF4-FFF2-40B4-BE49-F238E27FC236}">
                <a16:creationId xmlns:a16="http://schemas.microsoft.com/office/drawing/2014/main" id="{B7CC0F36-4092-4807-A9EC-77B5BC72E4C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356910" y="747885"/>
            <a:ext cx="688365" cy="603395"/>
          </a:xfrm>
          <a:prstGeom prst="rect">
            <a:avLst/>
          </a:prstGeom>
        </p:spPr>
      </p:pic>
      <p:sp>
        <p:nvSpPr>
          <p:cNvPr id="48" name="Anillo 68">
            <a:extLst>
              <a:ext uri="{FF2B5EF4-FFF2-40B4-BE49-F238E27FC236}">
                <a16:creationId xmlns:a16="http://schemas.microsoft.com/office/drawing/2014/main" id="{04AEE7D3-EC4E-4D18-A70C-B9A96CC70BF4}"/>
              </a:ext>
            </a:extLst>
          </p:cNvPr>
          <p:cNvSpPr/>
          <p:nvPr/>
        </p:nvSpPr>
        <p:spPr>
          <a:xfrm>
            <a:off x="4175178" y="438715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7188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animBg="1"/>
      <p:bldP spid="44" grpId="0" animBg="1"/>
      <p:bldP spid="45" grpId="0" animBg="1"/>
      <p:bldP spid="46" grpId="0" animBg="1"/>
      <p:bldP spid="69" grpId="0" animBg="1"/>
      <p:bldP spid="41" grpId="0" animBg="1"/>
      <p:bldP spid="4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07542"/>
            <a:ext cx="9389661" cy="869950"/>
          </a:xfrm>
          <a:prstGeom prst="rect">
            <a:avLst/>
          </a:prstGeom>
        </p:spPr>
      </p:pic>
      <p:sp>
        <p:nvSpPr>
          <p:cNvPr id="4" name="Title 3"/>
          <p:cNvSpPr>
            <a:spLocks noGrp="1"/>
          </p:cNvSpPr>
          <p:nvPr>
            <p:ph type="title"/>
          </p:nvPr>
        </p:nvSpPr>
        <p:spPr>
          <a:xfrm>
            <a:off x="-1" y="232256"/>
            <a:ext cx="8434317" cy="707849"/>
          </a:xfrm>
        </p:spPr>
        <p:txBody>
          <a:bodyPr>
            <a:normAutofit fontScale="90000"/>
          </a:bodyPr>
          <a:lstStyle/>
          <a:p>
            <a:r>
              <a:rPr lang="en-GB" sz="3200" b="1" dirty="0" err="1">
                <a:solidFill>
                  <a:schemeClr val="bg1"/>
                </a:solidFill>
              </a:rPr>
              <a:t>Unsere</a:t>
            </a:r>
            <a:r>
              <a:rPr lang="en-GB" sz="3200" b="1" dirty="0">
                <a:solidFill>
                  <a:schemeClr val="bg1"/>
                </a:solidFill>
              </a:rPr>
              <a:t> Schule, </a:t>
            </a:r>
            <a:r>
              <a:rPr lang="en-GB" sz="3200" b="1" dirty="0" err="1">
                <a:solidFill>
                  <a:schemeClr val="bg1"/>
                </a:solidFill>
              </a:rPr>
              <a:t>mein</a:t>
            </a:r>
            <a:r>
              <a:rPr lang="en-GB" sz="3200" b="1" dirty="0">
                <a:solidFill>
                  <a:schemeClr val="bg1"/>
                </a:solidFill>
              </a:rPr>
              <a:t> Lehrer / </a:t>
            </a:r>
            <a:r>
              <a:rPr lang="en-GB" sz="3200" b="1" dirty="0" err="1">
                <a:solidFill>
                  <a:schemeClr val="bg1"/>
                </a:solidFill>
              </a:rPr>
              <a:t>meine</a:t>
            </a:r>
            <a:r>
              <a:rPr lang="en-GB" sz="3200" b="1" dirty="0">
                <a:solidFill>
                  <a:schemeClr val="bg1"/>
                </a:solidFill>
              </a:rPr>
              <a:t> </a:t>
            </a:r>
            <a:r>
              <a:rPr lang="en-GB" sz="3200" b="1" dirty="0" err="1">
                <a:solidFill>
                  <a:schemeClr val="bg1"/>
                </a:solidFill>
              </a:rPr>
              <a:t>Lehrerin</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0" name="Group 9">
            <a:extLst>
              <a:ext uri="{FF2B5EF4-FFF2-40B4-BE49-F238E27FC236}">
                <a16:creationId xmlns:a16="http://schemas.microsoft.com/office/drawing/2014/main" id="{D6F0299D-EB61-3942-9A12-B5537C403495}"/>
              </a:ext>
            </a:extLst>
          </p:cNvPr>
          <p:cNvGrpSpPr/>
          <p:nvPr/>
        </p:nvGrpSpPr>
        <p:grpSpPr>
          <a:xfrm>
            <a:off x="3941087" y="1687094"/>
            <a:ext cx="8016240" cy="4572000"/>
            <a:chOff x="3520440" y="1371600"/>
            <a:chExt cx="8016240" cy="4572000"/>
          </a:xfrm>
        </p:grpSpPr>
        <p:sp>
          <p:nvSpPr>
            <p:cNvPr id="2" name="Rectangle 1">
              <a:extLst>
                <a:ext uri="{FF2B5EF4-FFF2-40B4-BE49-F238E27FC236}">
                  <a16:creationId xmlns:a16="http://schemas.microsoft.com/office/drawing/2014/main" id="{76071148-1C6C-BB44-9B2C-10F646F830E6}"/>
                </a:ext>
              </a:extLst>
            </p:cNvPr>
            <p:cNvSpPr/>
            <p:nvPr/>
          </p:nvSpPr>
          <p:spPr>
            <a:xfrm>
              <a:off x="3520440" y="1371600"/>
              <a:ext cx="8016240" cy="4572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8" name="Straight Connector 7">
              <a:extLst>
                <a:ext uri="{FF2B5EF4-FFF2-40B4-BE49-F238E27FC236}">
                  <a16:creationId xmlns:a16="http://schemas.microsoft.com/office/drawing/2014/main" id="{50EE2B17-5D60-0444-8339-C229265B84FD}"/>
                </a:ext>
              </a:extLst>
            </p:cNvPr>
            <p:cNvCxnSpPr/>
            <p:nvPr/>
          </p:nvCxnSpPr>
          <p:spPr>
            <a:xfrm>
              <a:off x="7513320" y="1676400"/>
              <a:ext cx="0" cy="4008120"/>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DEB3F702-00C5-BD47-BAC1-5D9F309FB3EC}"/>
              </a:ext>
            </a:extLst>
          </p:cNvPr>
          <p:cNvSpPr/>
          <p:nvPr/>
        </p:nvSpPr>
        <p:spPr>
          <a:xfrm>
            <a:off x="234673" y="1766983"/>
            <a:ext cx="3516489" cy="145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C2739C93-139D-914F-A441-DB582E0C2709}"/>
              </a:ext>
            </a:extLst>
          </p:cNvPr>
          <p:cNvSpPr/>
          <p:nvPr/>
        </p:nvSpPr>
        <p:spPr>
          <a:xfrm>
            <a:off x="228600" y="3322326"/>
            <a:ext cx="3516489" cy="14498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333B7300-3578-3643-B983-8740362E4E14}"/>
              </a:ext>
            </a:extLst>
          </p:cNvPr>
          <p:cNvSpPr/>
          <p:nvPr/>
        </p:nvSpPr>
        <p:spPr>
          <a:xfrm>
            <a:off x="216099" y="4879682"/>
            <a:ext cx="3516489" cy="14498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BE11D55-9075-B74C-8167-5A355E70FB12}"/>
              </a:ext>
            </a:extLst>
          </p:cNvPr>
          <p:cNvSpPr txBox="1"/>
          <p:nvPr/>
        </p:nvSpPr>
        <p:spPr>
          <a:xfrm>
            <a:off x="448033" y="1835200"/>
            <a:ext cx="6383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mit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20C76616-7C28-924C-A684-C045E7539DF9}"/>
              </a:ext>
            </a:extLst>
          </p:cNvPr>
          <p:cNvSpPr txBox="1"/>
          <p:nvPr/>
        </p:nvSpPr>
        <p:spPr>
          <a:xfrm>
            <a:off x="348647" y="2710589"/>
            <a:ext cx="11160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immer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D9C52D0-A9E1-EA46-ACB5-1678D5C8F976}"/>
              </a:ext>
            </a:extLst>
          </p:cNvPr>
          <p:cNvSpPr txBox="1"/>
          <p:nvPr/>
        </p:nvSpPr>
        <p:spPr>
          <a:xfrm>
            <a:off x="1687735" y="1833693"/>
            <a:ext cx="9621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4472C4">
                    <a:lumMod val="50000"/>
                  </a:srgbClr>
                </a:solidFill>
                <a:latin typeface="Century Gothic" panose="020F0302020204030204"/>
              </a:rPr>
              <a:t>ohne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46FA0710-B7EA-0148-9CFC-D041909DB6AB}"/>
              </a:ext>
            </a:extLst>
          </p:cNvPr>
          <p:cNvSpPr txBox="1"/>
          <p:nvPr/>
        </p:nvSpPr>
        <p:spPr>
          <a:xfrm>
            <a:off x="756740" y="2273598"/>
            <a:ext cx="12474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jedoch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B212BD9-9563-DD4A-848E-9B14BFA8A9E6}"/>
              </a:ext>
            </a:extLst>
          </p:cNvPr>
          <p:cNvSpPr txBox="1"/>
          <p:nvPr/>
        </p:nvSpPr>
        <p:spPr>
          <a:xfrm>
            <a:off x="2193643" y="2662580"/>
            <a:ext cx="10583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selten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FACF2E1D-79E0-AE4D-9133-E62D3DCBC463}"/>
              </a:ext>
            </a:extLst>
          </p:cNvPr>
          <p:cNvSpPr txBox="1"/>
          <p:nvPr/>
        </p:nvSpPr>
        <p:spPr>
          <a:xfrm>
            <a:off x="2378612" y="3455483"/>
            <a:ext cx="5261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2A1735AD-3E54-AE4D-A5C1-ABCD7AD007A3}"/>
              </a:ext>
            </a:extLst>
          </p:cNvPr>
          <p:cNvSpPr txBox="1"/>
          <p:nvPr/>
        </p:nvSpPr>
        <p:spPr>
          <a:xfrm>
            <a:off x="1794318" y="4227059"/>
            <a:ext cx="1694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36EE695A-45B6-2348-AB98-DABAE5217ED0}"/>
              </a:ext>
            </a:extLst>
          </p:cNvPr>
          <p:cNvSpPr txBox="1"/>
          <p:nvPr/>
        </p:nvSpPr>
        <p:spPr>
          <a:xfrm>
            <a:off x="906652" y="5308109"/>
            <a:ext cx="11176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helfen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21909F60-6E75-DE41-9313-E3B9DA681634}"/>
              </a:ext>
            </a:extLst>
          </p:cNvPr>
          <p:cNvSpPr txBox="1"/>
          <p:nvPr/>
        </p:nvSpPr>
        <p:spPr>
          <a:xfrm>
            <a:off x="2186185" y="4841293"/>
            <a:ext cx="1189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geben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472E988A-901C-6141-BCFF-6A887EFEA1D7}"/>
              </a:ext>
            </a:extLst>
          </p:cNvPr>
          <p:cNvSpPr txBox="1"/>
          <p:nvPr/>
        </p:nvSpPr>
        <p:spPr>
          <a:xfrm>
            <a:off x="224382" y="5867830"/>
            <a:ext cx="15343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erlauben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2B578DC9-2F03-4543-B334-AF8D199E856D}"/>
              </a:ext>
            </a:extLst>
          </p:cNvPr>
          <p:cNvSpPr txBox="1"/>
          <p:nvPr/>
        </p:nvSpPr>
        <p:spPr>
          <a:xfrm>
            <a:off x="324720" y="4872897"/>
            <a:ext cx="14558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erzählen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Picture 6" descr="A close up of a sign&#10;&#10;Description automatically generated">
            <a:extLst>
              <a:ext uri="{FF2B5EF4-FFF2-40B4-BE49-F238E27FC236}">
                <a16:creationId xmlns:a16="http://schemas.microsoft.com/office/drawing/2014/main" id="{77FAF686-4D47-EF4F-AB04-87DC576327F8}"/>
              </a:ext>
            </a:extLst>
          </p:cNvPr>
          <p:cNvPicPr>
            <a:picLocks noChangeAspect="1"/>
          </p:cNvPicPr>
          <p:nvPr/>
        </p:nvPicPr>
        <p:blipFill rotWithShape="1">
          <a:blip r:embed="rId4">
            <a:extLst>
              <a:ext uri="{28A0092B-C50C-407E-A947-70E740481C1C}">
                <a14:useLocalDpi xmlns:a14="http://schemas.microsoft.com/office/drawing/2010/main" val="0"/>
              </a:ext>
            </a:extLst>
          </a:blip>
          <a:srcRect l="11874" t="13238" r="67800" b="69386"/>
          <a:stretch/>
        </p:blipFill>
        <p:spPr>
          <a:xfrm>
            <a:off x="9636431" y="1935998"/>
            <a:ext cx="824219" cy="493200"/>
          </a:xfrm>
          <a:prstGeom prst="rect">
            <a:avLst/>
          </a:prstGeom>
        </p:spPr>
      </p:pic>
      <p:pic>
        <p:nvPicPr>
          <p:cNvPr id="12" name="Graphic 11" descr="Stamp">
            <a:extLst>
              <a:ext uri="{FF2B5EF4-FFF2-40B4-BE49-F238E27FC236}">
                <a16:creationId xmlns:a16="http://schemas.microsoft.com/office/drawing/2014/main" id="{210CBEDF-D8C7-454F-8EC9-154FB65B9E4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44148" y="1612382"/>
            <a:ext cx="1440403" cy="1440403"/>
          </a:xfrm>
          <a:prstGeom prst="rect">
            <a:avLst/>
          </a:prstGeom>
        </p:spPr>
      </p:pic>
      <p:sp>
        <p:nvSpPr>
          <p:cNvPr id="28" name="TextBox 27">
            <a:extLst>
              <a:ext uri="{FF2B5EF4-FFF2-40B4-BE49-F238E27FC236}">
                <a16:creationId xmlns:a16="http://schemas.microsoft.com/office/drawing/2014/main" id="{21A54B58-AB6A-054B-A94F-7DAB50746874}"/>
              </a:ext>
            </a:extLst>
          </p:cNvPr>
          <p:cNvSpPr txBox="1"/>
          <p:nvPr/>
        </p:nvSpPr>
        <p:spPr>
          <a:xfrm>
            <a:off x="1999602" y="5646485"/>
            <a:ext cx="13837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erklären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F823637-1EB5-CB4C-8269-F492DB5FCDC1}"/>
              </a:ext>
            </a:extLst>
          </p:cNvPr>
          <p:cNvSpPr txBox="1"/>
          <p:nvPr/>
        </p:nvSpPr>
        <p:spPr>
          <a:xfrm>
            <a:off x="577399" y="3528606"/>
            <a:ext cx="9733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E0F59FA-9876-D04D-B871-983A099FB12B}"/>
              </a:ext>
            </a:extLst>
          </p:cNvPr>
          <p:cNvSpPr txBox="1"/>
          <p:nvPr/>
        </p:nvSpPr>
        <p:spPr>
          <a:xfrm>
            <a:off x="531366" y="4253512"/>
            <a:ext cx="6799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Speech Bubble: Rectangle with Corners Rounded 30">
            <a:extLst>
              <a:ext uri="{FF2B5EF4-FFF2-40B4-BE49-F238E27FC236}">
                <a16:creationId xmlns:a16="http://schemas.microsoft.com/office/drawing/2014/main" id="{C08F406E-2B43-3343-A136-B91A488A815D}"/>
              </a:ext>
            </a:extLst>
          </p:cNvPr>
          <p:cNvSpPr/>
          <p:nvPr/>
        </p:nvSpPr>
        <p:spPr>
          <a:xfrm>
            <a:off x="3712568" y="1862592"/>
            <a:ext cx="3620727" cy="695996"/>
          </a:xfrm>
          <a:prstGeom prst="wedgeRoundRectCallout">
            <a:avLst>
              <a:gd name="adj1" fmla="val -56084"/>
              <a:gd name="adj2" fmla="val 46602"/>
              <a:gd name="adj3" fmla="val 16667"/>
            </a:avLst>
          </a:prstGeom>
          <a:solidFill>
            <a:srgbClr val="104F75"/>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a:ln>
                  <a:noFill/>
                </a:ln>
                <a:solidFill>
                  <a:prstClr val="white"/>
                </a:solidFill>
                <a:effectLst/>
                <a:uLnTx/>
                <a:uFillTx/>
                <a:latin typeface="Century Gothic" panose="020F0302020204030204"/>
                <a:ea typeface="+mn-ea"/>
                <a:cs typeface="+mn-cs"/>
              </a:rPr>
              <a:t>Try to use these prepositions and adverbs.</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Speech Bubble: Rectangle with Corners Rounded 30">
            <a:extLst>
              <a:ext uri="{FF2B5EF4-FFF2-40B4-BE49-F238E27FC236}">
                <a16:creationId xmlns:a16="http://schemas.microsoft.com/office/drawing/2014/main" id="{E5C96E8E-1E34-CF4B-A919-0EA9D7779DC5}"/>
              </a:ext>
            </a:extLst>
          </p:cNvPr>
          <p:cNvSpPr/>
          <p:nvPr/>
        </p:nvSpPr>
        <p:spPr>
          <a:xfrm>
            <a:off x="3828661" y="3490924"/>
            <a:ext cx="3620727" cy="964340"/>
          </a:xfrm>
          <a:prstGeom prst="wedgeRoundRectCallout">
            <a:avLst>
              <a:gd name="adj1" fmla="val -57956"/>
              <a:gd name="adj2" fmla="val 38650"/>
              <a:gd name="adj3" fmla="val 16667"/>
            </a:avLst>
          </a:prstGeom>
          <a:solidFill>
            <a:srgbClr val="104F75"/>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Try to include ‘our</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 their’ and ‘us / them’ at least once in your texts.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Speech Bubble: Rectangle with Corners Rounded 30">
            <a:extLst>
              <a:ext uri="{FF2B5EF4-FFF2-40B4-BE49-F238E27FC236}">
                <a16:creationId xmlns:a16="http://schemas.microsoft.com/office/drawing/2014/main" id="{D0D17A1F-9C6F-F749-96E0-7DA23DD5CFC0}"/>
              </a:ext>
            </a:extLst>
          </p:cNvPr>
          <p:cNvSpPr/>
          <p:nvPr/>
        </p:nvSpPr>
        <p:spPr>
          <a:xfrm>
            <a:off x="3881137" y="5478119"/>
            <a:ext cx="3844331" cy="798395"/>
          </a:xfrm>
          <a:prstGeom prst="wedgeRoundRectCallout">
            <a:avLst>
              <a:gd name="adj1" fmla="val -57325"/>
              <a:gd name="adj2" fmla="val -35431"/>
              <a:gd name="adj3" fmla="val 16667"/>
            </a:avLst>
          </a:prstGeom>
          <a:solidFill>
            <a:srgbClr val="104F75"/>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a:ln>
                  <a:noFill/>
                </a:ln>
                <a:solidFill>
                  <a:prstClr val="white"/>
                </a:solidFill>
                <a:effectLst/>
                <a:uLnTx/>
                <a:uFillTx/>
                <a:latin typeface="Century Gothic" panose="020F0302020204030204"/>
                <a:ea typeface="+mn-ea"/>
                <a:cs typeface="+mn-cs"/>
              </a:rPr>
              <a:t>Try to use these verbs in the present and past tenses.</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3B212BD9-9563-DD4A-848E-9B14BFA8A9E6}"/>
              </a:ext>
            </a:extLst>
          </p:cNvPr>
          <p:cNvSpPr txBox="1"/>
          <p:nvPr/>
        </p:nvSpPr>
        <p:spPr>
          <a:xfrm>
            <a:off x="2443251" y="2247724"/>
            <a:ext cx="5870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oft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166D8552-626C-6E44-91CB-C1B20389A00F}"/>
              </a:ext>
            </a:extLst>
          </p:cNvPr>
          <p:cNvSpPr txBox="1"/>
          <p:nvPr/>
        </p:nvSpPr>
        <p:spPr>
          <a:xfrm>
            <a:off x="4070519" y="1024928"/>
            <a:ext cx="7946758" cy="707886"/>
          </a:xfrm>
          <a:prstGeom prst="rect">
            <a:avLst/>
          </a:prstGeom>
          <a:noFill/>
        </p:spPr>
        <p:txBody>
          <a:bodyPr wrap="square" rtlCol="0">
            <a:spAutoFit/>
          </a:bodyPr>
          <a:lstStyle/>
          <a:p>
            <a:r>
              <a:rPr lang="en-GB" sz="2000" dirty="0" err="1">
                <a:solidFill>
                  <a:schemeClr val="accent5">
                    <a:lumMod val="50000"/>
                  </a:schemeClr>
                </a:solidFill>
              </a:rPr>
              <a:t>Schreib</a:t>
            </a:r>
            <a:r>
              <a:rPr lang="en-GB" sz="2000" dirty="0">
                <a:solidFill>
                  <a:schemeClr val="accent5">
                    <a:lumMod val="50000"/>
                  </a:schemeClr>
                </a:solidFill>
              </a:rPr>
              <a:t> </a:t>
            </a:r>
            <a:r>
              <a:rPr lang="en-GB" sz="2000" dirty="0" err="1">
                <a:solidFill>
                  <a:schemeClr val="accent5">
                    <a:lumMod val="50000"/>
                  </a:schemeClr>
                </a:solidFill>
              </a:rPr>
              <a:t>zwei</a:t>
            </a:r>
            <a:r>
              <a:rPr lang="en-GB" sz="2000" dirty="0">
                <a:solidFill>
                  <a:schemeClr val="accent5">
                    <a:lumMod val="50000"/>
                  </a:schemeClr>
                </a:solidFill>
              </a:rPr>
              <a:t> </a:t>
            </a:r>
            <a:r>
              <a:rPr lang="en-GB" sz="2000" dirty="0" err="1">
                <a:solidFill>
                  <a:schemeClr val="accent5">
                    <a:lumMod val="50000"/>
                  </a:schemeClr>
                </a:solidFill>
              </a:rPr>
              <a:t>kurze</a:t>
            </a:r>
            <a:r>
              <a:rPr lang="en-GB" sz="2000" dirty="0">
                <a:solidFill>
                  <a:schemeClr val="accent5">
                    <a:lumMod val="50000"/>
                  </a:schemeClr>
                </a:solidFill>
              </a:rPr>
              <a:t> </a:t>
            </a:r>
            <a:r>
              <a:rPr lang="en-GB" sz="2000" dirty="0" err="1">
                <a:solidFill>
                  <a:schemeClr val="accent5">
                    <a:lumMod val="50000"/>
                  </a:schemeClr>
                </a:solidFill>
              </a:rPr>
              <a:t>Texte</a:t>
            </a:r>
            <a:r>
              <a:rPr lang="en-GB" sz="2000" dirty="0">
                <a:solidFill>
                  <a:schemeClr val="accent5">
                    <a:lumMod val="50000"/>
                  </a:schemeClr>
                </a:solidFill>
              </a:rPr>
              <a:t> </a:t>
            </a:r>
            <a:r>
              <a:rPr lang="en-GB" sz="2000" dirty="0" err="1">
                <a:solidFill>
                  <a:schemeClr val="accent5">
                    <a:lumMod val="50000"/>
                  </a:schemeClr>
                </a:solidFill>
              </a:rPr>
              <a:t>mit</a:t>
            </a:r>
            <a:r>
              <a:rPr lang="en-GB" sz="2000" dirty="0">
                <a:solidFill>
                  <a:schemeClr val="accent5">
                    <a:lumMod val="50000"/>
                  </a:schemeClr>
                </a:solidFill>
              </a:rPr>
              <a:t> 50-60 </a:t>
            </a:r>
            <a:r>
              <a:rPr lang="en-GB" sz="2000" dirty="0" err="1">
                <a:solidFill>
                  <a:schemeClr val="accent5">
                    <a:lumMod val="50000"/>
                  </a:schemeClr>
                </a:solidFill>
              </a:rPr>
              <a:t>Wörtern</a:t>
            </a:r>
            <a:r>
              <a:rPr lang="en-GB" sz="2000" dirty="0">
                <a:solidFill>
                  <a:schemeClr val="accent5">
                    <a:lumMod val="50000"/>
                  </a:schemeClr>
                </a:solidFill>
              </a:rPr>
              <a:t>. Es </a:t>
            </a:r>
            <a:r>
              <a:rPr lang="en-GB" sz="2000" dirty="0" err="1">
                <a:solidFill>
                  <a:schemeClr val="accent5">
                    <a:lumMod val="50000"/>
                  </a:schemeClr>
                </a:solidFill>
              </a:rPr>
              <a:t>gibt</a:t>
            </a:r>
            <a:r>
              <a:rPr lang="en-GB" sz="2000" dirty="0">
                <a:solidFill>
                  <a:schemeClr val="accent5">
                    <a:lumMod val="50000"/>
                  </a:schemeClr>
                </a:solidFill>
              </a:rPr>
              <a:t> </a:t>
            </a:r>
            <a:r>
              <a:rPr lang="en-GB" sz="2000" dirty="0" err="1">
                <a:solidFill>
                  <a:schemeClr val="accent5">
                    <a:lumMod val="50000"/>
                  </a:schemeClr>
                </a:solidFill>
              </a:rPr>
              <a:t>zwei</a:t>
            </a:r>
            <a:r>
              <a:rPr lang="en-GB" sz="2000" dirty="0">
                <a:solidFill>
                  <a:schemeClr val="accent5">
                    <a:lumMod val="50000"/>
                  </a:schemeClr>
                </a:solidFill>
              </a:rPr>
              <a:t> </a:t>
            </a:r>
            <a:r>
              <a:rPr lang="en-GB" sz="2000" dirty="0" err="1">
                <a:solidFill>
                  <a:schemeClr val="accent5">
                    <a:lumMod val="50000"/>
                  </a:schemeClr>
                </a:solidFill>
              </a:rPr>
              <a:t>Titel</a:t>
            </a:r>
            <a:r>
              <a:rPr lang="en-GB" sz="2000" dirty="0">
                <a:solidFill>
                  <a:schemeClr val="accent5">
                    <a:lumMod val="50000"/>
                  </a:schemeClr>
                </a:solidFill>
              </a:rPr>
              <a:t>: </a:t>
            </a:r>
            <a:br>
              <a:rPr lang="en-GB" sz="2000" dirty="0">
                <a:solidFill>
                  <a:schemeClr val="accent5">
                    <a:lumMod val="50000"/>
                  </a:schemeClr>
                </a:solidFill>
              </a:rPr>
            </a:br>
            <a:r>
              <a:rPr lang="en-GB" sz="2000" dirty="0">
                <a:solidFill>
                  <a:schemeClr val="accent5">
                    <a:lumMod val="50000"/>
                  </a:schemeClr>
                </a:solidFill>
              </a:rPr>
              <a:t>(1) </a:t>
            </a:r>
            <a:r>
              <a:rPr lang="en-GB" sz="2000" b="1" dirty="0" err="1">
                <a:solidFill>
                  <a:schemeClr val="accent5">
                    <a:lumMod val="50000"/>
                  </a:schemeClr>
                </a:solidFill>
              </a:rPr>
              <a:t>Unsere</a:t>
            </a:r>
            <a:r>
              <a:rPr lang="en-GB" sz="2000" b="1" dirty="0">
                <a:solidFill>
                  <a:schemeClr val="accent5">
                    <a:lumMod val="50000"/>
                  </a:schemeClr>
                </a:solidFill>
              </a:rPr>
              <a:t> Schule</a:t>
            </a:r>
            <a:r>
              <a:rPr lang="en-GB" sz="2000" dirty="0">
                <a:solidFill>
                  <a:schemeClr val="accent5">
                    <a:lumMod val="50000"/>
                  </a:schemeClr>
                </a:solidFill>
              </a:rPr>
              <a:t>; (2) </a:t>
            </a:r>
            <a:r>
              <a:rPr lang="en-GB" sz="2000" b="1" dirty="0">
                <a:solidFill>
                  <a:schemeClr val="accent5">
                    <a:lumMod val="50000"/>
                  </a:schemeClr>
                </a:solidFill>
              </a:rPr>
              <a:t>Mein </a:t>
            </a:r>
            <a:r>
              <a:rPr lang="en-GB" sz="2000" b="1" dirty="0" err="1">
                <a:solidFill>
                  <a:schemeClr val="accent5">
                    <a:lumMod val="50000"/>
                  </a:schemeClr>
                </a:solidFill>
              </a:rPr>
              <a:t>neuer</a:t>
            </a:r>
            <a:r>
              <a:rPr lang="en-GB" sz="2000" b="1" dirty="0">
                <a:solidFill>
                  <a:schemeClr val="accent5">
                    <a:lumMod val="50000"/>
                  </a:schemeClr>
                </a:solidFill>
              </a:rPr>
              <a:t> Lehrer / </a:t>
            </a:r>
            <a:r>
              <a:rPr lang="en-GB" sz="2000" b="1" dirty="0" err="1">
                <a:solidFill>
                  <a:schemeClr val="accent5">
                    <a:lumMod val="50000"/>
                  </a:schemeClr>
                </a:solidFill>
              </a:rPr>
              <a:t>Meine</a:t>
            </a:r>
            <a:r>
              <a:rPr lang="en-GB" sz="2000" b="1" dirty="0">
                <a:solidFill>
                  <a:schemeClr val="accent5">
                    <a:lumMod val="50000"/>
                  </a:schemeClr>
                </a:solidFill>
              </a:rPr>
              <a:t> </a:t>
            </a:r>
            <a:r>
              <a:rPr lang="en-GB" sz="2000" b="1" dirty="0" err="1">
                <a:solidFill>
                  <a:schemeClr val="accent5">
                    <a:lumMod val="50000"/>
                  </a:schemeClr>
                </a:solidFill>
              </a:rPr>
              <a:t>neue</a:t>
            </a:r>
            <a:r>
              <a:rPr lang="en-GB" sz="2000" b="1" dirty="0">
                <a:solidFill>
                  <a:schemeClr val="accent5">
                    <a:lumMod val="50000"/>
                  </a:schemeClr>
                </a:solidFill>
              </a:rPr>
              <a:t> </a:t>
            </a:r>
            <a:r>
              <a:rPr lang="en-GB" sz="2000" b="1" dirty="0" err="1">
                <a:solidFill>
                  <a:schemeClr val="accent5">
                    <a:lumMod val="50000"/>
                  </a:schemeClr>
                </a:solidFill>
              </a:rPr>
              <a:t>Lehrerin</a:t>
            </a:r>
            <a:endParaRPr lang="en-US" sz="2000" b="1" dirty="0">
              <a:solidFill>
                <a:schemeClr val="accent5">
                  <a:lumMod val="50000"/>
                </a:schemeClr>
              </a:solidFill>
            </a:endParaRPr>
          </a:p>
        </p:txBody>
      </p:sp>
    </p:spTree>
    <p:extLst>
      <p:ext uri="{BB962C8B-B14F-4D97-AF65-F5344CB8AC3E}">
        <p14:creationId xmlns:p14="http://schemas.microsoft.com/office/powerpoint/2010/main" val="118945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8780585" cy="869950"/>
          </a:xfrm>
          <a:prstGeom prst="rect">
            <a:avLst/>
          </a:prstGeom>
        </p:spPr>
      </p:pic>
      <p:sp>
        <p:nvSpPr>
          <p:cNvPr id="4" name="Title 3"/>
          <p:cNvSpPr>
            <a:spLocks noGrp="1"/>
          </p:cNvSpPr>
          <p:nvPr>
            <p:ph type="title"/>
          </p:nvPr>
        </p:nvSpPr>
        <p:spPr>
          <a:xfrm>
            <a:off x="-1" y="294041"/>
            <a:ext cx="8780585" cy="707849"/>
          </a:xfrm>
        </p:spPr>
        <p:txBody>
          <a:bodyPr>
            <a:noAutofit/>
          </a:bodyPr>
          <a:lstStyle/>
          <a:p>
            <a:r>
              <a:rPr lang="en-GB" sz="2800" b="1" dirty="0" err="1">
                <a:solidFill>
                  <a:schemeClr val="bg1"/>
                </a:solidFill>
              </a:rPr>
              <a:t>Unsere</a:t>
            </a:r>
            <a:r>
              <a:rPr lang="en-GB" sz="2800" b="1" dirty="0">
                <a:solidFill>
                  <a:schemeClr val="bg1"/>
                </a:solidFill>
              </a:rPr>
              <a:t> Schule, </a:t>
            </a:r>
            <a:r>
              <a:rPr lang="en-GB" sz="2800" b="1" dirty="0" err="1">
                <a:solidFill>
                  <a:schemeClr val="bg1"/>
                </a:solidFill>
              </a:rPr>
              <a:t>mein</a:t>
            </a:r>
            <a:r>
              <a:rPr lang="en-GB" sz="2800" b="1" dirty="0">
                <a:solidFill>
                  <a:schemeClr val="bg1"/>
                </a:solidFill>
              </a:rPr>
              <a:t> Lehrer / </a:t>
            </a:r>
            <a:r>
              <a:rPr lang="en-GB" sz="2800" b="1" dirty="0" err="1">
                <a:solidFill>
                  <a:schemeClr val="bg1"/>
                </a:solidFill>
              </a:rPr>
              <a:t>meine</a:t>
            </a:r>
            <a:r>
              <a:rPr lang="en-GB" sz="2800" b="1" dirty="0">
                <a:solidFill>
                  <a:schemeClr val="bg1"/>
                </a:solidFill>
              </a:rPr>
              <a:t> </a:t>
            </a:r>
            <a:r>
              <a:rPr lang="en-GB" sz="2800" b="1" dirty="0" err="1">
                <a:solidFill>
                  <a:schemeClr val="bg1"/>
                </a:solidFill>
              </a:rPr>
              <a:t>Lehrerin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2695584701"/>
              </p:ext>
            </p:extLst>
          </p:nvPr>
        </p:nvGraphicFramePr>
        <p:xfrm>
          <a:off x="259489" y="1980052"/>
          <a:ext cx="11590640" cy="2937935"/>
        </p:xfrm>
        <a:graphic>
          <a:graphicData uri="http://schemas.openxmlformats.org/drawingml/2006/table">
            <a:tbl>
              <a:tblPr firstRow="1" bandRow="1">
                <a:tableStyleId>{5940675A-B579-460E-94D1-54222C63F5DA}</a:tableStyleId>
              </a:tblPr>
              <a:tblGrid>
                <a:gridCol w="1159064">
                  <a:extLst>
                    <a:ext uri="{9D8B030D-6E8A-4147-A177-3AD203B41FA5}">
                      <a16:colId xmlns:a16="http://schemas.microsoft.com/office/drawing/2014/main" val="2183740966"/>
                    </a:ext>
                  </a:extLst>
                </a:gridCol>
                <a:gridCol w="1159064">
                  <a:extLst>
                    <a:ext uri="{9D8B030D-6E8A-4147-A177-3AD203B41FA5}">
                      <a16:colId xmlns:a16="http://schemas.microsoft.com/office/drawing/2014/main" val="2100865369"/>
                    </a:ext>
                  </a:extLst>
                </a:gridCol>
                <a:gridCol w="1159064">
                  <a:extLst>
                    <a:ext uri="{9D8B030D-6E8A-4147-A177-3AD203B41FA5}">
                      <a16:colId xmlns:a16="http://schemas.microsoft.com/office/drawing/2014/main" val="1335207425"/>
                    </a:ext>
                  </a:extLst>
                </a:gridCol>
                <a:gridCol w="1159064">
                  <a:extLst>
                    <a:ext uri="{9D8B030D-6E8A-4147-A177-3AD203B41FA5}">
                      <a16:colId xmlns:a16="http://schemas.microsoft.com/office/drawing/2014/main" val="393932548"/>
                    </a:ext>
                  </a:extLst>
                </a:gridCol>
                <a:gridCol w="1159064">
                  <a:extLst>
                    <a:ext uri="{9D8B030D-6E8A-4147-A177-3AD203B41FA5}">
                      <a16:colId xmlns:a16="http://schemas.microsoft.com/office/drawing/2014/main" val="3868258282"/>
                    </a:ext>
                  </a:extLst>
                </a:gridCol>
                <a:gridCol w="1159064">
                  <a:extLst>
                    <a:ext uri="{9D8B030D-6E8A-4147-A177-3AD203B41FA5}">
                      <a16:colId xmlns:a16="http://schemas.microsoft.com/office/drawing/2014/main" val="1390080437"/>
                    </a:ext>
                  </a:extLst>
                </a:gridCol>
                <a:gridCol w="1159064">
                  <a:extLst>
                    <a:ext uri="{9D8B030D-6E8A-4147-A177-3AD203B41FA5}">
                      <a16:colId xmlns:a16="http://schemas.microsoft.com/office/drawing/2014/main" val="2010346361"/>
                    </a:ext>
                  </a:extLst>
                </a:gridCol>
                <a:gridCol w="1159064">
                  <a:extLst>
                    <a:ext uri="{9D8B030D-6E8A-4147-A177-3AD203B41FA5}">
                      <a16:colId xmlns:a16="http://schemas.microsoft.com/office/drawing/2014/main" val="3418901898"/>
                    </a:ext>
                  </a:extLst>
                </a:gridCol>
                <a:gridCol w="1159064">
                  <a:extLst>
                    <a:ext uri="{9D8B030D-6E8A-4147-A177-3AD203B41FA5}">
                      <a16:colId xmlns:a16="http://schemas.microsoft.com/office/drawing/2014/main" val="3224937008"/>
                    </a:ext>
                  </a:extLst>
                </a:gridCol>
                <a:gridCol w="1159064">
                  <a:extLst>
                    <a:ext uri="{9D8B030D-6E8A-4147-A177-3AD203B41FA5}">
                      <a16:colId xmlns:a16="http://schemas.microsoft.com/office/drawing/2014/main" val="2707744427"/>
                    </a:ext>
                  </a:extLst>
                </a:gridCol>
              </a:tblGrid>
              <a:tr h="587587">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21636643"/>
                  </a:ext>
                </a:extLst>
              </a:tr>
              <a:tr h="587587">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067622440"/>
                  </a:ext>
                </a:extLst>
              </a:tr>
              <a:tr h="587587">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086053606"/>
                  </a:ext>
                </a:extLst>
              </a:tr>
              <a:tr h="587587">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98216341"/>
                  </a:ext>
                </a:extLst>
              </a:tr>
              <a:tr h="587587">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24863861"/>
                  </a:ext>
                </a:extLst>
              </a:tr>
            </a:tbl>
          </a:graphicData>
        </a:graphic>
      </p:graphicFrame>
    </p:spTree>
    <p:extLst>
      <p:ext uri="{BB962C8B-B14F-4D97-AF65-F5344CB8AC3E}">
        <p14:creationId xmlns:p14="http://schemas.microsoft.com/office/powerpoint/2010/main" val="3173988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F318B827-4FBE-47BF-B171-8A87F0C2BC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228" y="4222764"/>
            <a:ext cx="2716923" cy="1993871"/>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9D01A37B-A607-4AB1-903F-20014EC68F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5553" y="2292839"/>
            <a:ext cx="1280271" cy="1737511"/>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9816CE43-AE16-4025-8AC2-DA203924C4A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0362" y="4264724"/>
            <a:ext cx="2602568" cy="1909949"/>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8C7186C6-97C2-41D0-A744-DF74C01346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42886" y="4264723"/>
            <a:ext cx="2602568" cy="1909949"/>
          </a:xfrm>
          <a:prstGeom prst="rect">
            <a:avLst/>
          </a:prstGeom>
        </p:spPr>
      </p:pic>
      <p:pic>
        <p:nvPicPr>
          <p:cNvPr id="10" name="Picture 9" descr="Text&#10;&#10;Description automatically generated">
            <a:extLst>
              <a:ext uri="{FF2B5EF4-FFF2-40B4-BE49-F238E27FC236}">
                <a16:creationId xmlns:a16="http://schemas.microsoft.com/office/drawing/2014/main" id="{8742F0C7-9E3A-405C-8F83-A888F6FAAD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05410" y="4264723"/>
            <a:ext cx="2602567" cy="1909949"/>
          </a:xfrm>
          <a:prstGeom prst="rect">
            <a:avLst/>
          </a:prstGeom>
        </p:spPr>
      </p:pic>
      <p:pic>
        <p:nvPicPr>
          <p:cNvPr id="11" name="Picture 10">
            <a:extLst>
              <a:ext uri="{FF2B5EF4-FFF2-40B4-BE49-F238E27FC236}">
                <a16:creationId xmlns:a16="http://schemas.microsoft.com/office/drawing/2014/main" id="{085EBE43-73C6-4C08-9BD6-116029ED8F3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33057" y="2313588"/>
            <a:ext cx="1280271" cy="1737511"/>
          </a:xfrm>
          <a:prstGeom prst="rect">
            <a:avLst/>
          </a:prstGeom>
        </p:spPr>
      </p:pic>
      <p:pic>
        <p:nvPicPr>
          <p:cNvPr id="13" name="Picture 12">
            <a:extLst>
              <a:ext uri="{FF2B5EF4-FFF2-40B4-BE49-F238E27FC236}">
                <a16:creationId xmlns:a16="http://schemas.microsoft.com/office/drawing/2014/main" id="{98622057-CE54-4EB6-83BF-1421AFFF85F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66557" y="2292609"/>
            <a:ext cx="1280271" cy="1737511"/>
          </a:xfrm>
          <a:prstGeom prst="rect">
            <a:avLst/>
          </a:prstGeom>
        </p:spPr>
      </p:pic>
      <p:pic>
        <p:nvPicPr>
          <p:cNvPr id="14" name="Picture 13">
            <a:extLst>
              <a:ext uri="{FF2B5EF4-FFF2-40B4-BE49-F238E27FC236}">
                <a16:creationId xmlns:a16="http://schemas.microsoft.com/office/drawing/2014/main" id="{CC42F795-2AC1-42BA-9109-248CE9C13D6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23412" y="2292609"/>
            <a:ext cx="1280271" cy="1737511"/>
          </a:xfrm>
          <a:prstGeom prst="rect">
            <a:avLst/>
          </a:prstGeom>
        </p:spPr>
      </p:pic>
    </p:spTree>
    <p:extLst>
      <p:ext uri="{BB962C8B-B14F-4D97-AF65-F5344CB8AC3E}">
        <p14:creationId xmlns:p14="http://schemas.microsoft.com/office/powerpoint/2010/main" val="327278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6" name="TextBox 15">
            <a:extLst>
              <a:ext uri="{FF2B5EF4-FFF2-40B4-BE49-F238E27FC236}">
                <a16:creationId xmlns:a16="http://schemas.microsoft.com/office/drawing/2014/main" id="{0D8CFFF7-2006-4E52-9C94-C22FA462497F}"/>
              </a:ext>
            </a:extLst>
          </p:cNvPr>
          <p:cNvSpPr txBox="1"/>
          <p:nvPr/>
        </p:nvSpPr>
        <p:spPr>
          <a:xfrm>
            <a:off x="175149" y="1395715"/>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a:t>
            </a:r>
            <a:r>
              <a:rPr kumimoji="0" lang="en-GB" sz="2800" b="1" i="0" u="none" strike="noStrike" kern="1200" cap="none" spc="0" normalizeH="0" baseline="0" noProof="0">
                <a:ln>
                  <a:noFill/>
                </a:ln>
                <a:solidFill>
                  <a:srgbClr val="FF6600"/>
                </a:solidFill>
                <a:effectLst/>
                <a:uLnTx/>
                <a:uFillTx/>
                <a:latin typeface="Century Gothic" panose="020B0502020202020204" pitchFamily="34" charset="0"/>
                <a:ea typeface="+mn-ea"/>
                <a:cs typeface="+mn-cs"/>
              </a:rPr>
              <a:t>Term 2.2 Week 5</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2D4C2990-CF75-4BC3-BDD5-C20D271E6607}"/>
              </a:ext>
            </a:extLst>
          </p:cNvPr>
          <p:cNvSpPr txBox="1"/>
          <p:nvPr/>
        </p:nvSpPr>
        <p:spPr>
          <a:xfrm>
            <a:off x="175149" y="2745243"/>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1: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a:t>
            </a:r>
            <a:r>
              <a:rPr kumimoji="0" lang="en-GB" sz="2800" b="1" i="0" u="none" strike="noStrike" kern="1200" cap="none" spc="0" normalizeH="0" baseline="0" noProof="0">
                <a:ln>
                  <a:noFill/>
                </a:ln>
                <a:solidFill>
                  <a:srgbClr val="FF6600"/>
                </a:solidFill>
                <a:effectLst/>
                <a:uLnTx/>
                <a:uFillTx/>
                <a:latin typeface="Century Gothic" panose="020B0502020202020204" pitchFamily="34" charset="0"/>
                <a:ea typeface="+mn-ea"/>
                <a:cs typeface="+mn-cs"/>
              </a:rPr>
              <a:t>Term 2.2 Week 2]</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57E1FC5-F484-4ADB-A427-7655B7F123F4}"/>
              </a:ext>
            </a:extLst>
          </p:cNvPr>
          <p:cNvSpPr txBox="1"/>
          <p:nvPr/>
        </p:nvSpPr>
        <p:spPr>
          <a:xfrm>
            <a:off x="175149" y="4230328"/>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a:t>
            </a:r>
            <a:r>
              <a:rPr kumimoji="0" lang="en-GB" sz="2800" b="1" i="0" u="none" strike="noStrike" kern="1200" cap="none" spc="0" normalizeH="0" baseline="0" noProof="0">
                <a:ln>
                  <a:noFill/>
                </a:ln>
                <a:solidFill>
                  <a:srgbClr val="FF6600"/>
                </a:solidFill>
                <a:effectLst/>
                <a:uLnTx/>
                <a:uFillTx/>
                <a:latin typeface="Century Gothic" panose="020B0502020202020204" pitchFamily="34" charset="0"/>
                <a:ea typeface="+mn-ea"/>
                <a:cs typeface="+mn-cs"/>
              </a:rPr>
              <a:t>Term 1.2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Week 7]</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2530" y="3931509"/>
            <a:ext cx="1295400" cy="12954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2530" y="2417124"/>
            <a:ext cx="1332272" cy="133227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9398" y="654908"/>
            <a:ext cx="1830828" cy="1830828"/>
          </a:xfrm>
          <a:prstGeom prst="rect">
            <a:avLst/>
          </a:prstGeom>
        </p:spPr>
      </p:pic>
    </p:spTree>
    <p:extLst>
      <p:ext uri="{BB962C8B-B14F-4D97-AF65-F5344CB8AC3E}">
        <p14:creationId xmlns:p14="http://schemas.microsoft.com/office/powerpoint/2010/main" val="3141269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a:solidFill>
                  <a:srgbClr val="115076"/>
                </a:solidFill>
                <a:latin typeface="Century Gothic" panose="020B0502020202020204" pitchFamily="34" charset="0"/>
                <a:ea typeface="Calibri" panose="020F0502020204030204" pitchFamily="34" charset="0"/>
                <a:cs typeface="Times New Roman" panose="02020603050405020304" pitchFamily="18" charset="0"/>
              </a:rPr>
              <a:t>(Y8, </a:t>
            </a:r>
            <a:r>
              <a:rPr lang="en-GB" sz="2800" b="1">
                <a:solidFill>
                  <a:srgbClr val="115076"/>
                </a:solidFill>
                <a:latin typeface="Century Gothic" panose="020B0502020202020204" pitchFamily="34" charset="0"/>
                <a:ea typeface="Calibri" panose="020F0502020204030204" pitchFamily="34" charset="0"/>
                <a:cs typeface="Calibri" panose="020F0502020204030204" pitchFamily="34" charset="0"/>
              </a:rPr>
              <a:t>Term 2.2</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 </a:t>
            </a:r>
            <a:r>
              <a:rPr lang="en-GB" sz="2800" b="1">
                <a:solidFill>
                  <a:srgbClr val="115076"/>
                </a:solidFill>
                <a:latin typeface="Century Gothic" panose="020B0502020202020204" pitchFamily="34" charset="0"/>
                <a:ea typeface="Calibri" panose="020F0502020204030204" pitchFamily="34" charset="0"/>
                <a:cs typeface="Calibri" panose="020F0502020204030204" pitchFamily="34" charset="0"/>
              </a:rPr>
              <a:t>Week 5)</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8"/>
              </a:rPr>
              <a:t>Term 2.2 Week 2</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Term 1.2 Week 7</a:t>
            </a:r>
            <a:br>
              <a:rPr lang="en-GB" sz="2400" dirty="0">
                <a:solidFill>
                  <a:srgbClr val="5B9BD5">
                    <a:lumMod val="50000"/>
                  </a:srgbClr>
                </a:solidFill>
                <a:latin typeface="Century Gothic" panose="020B0502020202020204" pitchFamily="34" charset="0"/>
              </a:rPr>
            </a:b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93824" y="2455950"/>
            <a:ext cx="1526407" cy="1526407"/>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6257" cy="707849"/>
          </a:xfrm>
        </p:spPr>
        <p:txBody>
          <a:bodyPr>
            <a:normAutofit/>
          </a:bodyPr>
          <a:lstStyle/>
          <a:p>
            <a:r>
              <a:rPr lang="en-GB" sz="3600" b="1" dirty="0">
                <a:solidFill>
                  <a:schemeClr val="bg1"/>
                </a:solidFill>
              </a:rPr>
              <a:t>Die Schule in Deutschland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2306ABE0-1ECE-497A-B6AC-B6292781FCE8}"/>
              </a:ext>
            </a:extLst>
          </p:cNvPr>
          <p:cNvSpPr/>
          <p:nvPr/>
        </p:nvSpPr>
        <p:spPr>
          <a:xfrm>
            <a:off x="134137" y="1163991"/>
            <a:ext cx="6627200" cy="3785652"/>
          </a:xfrm>
          <a:prstGeom prst="rect">
            <a:avLst/>
          </a:prstGeom>
        </p:spPr>
        <p:txBody>
          <a:bodyPr wrap="square">
            <a:spAutoFit/>
          </a:bodyPr>
          <a:lstStyle/>
          <a:p>
            <a:r>
              <a:rPr lang="de-DE" sz="2000" dirty="0">
                <a:solidFill>
                  <a:srgbClr val="115076"/>
                </a:solidFill>
                <a:latin typeface="+mj-lt"/>
              </a:rPr>
              <a:t>In Deutschland gibt es eine Schulpflicht: Kinder müssen 9 Jahre lang in die Schule gehen. Ein Schuljahr beginnt normalerweise im August und dauert bis Juni. In die Grundschule gehen alle Kinder ab 6 oder 7 Jahren</a:t>
            </a:r>
            <a:r>
              <a:rPr lang="de-DE" sz="2000">
                <a:solidFill>
                  <a:srgbClr val="115076"/>
                </a:solidFill>
                <a:latin typeface="+mj-lt"/>
              </a:rPr>
              <a:t>. Der </a:t>
            </a:r>
            <a:r>
              <a:rPr lang="de-DE" sz="2000" dirty="0">
                <a:solidFill>
                  <a:srgbClr val="115076"/>
                </a:solidFill>
                <a:latin typeface="+mj-lt"/>
              </a:rPr>
              <a:t>Unterricht beginnt zwischen 7:00 Uhr und 8:00 Uhr am Morgen. In der Grundschule endet er um 11 oder 12 Uhr. In den anderen Schulen dauert der Unterricht meistens bis 13 Uhr, manchmal </a:t>
            </a:r>
            <a:r>
              <a:rPr lang="de-DE" sz="2000">
                <a:solidFill>
                  <a:srgbClr val="115076"/>
                </a:solidFill>
                <a:latin typeface="+mj-lt"/>
              </a:rPr>
              <a:t>auch länger. Am </a:t>
            </a:r>
            <a:r>
              <a:rPr lang="de-DE" sz="2000" dirty="0">
                <a:solidFill>
                  <a:srgbClr val="115076"/>
                </a:solidFill>
                <a:latin typeface="+mj-lt"/>
              </a:rPr>
              <a:t>Nachmittag gibt es viele</a:t>
            </a:r>
            <a:r>
              <a:rPr lang="en-GB" sz="2000" dirty="0">
                <a:solidFill>
                  <a:srgbClr val="115076"/>
                </a:solidFill>
                <a:latin typeface="+mj-lt"/>
              </a:rPr>
              <a:t> </a:t>
            </a:r>
            <a:r>
              <a:rPr lang="en-GB" sz="2000" dirty="0" err="1">
                <a:solidFill>
                  <a:srgbClr val="115076"/>
                </a:solidFill>
                <a:latin typeface="+mj-lt"/>
              </a:rPr>
              <a:t>Arbeitsgemeinschaften</a:t>
            </a:r>
            <a:r>
              <a:rPr lang="en-GB" sz="2000" dirty="0">
                <a:solidFill>
                  <a:srgbClr val="115076"/>
                </a:solidFill>
                <a:latin typeface="+mj-lt"/>
              </a:rPr>
              <a:t> (AGs). Das </a:t>
            </a:r>
            <a:r>
              <a:rPr lang="en-GB" sz="2000" dirty="0" err="1">
                <a:solidFill>
                  <a:srgbClr val="115076"/>
                </a:solidFill>
                <a:latin typeface="+mj-lt"/>
              </a:rPr>
              <a:t>sind</a:t>
            </a:r>
            <a:r>
              <a:rPr lang="en-GB" sz="2000" dirty="0">
                <a:solidFill>
                  <a:srgbClr val="115076"/>
                </a:solidFill>
                <a:latin typeface="+mj-lt"/>
              </a:rPr>
              <a:t> Clubs </a:t>
            </a:r>
            <a:r>
              <a:rPr lang="en-GB" sz="2000" dirty="0" err="1">
                <a:solidFill>
                  <a:srgbClr val="115076"/>
                </a:solidFill>
                <a:latin typeface="+mj-lt"/>
              </a:rPr>
              <a:t>für</a:t>
            </a:r>
            <a:r>
              <a:rPr lang="en-GB" sz="2000" dirty="0">
                <a:solidFill>
                  <a:srgbClr val="115076"/>
                </a:solidFill>
                <a:latin typeface="+mj-lt"/>
              </a:rPr>
              <a:t> Sport, </a:t>
            </a:r>
            <a:r>
              <a:rPr lang="en-GB" sz="2000" dirty="0" err="1">
                <a:solidFill>
                  <a:srgbClr val="115076"/>
                </a:solidFill>
                <a:latin typeface="+mj-lt"/>
              </a:rPr>
              <a:t>Kochen</a:t>
            </a:r>
            <a:r>
              <a:rPr lang="en-GB" sz="2000" dirty="0">
                <a:solidFill>
                  <a:srgbClr val="115076"/>
                </a:solidFill>
                <a:latin typeface="+mj-lt"/>
              </a:rPr>
              <a:t>, Kunst, </a:t>
            </a:r>
            <a:r>
              <a:rPr lang="en-GB" sz="2000" dirty="0" err="1">
                <a:solidFill>
                  <a:srgbClr val="115076"/>
                </a:solidFill>
                <a:latin typeface="+mj-lt"/>
              </a:rPr>
              <a:t>Musik</a:t>
            </a:r>
            <a:r>
              <a:rPr lang="en-GB" sz="2000" dirty="0">
                <a:solidFill>
                  <a:srgbClr val="115076"/>
                </a:solidFill>
                <a:latin typeface="+mj-lt"/>
              </a:rPr>
              <a:t> und </a:t>
            </a:r>
            <a:r>
              <a:rPr lang="en-GB" sz="2000" dirty="0" err="1">
                <a:solidFill>
                  <a:srgbClr val="115076"/>
                </a:solidFill>
                <a:latin typeface="+mj-lt"/>
              </a:rPr>
              <a:t>noch</a:t>
            </a:r>
            <a:r>
              <a:rPr lang="en-GB" sz="2000" dirty="0">
                <a:solidFill>
                  <a:srgbClr val="115076"/>
                </a:solidFill>
                <a:latin typeface="+mj-lt"/>
              </a:rPr>
              <a:t> </a:t>
            </a:r>
            <a:r>
              <a:rPr lang="en-GB" sz="2000" dirty="0" err="1">
                <a:solidFill>
                  <a:srgbClr val="115076"/>
                </a:solidFill>
                <a:latin typeface="+mj-lt"/>
              </a:rPr>
              <a:t>viel</a:t>
            </a:r>
            <a:r>
              <a:rPr lang="en-GB" sz="2000" dirty="0">
                <a:solidFill>
                  <a:srgbClr val="115076"/>
                </a:solidFill>
                <a:latin typeface="+mj-lt"/>
              </a:rPr>
              <a:t> </a:t>
            </a:r>
            <a:r>
              <a:rPr lang="en-GB" sz="2000" dirty="0" err="1">
                <a:solidFill>
                  <a:srgbClr val="115076"/>
                </a:solidFill>
                <a:latin typeface="+mj-lt"/>
              </a:rPr>
              <a:t>mehr</a:t>
            </a:r>
            <a:r>
              <a:rPr lang="en-GB" sz="2000" dirty="0">
                <a:solidFill>
                  <a:srgbClr val="115076"/>
                </a:solidFill>
                <a:latin typeface="+mj-lt"/>
              </a:rPr>
              <a:t>.  </a:t>
            </a:r>
          </a:p>
        </p:txBody>
      </p:sp>
      <p:sp>
        <p:nvSpPr>
          <p:cNvPr id="8" name="TextBox 7">
            <a:extLst>
              <a:ext uri="{FF2B5EF4-FFF2-40B4-BE49-F238E27FC236}">
                <a16:creationId xmlns:a16="http://schemas.microsoft.com/office/drawing/2014/main" id="{617BB998-B2B7-4AAB-8215-34B67BE052A7}"/>
              </a:ext>
            </a:extLst>
          </p:cNvPr>
          <p:cNvSpPr txBox="1"/>
          <p:nvPr/>
        </p:nvSpPr>
        <p:spPr>
          <a:xfrm>
            <a:off x="7118513" y="1121810"/>
            <a:ext cx="4958485" cy="4401205"/>
          </a:xfrm>
          <a:prstGeom prst="rect">
            <a:avLst/>
          </a:prstGeom>
          <a:solidFill>
            <a:schemeClr val="accent4">
              <a:lumMod val="20000"/>
              <a:lumOff val="80000"/>
            </a:schemeClr>
          </a:solidFill>
        </p:spPr>
        <p:txBody>
          <a:bodyPr wrap="square" rtlCol="0">
            <a:spAutoFit/>
          </a:bodyPr>
          <a:lstStyle/>
          <a:p>
            <a:pPr algn="l"/>
            <a:r>
              <a:rPr lang="en-GB" sz="2000">
                <a:solidFill>
                  <a:schemeClr val="accent5">
                    <a:lumMod val="50000"/>
                  </a:schemeClr>
                </a:solidFill>
              </a:rPr>
              <a:t>In Germany there is compulsory schooling: children must attend school for 9 years. A school year normally begins in August and lasts until June. All children attend primary school from 6 or 7 years old. Lessons begin between 7:00 and 8:00 in the morning. In primary school, lessons end at 11:00 or 12:00 noon. In other schools lessons mostly continue until 1:00 pm, sometimes longer still. In the afternoon there are lots of work groups (AGs). These are clubs for sport, cooking, art, music and many other things.</a:t>
            </a:r>
            <a:endParaRPr lang="en-GB" sz="2000" dirty="0">
              <a:solidFill>
                <a:schemeClr val="accent5">
                  <a:lumMod val="50000"/>
                </a:schemeClr>
              </a:solidFill>
            </a:endParaRPr>
          </a:p>
        </p:txBody>
      </p:sp>
      <p:sp>
        <p:nvSpPr>
          <p:cNvPr id="6" name="Rectangle 5"/>
          <p:cNvSpPr/>
          <p:nvPr/>
        </p:nvSpPr>
        <p:spPr>
          <a:xfrm>
            <a:off x="3447737" y="6489848"/>
            <a:ext cx="6367850" cy="307777"/>
          </a:xfrm>
          <a:prstGeom prst="rect">
            <a:avLst/>
          </a:prstGeom>
        </p:spPr>
        <p:txBody>
          <a:bodyPr wrap="square">
            <a:spAutoFit/>
          </a:bodyPr>
          <a:lstStyle/>
          <a:p>
            <a:r>
              <a:rPr lang="en-GB" sz="1400">
                <a:solidFill>
                  <a:schemeClr val="bg1"/>
                </a:solidFill>
              </a:rPr>
              <a:t>"Klassenzimmer" by Oliver V. Müller is licensed under </a:t>
            </a:r>
            <a:r>
              <a:rPr lang="en-GB" sz="1400">
                <a:solidFill>
                  <a:schemeClr val="bg1"/>
                </a:solidFill>
                <a:hlinkClick r:id="rId5"/>
              </a:rPr>
              <a:t>CC BY-NC-SA 2.0</a:t>
            </a:r>
            <a:endParaRPr lang="en-GB" sz="1400">
              <a:solidFill>
                <a:schemeClr val="bg1"/>
              </a:solidFill>
            </a:endParaRPr>
          </a:p>
        </p:txBody>
      </p:sp>
      <p:pic>
        <p:nvPicPr>
          <p:cNvPr id="1026" name="Picture 2" descr="Klassenzimm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8950" y="4690780"/>
            <a:ext cx="2134613" cy="1636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14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294041"/>
            <a:ext cx="279495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107386" y="247046"/>
            <a:ext cx="184994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794958" y="390443"/>
            <a:ext cx="5563891" cy="461665"/>
          </a:xfrm>
          <a:prstGeom prst="rect">
            <a:avLst/>
          </a:prstGeom>
          <a:noFill/>
        </p:spPr>
        <p:txBody>
          <a:bodyPr wrap="square" rtlCol="0">
            <a:spAutoFit/>
          </a:bodyPr>
          <a:lstStyle/>
          <a:p>
            <a:r>
              <a:rPr lang="en-US" sz="2400" dirty="0">
                <a:solidFill>
                  <a:schemeClr val="accent5">
                    <a:lumMod val="50000"/>
                  </a:schemeClr>
                </a:solidFill>
              </a:rPr>
              <a:t>Ein </a:t>
            </a:r>
            <a:r>
              <a:rPr lang="en-US" sz="2400" dirty="0" err="1">
                <a:solidFill>
                  <a:schemeClr val="accent5">
                    <a:lumMod val="50000"/>
                  </a:schemeClr>
                </a:solidFill>
              </a:rPr>
              <a:t>Antonymgedicht</a:t>
            </a:r>
            <a:r>
              <a:rPr lang="en-US" sz="2400" dirty="0">
                <a:solidFill>
                  <a:schemeClr val="accent5">
                    <a:lumMod val="50000"/>
                  </a:schemeClr>
                </a:solidFill>
              </a:rPr>
              <a:t>*</a:t>
            </a:r>
          </a:p>
        </p:txBody>
      </p:sp>
      <p:sp>
        <p:nvSpPr>
          <p:cNvPr id="7" name="Rounded Rectangular Callout 11">
            <a:extLst>
              <a:ext uri="{FF2B5EF4-FFF2-40B4-BE49-F238E27FC236}">
                <a16:creationId xmlns:a16="http://schemas.microsoft.com/office/drawing/2014/main" id="{8A782F67-92A3-46C4-9C42-981C6AB220FB}"/>
              </a:ext>
            </a:extLst>
          </p:cNvPr>
          <p:cNvSpPr/>
          <p:nvPr/>
        </p:nvSpPr>
        <p:spPr>
          <a:xfrm>
            <a:off x="6540047" y="97691"/>
            <a:ext cx="2529324" cy="631325"/>
          </a:xfrm>
          <a:prstGeom prst="wedgeRoundRectCallout">
            <a:avLst>
              <a:gd name="adj1" fmla="val 63237"/>
              <a:gd name="adj2" fmla="val 3174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das </a:t>
            </a:r>
            <a:r>
              <a:rPr lang="en-GB" sz="2000" dirty="0" err="1">
                <a:solidFill>
                  <a:prstClr val="white"/>
                </a:solidFill>
                <a:latin typeface="Century Gothic" panose="020F0302020204030204"/>
              </a:rPr>
              <a:t>Gedicht</a:t>
            </a:r>
            <a:r>
              <a:rPr lang="en-GB" sz="2000" dirty="0">
                <a:solidFill>
                  <a:prstClr val="white"/>
                </a:solidFill>
                <a:latin typeface="Century Gothic" panose="020F0302020204030204"/>
              </a:rPr>
              <a:t> - poem</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pic>
        <p:nvPicPr>
          <p:cNvPr id="8" name="Picture 7" descr="A close up of a logo&#10;&#10;Description automatically generated">
            <a:extLst>
              <a:ext uri="{FF2B5EF4-FFF2-40B4-BE49-F238E27FC236}">
                <a16:creationId xmlns:a16="http://schemas.microsoft.com/office/drawing/2014/main" id="{0B271182-AFB8-43CA-946D-0F72119C564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058" y="5915"/>
            <a:ext cx="949358" cy="913482"/>
          </a:xfrm>
          <a:prstGeom prst="rect">
            <a:avLst/>
          </a:prstGeom>
        </p:spPr>
      </p:pic>
      <p:sp>
        <p:nvSpPr>
          <p:cNvPr id="9" name="Rounded Rectangle 4">
            <a:extLst>
              <a:ext uri="{FF2B5EF4-FFF2-40B4-BE49-F238E27FC236}">
                <a16:creationId xmlns:a16="http://schemas.microsoft.com/office/drawing/2014/main" id="{AEF58528-8262-4730-A2AD-CF989BAF4453}"/>
              </a:ext>
            </a:extLst>
          </p:cNvPr>
          <p:cNvSpPr/>
          <p:nvPr/>
        </p:nvSpPr>
        <p:spPr>
          <a:xfrm>
            <a:off x="9323488" y="4565315"/>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115076"/>
                </a:solidFill>
                <a:latin typeface="Century Gothic" panose="020F0302020204030204"/>
              </a:rPr>
              <a:t>hell</a:t>
            </a:r>
            <a:endParaRPr kumimoji="0" lang="en-US" sz="2400" b="1" i="0" u="none" strike="noStrike" kern="1200" cap="none" spc="0" normalizeH="0" baseline="0" noProof="0" dirty="0">
              <a:ln>
                <a:noFill/>
              </a:ln>
              <a:solidFill>
                <a:srgbClr val="115076"/>
              </a:solidFill>
              <a:effectLst/>
              <a:uLnTx/>
              <a:uFillTx/>
              <a:latin typeface="Century Gothic" panose="020F0302020204030204"/>
            </a:endParaRPr>
          </a:p>
        </p:txBody>
      </p:sp>
      <p:sp>
        <p:nvSpPr>
          <p:cNvPr id="10" name="TextBox 9">
            <a:extLst>
              <a:ext uri="{FF2B5EF4-FFF2-40B4-BE49-F238E27FC236}">
                <a16:creationId xmlns:a16="http://schemas.microsoft.com/office/drawing/2014/main" id="{6C18A874-45A3-4350-B900-341F753438C3}"/>
              </a:ext>
            </a:extLst>
          </p:cNvPr>
          <p:cNvSpPr txBox="1"/>
          <p:nvPr/>
        </p:nvSpPr>
        <p:spPr>
          <a:xfrm>
            <a:off x="283028" y="2076279"/>
            <a:ext cx="6380424" cy="400110"/>
          </a:xfrm>
          <a:prstGeom prst="rect">
            <a:avLst/>
          </a:prstGeom>
          <a:noFill/>
        </p:spPr>
        <p:txBody>
          <a:bodyPr wrap="square" rtlCol="0">
            <a:spAutoFit/>
          </a:bodyPr>
          <a:lstStyle/>
          <a:p>
            <a:pPr algn="l"/>
            <a:r>
              <a:rPr lang="en-GB" sz="2000" dirty="0">
                <a:solidFill>
                  <a:schemeClr val="accent5">
                    <a:lumMod val="50000"/>
                  </a:schemeClr>
                </a:solidFill>
              </a:rPr>
              <a:t>Es </a:t>
            </a:r>
            <a:r>
              <a:rPr lang="en-GB" sz="2000" dirty="0" err="1">
                <a:solidFill>
                  <a:schemeClr val="accent5">
                    <a:lumMod val="50000"/>
                  </a:schemeClr>
                </a:solidFill>
              </a:rPr>
              <a:t>ist</a:t>
            </a:r>
            <a:r>
              <a:rPr lang="en-GB" sz="2000" dirty="0">
                <a:solidFill>
                  <a:schemeClr val="accent5">
                    <a:lumMod val="50000"/>
                  </a:schemeClr>
                </a:solidFill>
              </a:rPr>
              <a:t> </a:t>
            </a:r>
            <a:r>
              <a:rPr lang="en-GB" sz="2000" dirty="0" err="1">
                <a:solidFill>
                  <a:schemeClr val="accent5">
                    <a:lumMod val="50000"/>
                  </a:schemeClr>
                </a:solidFill>
              </a:rPr>
              <a:t>dunkel</a:t>
            </a:r>
            <a:r>
              <a:rPr lang="en-GB" sz="2000" dirty="0">
                <a:solidFill>
                  <a:schemeClr val="accent5">
                    <a:lumMod val="50000"/>
                  </a:schemeClr>
                </a:solidFill>
              </a:rPr>
              <a:t>, </a:t>
            </a:r>
            <a:r>
              <a:rPr lang="en-GB" sz="2000" dirty="0" err="1">
                <a:solidFill>
                  <a:schemeClr val="accent5">
                    <a:lumMod val="50000"/>
                  </a:schemeClr>
                </a:solidFill>
              </a:rPr>
              <a:t>jedoch</a:t>
            </a:r>
            <a:r>
              <a:rPr lang="en-GB" sz="2000" dirty="0">
                <a:solidFill>
                  <a:schemeClr val="accent5">
                    <a:lumMod val="50000"/>
                  </a:schemeClr>
                </a:solidFill>
              </a:rPr>
              <a:t> </a:t>
            </a:r>
            <a:r>
              <a:rPr lang="en-GB" sz="2000" dirty="0" err="1">
                <a:solidFill>
                  <a:schemeClr val="accent5">
                    <a:lumMod val="50000"/>
                  </a:schemeClr>
                </a:solidFill>
              </a:rPr>
              <a:t>ist</a:t>
            </a:r>
            <a:r>
              <a:rPr lang="en-GB" sz="2000" dirty="0">
                <a:solidFill>
                  <a:schemeClr val="accent5">
                    <a:lumMod val="50000"/>
                  </a:schemeClr>
                </a:solidFill>
              </a:rPr>
              <a:t> es </a:t>
            </a:r>
            <a:r>
              <a:rPr lang="en-GB" sz="2000" dirty="0" err="1">
                <a:solidFill>
                  <a:schemeClr val="accent5">
                    <a:lumMod val="50000"/>
                  </a:schemeClr>
                </a:solidFill>
              </a:rPr>
              <a:t>auch</a:t>
            </a:r>
            <a:r>
              <a:rPr lang="en-GB" sz="2000" dirty="0">
                <a:solidFill>
                  <a:schemeClr val="accent5">
                    <a:lumMod val="50000"/>
                  </a:schemeClr>
                </a:solidFill>
              </a:rPr>
              <a:t> </a:t>
            </a:r>
            <a:r>
              <a:rPr lang="en-GB" sz="2000" b="1" dirty="0">
                <a:solidFill>
                  <a:schemeClr val="accent5">
                    <a:lumMod val="50000"/>
                  </a:schemeClr>
                </a:solidFill>
              </a:rPr>
              <a:t>hell</a:t>
            </a:r>
            <a:r>
              <a:rPr lang="en-GB" sz="2000" dirty="0">
                <a:solidFill>
                  <a:schemeClr val="accent5">
                    <a:lumMod val="50000"/>
                  </a:schemeClr>
                </a:solidFill>
              </a:rPr>
              <a:t>.</a:t>
            </a:r>
          </a:p>
        </p:txBody>
      </p:sp>
      <p:sp>
        <p:nvSpPr>
          <p:cNvPr id="11" name="TextBox 10">
            <a:extLst>
              <a:ext uri="{FF2B5EF4-FFF2-40B4-BE49-F238E27FC236}">
                <a16:creationId xmlns:a16="http://schemas.microsoft.com/office/drawing/2014/main" id="{5183A574-5E5C-4BAC-AA80-D19ED201EDB9}"/>
              </a:ext>
            </a:extLst>
          </p:cNvPr>
          <p:cNvSpPr txBox="1"/>
          <p:nvPr/>
        </p:nvSpPr>
        <p:spPr>
          <a:xfrm>
            <a:off x="0" y="1149326"/>
            <a:ext cx="10556371" cy="830997"/>
          </a:xfrm>
          <a:prstGeom prst="rect">
            <a:avLst/>
          </a:prstGeom>
          <a:noFill/>
        </p:spPr>
        <p:txBody>
          <a:bodyPr wrap="square" rtlCol="0">
            <a:spAutoFit/>
          </a:bodyPr>
          <a:lstStyle/>
          <a:p>
            <a:r>
              <a:rPr lang="en-US" sz="2400" dirty="0">
                <a:solidFill>
                  <a:schemeClr val="accent5">
                    <a:lumMod val="50000"/>
                  </a:schemeClr>
                </a:solidFill>
              </a:rPr>
              <a:t>Wolfgang muss </a:t>
            </a:r>
            <a:r>
              <a:rPr lang="en-US" sz="2400" dirty="0" err="1">
                <a:solidFill>
                  <a:schemeClr val="accent5">
                    <a:lumMod val="50000"/>
                  </a:schemeClr>
                </a:solidFill>
              </a:rPr>
              <a:t>ein</a:t>
            </a:r>
            <a:r>
              <a:rPr lang="en-US" sz="2400" dirty="0">
                <a:solidFill>
                  <a:schemeClr val="accent5">
                    <a:lumMod val="50000"/>
                  </a:schemeClr>
                </a:solidFill>
              </a:rPr>
              <a:t> </a:t>
            </a:r>
            <a:r>
              <a:rPr lang="en-US" sz="2400" dirty="0" err="1">
                <a:solidFill>
                  <a:schemeClr val="accent5">
                    <a:lumMod val="50000"/>
                  </a:schemeClr>
                </a:solidFill>
              </a:rPr>
              <a:t>Gedicht</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seine </a:t>
            </a:r>
            <a:r>
              <a:rPr lang="en-US" sz="2400" dirty="0" err="1">
                <a:solidFill>
                  <a:schemeClr val="accent5">
                    <a:lumMod val="50000"/>
                  </a:schemeClr>
                </a:solidFill>
              </a:rPr>
              <a:t>Hausaufgaben</a:t>
            </a:r>
            <a:r>
              <a:rPr lang="en-US" sz="2400" dirty="0">
                <a:solidFill>
                  <a:schemeClr val="accent5">
                    <a:lumMod val="50000"/>
                  </a:schemeClr>
                </a:solidFill>
              </a:rPr>
              <a:t> </a:t>
            </a:r>
            <a:r>
              <a:rPr lang="en-US" sz="2400" dirty="0" err="1">
                <a:solidFill>
                  <a:schemeClr val="accent5">
                    <a:lumMod val="50000"/>
                  </a:schemeClr>
                </a:solidFill>
              </a:rPr>
              <a:t>schreiben</a:t>
            </a:r>
            <a:r>
              <a:rPr lang="en-US" sz="2400" dirty="0">
                <a:solidFill>
                  <a:schemeClr val="accent5">
                    <a:lumMod val="50000"/>
                  </a:schemeClr>
                </a:solidFill>
              </a:rPr>
              <a:t>. </a:t>
            </a:r>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1 - 8 und die </a:t>
            </a:r>
            <a:r>
              <a:rPr lang="en-US" sz="2400" dirty="0" err="1">
                <a:solidFill>
                  <a:schemeClr val="accent5">
                    <a:lumMod val="50000"/>
                  </a:schemeClr>
                </a:solidFill>
              </a:rPr>
              <a:t>fehlenden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 </a:t>
            </a:r>
          </a:p>
        </p:txBody>
      </p:sp>
      <p:sp>
        <p:nvSpPr>
          <p:cNvPr id="13" name="TextBox 12">
            <a:extLst>
              <a:ext uri="{FF2B5EF4-FFF2-40B4-BE49-F238E27FC236}">
                <a16:creationId xmlns:a16="http://schemas.microsoft.com/office/drawing/2014/main" id="{6C18A874-45A3-4350-B900-341F753438C3}"/>
              </a:ext>
            </a:extLst>
          </p:cNvPr>
          <p:cNvSpPr txBox="1"/>
          <p:nvPr/>
        </p:nvSpPr>
        <p:spPr>
          <a:xfrm>
            <a:off x="283028" y="3341271"/>
            <a:ext cx="6380424" cy="400110"/>
          </a:xfrm>
          <a:prstGeom prst="rect">
            <a:avLst/>
          </a:prstGeom>
          <a:noFill/>
        </p:spPr>
        <p:txBody>
          <a:bodyPr wrap="square" rtlCol="0">
            <a:spAutoFit/>
          </a:bodyPr>
          <a:lstStyle/>
          <a:p>
            <a:pPr algn="l"/>
            <a:r>
              <a:rPr lang="en-GB" sz="2000" dirty="0">
                <a:solidFill>
                  <a:schemeClr val="accent5">
                    <a:lumMod val="50000"/>
                  </a:schemeClr>
                </a:solidFill>
              </a:rPr>
              <a:t>Es </a:t>
            </a:r>
            <a:r>
              <a:rPr lang="en-GB" sz="2000" err="1">
                <a:solidFill>
                  <a:schemeClr val="accent5">
                    <a:lumMod val="50000"/>
                  </a:schemeClr>
                </a:solidFill>
              </a:rPr>
              <a:t>ist</a:t>
            </a:r>
            <a:r>
              <a:rPr lang="en-GB" sz="2000">
                <a:solidFill>
                  <a:schemeClr val="accent5">
                    <a:lumMod val="50000"/>
                  </a:schemeClr>
                </a:solidFill>
              </a:rPr>
              <a:t> nichts, jedoch ist es auch </a:t>
            </a:r>
            <a:r>
              <a:rPr lang="en-GB" sz="2000" b="1">
                <a:solidFill>
                  <a:schemeClr val="accent5">
                    <a:lumMod val="50000"/>
                  </a:schemeClr>
                </a:solidFill>
              </a:rPr>
              <a:t>alles</a:t>
            </a:r>
            <a:r>
              <a:rPr lang="en-GB" sz="2000">
                <a:solidFill>
                  <a:schemeClr val="accent5">
                    <a:lumMod val="50000"/>
                  </a:schemeClr>
                </a:solidFill>
              </a:rPr>
              <a:t>.</a:t>
            </a:r>
            <a:endParaRPr lang="en-GB" sz="2000" dirty="0">
              <a:solidFill>
                <a:schemeClr val="accent5">
                  <a:lumMod val="50000"/>
                </a:schemeClr>
              </a:solidFill>
            </a:endParaRPr>
          </a:p>
        </p:txBody>
      </p:sp>
      <p:sp>
        <p:nvSpPr>
          <p:cNvPr id="14" name="TextBox 13">
            <a:extLst>
              <a:ext uri="{FF2B5EF4-FFF2-40B4-BE49-F238E27FC236}">
                <a16:creationId xmlns:a16="http://schemas.microsoft.com/office/drawing/2014/main" id="{6C18A874-45A3-4350-B900-341F753438C3}"/>
              </a:ext>
            </a:extLst>
          </p:cNvPr>
          <p:cNvSpPr txBox="1"/>
          <p:nvPr/>
        </p:nvSpPr>
        <p:spPr>
          <a:xfrm>
            <a:off x="283028" y="2677607"/>
            <a:ext cx="6380424" cy="400110"/>
          </a:xfrm>
          <a:prstGeom prst="rect">
            <a:avLst/>
          </a:prstGeom>
          <a:noFill/>
        </p:spPr>
        <p:txBody>
          <a:bodyPr wrap="square" rtlCol="0">
            <a:spAutoFit/>
          </a:bodyPr>
          <a:lstStyle/>
          <a:p>
            <a:pPr algn="l"/>
            <a:r>
              <a:rPr lang="en-GB" sz="2000" dirty="0">
                <a:solidFill>
                  <a:schemeClr val="accent5">
                    <a:lumMod val="50000"/>
                  </a:schemeClr>
                </a:solidFill>
              </a:rPr>
              <a:t>Es </a:t>
            </a:r>
            <a:r>
              <a:rPr lang="en-GB" sz="2000" dirty="0" err="1">
                <a:solidFill>
                  <a:schemeClr val="accent5">
                    <a:lumMod val="50000"/>
                  </a:schemeClr>
                </a:solidFill>
              </a:rPr>
              <a:t>ist</a:t>
            </a:r>
            <a:r>
              <a:rPr lang="en-GB" sz="2000" dirty="0">
                <a:solidFill>
                  <a:schemeClr val="accent5">
                    <a:lumMod val="50000"/>
                  </a:schemeClr>
                </a:solidFill>
              </a:rPr>
              <a:t> </a:t>
            </a:r>
            <a:r>
              <a:rPr lang="en-GB" sz="2000" b="1" dirty="0" err="1">
                <a:solidFill>
                  <a:schemeClr val="accent5">
                    <a:lumMod val="50000"/>
                  </a:schemeClr>
                </a:solidFill>
              </a:rPr>
              <a:t>langsam</a:t>
            </a:r>
            <a:r>
              <a:rPr lang="en-GB" sz="2000" dirty="0">
                <a:solidFill>
                  <a:schemeClr val="accent5">
                    <a:lumMod val="50000"/>
                  </a:schemeClr>
                </a:solidFill>
              </a:rPr>
              <a:t>, </a:t>
            </a:r>
            <a:r>
              <a:rPr lang="en-GB" sz="2000" dirty="0" err="1">
                <a:solidFill>
                  <a:schemeClr val="accent5">
                    <a:lumMod val="50000"/>
                  </a:schemeClr>
                </a:solidFill>
              </a:rPr>
              <a:t>jedoch</a:t>
            </a:r>
            <a:r>
              <a:rPr lang="en-GB" sz="2000" dirty="0">
                <a:solidFill>
                  <a:schemeClr val="accent5">
                    <a:lumMod val="50000"/>
                  </a:schemeClr>
                </a:solidFill>
              </a:rPr>
              <a:t> </a:t>
            </a:r>
            <a:r>
              <a:rPr lang="en-GB" sz="2000" dirty="0" err="1">
                <a:solidFill>
                  <a:schemeClr val="accent5">
                    <a:lumMod val="50000"/>
                  </a:schemeClr>
                </a:solidFill>
              </a:rPr>
              <a:t>ist</a:t>
            </a:r>
            <a:r>
              <a:rPr lang="en-GB" sz="2000" dirty="0">
                <a:solidFill>
                  <a:schemeClr val="accent5">
                    <a:lumMod val="50000"/>
                  </a:schemeClr>
                </a:solidFill>
              </a:rPr>
              <a:t> </a:t>
            </a:r>
            <a:r>
              <a:rPr lang="en-GB" sz="2000" dirty="0" err="1">
                <a:solidFill>
                  <a:schemeClr val="accent5">
                    <a:lumMod val="50000"/>
                  </a:schemeClr>
                </a:solidFill>
              </a:rPr>
              <a:t>es</a:t>
            </a:r>
            <a:r>
              <a:rPr lang="en-GB" sz="2000" dirty="0">
                <a:solidFill>
                  <a:schemeClr val="accent5">
                    <a:lumMod val="50000"/>
                  </a:schemeClr>
                </a:solidFill>
              </a:rPr>
              <a:t> </a:t>
            </a:r>
            <a:r>
              <a:rPr lang="en-GB" sz="2000" dirty="0" err="1">
                <a:solidFill>
                  <a:schemeClr val="accent5">
                    <a:lumMod val="50000"/>
                  </a:schemeClr>
                </a:solidFill>
              </a:rPr>
              <a:t>auch</a:t>
            </a:r>
            <a:r>
              <a:rPr lang="en-GB" sz="2000" dirty="0">
                <a:solidFill>
                  <a:schemeClr val="accent5">
                    <a:lumMod val="50000"/>
                  </a:schemeClr>
                </a:solidFill>
              </a:rPr>
              <a:t> </a:t>
            </a:r>
            <a:r>
              <a:rPr lang="en-GB" sz="2000" dirty="0" err="1">
                <a:solidFill>
                  <a:schemeClr val="accent5">
                    <a:lumMod val="50000"/>
                  </a:schemeClr>
                </a:solidFill>
              </a:rPr>
              <a:t>schnell</a:t>
            </a:r>
            <a:r>
              <a:rPr lang="en-GB" sz="2000" dirty="0">
                <a:solidFill>
                  <a:schemeClr val="accent5">
                    <a:lumMod val="50000"/>
                  </a:schemeClr>
                </a:solidFill>
              </a:rPr>
              <a:t>.</a:t>
            </a:r>
          </a:p>
        </p:txBody>
      </p:sp>
      <p:sp>
        <p:nvSpPr>
          <p:cNvPr id="15" name="TextBox 14">
            <a:extLst>
              <a:ext uri="{FF2B5EF4-FFF2-40B4-BE49-F238E27FC236}">
                <a16:creationId xmlns:a16="http://schemas.microsoft.com/office/drawing/2014/main" id="{6C18A874-45A3-4350-B900-341F753438C3}"/>
              </a:ext>
            </a:extLst>
          </p:cNvPr>
          <p:cNvSpPr txBox="1"/>
          <p:nvPr/>
        </p:nvSpPr>
        <p:spPr>
          <a:xfrm>
            <a:off x="283028" y="3991807"/>
            <a:ext cx="6380424" cy="400110"/>
          </a:xfrm>
          <a:prstGeom prst="rect">
            <a:avLst/>
          </a:prstGeom>
          <a:noFill/>
        </p:spPr>
        <p:txBody>
          <a:bodyPr wrap="square" rtlCol="0">
            <a:spAutoFit/>
          </a:bodyPr>
          <a:lstStyle/>
          <a:p>
            <a:pPr algn="l"/>
            <a:r>
              <a:rPr lang="en-GB" sz="2000">
                <a:solidFill>
                  <a:schemeClr val="accent5">
                    <a:lumMod val="50000"/>
                  </a:schemeClr>
                </a:solidFill>
              </a:rPr>
              <a:t>Es sind keine, jedoch sind es auch </a:t>
            </a:r>
            <a:r>
              <a:rPr lang="en-GB" sz="2000" b="1">
                <a:solidFill>
                  <a:schemeClr val="accent5">
                    <a:lumMod val="50000"/>
                  </a:schemeClr>
                </a:solidFill>
              </a:rPr>
              <a:t>alle</a:t>
            </a:r>
            <a:r>
              <a:rPr lang="en-GB" sz="2000">
                <a:solidFill>
                  <a:schemeClr val="accent5">
                    <a:lumMod val="50000"/>
                  </a:schemeClr>
                </a:solidFill>
              </a:rPr>
              <a:t>.</a:t>
            </a:r>
            <a:endParaRPr lang="en-GB" sz="2000" dirty="0">
              <a:solidFill>
                <a:schemeClr val="accent5">
                  <a:lumMod val="50000"/>
                </a:schemeClr>
              </a:solidFill>
            </a:endParaRPr>
          </a:p>
        </p:txBody>
      </p:sp>
      <p:sp>
        <p:nvSpPr>
          <p:cNvPr id="16" name="TextBox 15">
            <a:extLst>
              <a:ext uri="{FF2B5EF4-FFF2-40B4-BE49-F238E27FC236}">
                <a16:creationId xmlns:a16="http://schemas.microsoft.com/office/drawing/2014/main" id="{6C18A874-45A3-4350-B900-341F753438C3}"/>
              </a:ext>
            </a:extLst>
          </p:cNvPr>
          <p:cNvSpPr txBox="1"/>
          <p:nvPr/>
        </p:nvSpPr>
        <p:spPr>
          <a:xfrm>
            <a:off x="6841430" y="2090971"/>
            <a:ext cx="6380424" cy="400110"/>
          </a:xfrm>
          <a:prstGeom prst="rect">
            <a:avLst/>
          </a:prstGeom>
          <a:noFill/>
        </p:spPr>
        <p:txBody>
          <a:bodyPr wrap="square" rtlCol="0">
            <a:spAutoFit/>
          </a:bodyPr>
          <a:lstStyle/>
          <a:p>
            <a:pPr algn="l"/>
            <a:r>
              <a:rPr lang="en-GB" sz="2000" dirty="0">
                <a:solidFill>
                  <a:schemeClr val="accent5">
                    <a:lumMod val="50000"/>
                  </a:schemeClr>
                </a:solidFill>
              </a:rPr>
              <a:t>Es </a:t>
            </a:r>
            <a:r>
              <a:rPr lang="en-GB" sz="2000" dirty="0" err="1">
                <a:solidFill>
                  <a:schemeClr val="accent5">
                    <a:lumMod val="50000"/>
                  </a:schemeClr>
                </a:solidFill>
              </a:rPr>
              <a:t>ist</a:t>
            </a:r>
            <a:r>
              <a:rPr lang="en-GB" sz="2000" dirty="0">
                <a:solidFill>
                  <a:schemeClr val="accent5">
                    <a:lumMod val="50000"/>
                  </a:schemeClr>
                </a:solidFill>
              </a:rPr>
              <a:t> </a:t>
            </a:r>
            <a:r>
              <a:rPr lang="en-GB" sz="2000" b="1" dirty="0" err="1">
                <a:solidFill>
                  <a:schemeClr val="accent5">
                    <a:lumMod val="50000"/>
                  </a:schemeClr>
                </a:solidFill>
              </a:rPr>
              <a:t>ohne</a:t>
            </a:r>
            <a:r>
              <a:rPr lang="en-GB" sz="2000" dirty="0">
                <a:solidFill>
                  <a:schemeClr val="accent5">
                    <a:lumMod val="50000"/>
                  </a:schemeClr>
                </a:solidFill>
              </a:rPr>
              <a:t>, </a:t>
            </a:r>
            <a:r>
              <a:rPr lang="en-GB" sz="2000" dirty="0" err="1">
                <a:solidFill>
                  <a:schemeClr val="accent5">
                    <a:lumMod val="50000"/>
                  </a:schemeClr>
                </a:solidFill>
              </a:rPr>
              <a:t>jedoch</a:t>
            </a:r>
            <a:r>
              <a:rPr lang="en-GB" sz="2000" dirty="0">
                <a:solidFill>
                  <a:schemeClr val="accent5">
                    <a:lumMod val="50000"/>
                  </a:schemeClr>
                </a:solidFill>
              </a:rPr>
              <a:t> </a:t>
            </a:r>
            <a:r>
              <a:rPr lang="en-GB" sz="2000" dirty="0" err="1">
                <a:solidFill>
                  <a:schemeClr val="accent5">
                    <a:lumMod val="50000"/>
                  </a:schemeClr>
                </a:solidFill>
              </a:rPr>
              <a:t>ist</a:t>
            </a:r>
            <a:r>
              <a:rPr lang="en-GB" sz="2000" dirty="0">
                <a:solidFill>
                  <a:schemeClr val="accent5">
                    <a:lumMod val="50000"/>
                  </a:schemeClr>
                </a:solidFill>
              </a:rPr>
              <a:t> es </a:t>
            </a:r>
            <a:r>
              <a:rPr lang="en-GB" sz="2000" dirty="0" err="1">
                <a:solidFill>
                  <a:schemeClr val="accent5">
                    <a:lumMod val="50000"/>
                  </a:schemeClr>
                </a:solidFill>
              </a:rPr>
              <a:t>auch</a:t>
            </a:r>
            <a:r>
              <a:rPr lang="en-GB" sz="2000" dirty="0">
                <a:solidFill>
                  <a:schemeClr val="accent5">
                    <a:lumMod val="50000"/>
                  </a:schemeClr>
                </a:solidFill>
              </a:rPr>
              <a:t> </a:t>
            </a:r>
            <a:r>
              <a:rPr lang="en-GB" sz="2000" dirty="0" err="1">
                <a:solidFill>
                  <a:schemeClr val="accent5">
                    <a:lumMod val="50000"/>
                  </a:schemeClr>
                </a:solidFill>
              </a:rPr>
              <a:t>mit</a:t>
            </a:r>
            <a:r>
              <a:rPr lang="en-GB" sz="2000" dirty="0">
                <a:solidFill>
                  <a:schemeClr val="accent5">
                    <a:lumMod val="50000"/>
                  </a:schemeClr>
                </a:solidFill>
              </a:rPr>
              <a:t>.</a:t>
            </a:r>
          </a:p>
        </p:txBody>
      </p:sp>
      <p:sp>
        <p:nvSpPr>
          <p:cNvPr id="17" name="TextBox 16">
            <a:extLst>
              <a:ext uri="{FF2B5EF4-FFF2-40B4-BE49-F238E27FC236}">
                <a16:creationId xmlns:a16="http://schemas.microsoft.com/office/drawing/2014/main" id="{6C18A874-45A3-4350-B900-341F753438C3}"/>
              </a:ext>
            </a:extLst>
          </p:cNvPr>
          <p:cNvSpPr txBox="1"/>
          <p:nvPr/>
        </p:nvSpPr>
        <p:spPr>
          <a:xfrm>
            <a:off x="6829074" y="2677607"/>
            <a:ext cx="6380424" cy="400110"/>
          </a:xfrm>
          <a:prstGeom prst="rect">
            <a:avLst/>
          </a:prstGeom>
          <a:noFill/>
        </p:spPr>
        <p:txBody>
          <a:bodyPr wrap="square" rtlCol="0">
            <a:spAutoFit/>
          </a:bodyPr>
          <a:lstStyle/>
          <a:p>
            <a:pPr algn="l"/>
            <a:r>
              <a:rPr lang="en-GB" sz="2000" dirty="0" err="1">
                <a:solidFill>
                  <a:schemeClr val="accent5">
                    <a:lumMod val="50000"/>
                  </a:schemeClr>
                </a:solidFill>
              </a:rPr>
              <a:t>Wir</a:t>
            </a:r>
            <a:r>
              <a:rPr lang="en-GB" sz="2000" dirty="0">
                <a:solidFill>
                  <a:schemeClr val="accent5">
                    <a:lumMod val="50000"/>
                  </a:schemeClr>
                </a:solidFill>
              </a:rPr>
              <a:t> </a:t>
            </a:r>
            <a:r>
              <a:rPr lang="en-GB" sz="2000" dirty="0" err="1">
                <a:solidFill>
                  <a:schemeClr val="accent5">
                    <a:lumMod val="50000"/>
                  </a:schemeClr>
                </a:solidFill>
              </a:rPr>
              <a:t>sind</a:t>
            </a:r>
            <a:r>
              <a:rPr lang="en-GB" sz="2000" dirty="0">
                <a:solidFill>
                  <a:schemeClr val="accent5">
                    <a:lumMod val="50000"/>
                  </a:schemeClr>
                </a:solidFill>
              </a:rPr>
              <a:t> arm, </a:t>
            </a:r>
            <a:r>
              <a:rPr lang="en-GB" sz="2000" dirty="0" err="1">
                <a:solidFill>
                  <a:schemeClr val="accent5">
                    <a:lumMod val="50000"/>
                  </a:schemeClr>
                </a:solidFill>
              </a:rPr>
              <a:t>jedoch</a:t>
            </a:r>
            <a:r>
              <a:rPr lang="en-GB" sz="2000" dirty="0">
                <a:solidFill>
                  <a:schemeClr val="accent5">
                    <a:lumMod val="50000"/>
                  </a:schemeClr>
                </a:solidFill>
              </a:rPr>
              <a:t> </a:t>
            </a:r>
            <a:r>
              <a:rPr lang="en-GB" sz="2000" dirty="0" err="1">
                <a:solidFill>
                  <a:schemeClr val="accent5">
                    <a:lumMod val="50000"/>
                  </a:schemeClr>
                </a:solidFill>
              </a:rPr>
              <a:t>sind</a:t>
            </a:r>
            <a:r>
              <a:rPr lang="en-GB" sz="2000" dirty="0">
                <a:solidFill>
                  <a:schemeClr val="accent5">
                    <a:lumMod val="50000"/>
                  </a:schemeClr>
                </a:solidFill>
              </a:rPr>
              <a:t> </a:t>
            </a:r>
            <a:r>
              <a:rPr lang="en-GB" sz="2000" dirty="0" err="1">
                <a:solidFill>
                  <a:schemeClr val="accent5">
                    <a:lumMod val="50000"/>
                  </a:schemeClr>
                </a:solidFill>
              </a:rPr>
              <a:t>wir</a:t>
            </a:r>
            <a:r>
              <a:rPr lang="en-GB" sz="2000" dirty="0">
                <a:solidFill>
                  <a:schemeClr val="accent5">
                    <a:lumMod val="50000"/>
                  </a:schemeClr>
                </a:solidFill>
              </a:rPr>
              <a:t> </a:t>
            </a:r>
            <a:r>
              <a:rPr lang="en-GB" sz="2000" dirty="0" err="1">
                <a:solidFill>
                  <a:schemeClr val="accent5">
                    <a:lumMod val="50000"/>
                  </a:schemeClr>
                </a:solidFill>
              </a:rPr>
              <a:t>auch</a:t>
            </a:r>
            <a:r>
              <a:rPr lang="en-GB" sz="2000" dirty="0">
                <a:solidFill>
                  <a:schemeClr val="accent5">
                    <a:lumMod val="50000"/>
                  </a:schemeClr>
                </a:solidFill>
              </a:rPr>
              <a:t> </a:t>
            </a:r>
            <a:r>
              <a:rPr lang="en-GB" sz="2000" b="1" dirty="0" err="1">
                <a:solidFill>
                  <a:schemeClr val="accent5">
                    <a:lumMod val="50000"/>
                  </a:schemeClr>
                </a:solidFill>
              </a:rPr>
              <a:t>reich</a:t>
            </a:r>
            <a:r>
              <a:rPr lang="en-GB" sz="2000" dirty="0">
                <a:solidFill>
                  <a:schemeClr val="accent5">
                    <a:lumMod val="50000"/>
                  </a:schemeClr>
                </a:solidFill>
              </a:rPr>
              <a:t>.</a:t>
            </a:r>
          </a:p>
        </p:txBody>
      </p:sp>
      <p:sp>
        <p:nvSpPr>
          <p:cNvPr id="18" name="TextBox 17">
            <a:extLst>
              <a:ext uri="{FF2B5EF4-FFF2-40B4-BE49-F238E27FC236}">
                <a16:creationId xmlns:a16="http://schemas.microsoft.com/office/drawing/2014/main" id="{6C18A874-45A3-4350-B900-341F753438C3}"/>
              </a:ext>
            </a:extLst>
          </p:cNvPr>
          <p:cNvSpPr txBox="1"/>
          <p:nvPr/>
        </p:nvSpPr>
        <p:spPr>
          <a:xfrm>
            <a:off x="6220787" y="3328143"/>
            <a:ext cx="7596998" cy="400110"/>
          </a:xfrm>
          <a:prstGeom prst="rect">
            <a:avLst/>
          </a:prstGeom>
          <a:noFill/>
        </p:spPr>
        <p:txBody>
          <a:bodyPr wrap="square" rtlCol="0">
            <a:spAutoFit/>
          </a:bodyPr>
          <a:lstStyle/>
          <a:p>
            <a:pPr algn="l"/>
            <a:r>
              <a:rPr lang="en-GB" sz="2000" dirty="0" err="1">
                <a:solidFill>
                  <a:schemeClr val="accent5">
                    <a:lumMod val="50000"/>
                  </a:schemeClr>
                </a:solidFill>
              </a:rPr>
              <a:t>Wir</a:t>
            </a:r>
            <a:r>
              <a:rPr lang="en-GB" sz="2000" dirty="0">
                <a:solidFill>
                  <a:schemeClr val="accent5">
                    <a:lumMod val="50000"/>
                  </a:schemeClr>
                </a:solidFill>
              </a:rPr>
              <a:t> </a:t>
            </a:r>
            <a:r>
              <a:rPr lang="en-GB" sz="2000" dirty="0" err="1">
                <a:solidFill>
                  <a:schemeClr val="accent5">
                    <a:lumMod val="50000"/>
                  </a:schemeClr>
                </a:solidFill>
              </a:rPr>
              <a:t>sind</a:t>
            </a:r>
            <a:r>
              <a:rPr lang="en-GB" sz="2000" dirty="0">
                <a:solidFill>
                  <a:schemeClr val="accent5">
                    <a:lumMod val="50000"/>
                  </a:schemeClr>
                </a:solidFill>
              </a:rPr>
              <a:t> </a:t>
            </a:r>
            <a:r>
              <a:rPr lang="en-GB" sz="2000" b="1" dirty="0" err="1">
                <a:solidFill>
                  <a:schemeClr val="accent5">
                    <a:lumMod val="50000"/>
                  </a:schemeClr>
                </a:solidFill>
              </a:rPr>
              <a:t>allein</a:t>
            </a:r>
            <a:r>
              <a:rPr lang="en-GB" sz="2000" dirty="0">
                <a:solidFill>
                  <a:schemeClr val="accent5">
                    <a:lumMod val="50000"/>
                  </a:schemeClr>
                </a:solidFill>
              </a:rPr>
              <a:t>, </a:t>
            </a:r>
            <a:r>
              <a:rPr lang="en-GB" sz="2000" dirty="0" err="1">
                <a:solidFill>
                  <a:schemeClr val="accent5">
                    <a:lumMod val="50000"/>
                  </a:schemeClr>
                </a:solidFill>
              </a:rPr>
              <a:t>jedoch</a:t>
            </a:r>
            <a:r>
              <a:rPr lang="en-GB" sz="2000" dirty="0">
                <a:solidFill>
                  <a:schemeClr val="accent5">
                    <a:lumMod val="50000"/>
                  </a:schemeClr>
                </a:solidFill>
              </a:rPr>
              <a:t> </a:t>
            </a:r>
            <a:r>
              <a:rPr lang="en-GB" sz="2000" dirty="0" err="1">
                <a:solidFill>
                  <a:schemeClr val="accent5">
                    <a:lumMod val="50000"/>
                  </a:schemeClr>
                </a:solidFill>
              </a:rPr>
              <a:t>sind</a:t>
            </a:r>
            <a:r>
              <a:rPr lang="en-GB" sz="2000" dirty="0">
                <a:solidFill>
                  <a:schemeClr val="accent5">
                    <a:lumMod val="50000"/>
                  </a:schemeClr>
                </a:solidFill>
              </a:rPr>
              <a:t> </a:t>
            </a:r>
            <a:r>
              <a:rPr lang="en-GB" sz="2000" dirty="0" err="1">
                <a:solidFill>
                  <a:schemeClr val="accent5">
                    <a:lumMod val="50000"/>
                  </a:schemeClr>
                </a:solidFill>
              </a:rPr>
              <a:t>wir</a:t>
            </a:r>
            <a:r>
              <a:rPr lang="en-GB" sz="2000" dirty="0">
                <a:solidFill>
                  <a:schemeClr val="accent5">
                    <a:lumMod val="50000"/>
                  </a:schemeClr>
                </a:solidFill>
              </a:rPr>
              <a:t> </a:t>
            </a:r>
            <a:r>
              <a:rPr lang="en-GB" sz="2000" dirty="0" err="1">
                <a:solidFill>
                  <a:schemeClr val="accent5">
                    <a:lumMod val="50000"/>
                  </a:schemeClr>
                </a:solidFill>
              </a:rPr>
              <a:t>auch</a:t>
            </a:r>
            <a:r>
              <a:rPr lang="en-GB" sz="2000" dirty="0">
                <a:solidFill>
                  <a:schemeClr val="accent5">
                    <a:lumMod val="50000"/>
                  </a:schemeClr>
                </a:solidFill>
              </a:rPr>
              <a:t> </a:t>
            </a:r>
            <a:r>
              <a:rPr lang="en-GB" sz="2000" dirty="0" err="1">
                <a:solidFill>
                  <a:schemeClr val="accent5">
                    <a:lumMod val="50000"/>
                  </a:schemeClr>
                </a:solidFill>
              </a:rPr>
              <a:t>zusammen</a:t>
            </a:r>
            <a:r>
              <a:rPr lang="en-GB" sz="2000" dirty="0">
                <a:solidFill>
                  <a:schemeClr val="accent5">
                    <a:lumMod val="50000"/>
                  </a:schemeClr>
                </a:solidFill>
              </a:rPr>
              <a:t>.</a:t>
            </a:r>
          </a:p>
        </p:txBody>
      </p:sp>
      <p:sp>
        <p:nvSpPr>
          <p:cNvPr id="19" name="TextBox 18">
            <a:extLst>
              <a:ext uri="{FF2B5EF4-FFF2-40B4-BE49-F238E27FC236}">
                <a16:creationId xmlns:a16="http://schemas.microsoft.com/office/drawing/2014/main" id="{6C18A874-45A3-4350-B900-341F753438C3}"/>
              </a:ext>
            </a:extLst>
          </p:cNvPr>
          <p:cNvSpPr txBox="1"/>
          <p:nvPr/>
        </p:nvSpPr>
        <p:spPr>
          <a:xfrm>
            <a:off x="5180412" y="4010203"/>
            <a:ext cx="8637373" cy="400110"/>
          </a:xfrm>
          <a:prstGeom prst="rect">
            <a:avLst/>
          </a:prstGeom>
          <a:noFill/>
        </p:spPr>
        <p:txBody>
          <a:bodyPr wrap="square" rtlCol="0">
            <a:spAutoFit/>
          </a:bodyPr>
          <a:lstStyle/>
          <a:p>
            <a:pPr algn="l"/>
            <a:r>
              <a:rPr lang="en-GB" sz="2000" dirty="0" err="1">
                <a:solidFill>
                  <a:schemeClr val="accent5">
                    <a:lumMod val="50000"/>
                  </a:schemeClr>
                </a:solidFill>
              </a:rPr>
              <a:t>Ich</a:t>
            </a:r>
            <a:r>
              <a:rPr lang="en-GB" sz="2000" dirty="0">
                <a:solidFill>
                  <a:schemeClr val="accent5">
                    <a:lumMod val="50000"/>
                  </a:schemeClr>
                </a:solidFill>
              </a:rPr>
              <a:t> </a:t>
            </a:r>
            <a:r>
              <a:rPr lang="en-GB" sz="2000" dirty="0" err="1">
                <a:solidFill>
                  <a:schemeClr val="accent5">
                    <a:lumMod val="50000"/>
                  </a:schemeClr>
                </a:solidFill>
              </a:rPr>
              <a:t>habe</a:t>
            </a:r>
            <a:r>
              <a:rPr lang="en-GB" sz="2000" dirty="0">
                <a:solidFill>
                  <a:schemeClr val="accent5">
                    <a:lumMod val="50000"/>
                  </a:schemeClr>
                </a:solidFill>
              </a:rPr>
              <a:t> </a:t>
            </a:r>
            <a:r>
              <a:rPr lang="en-GB" sz="2000" dirty="0" err="1">
                <a:solidFill>
                  <a:schemeClr val="accent5">
                    <a:lumMod val="50000"/>
                  </a:schemeClr>
                </a:solidFill>
              </a:rPr>
              <a:t>genommen</a:t>
            </a:r>
            <a:r>
              <a:rPr lang="en-GB" sz="2000" dirty="0">
                <a:solidFill>
                  <a:schemeClr val="accent5">
                    <a:lumMod val="50000"/>
                  </a:schemeClr>
                </a:solidFill>
              </a:rPr>
              <a:t>, </a:t>
            </a:r>
            <a:r>
              <a:rPr lang="en-GB" sz="2000" dirty="0" err="1">
                <a:solidFill>
                  <a:schemeClr val="accent5">
                    <a:lumMod val="50000"/>
                  </a:schemeClr>
                </a:solidFill>
              </a:rPr>
              <a:t>jedoch</a:t>
            </a:r>
            <a:r>
              <a:rPr lang="en-GB" sz="2000" dirty="0">
                <a:solidFill>
                  <a:schemeClr val="accent5">
                    <a:lumMod val="50000"/>
                  </a:schemeClr>
                </a:solidFill>
              </a:rPr>
              <a:t> </a:t>
            </a:r>
            <a:r>
              <a:rPr lang="en-GB" sz="2000" dirty="0" err="1">
                <a:solidFill>
                  <a:schemeClr val="accent5">
                    <a:lumMod val="50000"/>
                  </a:schemeClr>
                </a:solidFill>
              </a:rPr>
              <a:t>habe</a:t>
            </a:r>
            <a:r>
              <a:rPr lang="en-GB" sz="2000" dirty="0">
                <a:solidFill>
                  <a:schemeClr val="accent5">
                    <a:lumMod val="50000"/>
                  </a:schemeClr>
                </a:solidFill>
              </a:rPr>
              <a:t> </a:t>
            </a:r>
            <a:r>
              <a:rPr lang="en-GB" sz="2000" dirty="0" err="1">
                <a:solidFill>
                  <a:schemeClr val="accent5">
                    <a:lumMod val="50000"/>
                  </a:schemeClr>
                </a:solidFill>
              </a:rPr>
              <a:t>ich</a:t>
            </a:r>
            <a:r>
              <a:rPr lang="en-GB" sz="2000" dirty="0">
                <a:solidFill>
                  <a:schemeClr val="accent5">
                    <a:lumMod val="50000"/>
                  </a:schemeClr>
                </a:solidFill>
              </a:rPr>
              <a:t> </a:t>
            </a:r>
            <a:r>
              <a:rPr lang="en-GB" sz="2000" dirty="0" err="1">
                <a:solidFill>
                  <a:schemeClr val="accent5">
                    <a:lumMod val="50000"/>
                  </a:schemeClr>
                </a:solidFill>
              </a:rPr>
              <a:t>auch</a:t>
            </a:r>
            <a:r>
              <a:rPr lang="en-GB" sz="2000" dirty="0">
                <a:solidFill>
                  <a:schemeClr val="accent5">
                    <a:lumMod val="50000"/>
                  </a:schemeClr>
                </a:solidFill>
              </a:rPr>
              <a:t> </a:t>
            </a:r>
            <a:r>
              <a:rPr lang="en-GB" sz="2000" b="1" dirty="0" err="1">
                <a:solidFill>
                  <a:schemeClr val="accent5">
                    <a:lumMod val="50000"/>
                  </a:schemeClr>
                </a:solidFill>
              </a:rPr>
              <a:t>gegeben</a:t>
            </a:r>
            <a:r>
              <a:rPr lang="en-GB" sz="2000" b="1" dirty="0">
                <a:solidFill>
                  <a:schemeClr val="accent5">
                    <a:lumMod val="50000"/>
                  </a:schemeClr>
                </a:solidFill>
              </a:rPr>
              <a:t>.</a:t>
            </a:r>
            <a:endParaRPr lang="en-GB" sz="2000" dirty="0">
              <a:solidFill>
                <a:schemeClr val="accent5">
                  <a:lumMod val="50000"/>
                </a:schemeClr>
              </a:solidFill>
            </a:endParaRPr>
          </a:p>
        </p:txBody>
      </p:sp>
      <p:sp>
        <p:nvSpPr>
          <p:cNvPr id="29" name="Rounded Rectangle 4">
            <a:extLst>
              <a:ext uri="{FF2B5EF4-FFF2-40B4-BE49-F238E27FC236}">
                <a16:creationId xmlns:a16="http://schemas.microsoft.com/office/drawing/2014/main" id="{AEF58528-8262-4730-A2AD-CF989BAF4453}"/>
              </a:ext>
            </a:extLst>
          </p:cNvPr>
          <p:cNvSpPr/>
          <p:nvPr/>
        </p:nvSpPr>
        <p:spPr>
          <a:xfrm>
            <a:off x="7441870" y="5011252"/>
            <a:ext cx="1608530"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115076"/>
                </a:solidFill>
                <a:latin typeface="Century Gothic" panose="020F0302020204030204"/>
              </a:rPr>
              <a:t>reich</a:t>
            </a:r>
            <a:endParaRPr kumimoji="0" lang="en-US" sz="2400" b="1" i="0" u="none" strike="noStrike" kern="1200" cap="none" spc="0" normalizeH="0" baseline="0" noProof="0" dirty="0">
              <a:ln>
                <a:noFill/>
              </a:ln>
              <a:solidFill>
                <a:srgbClr val="115076"/>
              </a:solidFill>
              <a:effectLst/>
              <a:uLnTx/>
              <a:uFillTx/>
              <a:latin typeface="Century Gothic" panose="020F0302020204030204"/>
            </a:endParaRPr>
          </a:p>
        </p:txBody>
      </p:sp>
      <p:sp>
        <p:nvSpPr>
          <p:cNvPr id="30" name="Rounded Rectangle 4">
            <a:extLst>
              <a:ext uri="{FF2B5EF4-FFF2-40B4-BE49-F238E27FC236}">
                <a16:creationId xmlns:a16="http://schemas.microsoft.com/office/drawing/2014/main" id="{AEF58528-8262-4730-A2AD-CF989BAF4453}"/>
              </a:ext>
            </a:extLst>
          </p:cNvPr>
          <p:cNvSpPr/>
          <p:nvPr/>
        </p:nvSpPr>
        <p:spPr>
          <a:xfrm>
            <a:off x="5494333" y="5576815"/>
            <a:ext cx="1608530"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115076"/>
                </a:solidFill>
                <a:latin typeface="Century Gothic" panose="020F0302020204030204"/>
              </a:rPr>
              <a:t>gegeben</a:t>
            </a:r>
            <a:endParaRPr kumimoji="0" lang="en-US" sz="2400" b="1" i="0" u="none" strike="noStrike" kern="1200" cap="none" spc="0" normalizeH="0" baseline="0" noProof="0" dirty="0">
              <a:ln>
                <a:noFill/>
              </a:ln>
              <a:solidFill>
                <a:srgbClr val="115076"/>
              </a:solidFill>
              <a:effectLst/>
              <a:uLnTx/>
              <a:uFillTx/>
              <a:latin typeface="Century Gothic" panose="020F0302020204030204"/>
            </a:endParaRPr>
          </a:p>
        </p:txBody>
      </p:sp>
      <p:sp>
        <p:nvSpPr>
          <p:cNvPr id="31" name="Rounded Rectangle 4">
            <a:extLst>
              <a:ext uri="{FF2B5EF4-FFF2-40B4-BE49-F238E27FC236}">
                <a16:creationId xmlns:a16="http://schemas.microsoft.com/office/drawing/2014/main" id="{AEF58528-8262-4730-A2AD-CF989BAF4453}"/>
              </a:ext>
            </a:extLst>
          </p:cNvPr>
          <p:cNvSpPr/>
          <p:nvPr/>
        </p:nvSpPr>
        <p:spPr>
          <a:xfrm>
            <a:off x="1381462" y="5485618"/>
            <a:ext cx="1608530"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115076"/>
                </a:solidFill>
                <a:latin typeface="Century Gothic" panose="020F0302020204030204"/>
              </a:rPr>
              <a:t>allein</a:t>
            </a:r>
            <a:endParaRPr kumimoji="0" lang="en-US" sz="2400" b="1" i="0" u="none" strike="noStrike" kern="1200" cap="none" spc="0" normalizeH="0" baseline="0" noProof="0" dirty="0">
              <a:ln>
                <a:noFill/>
              </a:ln>
              <a:solidFill>
                <a:srgbClr val="115076"/>
              </a:solidFill>
              <a:effectLst/>
              <a:uLnTx/>
              <a:uFillTx/>
              <a:latin typeface="Century Gothic" panose="020F0302020204030204"/>
            </a:endParaRPr>
          </a:p>
        </p:txBody>
      </p:sp>
      <p:sp>
        <p:nvSpPr>
          <p:cNvPr id="32" name="Rounded Rectangle 4">
            <a:extLst>
              <a:ext uri="{FF2B5EF4-FFF2-40B4-BE49-F238E27FC236}">
                <a16:creationId xmlns:a16="http://schemas.microsoft.com/office/drawing/2014/main" id="{AEF58528-8262-4730-A2AD-CF989BAF4453}"/>
              </a:ext>
            </a:extLst>
          </p:cNvPr>
          <p:cNvSpPr/>
          <p:nvPr/>
        </p:nvSpPr>
        <p:spPr>
          <a:xfrm>
            <a:off x="2440957" y="4760880"/>
            <a:ext cx="1608530"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115076"/>
                </a:solidFill>
                <a:latin typeface="Century Gothic" panose="020F0302020204030204"/>
              </a:rPr>
              <a:t>ohne</a:t>
            </a:r>
            <a:endParaRPr kumimoji="0" lang="en-US" sz="2400" b="1" i="0" u="none" strike="noStrike" kern="1200" cap="none" spc="0" normalizeH="0" baseline="0" noProof="0" dirty="0">
              <a:ln>
                <a:noFill/>
              </a:ln>
              <a:solidFill>
                <a:srgbClr val="115076"/>
              </a:solidFill>
              <a:effectLst/>
              <a:uLnTx/>
              <a:uFillTx/>
              <a:latin typeface="Century Gothic" panose="020F0302020204030204"/>
            </a:endParaRPr>
          </a:p>
        </p:txBody>
      </p:sp>
      <p:sp>
        <p:nvSpPr>
          <p:cNvPr id="33" name="Rounded Rectangle 4">
            <a:extLst>
              <a:ext uri="{FF2B5EF4-FFF2-40B4-BE49-F238E27FC236}">
                <a16:creationId xmlns:a16="http://schemas.microsoft.com/office/drawing/2014/main" id="{AEF58528-8262-4730-A2AD-CF989BAF4453}"/>
              </a:ext>
            </a:extLst>
          </p:cNvPr>
          <p:cNvSpPr/>
          <p:nvPr/>
        </p:nvSpPr>
        <p:spPr>
          <a:xfrm>
            <a:off x="9302637" y="5546631"/>
            <a:ext cx="1608530"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115076"/>
                </a:solidFill>
                <a:latin typeface="Century Gothic" panose="020F0302020204030204"/>
              </a:rPr>
              <a:t>alles</a:t>
            </a:r>
            <a:endParaRPr kumimoji="0" lang="en-US" sz="2400" b="1" i="0" u="none" strike="noStrike" kern="1200" cap="none" spc="0" normalizeH="0" baseline="0" noProof="0" dirty="0">
              <a:ln>
                <a:noFill/>
              </a:ln>
              <a:solidFill>
                <a:srgbClr val="115076"/>
              </a:solidFill>
              <a:effectLst/>
              <a:uLnTx/>
              <a:uFillTx/>
              <a:latin typeface="Century Gothic" panose="020F0302020204030204"/>
            </a:endParaRPr>
          </a:p>
        </p:txBody>
      </p:sp>
      <p:sp>
        <p:nvSpPr>
          <p:cNvPr id="34" name="Rounded Rectangle 4">
            <a:extLst>
              <a:ext uri="{FF2B5EF4-FFF2-40B4-BE49-F238E27FC236}">
                <a16:creationId xmlns:a16="http://schemas.microsoft.com/office/drawing/2014/main" id="{AEF58528-8262-4730-A2AD-CF989BAF4453}"/>
              </a:ext>
            </a:extLst>
          </p:cNvPr>
          <p:cNvSpPr/>
          <p:nvPr/>
        </p:nvSpPr>
        <p:spPr>
          <a:xfrm>
            <a:off x="5212569" y="4731973"/>
            <a:ext cx="1608530"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115076"/>
                </a:solidFill>
                <a:latin typeface="Century Gothic" panose="020F0302020204030204"/>
              </a:rPr>
              <a:t>langsam</a:t>
            </a:r>
            <a:endParaRPr kumimoji="0" lang="en-US" sz="2400" b="1" i="0" u="none" strike="noStrike" kern="1200" cap="none" spc="0" normalizeH="0" baseline="0" noProof="0" dirty="0">
              <a:ln>
                <a:noFill/>
              </a:ln>
              <a:solidFill>
                <a:srgbClr val="115076"/>
              </a:solidFill>
              <a:effectLst/>
              <a:uLnTx/>
              <a:uFillTx/>
              <a:latin typeface="Century Gothic" panose="020F0302020204030204"/>
            </a:endParaRPr>
          </a:p>
        </p:txBody>
      </p:sp>
      <p:sp>
        <p:nvSpPr>
          <p:cNvPr id="35" name="Rounded Rectangle 4">
            <a:extLst>
              <a:ext uri="{FF2B5EF4-FFF2-40B4-BE49-F238E27FC236}">
                <a16:creationId xmlns:a16="http://schemas.microsoft.com/office/drawing/2014/main" id="{AEF58528-8262-4730-A2AD-CF989BAF4453}"/>
              </a:ext>
            </a:extLst>
          </p:cNvPr>
          <p:cNvSpPr/>
          <p:nvPr/>
        </p:nvSpPr>
        <p:spPr>
          <a:xfrm>
            <a:off x="3464034" y="5485619"/>
            <a:ext cx="1608530"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115076"/>
                </a:solidFill>
                <a:latin typeface="Century Gothic" panose="020F0302020204030204"/>
              </a:rPr>
              <a:t>alle</a:t>
            </a:r>
            <a:endParaRPr kumimoji="0" lang="en-US" sz="2400" b="1" i="0" u="none" strike="noStrike" kern="1200" cap="none" spc="0" normalizeH="0" baseline="0" noProof="0" dirty="0">
              <a:ln>
                <a:noFill/>
              </a:ln>
              <a:solidFill>
                <a:srgbClr val="115076"/>
              </a:solidFill>
              <a:effectLst/>
              <a:uLnTx/>
              <a:uFillTx/>
              <a:latin typeface="Century Gothic" panose="020F0302020204030204"/>
            </a:endParaRPr>
          </a:p>
        </p:txBody>
      </p:sp>
      <p:sp>
        <p:nvSpPr>
          <p:cNvPr id="36" name="TextBox 35">
            <a:extLst>
              <a:ext uri="{FF2B5EF4-FFF2-40B4-BE49-F238E27FC236}">
                <a16:creationId xmlns:a16="http://schemas.microsoft.com/office/drawing/2014/main" id="{EBF45552-F64E-5344-BB61-2B43714A9308}"/>
              </a:ext>
            </a:extLst>
          </p:cNvPr>
          <p:cNvSpPr txBox="1"/>
          <p:nvPr/>
        </p:nvSpPr>
        <p:spPr>
          <a:xfrm>
            <a:off x="3245222" y="6421657"/>
            <a:ext cx="6406707" cy="400110"/>
          </a:xfrm>
          <a:prstGeom prst="rect">
            <a:avLst/>
          </a:prstGeom>
          <a:noFill/>
        </p:spPr>
        <p:txBody>
          <a:bodyPr wrap="square" rtlCol="0">
            <a:spAutoFit/>
          </a:bodyPr>
          <a:lstStyle/>
          <a:p>
            <a:r>
              <a:rPr lang="en-US" sz="2000">
                <a:solidFill>
                  <a:schemeClr val="bg1"/>
                </a:solidFill>
              </a:rPr>
              <a:t>*das Antonymgedicht – opposites poem</a:t>
            </a:r>
            <a:endParaRPr lang="en-US" sz="2000" dirty="0">
              <a:solidFill>
                <a:schemeClr val="bg1"/>
              </a:solidFill>
            </a:endParaRPr>
          </a:p>
        </p:txBody>
      </p:sp>
      <p:sp>
        <p:nvSpPr>
          <p:cNvPr id="37" name="Action Button: Sound 36">
            <a:hlinkClick r:id="" action="ppaction://noaction" highlightClick="1">
              <a:snd r:embed="rId16" name="4. Full Poem with Beeps.wav"/>
            </a:hlinkClick>
          </p:cNvPr>
          <p:cNvSpPr/>
          <p:nvPr/>
        </p:nvSpPr>
        <p:spPr>
          <a:xfrm>
            <a:off x="243890" y="5454066"/>
            <a:ext cx="580767" cy="509215"/>
          </a:xfrm>
          <a:prstGeom prst="actionButtonSound">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4. Full Poem with Bee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0713139" y="1121247"/>
            <a:ext cx="609600" cy="609600"/>
          </a:xfrm>
          <a:prstGeom prst="rect">
            <a:avLst/>
          </a:prstGeom>
        </p:spPr>
      </p:pic>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4.ans.1.dunkel.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4.ans.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7" name="4.ans.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8" name="4.ans.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9" name="4.ans.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10" name="4.ans.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11" name="4.ans.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2" name="4.ans.8.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56218" fill="hold"/>
                                        <p:tgtEl>
                                          <p:spTgt spid="2"/>
                                        </p:tgtEl>
                                      </p:cBhvr>
                                    </p:cmd>
                                  </p:childTnLst>
                                </p:cTn>
                              </p:par>
                            </p:childTnLst>
                          </p:cTn>
                        </p:par>
                      </p:childTnLst>
                    </p:cTn>
                  </p:par>
                </p:childTnLst>
              </p:cTn>
              <p:nextCondLst>
                <p:cond evt="onClick" delay="0">
                  <p:tgtEl>
                    <p:spTgt spid="2"/>
                  </p:tgtEl>
                </p:cond>
              </p:nextCondLst>
            </p:seq>
            <p:audio>
              <p:cMediaNode vol="80000">
                <p:cTn id="40" fill="hold" display="0">
                  <p:stCondLst>
                    <p:cond delay="indefinite"/>
                  </p:stCondLst>
                  <p:endCondLst>
                    <p:cond evt="onStopAudio" delay="0">
                      <p:tgtEl>
                        <p:sldTgt/>
                      </p:tgtEl>
                    </p:cond>
                  </p:endCondLst>
                </p:cTn>
                <p:tgtEl>
                  <p:spTgt spid="2"/>
                </p:tgtEl>
              </p:cMediaNode>
            </p:audio>
          </p:childTnLst>
        </p:cTn>
      </p:par>
    </p:tnLst>
    <p:bldLst>
      <p:bldP spid="10" grpId="0"/>
      <p:bldP spid="13" grpId="0"/>
      <p:bldP spid="14"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ounded Rectangle 5"/>
          <p:cNvSpPr/>
          <p:nvPr/>
        </p:nvSpPr>
        <p:spPr>
          <a:xfrm>
            <a:off x="183941" y="1580861"/>
            <a:ext cx="4554649" cy="100966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Secur</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ity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important in London.</a:t>
            </a:r>
          </a:p>
        </p:txBody>
      </p:sp>
      <p:sp>
        <p:nvSpPr>
          <p:cNvPr id="7" name="Rounded Rectangle 6"/>
          <p:cNvSpPr/>
          <p:nvPr/>
        </p:nvSpPr>
        <p:spPr>
          <a:xfrm>
            <a:off x="6468274" y="1564577"/>
            <a:ext cx="5383827" cy="9499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Sicher</a:t>
            </a:r>
            <a:r>
              <a:rPr kumimoji="0" lang="en-GB" sz="3600" b="1" i="0" u="none" strike="noStrike" kern="1200" cap="none" spc="0" normalizeH="0" baseline="0" noProof="0" dirty="0" err="1">
                <a:ln>
                  <a:noFill/>
                </a:ln>
                <a:solidFill>
                  <a:srgbClr val="EA5F00"/>
                </a:solidFill>
                <a:effectLst/>
                <a:uLnTx/>
                <a:uFillTx/>
                <a:latin typeface="Century Gothic" panose="020F0302020204030204"/>
                <a:ea typeface="+mn-ea"/>
                <a:cs typeface="+mn-cs"/>
              </a:rPr>
              <a:t>heit</a:t>
            </a:r>
            <a:r>
              <a:rPr kumimoji="0" lang="en-GB" sz="3600" b="1" i="0" u="none" strike="noStrike" kern="1200" cap="none" spc="0" normalizeH="0" baseline="0" noProof="0" dirty="0">
                <a:ln>
                  <a:noFill/>
                </a:ln>
                <a:solidFill>
                  <a:srgbClr val="EA5F00"/>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London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wichtig</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8" name="Right Arrow 7"/>
          <p:cNvSpPr/>
          <p:nvPr/>
        </p:nvSpPr>
        <p:spPr>
          <a:xfrm>
            <a:off x="4920465" y="1627335"/>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9"/>
          <p:cNvSpPr/>
          <p:nvPr/>
        </p:nvSpPr>
        <p:spPr>
          <a:xfrm>
            <a:off x="255372" y="3637300"/>
            <a:ext cx="500544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Seine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Krankheit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Vergangenheit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The truth is sad.</a:t>
            </a:r>
          </a:p>
        </p:txBody>
      </p:sp>
      <p:sp>
        <p:nvSpPr>
          <p:cNvPr id="11" name="Rounded Rectangle 10"/>
          <p:cNvSpPr/>
          <p:nvPr/>
        </p:nvSpPr>
        <p:spPr>
          <a:xfrm>
            <a:off x="6372376" y="3599174"/>
            <a:ext cx="5728875" cy="2591008"/>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would the following nouns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majority</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unity</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health</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Many German nouns end in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heit</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 </a:t>
            </a:r>
            <a:b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b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often meaning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ity</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 </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or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ness</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in English.</a:t>
            </a:r>
          </a:p>
        </p:txBody>
      </p:sp>
      <p:cxnSp>
        <p:nvCxnSpPr>
          <p:cNvPr id="17" name="Straight Arrow Connector 16"/>
          <p:cNvCxnSpPr/>
          <p:nvPr/>
        </p:nvCxnSpPr>
        <p:spPr>
          <a:xfrm flipH="1">
            <a:off x="9444446" y="1096090"/>
            <a:ext cx="1180417" cy="484771"/>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15324" y="2757460"/>
            <a:ext cx="117613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these words to help you understand and create the nouns: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gesund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(healthy),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(more),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krank</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(true),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vergangen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(gone)</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E7DFD04-0EE5-4608-A7E4-12ED409242F7}"/>
              </a:ext>
            </a:extLst>
          </p:cNvPr>
          <p:cNvSpPr txBox="1"/>
          <p:nvPr/>
        </p:nvSpPr>
        <p:spPr>
          <a:xfrm>
            <a:off x="9538844" y="312722"/>
            <a:ext cx="2562407" cy="923330"/>
          </a:xfrm>
          <a:prstGeom prst="rect">
            <a:avLst/>
          </a:prstGeom>
          <a:solidFill>
            <a:srgbClr val="FBF0D5"/>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German nouns ending in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heit</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feminine.</a:t>
            </a:r>
          </a:p>
        </p:txBody>
      </p:sp>
    </p:spTree>
    <p:extLst>
      <p:ext uri="{BB962C8B-B14F-4D97-AF65-F5344CB8AC3E}">
        <p14:creationId xmlns:p14="http://schemas.microsoft.com/office/powerpoint/2010/main" val="316314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22" presetClass="entr" presetSubtype="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P spid="3"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02164" y="300357"/>
            <a:ext cx="7886700" cy="681134"/>
          </a:xfrm>
          <a:prstGeom prst="rect">
            <a:avLst/>
          </a:prstGeom>
          <a:solidFill>
            <a:schemeClr val="accent5">
              <a:lumMod val="50000"/>
            </a:schemeClr>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Content Placeholder 2"/>
          <p:cNvSpPr txBox="1">
            <a:spLocks/>
          </p:cNvSpPr>
          <p:nvPr/>
        </p:nvSpPr>
        <p:spPr>
          <a:xfrm>
            <a:off x="916263" y="1462487"/>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Seine Krankheit ist in der Vergangenheit!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truth is sad.</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majority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unity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health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096000" y="1462487"/>
            <a:ext cx="566225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His illness is in the past!</a:t>
            </a:r>
            <a:b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Wahrheit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traurig</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Mehrheit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Einheit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Gesundheit</a:t>
            </a:r>
          </a:p>
        </p:txBody>
      </p:sp>
      <p:sp>
        <p:nvSpPr>
          <p:cNvPr id="6" name="TextBox 5"/>
          <p:cNvSpPr txBox="1"/>
          <p:nvPr/>
        </p:nvSpPr>
        <p:spPr>
          <a:xfrm>
            <a:off x="234729" y="4592605"/>
            <a:ext cx="8582011"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remember about the </a:t>
            </a:r>
            <a:r>
              <a:rPr kumimoji="0" lang="en-GB" sz="22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gender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these nouns?</a:t>
            </a:r>
          </a:p>
        </p:txBody>
      </p:sp>
      <p:sp>
        <p:nvSpPr>
          <p:cNvPr id="7" name="TextBox 6"/>
          <p:cNvSpPr txBox="1"/>
          <p:nvPr/>
        </p:nvSpPr>
        <p:spPr>
          <a:xfrm>
            <a:off x="234730" y="5156250"/>
            <a:ext cx="3565930"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are all </a:t>
            </a:r>
            <a:r>
              <a:rPr kumimoji="0" lang="en-GB" sz="22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feminine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p:cNvSpPr txBox="1"/>
          <p:nvPr/>
        </p:nvSpPr>
        <p:spPr>
          <a:xfrm>
            <a:off x="234730" y="5746528"/>
            <a:ext cx="5159327"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forget to pronounce the words!</a:t>
            </a:r>
          </a:p>
        </p:txBody>
      </p:sp>
      <p:sp>
        <p:nvSpPr>
          <p:cNvPr id="12" name="Title 11"/>
          <p:cNvSpPr>
            <a:spLocks noGrp="1"/>
          </p:cNvSpPr>
          <p:nvPr>
            <p:ph type="title"/>
          </p:nvPr>
        </p:nvSpPr>
        <p:spPr>
          <a:xfrm>
            <a:off x="838200" y="4166"/>
            <a:ext cx="10515600" cy="1325563"/>
          </a:xfrm>
        </p:spPr>
        <p:txBody>
          <a:bodyPr/>
          <a:lstStyle/>
          <a:p>
            <a:pPr algn="ctr"/>
            <a:r>
              <a:rPr lang="en-GB" b="1" dirty="0">
                <a:solidFill>
                  <a:prstClr val="white"/>
                </a:solidFill>
              </a:rPr>
              <a:t>ANTWORTEN</a:t>
            </a:r>
          </a:p>
        </p:txBody>
      </p:sp>
      <p:sp>
        <p:nvSpPr>
          <p:cNvPr id="8" name="Speech Bubble: Rectangle with Corners Rounded 7">
            <a:extLst>
              <a:ext uri="{FF2B5EF4-FFF2-40B4-BE49-F238E27FC236}">
                <a16:creationId xmlns:a16="http://schemas.microsoft.com/office/drawing/2014/main" id="{AF9D37A1-DD0F-40F7-948E-E8ED46860740}"/>
              </a:ext>
            </a:extLst>
          </p:cNvPr>
          <p:cNvSpPr/>
          <p:nvPr/>
        </p:nvSpPr>
        <p:spPr>
          <a:xfrm>
            <a:off x="9111680" y="4327089"/>
            <a:ext cx="2485024" cy="1671322"/>
          </a:xfrm>
          <a:prstGeom prst="wedgeRoundRectCallout">
            <a:avLst>
              <a:gd name="adj1" fmla="val -81689"/>
              <a:gd name="adj2" fmla="val -50429"/>
              <a:gd name="adj3" fmla="val 16667"/>
            </a:avLst>
          </a:prstGeom>
          <a:solidFill>
            <a:schemeClr val="accent5">
              <a:lumMod val="50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say this word, if someone sneezes, wishing them back to good health!</a:t>
            </a:r>
          </a:p>
        </p:txBody>
      </p:sp>
    </p:spTree>
    <p:extLst>
      <p:ext uri="{BB962C8B-B14F-4D97-AF65-F5344CB8AC3E}">
        <p14:creationId xmlns:p14="http://schemas.microsoft.com/office/powerpoint/2010/main" val="255774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9"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9144000" cy="869950"/>
          </a:xfrm>
          <a:prstGeom prst="rect">
            <a:avLst/>
          </a:prstGeom>
        </p:spPr>
      </p:pic>
      <p:sp>
        <p:nvSpPr>
          <p:cNvPr id="4" name="Title 3"/>
          <p:cNvSpPr>
            <a:spLocks noGrp="1"/>
          </p:cNvSpPr>
          <p:nvPr>
            <p:ph type="title"/>
          </p:nvPr>
        </p:nvSpPr>
        <p:spPr>
          <a:xfrm>
            <a:off x="0" y="294041"/>
            <a:ext cx="8022566" cy="707849"/>
          </a:xfrm>
        </p:spPr>
        <p:txBody>
          <a:bodyPr>
            <a:normAutofit/>
          </a:bodyPr>
          <a:lstStyle/>
          <a:p>
            <a:r>
              <a:rPr lang="en-GB" sz="3600" dirty="0">
                <a:solidFill>
                  <a:schemeClr val="bg1"/>
                </a:solidFill>
              </a:rPr>
              <a:t>Possessive adjectives </a:t>
            </a:r>
            <a:r>
              <a:rPr lang="en-GB" sz="3600" b="1" i="1" dirty="0" err="1">
                <a:solidFill>
                  <a:schemeClr val="bg1"/>
                </a:solidFill>
              </a:rPr>
              <a:t>unser</a:t>
            </a:r>
            <a:r>
              <a:rPr lang="en-GB" sz="3600" b="1" dirty="0">
                <a:solidFill>
                  <a:schemeClr val="bg1"/>
                </a:solidFill>
              </a:rPr>
              <a:t> </a:t>
            </a:r>
            <a:r>
              <a:rPr lang="en-GB" sz="3600" dirty="0">
                <a:solidFill>
                  <a:schemeClr val="bg1"/>
                </a:solidFill>
              </a:rPr>
              <a:t>and</a:t>
            </a:r>
            <a:r>
              <a:rPr lang="en-GB" sz="3600" b="1" dirty="0">
                <a:solidFill>
                  <a:schemeClr val="bg1"/>
                </a:solidFill>
              </a:rPr>
              <a:t> </a:t>
            </a:r>
            <a:r>
              <a:rPr lang="en-GB" sz="3600" b="1" i="1" dirty="0" err="1">
                <a:solidFill>
                  <a:schemeClr val="bg1"/>
                </a:solidFill>
              </a:rPr>
              <a:t>ihr</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29995"/>
            <a:ext cx="11777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You have already learnt some possessive adjectives: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70F8C2FD-5FCD-48D1-B42A-0D3F04111DF9}"/>
              </a:ext>
            </a:extLst>
          </p:cNvPr>
          <p:cNvSpPr txBox="1"/>
          <p:nvPr/>
        </p:nvSpPr>
        <p:spPr>
          <a:xfrm>
            <a:off x="4295954" y="1780042"/>
            <a:ext cx="2070340" cy="646331"/>
          </a:xfrm>
          <a:prstGeom prst="rect">
            <a:avLst/>
          </a:prstGeom>
          <a:noFill/>
        </p:spPr>
        <p:txBody>
          <a:bodyPr wrap="square" rtlCol="0" anchor="ctr">
            <a:spAutoFit/>
          </a:bodyPr>
          <a:lstStyle/>
          <a:p>
            <a:pPr algn="ctr"/>
            <a:r>
              <a:rPr lang="en-GB" sz="3600" b="1" dirty="0">
                <a:solidFill>
                  <a:schemeClr val="accent5">
                    <a:lumMod val="50000"/>
                  </a:schemeClr>
                </a:solidFill>
              </a:rPr>
              <a:t>my</a:t>
            </a:r>
          </a:p>
        </p:txBody>
      </p:sp>
      <p:sp>
        <p:nvSpPr>
          <p:cNvPr id="9" name="TextBox 8">
            <a:extLst>
              <a:ext uri="{FF2B5EF4-FFF2-40B4-BE49-F238E27FC236}">
                <a16:creationId xmlns:a16="http://schemas.microsoft.com/office/drawing/2014/main" id="{3789FED8-C04F-47FE-8249-AE52C4B75A38}"/>
              </a:ext>
            </a:extLst>
          </p:cNvPr>
          <p:cNvSpPr txBox="1"/>
          <p:nvPr/>
        </p:nvSpPr>
        <p:spPr>
          <a:xfrm>
            <a:off x="5865962" y="1757926"/>
            <a:ext cx="2070340" cy="646331"/>
          </a:xfrm>
          <a:prstGeom prst="rect">
            <a:avLst/>
          </a:prstGeom>
          <a:noFill/>
        </p:spPr>
        <p:txBody>
          <a:bodyPr wrap="square" rtlCol="0" anchor="ctr">
            <a:spAutoFit/>
          </a:bodyPr>
          <a:lstStyle/>
          <a:p>
            <a:pPr algn="ctr"/>
            <a:r>
              <a:rPr lang="en-GB" sz="3600" b="1" dirty="0" err="1">
                <a:solidFill>
                  <a:schemeClr val="accent5">
                    <a:lumMod val="50000"/>
                  </a:schemeClr>
                </a:solidFill>
              </a:rPr>
              <a:t>mein</a:t>
            </a:r>
            <a:endParaRPr lang="en-GB" sz="3600" b="1" dirty="0">
              <a:solidFill>
                <a:schemeClr val="accent5">
                  <a:lumMod val="50000"/>
                </a:schemeClr>
              </a:solidFill>
            </a:endParaRPr>
          </a:p>
        </p:txBody>
      </p:sp>
      <p:sp>
        <p:nvSpPr>
          <p:cNvPr id="10" name="TextBox 9">
            <a:extLst>
              <a:ext uri="{FF2B5EF4-FFF2-40B4-BE49-F238E27FC236}">
                <a16:creationId xmlns:a16="http://schemas.microsoft.com/office/drawing/2014/main" id="{38E4D3FB-306D-49E4-84FA-1841F7884B86}"/>
              </a:ext>
            </a:extLst>
          </p:cNvPr>
          <p:cNvSpPr txBox="1"/>
          <p:nvPr/>
        </p:nvSpPr>
        <p:spPr>
          <a:xfrm>
            <a:off x="4295954" y="2540954"/>
            <a:ext cx="2070340" cy="646331"/>
          </a:xfrm>
          <a:prstGeom prst="rect">
            <a:avLst/>
          </a:prstGeom>
          <a:noFill/>
        </p:spPr>
        <p:txBody>
          <a:bodyPr wrap="square" rtlCol="0" anchor="ctr">
            <a:spAutoFit/>
          </a:bodyPr>
          <a:lstStyle/>
          <a:p>
            <a:pPr algn="ctr"/>
            <a:r>
              <a:rPr lang="en-GB" sz="3600" b="1" dirty="0">
                <a:solidFill>
                  <a:schemeClr val="accent5">
                    <a:lumMod val="50000"/>
                  </a:schemeClr>
                </a:solidFill>
              </a:rPr>
              <a:t>your</a:t>
            </a:r>
          </a:p>
        </p:txBody>
      </p:sp>
      <p:sp>
        <p:nvSpPr>
          <p:cNvPr id="11" name="TextBox 10">
            <a:extLst>
              <a:ext uri="{FF2B5EF4-FFF2-40B4-BE49-F238E27FC236}">
                <a16:creationId xmlns:a16="http://schemas.microsoft.com/office/drawing/2014/main" id="{EB131510-05D9-400D-AA15-6CF9CF24ED1B}"/>
              </a:ext>
            </a:extLst>
          </p:cNvPr>
          <p:cNvSpPr txBox="1"/>
          <p:nvPr/>
        </p:nvSpPr>
        <p:spPr>
          <a:xfrm>
            <a:off x="5952226" y="2470262"/>
            <a:ext cx="2070340" cy="646331"/>
          </a:xfrm>
          <a:prstGeom prst="rect">
            <a:avLst/>
          </a:prstGeom>
          <a:noFill/>
        </p:spPr>
        <p:txBody>
          <a:bodyPr wrap="square" rtlCol="0" anchor="ctr">
            <a:spAutoFit/>
          </a:bodyPr>
          <a:lstStyle/>
          <a:p>
            <a:pPr algn="ctr"/>
            <a:r>
              <a:rPr lang="en-GB" sz="3600" b="1" dirty="0" err="1">
                <a:solidFill>
                  <a:schemeClr val="accent5">
                    <a:lumMod val="50000"/>
                  </a:schemeClr>
                </a:solidFill>
              </a:rPr>
              <a:t>dein</a:t>
            </a:r>
            <a:endParaRPr lang="en-GB" sz="3600" b="1" dirty="0">
              <a:solidFill>
                <a:schemeClr val="accent5">
                  <a:lumMod val="50000"/>
                </a:schemeClr>
              </a:solidFill>
            </a:endParaRPr>
          </a:p>
        </p:txBody>
      </p:sp>
      <p:sp>
        <p:nvSpPr>
          <p:cNvPr id="12" name="TextBox 11">
            <a:extLst>
              <a:ext uri="{FF2B5EF4-FFF2-40B4-BE49-F238E27FC236}">
                <a16:creationId xmlns:a16="http://schemas.microsoft.com/office/drawing/2014/main" id="{CE9F4ED8-D69D-4896-95F4-6EF938ABC445}"/>
              </a:ext>
            </a:extLst>
          </p:cNvPr>
          <p:cNvSpPr txBox="1"/>
          <p:nvPr/>
        </p:nvSpPr>
        <p:spPr>
          <a:xfrm>
            <a:off x="4295954" y="3215638"/>
            <a:ext cx="2070340" cy="646331"/>
          </a:xfrm>
          <a:prstGeom prst="rect">
            <a:avLst/>
          </a:prstGeom>
          <a:noFill/>
        </p:spPr>
        <p:txBody>
          <a:bodyPr wrap="square" rtlCol="0" anchor="ctr">
            <a:spAutoFit/>
          </a:bodyPr>
          <a:lstStyle/>
          <a:p>
            <a:pPr algn="ctr"/>
            <a:r>
              <a:rPr lang="en-GB" sz="3600" b="1" dirty="0">
                <a:solidFill>
                  <a:schemeClr val="accent5">
                    <a:lumMod val="50000"/>
                  </a:schemeClr>
                </a:solidFill>
              </a:rPr>
              <a:t>his</a:t>
            </a:r>
          </a:p>
        </p:txBody>
      </p:sp>
      <p:sp>
        <p:nvSpPr>
          <p:cNvPr id="13" name="TextBox 12">
            <a:extLst>
              <a:ext uri="{FF2B5EF4-FFF2-40B4-BE49-F238E27FC236}">
                <a16:creationId xmlns:a16="http://schemas.microsoft.com/office/drawing/2014/main" id="{BC3EC77C-4B48-49CC-B1B0-55BCFDE96A28}"/>
              </a:ext>
            </a:extLst>
          </p:cNvPr>
          <p:cNvSpPr txBox="1"/>
          <p:nvPr/>
        </p:nvSpPr>
        <p:spPr>
          <a:xfrm>
            <a:off x="5952226" y="3167804"/>
            <a:ext cx="2070340" cy="646331"/>
          </a:xfrm>
          <a:prstGeom prst="rect">
            <a:avLst/>
          </a:prstGeom>
          <a:noFill/>
        </p:spPr>
        <p:txBody>
          <a:bodyPr wrap="square" rtlCol="0" anchor="ctr">
            <a:spAutoFit/>
          </a:bodyPr>
          <a:lstStyle/>
          <a:p>
            <a:pPr algn="ctr"/>
            <a:r>
              <a:rPr lang="en-GB" sz="3600" b="1" dirty="0">
                <a:solidFill>
                  <a:schemeClr val="accent5">
                    <a:lumMod val="50000"/>
                  </a:schemeClr>
                </a:solidFill>
              </a:rPr>
              <a:t>sein</a:t>
            </a:r>
          </a:p>
        </p:txBody>
      </p:sp>
      <p:sp>
        <p:nvSpPr>
          <p:cNvPr id="14" name="TextBox 13">
            <a:extLst>
              <a:ext uri="{FF2B5EF4-FFF2-40B4-BE49-F238E27FC236}">
                <a16:creationId xmlns:a16="http://schemas.microsoft.com/office/drawing/2014/main" id="{B6028B05-3C6C-4E36-AC57-DF7CF02E8D82}"/>
              </a:ext>
            </a:extLst>
          </p:cNvPr>
          <p:cNvSpPr txBox="1"/>
          <p:nvPr/>
        </p:nvSpPr>
        <p:spPr>
          <a:xfrm>
            <a:off x="4295954" y="3937767"/>
            <a:ext cx="2070340" cy="646331"/>
          </a:xfrm>
          <a:prstGeom prst="rect">
            <a:avLst/>
          </a:prstGeom>
          <a:noFill/>
        </p:spPr>
        <p:txBody>
          <a:bodyPr wrap="square" rtlCol="0" anchor="ctr">
            <a:spAutoFit/>
          </a:bodyPr>
          <a:lstStyle/>
          <a:p>
            <a:pPr algn="ctr"/>
            <a:r>
              <a:rPr lang="en-GB" sz="3600" b="1" dirty="0">
                <a:solidFill>
                  <a:schemeClr val="accent5">
                    <a:lumMod val="50000"/>
                  </a:schemeClr>
                </a:solidFill>
              </a:rPr>
              <a:t>her</a:t>
            </a:r>
          </a:p>
        </p:txBody>
      </p:sp>
      <p:sp>
        <p:nvSpPr>
          <p:cNvPr id="15" name="TextBox 14">
            <a:extLst>
              <a:ext uri="{FF2B5EF4-FFF2-40B4-BE49-F238E27FC236}">
                <a16:creationId xmlns:a16="http://schemas.microsoft.com/office/drawing/2014/main" id="{3EC00F19-747E-4C11-82C8-3E62DF3EADF9}"/>
              </a:ext>
            </a:extLst>
          </p:cNvPr>
          <p:cNvSpPr txBox="1"/>
          <p:nvPr/>
        </p:nvSpPr>
        <p:spPr>
          <a:xfrm>
            <a:off x="5952226" y="3930044"/>
            <a:ext cx="2070340" cy="646331"/>
          </a:xfrm>
          <a:prstGeom prst="rect">
            <a:avLst/>
          </a:prstGeom>
          <a:noFill/>
        </p:spPr>
        <p:txBody>
          <a:bodyPr wrap="square" rtlCol="0" anchor="ctr">
            <a:spAutoFit/>
          </a:bodyPr>
          <a:lstStyle/>
          <a:p>
            <a:pPr algn="ctr"/>
            <a:r>
              <a:rPr lang="en-GB" sz="3600" b="1" dirty="0" err="1">
                <a:solidFill>
                  <a:schemeClr val="accent5">
                    <a:lumMod val="50000"/>
                  </a:schemeClr>
                </a:solidFill>
              </a:rPr>
              <a:t>ihr</a:t>
            </a:r>
            <a:endParaRPr lang="en-GB" sz="3600" b="1" dirty="0">
              <a:solidFill>
                <a:schemeClr val="accent5">
                  <a:lumMod val="50000"/>
                </a:schemeClr>
              </a:solidFill>
            </a:endParaRPr>
          </a:p>
        </p:txBody>
      </p:sp>
      <p:sp>
        <p:nvSpPr>
          <p:cNvPr id="16" name="TextBox 15">
            <a:extLst>
              <a:ext uri="{FF2B5EF4-FFF2-40B4-BE49-F238E27FC236}">
                <a16:creationId xmlns:a16="http://schemas.microsoft.com/office/drawing/2014/main" id="{F34F7816-EF39-4C73-80C3-0E0A4A7EBD17}"/>
              </a:ext>
            </a:extLst>
          </p:cNvPr>
          <p:cNvSpPr txBox="1"/>
          <p:nvPr/>
        </p:nvSpPr>
        <p:spPr>
          <a:xfrm>
            <a:off x="4295954" y="4674957"/>
            <a:ext cx="2070340" cy="646331"/>
          </a:xfrm>
          <a:prstGeom prst="rect">
            <a:avLst/>
          </a:prstGeom>
          <a:noFill/>
        </p:spPr>
        <p:txBody>
          <a:bodyPr wrap="square" rtlCol="0" anchor="ctr">
            <a:spAutoFit/>
          </a:bodyPr>
          <a:lstStyle/>
          <a:p>
            <a:pPr algn="ctr"/>
            <a:r>
              <a:rPr lang="en-GB" sz="3600" b="1" dirty="0">
                <a:solidFill>
                  <a:schemeClr val="accent5">
                    <a:lumMod val="50000"/>
                  </a:schemeClr>
                </a:solidFill>
              </a:rPr>
              <a:t>our</a:t>
            </a:r>
          </a:p>
        </p:txBody>
      </p:sp>
      <p:sp>
        <p:nvSpPr>
          <p:cNvPr id="17" name="TextBox 16">
            <a:extLst>
              <a:ext uri="{FF2B5EF4-FFF2-40B4-BE49-F238E27FC236}">
                <a16:creationId xmlns:a16="http://schemas.microsoft.com/office/drawing/2014/main" id="{162B1658-382D-4F8E-89EF-DD3DFFA58D46}"/>
              </a:ext>
            </a:extLst>
          </p:cNvPr>
          <p:cNvSpPr txBox="1"/>
          <p:nvPr/>
        </p:nvSpPr>
        <p:spPr>
          <a:xfrm>
            <a:off x="5952226" y="4659906"/>
            <a:ext cx="2070340" cy="646331"/>
          </a:xfrm>
          <a:prstGeom prst="rect">
            <a:avLst/>
          </a:prstGeom>
          <a:noFill/>
        </p:spPr>
        <p:txBody>
          <a:bodyPr wrap="square" rtlCol="0" anchor="ctr">
            <a:spAutoFit/>
          </a:bodyPr>
          <a:lstStyle/>
          <a:p>
            <a:pPr algn="ctr"/>
            <a:r>
              <a:rPr lang="en-GB" sz="3600" b="1" dirty="0" err="1">
                <a:solidFill>
                  <a:schemeClr val="accent5">
                    <a:lumMod val="50000"/>
                  </a:schemeClr>
                </a:solidFill>
              </a:rPr>
              <a:t>unser</a:t>
            </a:r>
            <a:endParaRPr lang="en-GB" sz="3600" b="1" dirty="0">
              <a:solidFill>
                <a:schemeClr val="accent5">
                  <a:lumMod val="50000"/>
                </a:schemeClr>
              </a:solidFill>
            </a:endParaRPr>
          </a:p>
        </p:txBody>
      </p:sp>
      <p:sp>
        <p:nvSpPr>
          <p:cNvPr id="18" name="TextBox 17">
            <a:extLst>
              <a:ext uri="{FF2B5EF4-FFF2-40B4-BE49-F238E27FC236}">
                <a16:creationId xmlns:a16="http://schemas.microsoft.com/office/drawing/2014/main" id="{93A2E34B-216F-4C88-BC7B-4BAE90D110FF}"/>
              </a:ext>
            </a:extLst>
          </p:cNvPr>
          <p:cNvSpPr txBox="1"/>
          <p:nvPr/>
        </p:nvSpPr>
        <p:spPr>
          <a:xfrm>
            <a:off x="4295954" y="5387293"/>
            <a:ext cx="2070340" cy="646331"/>
          </a:xfrm>
          <a:prstGeom prst="rect">
            <a:avLst/>
          </a:prstGeom>
          <a:noFill/>
        </p:spPr>
        <p:txBody>
          <a:bodyPr wrap="square" rtlCol="0" anchor="ctr">
            <a:spAutoFit/>
          </a:bodyPr>
          <a:lstStyle/>
          <a:p>
            <a:pPr algn="ctr"/>
            <a:r>
              <a:rPr lang="en-GB" sz="3600" b="1" dirty="0">
                <a:solidFill>
                  <a:schemeClr val="accent5">
                    <a:lumMod val="50000"/>
                  </a:schemeClr>
                </a:solidFill>
              </a:rPr>
              <a:t>their</a:t>
            </a:r>
          </a:p>
        </p:txBody>
      </p:sp>
      <p:sp>
        <p:nvSpPr>
          <p:cNvPr id="19" name="TextBox 18">
            <a:extLst>
              <a:ext uri="{FF2B5EF4-FFF2-40B4-BE49-F238E27FC236}">
                <a16:creationId xmlns:a16="http://schemas.microsoft.com/office/drawing/2014/main" id="{EF6055B2-B9B3-4A21-9E7D-7DB56B274342}"/>
              </a:ext>
            </a:extLst>
          </p:cNvPr>
          <p:cNvSpPr txBox="1"/>
          <p:nvPr/>
        </p:nvSpPr>
        <p:spPr>
          <a:xfrm>
            <a:off x="5952226" y="5348003"/>
            <a:ext cx="2070340" cy="646331"/>
          </a:xfrm>
          <a:prstGeom prst="rect">
            <a:avLst/>
          </a:prstGeom>
          <a:noFill/>
        </p:spPr>
        <p:txBody>
          <a:bodyPr wrap="square" rtlCol="0" anchor="ctr">
            <a:spAutoFit/>
          </a:bodyPr>
          <a:lstStyle/>
          <a:p>
            <a:pPr algn="ctr"/>
            <a:r>
              <a:rPr lang="en-GB" sz="3600" b="1" dirty="0" err="1">
                <a:solidFill>
                  <a:schemeClr val="accent5">
                    <a:lumMod val="50000"/>
                  </a:schemeClr>
                </a:solidFill>
              </a:rPr>
              <a:t>ihr</a:t>
            </a:r>
            <a:endParaRPr lang="en-GB" sz="3600" b="1" dirty="0">
              <a:solidFill>
                <a:schemeClr val="accent5">
                  <a:lumMod val="50000"/>
                </a:schemeClr>
              </a:solidFill>
            </a:endParaRPr>
          </a:p>
        </p:txBody>
      </p:sp>
      <p:sp>
        <p:nvSpPr>
          <p:cNvPr id="20" name="Rounded Rectangular Callout 11">
            <a:extLst>
              <a:ext uri="{FF2B5EF4-FFF2-40B4-BE49-F238E27FC236}">
                <a16:creationId xmlns:a16="http://schemas.microsoft.com/office/drawing/2014/main" id="{D00248A1-3E89-481E-A234-C79010EDD560}"/>
              </a:ext>
            </a:extLst>
          </p:cNvPr>
          <p:cNvSpPr/>
          <p:nvPr/>
        </p:nvSpPr>
        <p:spPr>
          <a:xfrm>
            <a:off x="8281358" y="2540954"/>
            <a:ext cx="3576123" cy="1444776"/>
          </a:xfrm>
          <a:prstGeom prst="wedgeRoundRectCallout">
            <a:avLst>
              <a:gd name="adj1" fmla="val -74092"/>
              <a:gd name="adj2" fmla="val 16197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white"/>
                </a:solidFill>
                <a:latin typeface="Century Gothic" panose="020F0302020204030204"/>
              </a:rPr>
              <a:t>ihr</a:t>
            </a:r>
            <a:r>
              <a:rPr lang="en-GB" sz="2000" dirty="0">
                <a:solidFill>
                  <a:prstClr val="white"/>
                </a:solidFill>
                <a:latin typeface="Century Gothic" panose="020F0302020204030204"/>
              </a:rPr>
              <a:t> (her) and </a:t>
            </a:r>
            <a:r>
              <a:rPr lang="en-GB" sz="2000" dirty="0" err="1">
                <a:solidFill>
                  <a:prstClr val="white"/>
                </a:solidFill>
                <a:latin typeface="Century Gothic" panose="020F0302020204030204"/>
              </a:rPr>
              <a:t>ihr</a:t>
            </a:r>
            <a:r>
              <a:rPr lang="en-GB" sz="2000" dirty="0">
                <a:solidFill>
                  <a:prstClr val="white"/>
                </a:solidFill>
                <a:latin typeface="Century Gothic" panose="020F0302020204030204"/>
              </a:rPr>
              <a:t> (their) are the same word, so you need other cues to know the meaning. </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sp>
        <p:nvSpPr>
          <p:cNvPr id="22" name="Rounded Rectangular Callout 11">
            <a:extLst>
              <a:ext uri="{FF2B5EF4-FFF2-40B4-BE49-F238E27FC236}">
                <a16:creationId xmlns:a16="http://schemas.microsoft.com/office/drawing/2014/main" id="{AAB6E207-C5A4-4B37-A091-8250D290B85E}"/>
              </a:ext>
            </a:extLst>
          </p:cNvPr>
          <p:cNvSpPr/>
          <p:nvPr/>
        </p:nvSpPr>
        <p:spPr>
          <a:xfrm>
            <a:off x="8281358" y="2540954"/>
            <a:ext cx="3576123" cy="1444776"/>
          </a:xfrm>
          <a:prstGeom prst="wedgeRoundRectCallout">
            <a:avLst>
              <a:gd name="adj1" fmla="val -76987"/>
              <a:gd name="adj2" fmla="val 72416"/>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white"/>
                </a:solidFill>
                <a:latin typeface="Century Gothic" panose="020F0302020204030204"/>
              </a:rPr>
              <a:t>ihr</a:t>
            </a:r>
            <a:r>
              <a:rPr lang="en-GB" sz="2000" dirty="0">
                <a:solidFill>
                  <a:prstClr val="white"/>
                </a:solidFill>
                <a:latin typeface="Century Gothic" panose="020F0302020204030204"/>
              </a:rPr>
              <a:t> (her) and </a:t>
            </a:r>
            <a:r>
              <a:rPr lang="en-GB" sz="2000" dirty="0" err="1">
                <a:solidFill>
                  <a:prstClr val="white"/>
                </a:solidFill>
                <a:latin typeface="Century Gothic" panose="020F0302020204030204"/>
              </a:rPr>
              <a:t>ihr</a:t>
            </a:r>
            <a:r>
              <a:rPr lang="en-GB" sz="2000" dirty="0">
                <a:solidFill>
                  <a:prstClr val="white"/>
                </a:solidFill>
                <a:latin typeface="Century Gothic" panose="020F0302020204030204"/>
              </a:rPr>
              <a:t> (their) are the same word, so you need other cues to know the meaning. </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3D953AAC-78D5-4190-8D3F-28BA07F70232}"/>
              </a:ext>
            </a:extLst>
          </p:cNvPr>
          <p:cNvSpPr txBox="1"/>
          <p:nvPr/>
        </p:nvSpPr>
        <p:spPr>
          <a:xfrm>
            <a:off x="207336" y="4423242"/>
            <a:ext cx="11777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To mean ‘our’ use </a:t>
            </a:r>
            <a:r>
              <a:rPr lang="en-US" sz="2400" b="1" i="1" dirty="0" err="1">
                <a:solidFill>
                  <a:srgbClr val="4472C4">
                    <a:lumMod val="50000"/>
                  </a:srgbClr>
                </a:solidFill>
                <a:latin typeface="Century Gothic" panose="020F0302020204030204"/>
              </a:rPr>
              <a:t>unser</a:t>
            </a:r>
            <a:r>
              <a:rPr lang="en-US" sz="2400" dirty="0">
                <a:solidFill>
                  <a:srgbClr val="4472C4">
                    <a:lumMod val="50000"/>
                  </a:srgbClr>
                </a:solidFill>
                <a:latin typeface="Century Gothic" panose="020F0302020204030204"/>
              </a:rPr>
              <a:t>, and for ‘their’ use </a:t>
            </a:r>
            <a:r>
              <a:rPr lang="en-US" sz="2400" b="1" i="1" dirty="0" err="1">
                <a:solidFill>
                  <a:srgbClr val="4472C4">
                    <a:lumMod val="50000"/>
                  </a:srgbClr>
                </a:solidFill>
                <a:latin typeface="Century Gothic" panose="020F0302020204030204"/>
              </a:rPr>
              <a:t>ihr</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4653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animBg="1"/>
      <p:bldP spid="22"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Rounded Rectangular Callout 17"/>
          <p:cNvSpPr/>
          <p:nvPr/>
        </p:nvSpPr>
        <p:spPr>
          <a:xfrm>
            <a:off x="528459" y="5709860"/>
            <a:ext cx="11221352" cy="431044"/>
          </a:xfrm>
          <a:prstGeom prst="wedgeRoundRectCallout">
            <a:avLst>
              <a:gd name="adj1" fmla="val -20534"/>
              <a:gd name="adj2" fmla="val 48169"/>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preposition </a:t>
            </a:r>
            <a:r>
              <a:rPr kumimoji="0" lang="en-GB" sz="1800" b="1"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ohne</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is always followed by Row 2 (accusative) </a:t>
            </a:r>
            <a:r>
              <a:rPr lang="en-GB" dirty="0">
                <a:solidFill>
                  <a:prstClr val="white"/>
                </a:solidFill>
                <a:latin typeface="Century Gothic" panose="020B0502020202020204" pitchFamily="34" charset="0"/>
              </a:rPr>
              <a:t>and </a:t>
            </a:r>
            <a:r>
              <a:rPr lang="en-GB" b="1" i="1" dirty="0" err="1">
                <a:solidFill>
                  <a:prstClr val="white"/>
                </a:solidFill>
                <a:latin typeface="Century Gothic" panose="020B0502020202020204" pitchFamily="34" charset="0"/>
              </a:rPr>
              <a:t>mit</a:t>
            </a:r>
            <a:r>
              <a:rPr lang="en-GB" b="1" i="1" dirty="0">
                <a:solidFill>
                  <a:prstClr val="white"/>
                </a:solidFill>
                <a:latin typeface="Century Gothic" panose="020B0502020202020204" pitchFamily="34" charset="0"/>
              </a:rPr>
              <a:t> </a:t>
            </a:r>
            <a:r>
              <a:rPr lang="en-GB" dirty="0">
                <a:solidFill>
                  <a:prstClr val="white"/>
                </a:solidFill>
                <a:latin typeface="Century Gothic" panose="020B0502020202020204" pitchFamily="34" charset="0"/>
              </a:rPr>
              <a:t>always by Row 3 (dative).</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838901" cy="707849"/>
          </a:xfrm>
        </p:spPr>
        <p:txBody>
          <a:bodyPr>
            <a:normAutofit/>
          </a:bodyPr>
          <a:lstStyle/>
          <a:p>
            <a:r>
              <a:rPr lang="en-GB" sz="3600" b="1" i="1" dirty="0">
                <a:solidFill>
                  <a:schemeClr val="bg1"/>
                </a:solidFill>
              </a:rPr>
              <a:t>Unser</a:t>
            </a:r>
            <a:r>
              <a:rPr lang="en-GB" sz="3600" b="1" dirty="0">
                <a:solidFill>
                  <a:schemeClr val="bg1"/>
                </a:solidFill>
              </a:rPr>
              <a:t> </a:t>
            </a:r>
            <a:r>
              <a:rPr lang="en-GB" sz="3600" dirty="0">
                <a:solidFill>
                  <a:schemeClr val="bg1"/>
                </a:solidFill>
              </a:rPr>
              <a:t>and</a:t>
            </a:r>
            <a:r>
              <a:rPr lang="en-GB" sz="3600" b="1" dirty="0">
                <a:solidFill>
                  <a:schemeClr val="bg1"/>
                </a:solidFill>
              </a:rPr>
              <a:t> </a:t>
            </a:r>
            <a:r>
              <a:rPr lang="en-GB" sz="3600" b="1" i="1" dirty="0" err="1">
                <a:solidFill>
                  <a:schemeClr val="bg1"/>
                </a:solidFill>
              </a:rPr>
              <a:t>ihr</a:t>
            </a:r>
            <a:r>
              <a:rPr lang="en-GB" sz="3600" b="1" dirty="0">
                <a:solidFill>
                  <a:schemeClr val="bg1"/>
                </a:solidFill>
              </a:rPr>
              <a:t> (R1, R2, R3)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23653" y="1228542"/>
            <a:ext cx="1177732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possessive adjectives work like the indefinite article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(a/an) and change according to </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gender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case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(row):</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6558" y="2157254"/>
            <a:ext cx="787353" cy="88466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1318" y="2180189"/>
            <a:ext cx="824152" cy="826927"/>
          </a:xfrm>
          <a:prstGeom prst="rect">
            <a:avLst/>
          </a:prstGeom>
        </p:spPr>
      </p:pic>
      <p:sp>
        <p:nvSpPr>
          <p:cNvPr id="15" name="Rectangle 14">
            <a:extLst>
              <a:ext uri="{FF2B5EF4-FFF2-40B4-BE49-F238E27FC236}">
                <a16:creationId xmlns:a16="http://schemas.microsoft.com/office/drawing/2014/main" id="{B8C575B2-EAFC-4BE7-8435-E3313228ED72}"/>
              </a:ext>
            </a:extLst>
          </p:cNvPr>
          <p:cNvSpPr/>
          <p:nvPr/>
        </p:nvSpPr>
        <p:spPr>
          <a:xfrm>
            <a:off x="8566582" y="2599587"/>
            <a:ext cx="3062057" cy="369332"/>
          </a:xfrm>
          <a:prstGeom prst="rect">
            <a:avLst/>
          </a:prstGeom>
          <a:solidFill>
            <a:schemeClr val="accent4">
              <a:lumMod val="20000"/>
              <a:lumOff val="80000"/>
            </a:schemeClr>
          </a:solidFill>
          <a:ln>
            <a:solidFill>
              <a:srgbClr val="115076"/>
            </a:solidFill>
          </a:ln>
          <a:effectLst>
            <a:outerShdw blurRad="50800" dist="38100" dir="5400000" algn="t" rotWithShape="0">
              <a:prstClr val="black">
                <a:alpha val="40000"/>
              </a:prstClr>
            </a:outerShdw>
          </a:effectLst>
        </p:spPr>
        <p:txBody>
          <a:bodyPr wrap="none">
            <a:spAutoFit/>
          </a:bodyPr>
          <a:lstStyle/>
          <a:p>
            <a:pPr lvl="0" algn="ctr">
              <a:defRPr/>
            </a:pPr>
            <a:r>
              <a:rPr lang="en-GB" b="1" dirty="0">
                <a:solidFill>
                  <a:srgbClr val="115076"/>
                </a:solidFill>
                <a:latin typeface="Castellar" panose="020A0402060406010301" pitchFamily="18" charset="0"/>
              </a:rPr>
              <a:t>Per </a:t>
            </a:r>
            <a:r>
              <a:rPr lang="en-GB" b="1" dirty="0" err="1">
                <a:solidFill>
                  <a:srgbClr val="115076"/>
                </a:solidFill>
                <a:latin typeface="Castellar" panose="020A0402060406010301" pitchFamily="18" charset="0"/>
              </a:rPr>
              <a:t>Ardua</a:t>
            </a:r>
            <a:r>
              <a:rPr lang="en-GB" b="1" dirty="0">
                <a:solidFill>
                  <a:srgbClr val="115076"/>
                </a:solidFill>
                <a:latin typeface="Castellar" panose="020A0402060406010301" pitchFamily="18" charset="0"/>
              </a:rPr>
              <a:t> Ad Astra</a:t>
            </a:r>
            <a:endParaRPr lang="en-GB" sz="2000" b="1" dirty="0">
              <a:solidFill>
                <a:srgbClr val="115076"/>
              </a:solidFill>
              <a:latin typeface="Castellar" panose="020A0402060406010301" pitchFamily="18" charset="0"/>
            </a:endParaRPr>
          </a:p>
        </p:txBody>
      </p:sp>
      <p:sp>
        <p:nvSpPr>
          <p:cNvPr id="16" name="Rectangle 15">
            <a:extLst>
              <a:ext uri="{FF2B5EF4-FFF2-40B4-BE49-F238E27FC236}">
                <a16:creationId xmlns:a16="http://schemas.microsoft.com/office/drawing/2014/main" id="{D4BA2B8F-7FC4-47EB-B149-25E8EF04F935}"/>
              </a:ext>
            </a:extLst>
          </p:cNvPr>
          <p:cNvSpPr/>
          <p:nvPr/>
        </p:nvSpPr>
        <p:spPr>
          <a:xfrm>
            <a:off x="123653" y="2103075"/>
            <a:ext cx="3812364" cy="3526383"/>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A5D0011-6E84-4030-AD6D-3B9F1C5F7CBB}"/>
              </a:ext>
            </a:extLst>
          </p:cNvPr>
          <p:cNvSpPr/>
          <p:nvPr/>
        </p:nvSpPr>
        <p:spPr>
          <a:xfrm>
            <a:off x="87721" y="3063620"/>
            <a:ext cx="3769642" cy="707886"/>
          </a:xfrm>
          <a:prstGeom prst="rect">
            <a:avLst/>
          </a:prstGeom>
        </p:spPr>
        <p:txBody>
          <a:bodyPr wrap="square">
            <a:spAutoFit/>
          </a:bodyPr>
          <a:lstStyle/>
          <a:p>
            <a:pPr lvl="0">
              <a:defRPr/>
            </a:pPr>
            <a:r>
              <a:rPr lang="en-GB" sz="2000" dirty="0">
                <a:solidFill>
                  <a:srgbClr val="4472C4">
                    <a:lumMod val="50000"/>
                  </a:srgbClr>
                </a:solidFill>
              </a:rPr>
              <a:t>Row 1: Das </a:t>
            </a:r>
            <a:r>
              <a:rPr lang="en-GB" sz="2000" dirty="0" err="1">
                <a:solidFill>
                  <a:srgbClr val="4472C4">
                    <a:lumMod val="50000"/>
                  </a:srgbClr>
                </a:solidFill>
              </a:rPr>
              <a:t>ist</a:t>
            </a:r>
            <a:r>
              <a:rPr lang="en-GB" sz="2000" dirty="0">
                <a:solidFill>
                  <a:srgbClr val="4472C4">
                    <a:lumMod val="50000"/>
                  </a:srgbClr>
                </a:solidFill>
              </a:rPr>
              <a:t>    </a:t>
            </a:r>
            <a:r>
              <a:rPr lang="en-GB" sz="2000" b="1" dirty="0" err="1">
                <a:solidFill>
                  <a:srgbClr val="4472C4">
                    <a:lumMod val="50000"/>
                  </a:srgbClr>
                </a:solidFill>
              </a:rPr>
              <a:t>ein</a:t>
            </a:r>
            <a:r>
              <a:rPr lang="en-GB" sz="2000" dirty="0">
                <a:solidFill>
                  <a:srgbClr val="4472C4">
                    <a:lumMod val="50000"/>
                  </a:srgbClr>
                </a:solidFill>
              </a:rPr>
              <a:t>   Lehrer. </a:t>
            </a:r>
          </a:p>
          <a:p>
            <a:pPr lvl="0">
              <a:defRPr/>
            </a:pPr>
            <a:r>
              <a:rPr lang="en-GB" sz="2000" dirty="0">
                <a:solidFill>
                  <a:srgbClr val="4472C4">
                    <a:lumMod val="50000"/>
                  </a:srgbClr>
                </a:solidFill>
              </a:rPr>
              <a:t>                      (     </a:t>
            </a:r>
            <a:r>
              <a:rPr lang="en-GB" sz="2000" b="1" dirty="0">
                <a:solidFill>
                  <a:srgbClr val="DAA520"/>
                </a:solidFill>
              </a:rPr>
              <a:t>a</a:t>
            </a:r>
            <a:r>
              <a:rPr lang="en-GB" sz="2000" dirty="0">
                <a:solidFill>
                  <a:srgbClr val="4472C4">
                    <a:lumMod val="50000"/>
                  </a:srgbClr>
                </a:solidFill>
              </a:rPr>
              <a:t>    teacher)</a:t>
            </a:r>
            <a:endParaRPr lang="en-GB" sz="2000" dirty="0"/>
          </a:p>
        </p:txBody>
      </p:sp>
      <p:sp>
        <p:nvSpPr>
          <p:cNvPr id="10" name="TextBox 9">
            <a:extLst>
              <a:ext uri="{FF2B5EF4-FFF2-40B4-BE49-F238E27FC236}">
                <a16:creationId xmlns:a16="http://schemas.microsoft.com/office/drawing/2014/main" id="{D20930EF-A279-4D61-82C2-1220543CCBF1}"/>
              </a:ext>
            </a:extLst>
          </p:cNvPr>
          <p:cNvSpPr txBox="1"/>
          <p:nvPr/>
        </p:nvSpPr>
        <p:spPr>
          <a:xfrm>
            <a:off x="1945623" y="3086904"/>
            <a:ext cx="728212"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20930EF-A279-4D61-82C2-1220543CCBF1}"/>
              </a:ext>
            </a:extLst>
          </p:cNvPr>
          <p:cNvSpPr txBox="1"/>
          <p:nvPr/>
        </p:nvSpPr>
        <p:spPr>
          <a:xfrm flipH="1">
            <a:off x="2013896" y="3373026"/>
            <a:ext cx="497402"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our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9F0E181D-2B1D-4298-8A50-8A162904351C}"/>
              </a:ext>
            </a:extLst>
          </p:cNvPr>
          <p:cNvSpPr txBox="1"/>
          <p:nvPr/>
        </p:nvSpPr>
        <p:spPr>
          <a:xfrm>
            <a:off x="1932445" y="3081449"/>
            <a:ext cx="728212"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D32D841C-ABDC-4525-81D9-927E1C0F4FFB}"/>
              </a:ext>
            </a:extLst>
          </p:cNvPr>
          <p:cNvSpPr txBox="1"/>
          <p:nvPr/>
        </p:nvSpPr>
        <p:spPr>
          <a:xfrm flipH="1">
            <a:off x="1945623" y="3393366"/>
            <a:ext cx="637983"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their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B8EEC7EA-6E21-4A31-8893-6392CA206E6D}"/>
              </a:ext>
            </a:extLst>
          </p:cNvPr>
          <p:cNvSpPr/>
          <p:nvPr/>
        </p:nvSpPr>
        <p:spPr>
          <a:xfrm>
            <a:off x="43135" y="3841108"/>
            <a:ext cx="6096000" cy="707886"/>
          </a:xfrm>
          <a:prstGeom prst="rect">
            <a:avLst/>
          </a:prstGeom>
        </p:spPr>
        <p:txBody>
          <a:bodyPr>
            <a:spAutoFit/>
          </a:bodyPr>
          <a:lstStyle/>
          <a:p>
            <a:pPr lvl="0">
              <a:defRPr/>
            </a:pPr>
            <a:r>
              <a:rPr lang="en-GB" sz="2000" dirty="0">
                <a:solidFill>
                  <a:srgbClr val="4472C4">
                    <a:lumMod val="50000"/>
                  </a:srgbClr>
                </a:solidFill>
              </a:rPr>
              <a:t>Row 2: …</a:t>
            </a:r>
            <a:r>
              <a:rPr lang="en-GB" sz="2000" dirty="0" err="1">
                <a:solidFill>
                  <a:srgbClr val="4472C4">
                    <a:lumMod val="50000"/>
                  </a:srgbClr>
                </a:solidFill>
              </a:rPr>
              <a:t>ohne</a:t>
            </a:r>
            <a:r>
              <a:rPr lang="en-GB" sz="2000" dirty="0">
                <a:solidFill>
                  <a:srgbClr val="4472C4">
                    <a:lumMod val="50000"/>
                  </a:srgbClr>
                </a:solidFill>
              </a:rPr>
              <a:t>   </a:t>
            </a:r>
            <a:r>
              <a:rPr lang="en-GB" sz="2000" b="1" dirty="0" err="1">
                <a:solidFill>
                  <a:srgbClr val="4472C4">
                    <a:lumMod val="50000"/>
                  </a:srgbClr>
                </a:solidFill>
              </a:rPr>
              <a:t>ein</a:t>
            </a:r>
            <a:r>
              <a:rPr lang="en-GB" sz="2000" b="1" dirty="0" err="1">
                <a:solidFill>
                  <a:srgbClr val="E87D1E"/>
                </a:solidFill>
              </a:rPr>
              <a:t>en</a:t>
            </a:r>
            <a:r>
              <a:rPr lang="en-GB" sz="2000" dirty="0">
                <a:solidFill>
                  <a:srgbClr val="FF6600"/>
                </a:solidFill>
              </a:rPr>
              <a:t> </a:t>
            </a:r>
            <a:r>
              <a:rPr lang="en-GB" sz="2000" dirty="0">
                <a:solidFill>
                  <a:srgbClr val="4472C4">
                    <a:lumMod val="50000"/>
                  </a:srgbClr>
                </a:solidFill>
              </a:rPr>
              <a:t>   Lehrer. </a:t>
            </a:r>
          </a:p>
          <a:p>
            <a:pPr lvl="0">
              <a:defRPr/>
            </a:pPr>
            <a:r>
              <a:rPr lang="en-GB" sz="2000" dirty="0">
                <a:solidFill>
                  <a:srgbClr val="4472C4">
                    <a:lumMod val="50000"/>
                  </a:srgbClr>
                </a:solidFill>
              </a:rPr>
              <a:t>        (… without    </a:t>
            </a:r>
            <a:r>
              <a:rPr lang="en-GB" sz="2000" b="1" dirty="0">
                <a:solidFill>
                  <a:srgbClr val="DAA520"/>
                </a:solidFill>
              </a:rPr>
              <a:t>a</a:t>
            </a:r>
            <a:r>
              <a:rPr lang="en-GB" sz="2000" dirty="0">
                <a:solidFill>
                  <a:srgbClr val="4472C4">
                    <a:lumMod val="50000"/>
                  </a:srgbClr>
                </a:solidFill>
              </a:rPr>
              <a:t>     teacher.)</a:t>
            </a:r>
            <a:endParaRPr lang="en-GB" sz="2000" dirty="0"/>
          </a:p>
        </p:txBody>
      </p:sp>
      <p:sp>
        <p:nvSpPr>
          <p:cNvPr id="24" name="TextBox 23">
            <a:extLst>
              <a:ext uri="{FF2B5EF4-FFF2-40B4-BE49-F238E27FC236}">
                <a16:creationId xmlns:a16="http://schemas.microsoft.com/office/drawing/2014/main" id="{D20930EF-A279-4D61-82C2-1220543CCBF1}"/>
              </a:ext>
            </a:extLst>
          </p:cNvPr>
          <p:cNvSpPr txBox="1"/>
          <p:nvPr/>
        </p:nvSpPr>
        <p:spPr>
          <a:xfrm>
            <a:off x="1971677" y="3829700"/>
            <a:ext cx="1023847"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en</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D20930EF-A279-4D61-82C2-1220543CCBF1}"/>
              </a:ext>
            </a:extLst>
          </p:cNvPr>
          <p:cNvSpPr txBox="1"/>
          <p:nvPr/>
        </p:nvSpPr>
        <p:spPr>
          <a:xfrm>
            <a:off x="2216496" y="4143640"/>
            <a:ext cx="439154"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our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EBC70C8E-12B3-495A-AFA1-F1F6C2FEEC2C}"/>
              </a:ext>
            </a:extLst>
          </p:cNvPr>
          <p:cNvSpPr txBox="1"/>
          <p:nvPr/>
        </p:nvSpPr>
        <p:spPr>
          <a:xfrm>
            <a:off x="1953567" y="3841273"/>
            <a:ext cx="1023847"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GB"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en</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8CC0D06C-1AFA-4EB3-BBBD-B84ED4CE4166}"/>
              </a:ext>
            </a:extLst>
          </p:cNvPr>
          <p:cNvSpPr txBox="1"/>
          <p:nvPr/>
        </p:nvSpPr>
        <p:spPr>
          <a:xfrm flipH="1">
            <a:off x="2131795" y="4156781"/>
            <a:ext cx="637983"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their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C5A53458-D6E7-4536-86B2-76BCCFA31C63}"/>
              </a:ext>
            </a:extLst>
          </p:cNvPr>
          <p:cNvSpPr/>
          <p:nvPr/>
        </p:nvSpPr>
        <p:spPr>
          <a:xfrm>
            <a:off x="43135" y="4854972"/>
            <a:ext cx="6096000" cy="707886"/>
          </a:xfrm>
          <a:prstGeom prst="rect">
            <a:avLst/>
          </a:prstGeom>
        </p:spPr>
        <p:txBody>
          <a:bodyPr>
            <a:spAutoFit/>
          </a:bodyPr>
          <a:lstStyle/>
          <a:p>
            <a:r>
              <a:rPr lang="en-GB" sz="2000" dirty="0">
                <a:solidFill>
                  <a:srgbClr val="4472C4">
                    <a:lumMod val="50000"/>
                  </a:srgbClr>
                </a:solidFill>
              </a:rPr>
              <a:t>Row 3: … </a:t>
            </a:r>
            <a:r>
              <a:rPr lang="en-GB" sz="2000" dirty="0" err="1">
                <a:solidFill>
                  <a:srgbClr val="4472C4">
                    <a:lumMod val="50000"/>
                  </a:srgbClr>
                </a:solidFill>
              </a:rPr>
              <a:t>mit</a:t>
            </a:r>
            <a:r>
              <a:rPr lang="en-GB" sz="2000" dirty="0">
                <a:solidFill>
                  <a:srgbClr val="4472C4">
                    <a:lumMod val="50000"/>
                  </a:srgbClr>
                </a:solidFill>
              </a:rPr>
              <a:t>     </a:t>
            </a:r>
            <a:r>
              <a:rPr lang="en-GB" sz="2000" b="1" dirty="0" err="1">
                <a:solidFill>
                  <a:srgbClr val="4472C4">
                    <a:lumMod val="50000"/>
                  </a:srgbClr>
                </a:solidFill>
              </a:rPr>
              <a:t>ein</a:t>
            </a:r>
            <a:r>
              <a:rPr lang="en-GB" sz="2000" b="1" dirty="0" err="1">
                <a:solidFill>
                  <a:srgbClr val="E87D1E"/>
                </a:solidFill>
              </a:rPr>
              <a:t>em</a:t>
            </a:r>
            <a:r>
              <a:rPr lang="en-GB" sz="2000" b="1" dirty="0">
                <a:solidFill>
                  <a:srgbClr val="E87D1E"/>
                </a:solidFill>
              </a:rPr>
              <a:t>   </a:t>
            </a:r>
            <a:r>
              <a:rPr lang="en-GB" sz="2000" dirty="0">
                <a:solidFill>
                  <a:srgbClr val="E87D1E"/>
                </a:solidFill>
              </a:rPr>
              <a:t> </a:t>
            </a:r>
            <a:r>
              <a:rPr lang="en-GB" sz="2000" dirty="0">
                <a:solidFill>
                  <a:srgbClr val="4472C4">
                    <a:lumMod val="50000"/>
                  </a:srgbClr>
                </a:solidFill>
              </a:rPr>
              <a:t>Lehrer.</a:t>
            </a:r>
            <a:br>
              <a:rPr lang="en-GB" sz="2000" dirty="0">
                <a:solidFill>
                  <a:srgbClr val="4472C4">
                    <a:lumMod val="50000"/>
                  </a:srgbClr>
                </a:solidFill>
              </a:rPr>
            </a:br>
            <a:r>
              <a:rPr lang="en-GB" sz="2000" dirty="0">
                <a:solidFill>
                  <a:srgbClr val="4472C4">
                    <a:lumMod val="50000"/>
                  </a:srgbClr>
                </a:solidFill>
              </a:rPr>
              <a:t>          (… with     </a:t>
            </a:r>
            <a:r>
              <a:rPr lang="en-GB" sz="2000" b="1" dirty="0">
                <a:solidFill>
                  <a:srgbClr val="DAA520"/>
                </a:solidFill>
              </a:rPr>
              <a:t>a</a:t>
            </a:r>
            <a:r>
              <a:rPr lang="en-GB" sz="2000" dirty="0">
                <a:solidFill>
                  <a:srgbClr val="4472C4">
                    <a:lumMod val="50000"/>
                  </a:srgbClr>
                </a:solidFill>
              </a:rPr>
              <a:t>    teacher.)</a:t>
            </a:r>
            <a:endParaRPr lang="en-GB" sz="2000" dirty="0"/>
          </a:p>
        </p:txBody>
      </p:sp>
      <p:sp>
        <p:nvSpPr>
          <p:cNvPr id="39" name="TextBox 38">
            <a:extLst>
              <a:ext uri="{FF2B5EF4-FFF2-40B4-BE49-F238E27FC236}">
                <a16:creationId xmlns:a16="http://schemas.microsoft.com/office/drawing/2014/main" id="{F22EC0EA-F06E-433F-80B9-66DE5D8BE2EE}"/>
              </a:ext>
            </a:extLst>
          </p:cNvPr>
          <p:cNvSpPr txBox="1"/>
          <p:nvPr/>
        </p:nvSpPr>
        <p:spPr>
          <a:xfrm>
            <a:off x="1883959" y="4860367"/>
            <a:ext cx="1068175"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em</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FD7B63D2-E842-45D5-B40A-480393AF1B89}"/>
              </a:ext>
            </a:extLst>
          </p:cNvPr>
          <p:cNvSpPr txBox="1"/>
          <p:nvPr/>
        </p:nvSpPr>
        <p:spPr>
          <a:xfrm>
            <a:off x="1942207" y="5149715"/>
            <a:ext cx="439154"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our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59349E68-F95C-4E8E-8279-94F896A53CF6}"/>
              </a:ext>
            </a:extLst>
          </p:cNvPr>
          <p:cNvSpPr txBox="1"/>
          <p:nvPr/>
        </p:nvSpPr>
        <p:spPr>
          <a:xfrm>
            <a:off x="1883959" y="4854972"/>
            <a:ext cx="1170966"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GB"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em</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D22FFB74-EE34-4CB1-9103-D45AFF25F2FA}"/>
              </a:ext>
            </a:extLst>
          </p:cNvPr>
          <p:cNvSpPr txBox="1"/>
          <p:nvPr/>
        </p:nvSpPr>
        <p:spPr>
          <a:xfrm flipH="1">
            <a:off x="1883959" y="5167249"/>
            <a:ext cx="637983"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their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1E4A3FB4-9F50-4971-924B-A175A01E79B7}"/>
              </a:ext>
            </a:extLst>
          </p:cNvPr>
          <p:cNvSpPr/>
          <p:nvPr/>
        </p:nvSpPr>
        <p:spPr>
          <a:xfrm>
            <a:off x="2501920" y="2102472"/>
            <a:ext cx="1463863" cy="400110"/>
          </a:xfrm>
          <a:prstGeom prst="rect">
            <a:avLst/>
          </a:prstGeom>
        </p:spPr>
        <p:txBody>
          <a:bodyPr wrap="none">
            <a:spAutoFit/>
          </a:bodyPr>
          <a:lstStyle/>
          <a:p>
            <a:pPr lvl="0" algn="ctr">
              <a:defRPr/>
            </a:pPr>
            <a:r>
              <a:rPr lang="en-GB" sz="2000" b="1" dirty="0">
                <a:solidFill>
                  <a:srgbClr val="4472C4">
                    <a:lumMod val="50000"/>
                  </a:srgbClr>
                </a:solidFill>
              </a:rPr>
              <a:t>masculine</a:t>
            </a:r>
          </a:p>
        </p:txBody>
      </p:sp>
      <p:sp>
        <p:nvSpPr>
          <p:cNvPr id="66" name="Rectangle 65">
            <a:extLst>
              <a:ext uri="{FF2B5EF4-FFF2-40B4-BE49-F238E27FC236}">
                <a16:creationId xmlns:a16="http://schemas.microsoft.com/office/drawing/2014/main" id="{3FBD2FF5-7EC7-4E09-944E-35AEA58C59EB}"/>
              </a:ext>
            </a:extLst>
          </p:cNvPr>
          <p:cNvSpPr/>
          <p:nvPr/>
        </p:nvSpPr>
        <p:spPr>
          <a:xfrm>
            <a:off x="4048591" y="2109976"/>
            <a:ext cx="3938567" cy="3526383"/>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0CB0FF98-B99A-4715-8308-63BEBE3893E3}"/>
              </a:ext>
            </a:extLst>
          </p:cNvPr>
          <p:cNvSpPr/>
          <p:nvPr/>
        </p:nvSpPr>
        <p:spPr>
          <a:xfrm>
            <a:off x="6576693" y="2120900"/>
            <a:ext cx="1253869" cy="400110"/>
          </a:xfrm>
          <a:prstGeom prst="rect">
            <a:avLst/>
          </a:prstGeom>
        </p:spPr>
        <p:txBody>
          <a:bodyPr wrap="none">
            <a:spAutoFit/>
          </a:bodyPr>
          <a:lstStyle/>
          <a:p>
            <a:pPr lvl="0" algn="ctr">
              <a:defRPr/>
            </a:pPr>
            <a:r>
              <a:rPr lang="en-GB" sz="2000" b="1" dirty="0">
                <a:solidFill>
                  <a:srgbClr val="4472C4">
                    <a:lumMod val="50000"/>
                  </a:srgbClr>
                </a:solidFill>
              </a:rPr>
              <a:t>feminine</a:t>
            </a:r>
          </a:p>
        </p:txBody>
      </p:sp>
      <p:sp>
        <p:nvSpPr>
          <p:cNvPr id="68" name="Rectangle 67">
            <a:extLst>
              <a:ext uri="{FF2B5EF4-FFF2-40B4-BE49-F238E27FC236}">
                <a16:creationId xmlns:a16="http://schemas.microsoft.com/office/drawing/2014/main" id="{C8397C17-FEE8-41AF-82EE-F88D5B122C13}"/>
              </a:ext>
            </a:extLst>
          </p:cNvPr>
          <p:cNvSpPr/>
          <p:nvPr/>
        </p:nvSpPr>
        <p:spPr>
          <a:xfrm>
            <a:off x="4001611" y="3058498"/>
            <a:ext cx="6096000" cy="707886"/>
          </a:xfrm>
          <a:prstGeom prst="rect">
            <a:avLst/>
          </a:prstGeom>
        </p:spPr>
        <p:txBody>
          <a:bodyPr>
            <a:spAutoFit/>
          </a:bodyPr>
          <a:lstStyle/>
          <a:p>
            <a:pPr lvl="0">
              <a:defRPr/>
            </a:pPr>
            <a:r>
              <a:rPr lang="en-GB" sz="2000" dirty="0">
                <a:solidFill>
                  <a:srgbClr val="4472C4">
                    <a:lumMod val="50000"/>
                  </a:srgbClr>
                </a:solidFill>
              </a:rPr>
              <a:t>Row 1:Das </a:t>
            </a:r>
            <a:r>
              <a:rPr lang="en-GB" sz="2000" dirty="0" err="1">
                <a:solidFill>
                  <a:srgbClr val="4472C4">
                    <a:lumMod val="50000"/>
                  </a:srgbClr>
                </a:solidFill>
              </a:rPr>
              <a:t>ist</a:t>
            </a:r>
            <a:r>
              <a:rPr lang="en-GB" sz="2000" dirty="0">
                <a:solidFill>
                  <a:srgbClr val="4472C4">
                    <a:lumMod val="50000"/>
                  </a:srgbClr>
                </a:solidFill>
              </a:rPr>
              <a:t>   </a:t>
            </a:r>
            <a:r>
              <a:rPr lang="en-GB" sz="2000" b="1" dirty="0" err="1">
                <a:solidFill>
                  <a:srgbClr val="4472C4">
                    <a:lumMod val="50000"/>
                  </a:srgbClr>
                </a:solidFill>
              </a:rPr>
              <a:t>eine</a:t>
            </a:r>
            <a:r>
              <a:rPr lang="en-GB" sz="2000" b="1" dirty="0">
                <a:solidFill>
                  <a:srgbClr val="4472C4">
                    <a:lumMod val="50000"/>
                  </a:srgbClr>
                </a:solidFill>
              </a:rPr>
              <a:t>    </a:t>
            </a:r>
            <a:r>
              <a:rPr lang="en-GB" sz="2000" dirty="0" err="1">
                <a:solidFill>
                  <a:srgbClr val="4472C4">
                    <a:lumMod val="50000"/>
                  </a:srgbClr>
                </a:solidFill>
              </a:rPr>
              <a:t>Direktorin</a:t>
            </a:r>
            <a:r>
              <a:rPr lang="en-GB" sz="2000" dirty="0">
                <a:solidFill>
                  <a:srgbClr val="4472C4">
                    <a:lumMod val="50000"/>
                  </a:srgbClr>
                </a:solidFill>
              </a:rPr>
              <a:t>.</a:t>
            </a:r>
          </a:p>
          <a:p>
            <a:pPr lvl="0">
              <a:defRPr/>
            </a:pPr>
            <a:r>
              <a:rPr lang="en-GB" sz="2000" dirty="0">
                <a:solidFill>
                  <a:srgbClr val="4472C4">
                    <a:lumMod val="50000"/>
                  </a:srgbClr>
                </a:solidFill>
              </a:rPr>
              <a:t>                           ( </a:t>
            </a:r>
            <a:r>
              <a:rPr lang="en-GB" sz="2000" b="1" dirty="0">
                <a:solidFill>
                  <a:srgbClr val="DAA520"/>
                </a:solidFill>
              </a:rPr>
              <a:t>a</a:t>
            </a:r>
            <a:r>
              <a:rPr lang="en-GB" sz="2000" dirty="0">
                <a:solidFill>
                  <a:srgbClr val="4472C4">
                    <a:lumMod val="50000"/>
                  </a:srgbClr>
                </a:solidFill>
              </a:rPr>
              <a:t>       principal)</a:t>
            </a:r>
          </a:p>
        </p:txBody>
      </p:sp>
      <p:sp>
        <p:nvSpPr>
          <p:cNvPr id="54" name="TextBox 53">
            <a:extLst>
              <a:ext uri="{FF2B5EF4-FFF2-40B4-BE49-F238E27FC236}">
                <a16:creationId xmlns:a16="http://schemas.microsoft.com/office/drawing/2014/main" id="{75BB6B71-97BE-421F-BD2C-556F413C9404}"/>
              </a:ext>
            </a:extLst>
          </p:cNvPr>
          <p:cNvSpPr txBox="1"/>
          <p:nvPr/>
        </p:nvSpPr>
        <p:spPr>
          <a:xfrm>
            <a:off x="5684291" y="3057181"/>
            <a:ext cx="1023847"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000" b="1" i="0" u="none" strike="noStrike" kern="1200" cap="none" spc="0" normalizeH="0" baseline="0" noProof="0" dirty="0" err="1">
                <a:ln>
                  <a:noFill/>
                </a:ln>
                <a:solidFill>
                  <a:srgbClr val="FF9933"/>
                </a:solidFill>
                <a:effectLst/>
                <a:uLnTx/>
                <a:uFillTx/>
                <a:latin typeface="Century Gothic" panose="020F0302020204030204"/>
                <a:ea typeface="+mn-ea"/>
                <a:cs typeface="+mn-cs"/>
              </a:rPr>
              <a:t>e</a:t>
            </a:r>
            <a:endParaRPr kumimoji="0" lang="en-GB" sz="2000" b="1" i="0" u="none" strike="noStrike" kern="1200" cap="none" spc="0" normalizeH="0" baseline="0" noProof="0" dirty="0">
              <a:ln>
                <a:noFill/>
              </a:ln>
              <a:solidFill>
                <a:srgbClr val="FF9933"/>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4D4A996F-A5B9-43C4-B3F7-05DF883F35FD}"/>
              </a:ext>
            </a:extLst>
          </p:cNvPr>
          <p:cNvSpPr txBox="1"/>
          <p:nvPr/>
        </p:nvSpPr>
        <p:spPr>
          <a:xfrm flipH="1">
            <a:off x="6128958" y="3350012"/>
            <a:ext cx="497402"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our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27454B34-59F2-413F-A73B-F7399278ED1A}"/>
              </a:ext>
            </a:extLst>
          </p:cNvPr>
          <p:cNvSpPr txBox="1"/>
          <p:nvPr/>
        </p:nvSpPr>
        <p:spPr>
          <a:xfrm>
            <a:off x="5684292" y="3041920"/>
            <a:ext cx="942068"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GB" sz="2000" b="1" i="0" u="none" strike="noStrike" kern="1200" cap="none" spc="0" normalizeH="0" baseline="0" noProof="0" dirty="0" err="1">
                <a:ln>
                  <a:noFill/>
                </a:ln>
                <a:solidFill>
                  <a:srgbClr val="FF9933"/>
                </a:solidFill>
                <a:effectLst/>
                <a:uLnTx/>
                <a:uFillTx/>
                <a:latin typeface="Century Gothic" panose="020F0302020204030204"/>
                <a:ea typeface="+mn-ea"/>
                <a:cs typeface="+mn-cs"/>
              </a:rPr>
              <a:t>e</a:t>
            </a:r>
            <a:endParaRPr kumimoji="0" lang="en-GB" sz="2000" b="1" i="0" u="none" strike="noStrike" kern="1200" cap="none" spc="0" normalizeH="0" baseline="0" noProof="0" dirty="0">
              <a:ln>
                <a:noFill/>
              </a:ln>
              <a:solidFill>
                <a:srgbClr val="FF9933"/>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6159D138-B142-48DE-99E5-753DAC21A773}"/>
              </a:ext>
            </a:extLst>
          </p:cNvPr>
          <p:cNvSpPr txBox="1"/>
          <p:nvPr/>
        </p:nvSpPr>
        <p:spPr>
          <a:xfrm flipH="1">
            <a:off x="6103056" y="3358108"/>
            <a:ext cx="637983"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their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11C20542-5FB2-4FC5-ABAF-5058C83371F3}"/>
              </a:ext>
            </a:extLst>
          </p:cNvPr>
          <p:cNvSpPr/>
          <p:nvPr/>
        </p:nvSpPr>
        <p:spPr>
          <a:xfrm>
            <a:off x="8101247" y="2118999"/>
            <a:ext cx="3938567" cy="3526383"/>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9C1E3B89-A9DD-4FA9-83ED-E1A66E32CA54}"/>
              </a:ext>
            </a:extLst>
          </p:cNvPr>
          <p:cNvSpPr/>
          <p:nvPr/>
        </p:nvSpPr>
        <p:spPr>
          <a:xfrm>
            <a:off x="10983479" y="2133265"/>
            <a:ext cx="978153" cy="400110"/>
          </a:xfrm>
          <a:prstGeom prst="rect">
            <a:avLst/>
          </a:prstGeom>
        </p:spPr>
        <p:txBody>
          <a:bodyPr wrap="none">
            <a:spAutoFit/>
          </a:bodyPr>
          <a:lstStyle/>
          <a:p>
            <a:pPr lvl="0" algn="ctr">
              <a:defRPr/>
            </a:pPr>
            <a:r>
              <a:rPr lang="en-GB" sz="2000" b="1" dirty="0">
                <a:solidFill>
                  <a:srgbClr val="4472C4">
                    <a:lumMod val="50000"/>
                  </a:srgbClr>
                </a:solidFill>
              </a:rPr>
              <a:t>neuter</a:t>
            </a:r>
          </a:p>
        </p:txBody>
      </p:sp>
      <p:sp>
        <p:nvSpPr>
          <p:cNvPr id="72" name="Rectangle 71">
            <a:extLst>
              <a:ext uri="{FF2B5EF4-FFF2-40B4-BE49-F238E27FC236}">
                <a16:creationId xmlns:a16="http://schemas.microsoft.com/office/drawing/2014/main" id="{090CB10B-319B-4CDC-B568-D69FA3DAF685}"/>
              </a:ext>
            </a:extLst>
          </p:cNvPr>
          <p:cNvSpPr/>
          <p:nvPr/>
        </p:nvSpPr>
        <p:spPr>
          <a:xfrm>
            <a:off x="8085760" y="3091546"/>
            <a:ext cx="4018519" cy="707886"/>
          </a:xfrm>
          <a:prstGeom prst="rect">
            <a:avLst/>
          </a:prstGeom>
        </p:spPr>
        <p:txBody>
          <a:bodyPr wrap="square">
            <a:spAutoFit/>
          </a:bodyPr>
          <a:lstStyle/>
          <a:p>
            <a:pPr lvl="0">
              <a:defRPr/>
            </a:pPr>
            <a:r>
              <a:rPr lang="en-GB" sz="2000" dirty="0">
                <a:solidFill>
                  <a:srgbClr val="4472C4">
                    <a:lumMod val="50000"/>
                  </a:srgbClr>
                </a:solidFill>
              </a:rPr>
              <a:t>Row 1: Das </a:t>
            </a:r>
            <a:r>
              <a:rPr lang="en-GB" sz="2000" dirty="0" err="1">
                <a:solidFill>
                  <a:srgbClr val="4472C4">
                    <a:lumMod val="50000"/>
                  </a:srgbClr>
                </a:solidFill>
              </a:rPr>
              <a:t>ist</a:t>
            </a:r>
            <a:r>
              <a:rPr lang="en-GB" sz="2000" dirty="0">
                <a:solidFill>
                  <a:srgbClr val="4472C4">
                    <a:lumMod val="50000"/>
                  </a:srgbClr>
                </a:solidFill>
              </a:rPr>
              <a:t>   </a:t>
            </a:r>
            <a:r>
              <a:rPr lang="en-GB" sz="2000" b="1" dirty="0" err="1">
                <a:solidFill>
                  <a:srgbClr val="4472C4">
                    <a:lumMod val="50000"/>
                  </a:srgbClr>
                </a:solidFill>
              </a:rPr>
              <a:t>ein</a:t>
            </a:r>
            <a:r>
              <a:rPr lang="en-GB" sz="2000" dirty="0">
                <a:solidFill>
                  <a:srgbClr val="4472C4">
                    <a:lumMod val="50000"/>
                  </a:srgbClr>
                </a:solidFill>
              </a:rPr>
              <a:t>   Motto.</a:t>
            </a:r>
          </a:p>
          <a:p>
            <a:pPr lvl="0">
              <a:defRPr/>
            </a:pPr>
            <a:r>
              <a:rPr lang="en-GB" sz="2000" dirty="0">
                <a:solidFill>
                  <a:srgbClr val="4472C4">
                    <a:lumMod val="50000"/>
                  </a:srgbClr>
                </a:solidFill>
              </a:rPr>
              <a:t>                         (   </a:t>
            </a:r>
            <a:r>
              <a:rPr lang="en-GB" sz="2000" b="1" dirty="0">
                <a:solidFill>
                  <a:srgbClr val="DAA520"/>
                </a:solidFill>
              </a:rPr>
              <a:t>a</a:t>
            </a:r>
            <a:r>
              <a:rPr lang="en-GB" sz="2000" b="1" dirty="0">
                <a:solidFill>
                  <a:srgbClr val="4472C4">
                    <a:lumMod val="50000"/>
                  </a:srgbClr>
                </a:solidFill>
              </a:rPr>
              <a:t>     </a:t>
            </a:r>
            <a:r>
              <a:rPr lang="en-GB" sz="2000" dirty="0">
                <a:solidFill>
                  <a:srgbClr val="4472C4">
                    <a:lumMod val="50000"/>
                  </a:srgbClr>
                </a:solidFill>
              </a:rPr>
              <a:t>motto)</a:t>
            </a:r>
          </a:p>
        </p:txBody>
      </p:sp>
      <p:sp>
        <p:nvSpPr>
          <p:cNvPr id="43" name="TextBox 42">
            <a:extLst>
              <a:ext uri="{FF2B5EF4-FFF2-40B4-BE49-F238E27FC236}">
                <a16:creationId xmlns:a16="http://schemas.microsoft.com/office/drawing/2014/main" id="{B264526E-CDA9-4E3A-96BD-1EA2B545C690}"/>
              </a:ext>
            </a:extLst>
          </p:cNvPr>
          <p:cNvSpPr txBox="1"/>
          <p:nvPr/>
        </p:nvSpPr>
        <p:spPr>
          <a:xfrm>
            <a:off x="9882396" y="3094830"/>
            <a:ext cx="728212"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98352D0B-E370-4AEB-9DD4-D66DD936A5A9}"/>
              </a:ext>
            </a:extLst>
          </p:cNvPr>
          <p:cNvSpPr txBox="1"/>
          <p:nvPr/>
        </p:nvSpPr>
        <p:spPr>
          <a:xfrm flipH="1">
            <a:off x="10115061" y="3416220"/>
            <a:ext cx="497402"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our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32AA4DFB-46BE-4A7B-A830-0538318C4AAD}"/>
              </a:ext>
            </a:extLst>
          </p:cNvPr>
          <p:cNvSpPr txBox="1"/>
          <p:nvPr/>
        </p:nvSpPr>
        <p:spPr>
          <a:xfrm>
            <a:off x="9882271" y="3091070"/>
            <a:ext cx="728212"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FFF6D255-BA9F-489C-B7D7-A4EB19033CC9}"/>
              </a:ext>
            </a:extLst>
          </p:cNvPr>
          <p:cNvSpPr txBox="1"/>
          <p:nvPr/>
        </p:nvSpPr>
        <p:spPr>
          <a:xfrm flipH="1">
            <a:off x="10036072" y="3417506"/>
            <a:ext cx="637983"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their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03B1A17A-625C-48E7-833E-6DA081222F63}"/>
              </a:ext>
            </a:extLst>
          </p:cNvPr>
          <p:cNvSpPr/>
          <p:nvPr/>
        </p:nvSpPr>
        <p:spPr>
          <a:xfrm>
            <a:off x="4010620" y="3841108"/>
            <a:ext cx="4136657" cy="707886"/>
          </a:xfrm>
          <a:prstGeom prst="rect">
            <a:avLst/>
          </a:prstGeom>
        </p:spPr>
        <p:txBody>
          <a:bodyPr wrap="square">
            <a:spAutoFit/>
          </a:bodyPr>
          <a:lstStyle/>
          <a:p>
            <a:pPr lvl="0">
              <a:defRPr/>
            </a:pPr>
            <a:r>
              <a:rPr lang="en-GB" sz="2000" dirty="0">
                <a:solidFill>
                  <a:srgbClr val="4472C4">
                    <a:lumMod val="50000"/>
                  </a:srgbClr>
                </a:solidFill>
              </a:rPr>
              <a:t>Row 2: </a:t>
            </a:r>
            <a:r>
              <a:rPr lang="en-GB" sz="2000" dirty="0" err="1">
                <a:solidFill>
                  <a:srgbClr val="4472C4">
                    <a:lumMod val="50000"/>
                  </a:srgbClr>
                </a:solidFill>
              </a:rPr>
              <a:t>ohne</a:t>
            </a:r>
            <a:r>
              <a:rPr lang="en-GB" sz="2000" dirty="0">
                <a:solidFill>
                  <a:srgbClr val="4472C4">
                    <a:lumMod val="50000"/>
                  </a:srgbClr>
                </a:solidFill>
              </a:rPr>
              <a:t>    </a:t>
            </a:r>
            <a:r>
              <a:rPr lang="en-GB" sz="2000" b="1" dirty="0" err="1">
                <a:solidFill>
                  <a:srgbClr val="4472C4">
                    <a:lumMod val="50000"/>
                  </a:srgbClr>
                </a:solidFill>
              </a:rPr>
              <a:t>ein</a:t>
            </a:r>
            <a:r>
              <a:rPr lang="en-GB" sz="2000" b="1" dirty="0" err="1">
                <a:solidFill>
                  <a:srgbClr val="115076"/>
                </a:solidFill>
              </a:rPr>
              <a:t>e</a:t>
            </a:r>
            <a:r>
              <a:rPr lang="en-GB" sz="2000" dirty="0">
                <a:solidFill>
                  <a:srgbClr val="FF6600"/>
                </a:solidFill>
              </a:rPr>
              <a:t> </a:t>
            </a:r>
            <a:r>
              <a:rPr lang="en-GB" sz="2000" dirty="0">
                <a:solidFill>
                  <a:srgbClr val="4472C4">
                    <a:lumMod val="50000"/>
                  </a:srgbClr>
                </a:solidFill>
              </a:rPr>
              <a:t>   </a:t>
            </a:r>
            <a:r>
              <a:rPr lang="en-GB" sz="2000" dirty="0" err="1">
                <a:solidFill>
                  <a:srgbClr val="4472C4">
                    <a:lumMod val="50000"/>
                  </a:srgbClr>
                </a:solidFill>
              </a:rPr>
              <a:t>Direktorin</a:t>
            </a:r>
            <a:r>
              <a:rPr lang="en-GB" sz="2000" dirty="0">
                <a:solidFill>
                  <a:srgbClr val="4472C4">
                    <a:lumMod val="50000"/>
                  </a:srgbClr>
                </a:solidFill>
              </a:rPr>
              <a:t>.</a:t>
            </a:r>
          </a:p>
          <a:p>
            <a:pPr lvl="0">
              <a:defRPr/>
            </a:pPr>
            <a:r>
              <a:rPr lang="en-GB" sz="2000" dirty="0">
                <a:solidFill>
                  <a:srgbClr val="4472C4">
                    <a:lumMod val="50000"/>
                  </a:srgbClr>
                </a:solidFill>
              </a:rPr>
              <a:t>        (… without   </a:t>
            </a:r>
            <a:r>
              <a:rPr lang="en-GB" sz="2000" b="1" dirty="0">
                <a:solidFill>
                  <a:srgbClr val="DAA520"/>
                </a:solidFill>
              </a:rPr>
              <a:t>a</a:t>
            </a:r>
            <a:r>
              <a:rPr lang="en-GB" sz="2000" dirty="0">
                <a:solidFill>
                  <a:srgbClr val="4472C4">
                    <a:lumMod val="50000"/>
                  </a:srgbClr>
                </a:solidFill>
              </a:rPr>
              <a:t>     principal.)</a:t>
            </a:r>
            <a:endParaRPr lang="en-GB" sz="2000" dirty="0"/>
          </a:p>
        </p:txBody>
      </p:sp>
      <p:sp>
        <p:nvSpPr>
          <p:cNvPr id="44" name="TextBox 43">
            <a:extLst>
              <a:ext uri="{FF2B5EF4-FFF2-40B4-BE49-F238E27FC236}">
                <a16:creationId xmlns:a16="http://schemas.microsoft.com/office/drawing/2014/main" id="{29C8D7C5-2699-4C1E-A2BC-18A7E92CC5E4}"/>
              </a:ext>
            </a:extLst>
          </p:cNvPr>
          <p:cNvSpPr txBox="1"/>
          <p:nvPr/>
        </p:nvSpPr>
        <p:spPr>
          <a:xfrm>
            <a:off x="5601318" y="3829700"/>
            <a:ext cx="1023847"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e</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75F74670-68CB-4B4E-834D-61BF404375E5}"/>
              </a:ext>
            </a:extLst>
          </p:cNvPr>
          <p:cNvSpPr txBox="1"/>
          <p:nvPr/>
        </p:nvSpPr>
        <p:spPr>
          <a:xfrm>
            <a:off x="6161400" y="4156781"/>
            <a:ext cx="439154"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our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2A37FFB5-FA3D-4143-9FB1-5C4859B23580}"/>
              </a:ext>
            </a:extLst>
          </p:cNvPr>
          <p:cNvSpPr txBox="1"/>
          <p:nvPr/>
        </p:nvSpPr>
        <p:spPr>
          <a:xfrm>
            <a:off x="5642698" y="3789466"/>
            <a:ext cx="1023847"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GB"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e</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D13CBB94-132B-4FBA-9F82-B5BAA979C63C}"/>
              </a:ext>
            </a:extLst>
          </p:cNvPr>
          <p:cNvSpPr txBox="1"/>
          <p:nvPr/>
        </p:nvSpPr>
        <p:spPr>
          <a:xfrm flipH="1">
            <a:off x="6044049" y="4143640"/>
            <a:ext cx="637983"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their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50753C83-5C5A-4941-A869-F57710521FF8}"/>
              </a:ext>
            </a:extLst>
          </p:cNvPr>
          <p:cNvSpPr/>
          <p:nvPr/>
        </p:nvSpPr>
        <p:spPr>
          <a:xfrm>
            <a:off x="8098355" y="3824160"/>
            <a:ext cx="6096000" cy="707886"/>
          </a:xfrm>
          <a:prstGeom prst="rect">
            <a:avLst/>
          </a:prstGeom>
        </p:spPr>
        <p:txBody>
          <a:bodyPr>
            <a:spAutoFit/>
          </a:bodyPr>
          <a:lstStyle/>
          <a:p>
            <a:pPr lvl="0">
              <a:defRPr/>
            </a:pPr>
            <a:r>
              <a:rPr lang="en-GB" sz="2000" dirty="0">
                <a:solidFill>
                  <a:srgbClr val="4472C4">
                    <a:lumMod val="50000"/>
                  </a:srgbClr>
                </a:solidFill>
              </a:rPr>
              <a:t>Row 2: …</a:t>
            </a:r>
            <a:r>
              <a:rPr lang="en-GB" sz="2000" dirty="0" err="1">
                <a:solidFill>
                  <a:srgbClr val="4472C4">
                    <a:lumMod val="50000"/>
                  </a:srgbClr>
                </a:solidFill>
              </a:rPr>
              <a:t>ohne</a:t>
            </a:r>
            <a:r>
              <a:rPr lang="en-GB" sz="2000" dirty="0">
                <a:solidFill>
                  <a:srgbClr val="4472C4">
                    <a:lumMod val="50000"/>
                  </a:srgbClr>
                </a:solidFill>
              </a:rPr>
              <a:t>    </a:t>
            </a:r>
            <a:r>
              <a:rPr lang="en-GB" sz="2000" b="1" dirty="0" err="1">
                <a:solidFill>
                  <a:srgbClr val="4472C4">
                    <a:lumMod val="50000"/>
                  </a:srgbClr>
                </a:solidFill>
              </a:rPr>
              <a:t>ein</a:t>
            </a:r>
            <a:r>
              <a:rPr lang="en-GB" sz="2000" dirty="0">
                <a:solidFill>
                  <a:srgbClr val="FF6600"/>
                </a:solidFill>
              </a:rPr>
              <a:t> </a:t>
            </a:r>
            <a:r>
              <a:rPr lang="en-GB" sz="2000" dirty="0">
                <a:solidFill>
                  <a:srgbClr val="4472C4">
                    <a:lumMod val="50000"/>
                  </a:srgbClr>
                </a:solidFill>
              </a:rPr>
              <a:t>   Motto. </a:t>
            </a:r>
          </a:p>
          <a:p>
            <a:pPr lvl="0">
              <a:defRPr/>
            </a:pPr>
            <a:r>
              <a:rPr lang="en-GB" sz="2000" dirty="0">
                <a:solidFill>
                  <a:srgbClr val="4472C4">
                    <a:lumMod val="50000"/>
                  </a:srgbClr>
                </a:solidFill>
              </a:rPr>
              <a:t>          (… without   </a:t>
            </a:r>
            <a:r>
              <a:rPr lang="en-GB" sz="2000" b="1" dirty="0">
                <a:solidFill>
                  <a:srgbClr val="DAA520"/>
                </a:solidFill>
              </a:rPr>
              <a:t>a</a:t>
            </a:r>
            <a:r>
              <a:rPr lang="en-GB" sz="2000" dirty="0">
                <a:solidFill>
                  <a:srgbClr val="4472C4">
                    <a:lumMod val="50000"/>
                  </a:srgbClr>
                </a:solidFill>
              </a:rPr>
              <a:t>     motto.)</a:t>
            </a:r>
            <a:endParaRPr lang="en-GB" sz="2000" dirty="0"/>
          </a:p>
        </p:txBody>
      </p:sp>
      <p:sp>
        <p:nvSpPr>
          <p:cNvPr id="55" name="TextBox 54">
            <a:extLst>
              <a:ext uri="{FF2B5EF4-FFF2-40B4-BE49-F238E27FC236}">
                <a16:creationId xmlns:a16="http://schemas.microsoft.com/office/drawing/2014/main" id="{11C3C234-7876-4C75-83BB-C5B571388ED2}"/>
              </a:ext>
            </a:extLst>
          </p:cNvPr>
          <p:cNvSpPr txBox="1"/>
          <p:nvPr/>
        </p:nvSpPr>
        <p:spPr>
          <a:xfrm>
            <a:off x="10036072" y="3843950"/>
            <a:ext cx="870046"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5A2A66BD-0F92-4502-9CD6-D89FD2DBCDF6}"/>
              </a:ext>
            </a:extLst>
          </p:cNvPr>
          <p:cNvSpPr txBox="1"/>
          <p:nvPr/>
        </p:nvSpPr>
        <p:spPr>
          <a:xfrm>
            <a:off x="10327772" y="4156045"/>
            <a:ext cx="439154"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our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558E13F7-E011-49B0-A91C-7A46DF0E8338}"/>
              </a:ext>
            </a:extLst>
          </p:cNvPr>
          <p:cNvSpPr txBox="1"/>
          <p:nvPr/>
        </p:nvSpPr>
        <p:spPr>
          <a:xfrm>
            <a:off x="10028328" y="3833646"/>
            <a:ext cx="885533"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76" name="TextBox 75">
            <a:extLst>
              <a:ext uri="{FF2B5EF4-FFF2-40B4-BE49-F238E27FC236}">
                <a16:creationId xmlns:a16="http://schemas.microsoft.com/office/drawing/2014/main" id="{B3D02C56-2A1F-4572-8579-4EB6837D9490}"/>
              </a:ext>
            </a:extLst>
          </p:cNvPr>
          <p:cNvSpPr txBox="1"/>
          <p:nvPr/>
        </p:nvSpPr>
        <p:spPr>
          <a:xfrm flipH="1">
            <a:off x="10238433" y="4141529"/>
            <a:ext cx="637983"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their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584C85A9-46CE-474A-B444-8F4825CC3119}"/>
              </a:ext>
            </a:extLst>
          </p:cNvPr>
          <p:cNvSpPr/>
          <p:nvPr/>
        </p:nvSpPr>
        <p:spPr>
          <a:xfrm>
            <a:off x="4010620" y="4851639"/>
            <a:ext cx="6096000" cy="707886"/>
          </a:xfrm>
          <a:prstGeom prst="rect">
            <a:avLst/>
          </a:prstGeom>
        </p:spPr>
        <p:txBody>
          <a:bodyPr>
            <a:spAutoFit/>
          </a:bodyPr>
          <a:lstStyle/>
          <a:p>
            <a:r>
              <a:rPr lang="en-GB" sz="2000" dirty="0">
                <a:solidFill>
                  <a:srgbClr val="4472C4">
                    <a:lumMod val="50000"/>
                  </a:srgbClr>
                </a:solidFill>
              </a:rPr>
              <a:t>Row 3: … </a:t>
            </a:r>
            <a:r>
              <a:rPr lang="en-GB" sz="2000" dirty="0" err="1">
                <a:solidFill>
                  <a:srgbClr val="4472C4">
                    <a:lumMod val="50000"/>
                  </a:srgbClr>
                </a:solidFill>
              </a:rPr>
              <a:t>mit</a:t>
            </a:r>
            <a:r>
              <a:rPr lang="en-GB" sz="2000" dirty="0">
                <a:solidFill>
                  <a:srgbClr val="4472C4">
                    <a:lumMod val="50000"/>
                  </a:srgbClr>
                </a:solidFill>
              </a:rPr>
              <a:t>   </a:t>
            </a:r>
            <a:r>
              <a:rPr lang="en-GB" sz="2000" b="1" dirty="0" err="1">
                <a:solidFill>
                  <a:srgbClr val="4472C4">
                    <a:lumMod val="50000"/>
                  </a:srgbClr>
                </a:solidFill>
              </a:rPr>
              <a:t>ein</a:t>
            </a:r>
            <a:r>
              <a:rPr lang="en-GB" sz="2000" b="1" dirty="0" err="1">
                <a:solidFill>
                  <a:srgbClr val="E87D1E"/>
                </a:solidFill>
              </a:rPr>
              <a:t>er</a:t>
            </a:r>
            <a:r>
              <a:rPr lang="en-GB" sz="2000" b="1" dirty="0">
                <a:solidFill>
                  <a:srgbClr val="E87D1E"/>
                </a:solidFill>
              </a:rPr>
              <a:t>   </a:t>
            </a:r>
            <a:r>
              <a:rPr lang="en-GB" sz="2000" dirty="0" err="1">
                <a:solidFill>
                  <a:srgbClr val="4472C4">
                    <a:lumMod val="50000"/>
                  </a:srgbClr>
                </a:solidFill>
              </a:rPr>
              <a:t>Direktorin</a:t>
            </a:r>
            <a:r>
              <a:rPr lang="en-GB" sz="2000" dirty="0">
                <a:solidFill>
                  <a:srgbClr val="4472C4">
                    <a:lumMod val="50000"/>
                  </a:srgbClr>
                </a:solidFill>
              </a:rPr>
              <a:t>.</a:t>
            </a:r>
            <a:br>
              <a:rPr lang="en-GB" sz="2000" dirty="0">
                <a:solidFill>
                  <a:srgbClr val="4472C4">
                    <a:lumMod val="50000"/>
                  </a:srgbClr>
                </a:solidFill>
              </a:rPr>
            </a:br>
            <a:r>
              <a:rPr lang="en-GB" sz="2000" dirty="0">
                <a:solidFill>
                  <a:srgbClr val="4472C4">
                    <a:lumMod val="50000"/>
                  </a:srgbClr>
                </a:solidFill>
              </a:rPr>
              <a:t>          (… with      </a:t>
            </a:r>
            <a:r>
              <a:rPr lang="en-GB" sz="2000" b="1" dirty="0">
                <a:solidFill>
                  <a:srgbClr val="DAA520"/>
                </a:solidFill>
              </a:rPr>
              <a:t>a</a:t>
            </a:r>
            <a:r>
              <a:rPr lang="en-GB" sz="2000" dirty="0">
                <a:solidFill>
                  <a:srgbClr val="4472C4">
                    <a:lumMod val="50000"/>
                  </a:srgbClr>
                </a:solidFill>
              </a:rPr>
              <a:t>      principal.)</a:t>
            </a:r>
            <a:endParaRPr lang="en-GB" sz="2000" dirty="0"/>
          </a:p>
        </p:txBody>
      </p:sp>
      <p:sp>
        <p:nvSpPr>
          <p:cNvPr id="51" name="TextBox 50">
            <a:extLst>
              <a:ext uri="{FF2B5EF4-FFF2-40B4-BE49-F238E27FC236}">
                <a16:creationId xmlns:a16="http://schemas.microsoft.com/office/drawing/2014/main" id="{3D8EAD0A-43B7-422A-B3F7-2FF759AB8A62}"/>
              </a:ext>
            </a:extLst>
          </p:cNvPr>
          <p:cNvSpPr txBox="1"/>
          <p:nvPr/>
        </p:nvSpPr>
        <p:spPr>
          <a:xfrm>
            <a:off x="5662126" y="4838498"/>
            <a:ext cx="1068175"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er</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2C6D8393-C61E-41B5-8B92-15A5B6C0EA41}"/>
              </a:ext>
            </a:extLst>
          </p:cNvPr>
          <p:cNvSpPr txBox="1"/>
          <p:nvPr/>
        </p:nvSpPr>
        <p:spPr>
          <a:xfrm>
            <a:off x="6032132" y="5149715"/>
            <a:ext cx="439154"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our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B8B9C680-6A1B-461F-8B3E-77BAC3A1C71B}"/>
              </a:ext>
            </a:extLst>
          </p:cNvPr>
          <p:cNvSpPr txBox="1"/>
          <p:nvPr/>
        </p:nvSpPr>
        <p:spPr>
          <a:xfrm>
            <a:off x="5696897" y="4832449"/>
            <a:ext cx="985135"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GB"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er</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CF125A1B-F7E7-46C2-8252-EAAB2B60D015}"/>
              </a:ext>
            </a:extLst>
          </p:cNvPr>
          <p:cNvSpPr txBox="1"/>
          <p:nvPr/>
        </p:nvSpPr>
        <p:spPr>
          <a:xfrm flipH="1">
            <a:off x="5954632" y="5151297"/>
            <a:ext cx="637983"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their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Rectangle 77">
            <a:extLst>
              <a:ext uri="{FF2B5EF4-FFF2-40B4-BE49-F238E27FC236}">
                <a16:creationId xmlns:a16="http://schemas.microsoft.com/office/drawing/2014/main" id="{CA22F05B-187B-40AA-A6C4-D6B172724761}"/>
              </a:ext>
            </a:extLst>
          </p:cNvPr>
          <p:cNvSpPr/>
          <p:nvPr/>
        </p:nvSpPr>
        <p:spPr>
          <a:xfrm>
            <a:off x="8098355" y="4870752"/>
            <a:ext cx="3969992" cy="707886"/>
          </a:xfrm>
          <a:prstGeom prst="rect">
            <a:avLst/>
          </a:prstGeom>
        </p:spPr>
        <p:txBody>
          <a:bodyPr wrap="square">
            <a:spAutoFit/>
          </a:bodyPr>
          <a:lstStyle/>
          <a:p>
            <a:r>
              <a:rPr lang="en-GB" sz="2000" dirty="0">
                <a:solidFill>
                  <a:srgbClr val="4472C4">
                    <a:lumMod val="50000"/>
                  </a:srgbClr>
                </a:solidFill>
              </a:rPr>
              <a:t>Row 3: … </a:t>
            </a:r>
            <a:r>
              <a:rPr lang="en-GB" sz="2000" dirty="0" err="1">
                <a:solidFill>
                  <a:srgbClr val="4472C4">
                    <a:lumMod val="50000"/>
                  </a:srgbClr>
                </a:solidFill>
              </a:rPr>
              <a:t>mit</a:t>
            </a:r>
            <a:r>
              <a:rPr lang="en-GB" sz="2000" dirty="0">
                <a:solidFill>
                  <a:srgbClr val="4472C4">
                    <a:lumMod val="50000"/>
                  </a:srgbClr>
                </a:solidFill>
              </a:rPr>
              <a:t>   </a:t>
            </a:r>
            <a:r>
              <a:rPr lang="en-GB" sz="2000" b="1" dirty="0" err="1">
                <a:solidFill>
                  <a:srgbClr val="4472C4">
                    <a:lumMod val="50000"/>
                  </a:srgbClr>
                </a:solidFill>
              </a:rPr>
              <a:t>ein</a:t>
            </a:r>
            <a:r>
              <a:rPr lang="en-GB" sz="2000" b="1" dirty="0" err="1">
                <a:solidFill>
                  <a:srgbClr val="E87D1E"/>
                </a:solidFill>
              </a:rPr>
              <a:t>em</a:t>
            </a:r>
            <a:r>
              <a:rPr lang="en-GB" sz="2000" dirty="0">
                <a:solidFill>
                  <a:srgbClr val="E87D1E"/>
                </a:solidFill>
              </a:rPr>
              <a:t>   </a:t>
            </a:r>
            <a:r>
              <a:rPr lang="en-GB" sz="2000" dirty="0">
                <a:solidFill>
                  <a:srgbClr val="4472C4">
                    <a:lumMod val="50000"/>
                  </a:srgbClr>
                </a:solidFill>
              </a:rPr>
              <a:t>Motto.</a:t>
            </a:r>
            <a:br>
              <a:rPr lang="en-GB" sz="2000" dirty="0">
                <a:solidFill>
                  <a:srgbClr val="4472C4">
                    <a:lumMod val="50000"/>
                  </a:srgbClr>
                </a:solidFill>
              </a:rPr>
            </a:br>
            <a:r>
              <a:rPr lang="en-GB" sz="2000" dirty="0">
                <a:solidFill>
                  <a:srgbClr val="4472C4">
                    <a:lumMod val="50000"/>
                  </a:srgbClr>
                </a:solidFill>
              </a:rPr>
              <a:t>          (… with       </a:t>
            </a:r>
            <a:r>
              <a:rPr lang="en-GB" sz="2000" b="1" dirty="0">
                <a:solidFill>
                  <a:srgbClr val="DAA520"/>
                </a:solidFill>
              </a:rPr>
              <a:t>a</a:t>
            </a:r>
            <a:r>
              <a:rPr lang="en-GB" sz="2000" dirty="0">
                <a:solidFill>
                  <a:srgbClr val="4472C4">
                    <a:lumMod val="50000"/>
                  </a:srgbClr>
                </a:solidFill>
              </a:rPr>
              <a:t>      motto.)</a:t>
            </a:r>
            <a:endParaRPr lang="en-GB" sz="2000" dirty="0"/>
          </a:p>
        </p:txBody>
      </p:sp>
      <p:sp>
        <p:nvSpPr>
          <p:cNvPr id="62" name="TextBox 61">
            <a:extLst>
              <a:ext uri="{FF2B5EF4-FFF2-40B4-BE49-F238E27FC236}">
                <a16:creationId xmlns:a16="http://schemas.microsoft.com/office/drawing/2014/main" id="{65DDFC5A-943D-449B-A37E-91CEB57A2D9D}"/>
              </a:ext>
            </a:extLst>
          </p:cNvPr>
          <p:cNvSpPr txBox="1"/>
          <p:nvPr/>
        </p:nvSpPr>
        <p:spPr>
          <a:xfrm>
            <a:off x="9837943" y="4873820"/>
            <a:ext cx="1068175"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em</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1581F1A8-5F05-490A-9621-4A0BF7D88CA4}"/>
              </a:ext>
            </a:extLst>
          </p:cNvPr>
          <p:cNvSpPr txBox="1"/>
          <p:nvPr/>
        </p:nvSpPr>
        <p:spPr>
          <a:xfrm>
            <a:off x="10171329" y="5159415"/>
            <a:ext cx="439154"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our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7A9A4C4C-9238-4D0A-9A92-20E20AEB197F}"/>
              </a:ext>
            </a:extLst>
          </p:cNvPr>
          <p:cNvSpPr txBox="1"/>
          <p:nvPr/>
        </p:nvSpPr>
        <p:spPr>
          <a:xfrm>
            <a:off x="9809410" y="4868195"/>
            <a:ext cx="1083335"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GB"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em</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E30376AE-5427-4F1B-A0BE-AAE4378EC49D}"/>
              </a:ext>
            </a:extLst>
          </p:cNvPr>
          <p:cNvSpPr txBox="1"/>
          <p:nvPr/>
        </p:nvSpPr>
        <p:spPr>
          <a:xfrm flipH="1">
            <a:off x="10036072" y="5181256"/>
            <a:ext cx="637983"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their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8217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74"/>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75"/>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5"/>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7"/>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60"/>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76"/>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26"/>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39"/>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40"/>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41"/>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42"/>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77"/>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51"/>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46"/>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53"/>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50"/>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78"/>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62"/>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grpId="0" nodeType="clickEffect">
                                  <p:stCondLst>
                                    <p:cond delay="0"/>
                                  </p:stCondLst>
                                  <p:childTnLst>
                                    <p:set>
                                      <p:cBhvr>
                                        <p:cTn id="192" dur="1" fill="hold">
                                          <p:stCondLst>
                                            <p:cond delay="0"/>
                                          </p:stCondLst>
                                        </p:cTn>
                                        <p:tgtEl>
                                          <p:spTgt spid="63"/>
                                        </p:tgtEl>
                                        <p:attrNameLst>
                                          <p:attrName>style.visibility</p:attrName>
                                        </p:attrNameLst>
                                      </p:cBhvr>
                                      <p:to>
                                        <p:strVal val="visible"/>
                                      </p:to>
                                    </p:se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grpId="0" nodeType="clickEffect">
                                  <p:stCondLst>
                                    <p:cond delay="0"/>
                                  </p:stCondLst>
                                  <p:childTnLst>
                                    <p:set>
                                      <p:cBhvr>
                                        <p:cTn id="196" dur="1" fill="hold">
                                          <p:stCondLst>
                                            <p:cond delay="0"/>
                                          </p:stCondLst>
                                        </p:cTn>
                                        <p:tgtEl>
                                          <p:spTgt spid="64"/>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grpId="0" nodeType="clickEffect">
                                  <p:stCondLst>
                                    <p:cond delay="0"/>
                                  </p:stCondLst>
                                  <p:childTnLst>
                                    <p:set>
                                      <p:cBhvr>
                                        <p:cTn id="20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P spid="16" grpId="0" animBg="1"/>
      <p:bldP spid="19" grpId="0"/>
      <p:bldP spid="10" grpId="0" animBg="1"/>
      <p:bldP spid="27" grpId="0" animBg="1"/>
      <p:bldP spid="35" grpId="0" animBg="1"/>
      <p:bldP spid="36" grpId="0" animBg="1"/>
      <p:bldP spid="25" grpId="0"/>
      <p:bldP spid="24" grpId="0" animBg="1"/>
      <p:bldP spid="33" grpId="0" animBg="1"/>
      <p:bldP spid="37" grpId="0" animBg="1"/>
      <p:bldP spid="38" grpId="0" animBg="1"/>
      <p:bldP spid="26" grpId="0"/>
      <p:bldP spid="39" grpId="0" animBg="1"/>
      <p:bldP spid="40" grpId="0" animBg="1"/>
      <p:bldP spid="41" grpId="0" animBg="1"/>
      <p:bldP spid="42" grpId="0" animBg="1"/>
      <p:bldP spid="65" grpId="0"/>
      <p:bldP spid="66" grpId="0" animBg="1"/>
      <p:bldP spid="67" grpId="0"/>
      <p:bldP spid="68" grpId="0"/>
      <p:bldP spid="54" grpId="0" animBg="1"/>
      <p:bldP spid="56" grpId="0" animBg="1"/>
      <p:bldP spid="58" grpId="0" animBg="1"/>
      <p:bldP spid="59" grpId="0" animBg="1"/>
      <p:bldP spid="70" grpId="0" animBg="1"/>
      <p:bldP spid="71" grpId="0"/>
      <p:bldP spid="72" grpId="0"/>
      <p:bldP spid="43" grpId="0" animBg="1"/>
      <p:bldP spid="45" grpId="0" animBg="1"/>
      <p:bldP spid="47" grpId="0" animBg="1"/>
      <p:bldP spid="48" grpId="0" animBg="1"/>
      <p:bldP spid="73" grpId="0"/>
      <p:bldP spid="44" grpId="0" animBg="1"/>
      <p:bldP spid="52" grpId="0" animBg="1"/>
      <p:bldP spid="49" grpId="0" animBg="1"/>
      <p:bldP spid="74" grpId="0" animBg="1"/>
      <p:bldP spid="75" grpId="0"/>
      <p:bldP spid="55" grpId="0" animBg="1"/>
      <p:bldP spid="57" grpId="0" animBg="1"/>
      <p:bldP spid="60" grpId="0" animBg="1"/>
      <p:bldP spid="76" grpId="0" animBg="1"/>
      <p:bldP spid="77" grpId="0"/>
      <p:bldP spid="51" grpId="0" animBg="1"/>
      <p:bldP spid="46" grpId="0" animBg="1"/>
      <p:bldP spid="53" grpId="0" animBg="1"/>
      <p:bldP spid="50" grpId="0" animBg="1"/>
      <p:bldP spid="78" grpId="0"/>
      <p:bldP spid="62" grpId="0" animBg="1"/>
      <p:bldP spid="63" grpId="0" animBg="1"/>
      <p:bldP spid="64" grpId="0" animBg="1"/>
      <p:bldP spid="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7736036" cy="869950"/>
          </a:xfrm>
          <a:prstGeom prst="rect">
            <a:avLst/>
          </a:prstGeom>
        </p:spPr>
      </p:pic>
      <p:sp>
        <p:nvSpPr>
          <p:cNvPr id="4" name="Title 3"/>
          <p:cNvSpPr>
            <a:spLocks noGrp="1"/>
          </p:cNvSpPr>
          <p:nvPr>
            <p:ph type="title"/>
          </p:nvPr>
        </p:nvSpPr>
        <p:spPr>
          <a:xfrm>
            <a:off x="0" y="100235"/>
            <a:ext cx="7110983" cy="707849"/>
          </a:xfrm>
        </p:spPr>
        <p:txBody>
          <a:bodyPr>
            <a:normAutofit/>
          </a:bodyPr>
          <a:lstStyle/>
          <a:p>
            <a:r>
              <a:rPr lang="en-GB" sz="3200" b="1" dirty="0" err="1">
                <a:solidFill>
                  <a:schemeClr val="bg1"/>
                </a:solidFill>
              </a:rPr>
              <a:t>Vokabeln</a:t>
            </a:r>
            <a:r>
              <a:rPr lang="en-GB" sz="3200" b="1" dirty="0">
                <a:solidFill>
                  <a:schemeClr val="bg1"/>
                </a:solidFill>
              </a:rPr>
              <a:t>  - der, die </a:t>
            </a:r>
            <a:r>
              <a:rPr lang="en-GB" sz="3200" b="1" dirty="0" err="1">
                <a:solidFill>
                  <a:schemeClr val="bg1"/>
                </a:solidFill>
              </a:rPr>
              <a:t>oder</a:t>
            </a:r>
            <a:r>
              <a:rPr lang="en-GB" sz="32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74300" y="100235"/>
            <a:ext cx="1789612"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13" y="982449"/>
            <a:ext cx="3173193" cy="3623031"/>
          </a:xfrm>
          <a:prstGeom prst="rect">
            <a:avLst/>
          </a:prstGeom>
        </p:spPr>
      </p:pic>
      <p:sp>
        <p:nvSpPr>
          <p:cNvPr id="7" name="Rectangle 6"/>
          <p:cNvSpPr/>
          <p:nvPr/>
        </p:nvSpPr>
        <p:spPr>
          <a:xfrm>
            <a:off x="1309206" y="3097375"/>
            <a:ext cx="1293944" cy="150810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m</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707318" y="3459888"/>
            <a:ext cx="3173193" cy="3623031"/>
          </a:xfrm>
          <a:prstGeom prst="rect">
            <a:avLst/>
          </a:prstGeom>
        </p:spPr>
      </p:pic>
      <p:sp>
        <p:nvSpPr>
          <p:cNvPr id="12" name="Rectangle 11"/>
          <p:cNvSpPr/>
          <p:nvPr/>
        </p:nvSpPr>
        <p:spPr>
          <a:xfrm>
            <a:off x="7204838" y="3851427"/>
            <a:ext cx="514885" cy="150810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f</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26547" y="910506"/>
            <a:ext cx="3265453" cy="3766915"/>
          </a:xfrm>
          <a:prstGeom prst="rect">
            <a:avLst/>
          </a:prstGeom>
        </p:spPr>
      </p:pic>
      <p:sp>
        <p:nvSpPr>
          <p:cNvPr id="9" name="Rectangle 8"/>
          <p:cNvSpPr/>
          <p:nvPr/>
        </p:nvSpPr>
        <p:spPr>
          <a:xfrm>
            <a:off x="9464868" y="3169316"/>
            <a:ext cx="1247457" cy="150810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2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nt</a:t>
            </a:r>
            <a:endParaRPr kumimoji="0" lang="en-US" sz="9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p:txBody>
      </p:sp>
      <p:sp>
        <p:nvSpPr>
          <p:cNvPr id="26" name="TextBox 25"/>
          <p:cNvSpPr txBox="1"/>
          <p:nvPr/>
        </p:nvSpPr>
        <p:spPr>
          <a:xfrm>
            <a:off x="3851705" y="2150667"/>
            <a:ext cx="4760954" cy="923330"/>
          </a:xfrm>
          <a:prstGeom prst="rect">
            <a:avLst/>
          </a:prstGeom>
          <a:noFill/>
        </p:spPr>
        <p:txBody>
          <a:bodyPr wrap="square" rtlCol="0">
            <a:spAutoFit/>
          </a:bodyPr>
          <a:lstStyle/>
          <a:p>
            <a:pPr algn="ctr"/>
            <a:r>
              <a:rPr lang="en-GB" sz="5400">
                <a:solidFill>
                  <a:schemeClr val="accent5">
                    <a:lumMod val="50000"/>
                  </a:schemeClr>
                </a:solidFill>
              </a:rPr>
              <a:t>Film</a:t>
            </a:r>
            <a:endParaRPr lang="en-GB" sz="2000" dirty="0">
              <a:solidFill>
                <a:schemeClr val="accent5">
                  <a:lumMod val="50000"/>
                </a:schemeClr>
              </a:solidFill>
            </a:endParaRPr>
          </a:p>
        </p:txBody>
      </p:sp>
      <p:sp>
        <p:nvSpPr>
          <p:cNvPr id="27" name="TextBox 26"/>
          <p:cNvSpPr txBox="1"/>
          <p:nvPr/>
        </p:nvSpPr>
        <p:spPr>
          <a:xfrm>
            <a:off x="3913437" y="2174045"/>
            <a:ext cx="4760954" cy="923330"/>
          </a:xfrm>
          <a:prstGeom prst="rect">
            <a:avLst/>
          </a:prstGeom>
          <a:noFill/>
        </p:spPr>
        <p:txBody>
          <a:bodyPr wrap="square" rtlCol="0">
            <a:spAutoFit/>
          </a:bodyPr>
          <a:lstStyle/>
          <a:p>
            <a:pPr algn="ctr"/>
            <a:r>
              <a:rPr lang="en-GB" sz="5400">
                <a:solidFill>
                  <a:schemeClr val="accent5">
                    <a:lumMod val="50000"/>
                  </a:schemeClr>
                </a:solidFill>
              </a:rPr>
              <a:t>Schule</a:t>
            </a:r>
            <a:endParaRPr lang="en-GB" sz="2000" dirty="0">
              <a:solidFill>
                <a:schemeClr val="accent5">
                  <a:lumMod val="50000"/>
                </a:schemeClr>
              </a:solidFill>
            </a:endParaRPr>
          </a:p>
        </p:txBody>
      </p:sp>
      <p:sp>
        <p:nvSpPr>
          <p:cNvPr id="28" name="TextBox 27"/>
          <p:cNvSpPr txBox="1"/>
          <p:nvPr/>
        </p:nvSpPr>
        <p:spPr>
          <a:xfrm>
            <a:off x="3755035" y="2150667"/>
            <a:ext cx="4760954" cy="923330"/>
          </a:xfrm>
          <a:prstGeom prst="rect">
            <a:avLst/>
          </a:prstGeom>
          <a:noFill/>
        </p:spPr>
        <p:txBody>
          <a:bodyPr wrap="square" rtlCol="0">
            <a:spAutoFit/>
          </a:bodyPr>
          <a:lstStyle/>
          <a:p>
            <a:pPr algn="ctr"/>
            <a:r>
              <a:rPr lang="en-GB" sz="5400">
                <a:solidFill>
                  <a:schemeClr val="accent5">
                    <a:lumMod val="50000"/>
                  </a:schemeClr>
                </a:solidFill>
              </a:rPr>
              <a:t>Orchester</a:t>
            </a:r>
            <a:endParaRPr lang="en-GB" sz="2000" dirty="0">
              <a:solidFill>
                <a:schemeClr val="accent5">
                  <a:lumMod val="50000"/>
                </a:schemeClr>
              </a:solidFill>
            </a:endParaRPr>
          </a:p>
        </p:txBody>
      </p:sp>
      <p:sp>
        <p:nvSpPr>
          <p:cNvPr id="29" name="TextBox 28"/>
          <p:cNvSpPr txBox="1"/>
          <p:nvPr/>
        </p:nvSpPr>
        <p:spPr>
          <a:xfrm>
            <a:off x="3693303" y="2127289"/>
            <a:ext cx="4760954" cy="923330"/>
          </a:xfrm>
          <a:prstGeom prst="rect">
            <a:avLst/>
          </a:prstGeom>
          <a:noFill/>
        </p:spPr>
        <p:txBody>
          <a:bodyPr wrap="square" rtlCol="0">
            <a:spAutoFit/>
          </a:bodyPr>
          <a:lstStyle/>
          <a:p>
            <a:pPr algn="ctr"/>
            <a:r>
              <a:rPr lang="en-GB" sz="5400">
                <a:solidFill>
                  <a:schemeClr val="accent5">
                    <a:lumMod val="50000"/>
                  </a:schemeClr>
                </a:solidFill>
              </a:rPr>
              <a:t>Kantine</a:t>
            </a:r>
            <a:endParaRPr lang="en-GB" sz="2000" dirty="0">
              <a:solidFill>
                <a:schemeClr val="accent5">
                  <a:lumMod val="50000"/>
                </a:schemeClr>
              </a:solidFill>
            </a:endParaRPr>
          </a:p>
        </p:txBody>
      </p:sp>
      <p:sp>
        <p:nvSpPr>
          <p:cNvPr id="30" name="TextBox 29"/>
          <p:cNvSpPr txBox="1"/>
          <p:nvPr/>
        </p:nvSpPr>
        <p:spPr>
          <a:xfrm>
            <a:off x="3658365" y="2150667"/>
            <a:ext cx="4760954" cy="923330"/>
          </a:xfrm>
          <a:prstGeom prst="rect">
            <a:avLst/>
          </a:prstGeom>
          <a:noFill/>
        </p:spPr>
        <p:txBody>
          <a:bodyPr wrap="square" rtlCol="0">
            <a:spAutoFit/>
          </a:bodyPr>
          <a:lstStyle/>
          <a:p>
            <a:pPr algn="ctr"/>
            <a:r>
              <a:rPr lang="en-GB" sz="5400">
                <a:solidFill>
                  <a:schemeClr val="accent5">
                    <a:lumMod val="50000"/>
                  </a:schemeClr>
                </a:solidFill>
              </a:rPr>
              <a:t>Woche</a:t>
            </a:r>
            <a:endParaRPr lang="en-GB" sz="2000" dirty="0">
              <a:solidFill>
                <a:schemeClr val="accent5">
                  <a:lumMod val="50000"/>
                </a:schemeClr>
              </a:solidFill>
            </a:endParaRPr>
          </a:p>
        </p:txBody>
      </p:sp>
      <p:sp>
        <p:nvSpPr>
          <p:cNvPr id="31" name="TextBox 30"/>
          <p:cNvSpPr txBox="1"/>
          <p:nvPr/>
        </p:nvSpPr>
        <p:spPr>
          <a:xfrm>
            <a:off x="3772504" y="2127289"/>
            <a:ext cx="4760954" cy="923330"/>
          </a:xfrm>
          <a:prstGeom prst="rect">
            <a:avLst/>
          </a:prstGeom>
          <a:noFill/>
        </p:spPr>
        <p:txBody>
          <a:bodyPr wrap="square" rtlCol="0">
            <a:spAutoFit/>
          </a:bodyPr>
          <a:lstStyle/>
          <a:p>
            <a:pPr algn="ctr"/>
            <a:r>
              <a:rPr lang="en-GB" sz="5400">
                <a:solidFill>
                  <a:schemeClr val="accent5">
                    <a:lumMod val="50000"/>
                  </a:schemeClr>
                </a:solidFill>
              </a:rPr>
              <a:t>Jahr</a:t>
            </a:r>
            <a:endParaRPr lang="en-GB" sz="2000" dirty="0">
              <a:solidFill>
                <a:schemeClr val="accent5">
                  <a:lumMod val="50000"/>
                </a:schemeClr>
              </a:solidFill>
            </a:endParaRPr>
          </a:p>
        </p:txBody>
      </p:sp>
      <p:sp>
        <p:nvSpPr>
          <p:cNvPr id="32" name="TextBox 31"/>
          <p:cNvSpPr txBox="1"/>
          <p:nvPr/>
        </p:nvSpPr>
        <p:spPr>
          <a:xfrm>
            <a:off x="3728241" y="2162356"/>
            <a:ext cx="4760954" cy="923330"/>
          </a:xfrm>
          <a:prstGeom prst="rect">
            <a:avLst/>
          </a:prstGeom>
          <a:noFill/>
        </p:spPr>
        <p:txBody>
          <a:bodyPr wrap="square" rtlCol="0">
            <a:spAutoFit/>
          </a:bodyPr>
          <a:lstStyle/>
          <a:p>
            <a:pPr algn="ctr"/>
            <a:r>
              <a:rPr lang="en-GB" sz="5400">
                <a:solidFill>
                  <a:schemeClr val="accent5">
                    <a:lumMod val="50000"/>
                  </a:schemeClr>
                </a:solidFill>
              </a:rPr>
              <a:t>Tag</a:t>
            </a:r>
            <a:endParaRPr lang="en-GB" sz="2000" dirty="0">
              <a:solidFill>
                <a:schemeClr val="accent5">
                  <a:lumMod val="50000"/>
                </a:schemeClr>
              </a:solidFill>
            </a:endParaRPr>
          </a:p>
        </p:txBody>
      </p:sp>
      <p:sp>
        <p:nvSpPr>
          <p:cNvPr id="33" name="TextBox 32"/>
          <p:cNvSpPr txBox="1"/>
          <p:nvPr/>
        </p:nvSpPr>
        <p:spPr>
          <a:xfrm>
            <a:off x="3823427" y="2131117"/>
            <a:ext cx="4760954" cy="923330"/>
          </a:xfrm>
          <a:prstGeom prst="rect">
            <a:avLst/>
          </a:prstGeom>
          <a:noFill/>
        </p:spPr>
        <p:txBody>
          <a:bodyPr wrap="square" rtlCol="0">
            <a:spAutoFit/>
          </a:bodyPr>
          <a:lstStyle/>
          <a:p>
            <a:pPr algn="ctr"/>
            <a:r>
              <a:rPr lang="en-GB" sz="5400">
                <a:solidFill>
                  <a:schemeClr val="accent5">
                    <a:lumMod val="50000"/>
                  </a:schemeClr>
                </a:solidFill>
              </a:rPr>
              <a:t>Theater</a:t>
            </a:r>
            <a:endParaRPr lang="en-GB" sz="2000" dirty="0">
              <a:solidFill>
                <a:schemeClr val="accent5">
                  <a:lumMod val="50000"/>
                </a:schemeClr>
              </a:solidFill>
            </a:endParaRPr>
          </a:p>
        </p:txBody>
      </p:sp>
      <p:sp>
        <p:nvSpPr>
          <p:cNvPr id="34" name="TextBox 33"/>
          <p:cNvSpPr txBox="1"/>
          <p:nvPr/>
        </p:nvSpPr>
        <p:spPr>
          <a:xfrm>
            <a:off x="3773233" y="2185734"/>
            <a:ext cx="5041362" cy="923330"/>
          </a:xfrm>
          <a:prstGeom prst="rect">
            <a:avLst/>
          </a:prstGeom>
          <a:noFill/>
        </p:spPr>
        <p:txBody>
          <a:bodyPr wrap="square" rtlCol="0">
            <a:spAutoFit/>
          </a:bodyPr>
          <a:lstStyle/>
          <a:p>
            <a:pPr algn="ctr"/>
            <a:r>
              <a:rPr lang="en-GB" sz="5400">
                <a:solidFill>
                  <a:schemeClr val="accent5">
                    <a:lumMod val="50000"/>
                  </a:schemeClr>
                </a:solidFill>
              </a:rPr>
              <a:t>Klassenzimmer</a:t>
            </a:r>
            <a:endParaRPr lang="en-GB" sz="5400" dirty="0">
              <a:solidFill>
                <a:schemeClr val="accent5">
                  <a:lumMod val="50000"/>
                </a:schemeClr>
              </a:solidFill>
            </a:endParaRPr>
          </a:p>
        </p:txBody>
      </p:sp>
      <p:sp>
        <p:nvSpPr>
          <p:cNvPr id="35" name="TextBox 34"/>
          <p:cNvSpPr txBox="1"/>
          <p:nvPr/>
        </p:nvSpPr>
        <p:spPr>
          <a:xfrm>
            <a:off x="3840922" y="2257329"/>
            <a:ext cx="5041362" cy="923330"/>
          </a:xfrm>
          <a:prstGeom prst="rect">
            <a:avLst/>
          </a:prstGeom>
          <a:noFill/>
        </p:spPr>
        <p:txBody>
          <a:bodyPr wrap="square" rtlCol="0">
            <a:spAutoFit/>
          </a:bodyPr>
          <a:lstStyle/>
          <a:p>
            <a:pPr algn="ctr"/>
            <a:r>
              <a:rPr lang="en-GB" sz="5400">
                <a:solidFill>
                  <a:schemeClr val="accent5">
                    <a:lumMod val="50000"/>
                  </a:schemeClr>
                </a:solidFill>
              </a:rPr>
              <a:t>Wochenende</a:t>
            </a:r>
            <a:endParaRPr lang="en-GB" sz="5400" dirty="0">
              <a:solidFill>
                <a:schemeClr val="accent5">
                  <a:lumMod val="50000"/>
                </a:schemeClr>
              </a:solidFill>
            </a:endParaRPr>
          </a:p>
        </p:txBody>
      </p:sp>
      <p:sp>
        <p:nvSpPr>
          <p:cNvPr id="36" name="TextBox 35"/>
          <p:cNvSpPr txBox="1"/>
          <p:nvPr/>
        </p:nvSpPr>
        <p:spPr>
          <a:xfrm>
            <a:off x="3856907" y="2204941"/>
            <a:ext cx="5041362" cy="923330"/>
          </a:xfrm>
          <a:prstGeom prst="rect">
            <a:avLst/>
          </a:prstGeom>
          <a:noFill/>
        </p:spPr>
        <p:txBody>
          <a:bodyPr wrap="square" rtlCol="0">
            <a:spAutoFit/>
          </a:bodyPr>
          <a:lstStyle/>
          <a:p>
            <a:pPr algn="ctr"/>
            <a:r>
              <a:rPr lang="en-GB" sz="5400">
                <a:solidFill>
                  <a:schemeClr val="accent5">
                    <a:lumMod val="50000"/>
                  </a:schemeClr>
                </a:solidFill>
              </a:rPr>
              <a:t>Projekt</a:t>
            </a:r>
            <a:endParaRPr lang="en-GB" sz="5400" dirty="0">
              <a:solidFill>
                <a:schemeClr val="accent5">
                  <a:lumMod val="50000"/>
                </a:schemeClr>
              </a:solidFill>
            </a:endParaRPr>
          </a:p>
        </p:txBody>
      </p:sp>
      <p:sp>
        <p:nvSpPr>
          <p:cNvPr id="37" name="TextBox 36"/>
          <p:cNvSpPr txBox="1"/>
          <p:nvPr/>
        </p:nvSpPr>
        <p:spPr>
          <a:xfrm>
            <a:off x="3254289" y="2182140"/>
            <a:ext cx="5041362" cy="923330"/>
          </a:xfrm>
          <a:prstGeom prst="rect">
            <a:avLst/>
          </a:prstGeom>
          <a:noFill/>
        </p:spPr>
        <p:txBody>
          <a:bodyPr wrap="square" rtlCol="0">
            <a:spAutoFit/>
          </a:bodyPr>
          <a:lstStyle/>
          <a:p>
            <a:pPr algn="ctr"/>
            <a:r>
              <a:rPr lang="en-GB" sz="5400">
                <a:solidFill>
                  <a:schemeClr val="accent5">
                    <a:lumMod val="50000"/>
                  </a:schemeClr>
                </a:solidFill>
              </a:rPr>
              <a:t>Fahrt</a:t>
            </a:r>
            <a:endParaRPr lang="en-GB" sz="5400" dirty="0">
              <a:solidFill>
                <a:schemeClr val="accent5">
                  <a:lumMod val="50000"/>
                </a:schemeClr>
              </a:solidFill>
            </a:endParaRPr>
          </a:p>
        </p:txBody>
      </p:sp>
      <p:sp>
        <p:nvSpPr>
          <p:cNvPr id="38" name="TextBox 37"/>
          <p:cNvSpPr txBox="1"/>
          <p:nvPr/>
        </p:nvSpPr>
        <p:spPr>
          <a:xfrm>
            <a:off x="3208161" y="2197677"/>
            <a:ext cx="5041362" cy="923330"/>
          </a:xfrm>
          <a:prstGeom prst="rect">
            <a:avLst/>
          </a:prstGeom>
          <a:noFill/>
        </p:spPr>
        <p:txBody>
          <a:bodyPr wrap="square" rtlCol="0">
            <a:spAutoFit/>
          </a:bodyPr>
          <a:lstStyle/>
          <a:p>
            <a:pPr algn="ctr"/>
            <a:r>
              <a:rPr lang="en-GB" sz="5400">
                <a:solidFill>
                  <a:schemeClr val="accent5">
                    <a:lumMod val="50000"/>
                  </a:schemeClr>
                </a:solidFill>
              </a:rPr>
              <a:t>Stadt</a:t>
            </a:r>
            <a:endParaRPr lang="en-GB" sz="5400" dirty="0">
              <a:solidFill>
                <a:schemeClr val="accent5">
                  <a:lumMod val="50000"/>
                </a:schemeClr>
              </a:solidFill>
            </a:endParaRPr>
          </a:p>
        </p:txBody>
      </p:sp>
      <p:sp>
        <p:nvSpPr>
          <p:cNvPr id="39" name="TextBox 38"/>
          <p:cNvSpPr txBox="1"/>
          <p:nvPr/>
        </p:nvSpPr>
        <p:spPr>
          <a:xfrm>
            <a:off x="3680977" y="2119771"/>
            <a:ext cx="5041362" cy="923330"/>
          </a:xfrm>
          <a:prstGeom prst="rect">
            <a:avLst/>
          </a:prstGeom>
          <a:noFill/>
        </p:spPr>
        <p:txBody>
          <a:bodyPr wrap="square" rtlCol="0">
            <a:spAutoFit/>
          </a:bodyPr>
          <a:lstStyle/>
          <a:p>
            <a:pPr algn="ctr"/>
            <a:r>
              <a:rPr lang="en-GB" sz="5400">
                <a:solidFill>
                  <a:schemeClr val="accent5">
                    <a:lumMod val="50000"/>
                  </a:schemeClr>
                </a:solidFill>
              </a:rPr>
              <a:t>Essen</a:t>
            </a:r>
            <a:endParaRPr lang="en-GB" sz="5400" dirty="0">
              <a:solidFill>
                <a:schemeClr val="accent5">
                  <a:lumMod val="50000"/>
                </a:schemeClr>
              </a:solidFill>
            </a:endParaRPr>
          </a:p>
        </p:txBody>
      </p:sp>
    </p:spTree>
    <p:extLst>
      <p:ext uri="{BB962C8B-B14F-4D97-AF65-F5344CB8AC3E}">
        <p14:creationId xmlns:p14="http://schemas.microsoft.com/office/powerpoint/2010/main" val="280216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2.29167E-6 2.96296E-6 L -0.71888 -0.00787 " pathEditMode="relative" rAng="0" ptsTypes="AA">
                                      <p:cBhvr>
                                        <p:cTn id="10" dur="2000" fill="hold"/>
                                        <p:tgtEl>
                                          <p:spTgt spid="26"/>
                                        </p:tgtEl>
                                        <p:attrNameLst>
                                          <p:attrName>ppt_x</p:attrName>
                                          <p:attrName>ppt_y</p:attrName>
                                        </p:attrNameLst>
                                      </p:cBhvr>
                                      <p:rCtr x="-35951" y="-39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4.16667E-6 7.40741E-7 L 0.00742 0.69352 " pathEditMode="relative" rAng="0" ptsTypes="AA">
                                      <p:cBhvr>
                                        <p:cTn id="18" dur="2000" fill="hold"/>
                                        <p:tgtEl>
                                          <p:spTgt spid="27"/>
                                        </p:tgtEl>
                                        <p:attrNameLst>
                                          <p:attrName>ppt_x</p:attrName>
                                          <p:attrName>ppt_y</p:attrName>
                                        </p:attrNameLst>
                                      </p:cBhvr>
                                      <p:rCtr x="365" y="34676"/>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0.00105 -0.00093 L 0.69792 -0.01042 " pathEditMode="relative" rAng="0" ptsTypes="AA">
                                      <p:cBhvr>
                                        <p:cTn id="26" dur="2000" fill="hold"/>
                                        <p:tgtEl>
                                          <p:spTgt spid="28"/>
                                        </p:tgtEl>
                                        <p:attrNameLst>
                                          <p:attrName>ppt_x</p:attrName>
                                          <p:attrName>ppt_y</p:attrName>
                                        </p:attrNameLst>
                                      </p:cBhvr>
                                      <p:rCtr x="34948" y="-486"/>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0.00104 -0.00093 L 0.00299 0.69676 " pathEditMode="relative" rAng="0" ptsTypes="AA">
                                      <p:cBhvr>
                                        <p:cTn id="34" dur="2000" fill="hold"/>
                                        <p:tgtEl>
                                          <p:spTgt spid="29"/>
                                        </p:tgtEl>
                                        <p:attrNameLst>
                                          <p:attrName>ppt_x</p:attrName>
                                          <p:attrName>ppt_y</p:attrName>
                                        </p:attrNameLst>
                                      </p:cBhvr>
                                      <p:rCtr x="195" y="34884"/>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0.00104 -0.00093 L 0.003 0.69676 " pathEditMode="relative" rAng="0" ptsTypes="AA">
                                      <p:cBhvr>
                                        <p:cTn id="42" dur="2000" fill="hold"/>
                                        <p:tgtEl>
                                          <p:spTgt spid="30"/>
                                        </p:tgtEl>
                                        <p:attrNameLst>
                                          <p:attrName>ppt_x</p:attrName>
                                          <p:attrName>ppt_y</p:attrName>
                                        </p:attrNameLst>
                                      </p:cBhvr>
                                      <p:rCtr x="195" y="34884"/>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0.08867 -0.03426 L 0.68867 -0.04213 " pathEditMode="relative" rAng="0" ptsTypes="AA">
                                      <p:cBhvr>
                                        <p:cTn id="50" dur="2000" fill="hold"/>
                                        <p:tgtEl>
                                          <p:spTgt spid="31"/>
                                        </p:tgtEl>
                                        <p:attrNameLst>
                                          <p:attrName>ppt_x</p:attrName>
                                          <p:attrName>ppt_y</p:attrName>
                                        </p:attrNameLst>
                                      </p:cBhvr>
                                      <p:rCtr x="30000" y="-394"/>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0.08867 -0.03426 L -0.74792 -0.02801 " pathEditMode="relative" rAng="0" ptsTypes="AA">
                                      <p:cBhvr>
                                        <p:cTn id="58" dur="2000" fill="hold"/>
                                        <p:tgtEl>
                                          <p:spTgt spid="32"/>
                                        </p:tgtEl>
                                        <p:attrNameLst>
                                          <p:attrName>ppt_x</p:attrName>
                                          <p:attrName>ppt_y</p:attrName>
                                        </p:attrNameLst>
                                      </p:cBhvr>
                                      <p:rCtr x="-41836" y="301"/>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0.07071 0.00116 L 0.7392 0.00301 " pathEditMode="relative" rAng="0" ptsTypes="AA">
                                      <p:cBhvr>
                                        <p:cTn id="66" dur="2000" fill="hold"/>
                                        <p:tgtEl>
                                          <p:spTgt spid="33"/>
                                        </p:tgtEl>
                                        <p:attrNameLst>
                                          <p:attrName>ppt_x</p:attrName>
                                          <p:attrName>ppt_y</p:attrName>
                                        </p:attrNameLst>
                                      </p:cBhvr>
                                      <p:rCtr x="33424" y="93"/>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1" nodeType="clickEffect">
                                  <p:stCondLst>
                                    <p:cond delay="0"/>
                                  </p:stCondLst>
                                  <p:childTnLst>
                                    <p:animMotion origin="layout" path="M 0.0707 0.00116 L 0.73919 0.00301 " pathEditMode="relative" rAng="0" ptsTypes="AA">
                                      <p:cBhvr>
                                        <p:cTn id="74" dur="2000" fill="hold"/>
                                        <p:tgtEl>
                                          <p:spTgt spid="34"/>
                                        </p:tgtEl>
                                        <p:attrNameLst>
                                          <p:attrName>ppt_x</p:attrName>
                                          <p:attrName>ppt_y</p:attrName>
                                        </p:attrNameLst>
                                      </p:cBhvr>
                                      <p:rCtr x="33424" y="93"/>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1" nodeType="clickEffect">
                                  <p:stCondLst>
                                    <p:cond delay="0"/>
                                  </p:stCondLst>
                                  <p:childTnLst>
                                    <p:animMotion origin="layout" path="M 0.07071 0.00116 L 0.7392 0.00301 " pathEditMode="relative" rAng="0" ptsTypes="AA">
                                      <p:cBhvr>
                                        <p:cTn id="82" dur="2000" fill="hold"/>
                                        <p:tgtEl>
                                          <p:spTgt spid="35"/>
                                        </p:tgtEl>
                                        <p:attrNameLst>
                                          <p:attrName>ppt_x</p:attrName>
                                          <p:attrName>ppt_y</p:attrName>
                                        </p:attrNameLst>
                                      </p:cBhvr>
                                      <p:rCtr x="33424" y="93"/>
                                    </p:animMotion>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grpId="1" nodeType="clickEffect">
                                  <p:stCondLst>
                                    <p:cond delay="0"/>
                                  </p:stCondLst>
                                  <p:childTnLst>
                                    <p:animMotion origin="layout" path="M 0.0707 0.00116 L 0.73919 0.00301 " pathEditMode="relative" rAng="0" ptsTypes="AA">
                                      <p:cBhvr>
                                        <p:cTn id="90" dur="2000" fill="hold"/>
                                        <p:tgtEl>
                                          <p:spTgt spid="36"/>
                                        </p:tgtEl>
                                        <p:attrNameLst>
                                          <p:attrName>ppt_x</p:attrName>
                                          <p:attrName>ppt_y</p:attrName>
                                        </p:attrNameLst>
                                      </p:cBhvr>
                                      <p:rCtr x="33424" y="93"/>
                                    </p:animMotion>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1" nodeType="clickEffect">
                                  <p:stCondLst>
                                    <p:cond delay="0"/>
                                  </p:stCondLst>
                                  <p:childTnLst>
                                    <p:animMotion origin="layout" path="M 0.0707 0.00115 L 0.07864 0.80532 " pathEditMode="relative" rAng="0" ptsTypes="AA">
                                      <p:cBhvr>
                                        <p:cTn id="98" dur="2000" fill="hold"/>
                                        <p:tgtEl>
                                          <p:spTgt spid="37"/>
                                        </p:tgtEl>
                                        <p:attrNameLst>
                                          <p:attrName>ppt_x</p:attrName>
                                          <p:attrName>ppt_y</p:attrName>
                                        </p:attrNameLst>
                                      </p:cBhvr>
                                      <p:rCtr x="391" y="40208"/>
                                    </p:animMotion>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grpId="1" nodeType="clickEffect">
                                  <p:stCondLst>
                                    <p:cond delay="0"/>
                                  </p:stCondLst>
                                  <p:childTnLst>
                                    <p:animMotion origin="layout" path="M 0.07071 0.00116 L 0.07617 0.7882 " pathEditMode="relative" rAng="0" ptsTypes="AA">
                                      <p:cBhvr>
                                        <p:cTn id="106" dur="2000" fill="hold"/>
                                        <p:tgtEl>
                                          <p:spTgt spid="38"/>
                                        </p:tgtEl>
                                        <p:attrNameLst>
                                          <p:attrName>ppt_x</p:attrName>
                                          <p:attrName>ppt_y</p:attrName>
                                        </p:attrNameLst>
                                      </p:cBhvr>
                                      <p:rCtr x="273" y="39352"/>
                                    </p:animMotion>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42" presetClass="path" presetSubtype="0" accel="50000" decel="50000" fill="hold" grpId="1" nodeType="clickEffect">
                                  <p:stCondLst>
                                    <p:cond delay="0"/>
                                  </p:stCondLst>
                                  <p:childTnLst>
                                    <p:animMotion origin="layout" path="M 0.07071 0.00116 L 0.62774 -0.00023 " pathEditMode="relative" rAng="0" ptsTypes="AA">
                                      <p:cBhvr>
                                        <p:cTn id="114" dur="2000" fill="hold"/>
                                        <p:tgtEl>
                                          <p:spTgt spid="39"/>
                                        </p:tgtEl>
                                        <p:attrNameLst>
                                          <p:attrName>ppt_x</p:attrName>
                                          <p:attrName>ppt_y</p:attrName>
                                        </p:attrNameLst>
                                      </p:cBhvr>
                                      <p:rCtr x="27852"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C1201E48-14A4-8B47-A494-F785721C1852}" vid="{453E499D-4EAB-BA4C-B8B3-68DE1A8A6823}"/>
    </a:ext>
  </a:extLst>
</a:theme>
</file>

<file path=ppt/theme/theme3.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EAFA0400-2105-8140-AB62-1325E6598A4C}" vid="{746DA57F-62CA-AA40-9C4D-B4ED942A192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20</TotalTime>
  <Words>9266</Words>
  <Application>Microsoft Macintosh PowerPoint</Application>
  <PresentationFormat>Widescreen</PresentationFormat>
  <Paragraphs>1152</Paragraphs>
  <Slides>38</Slides>
  <Notes>38</Notes>
  <HiddenSlides>0</HiddenSlides>
  <MMClips>3</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38</vt:i4>
      </vt:variant>
    </vt:vector>
  </HeadingPairs>
  <TitlesOfParts>
    <vt:vector size="48" baseType="lpstr">
      <vt:lpstr>Arial</vt:lpstr>
      <vt:lpstr>Calibri</vt:lpstr>
      <vt:lpstr>Castellar</vt:lpstr>
      <vt:lpstr>Century Gothic</vt:lpstr>
      <vt:lpstr>1_Office Theme</vt:lpstr>
      <vt:lpstr>4_Office Theme</vt:lpstr>
      <vt:lpstr>9_Office Theme</vt:lpstr>
      <vt:lpstr>2_Office Theme</vt:lpstr>
      <vt:lpstr>3_Office Theme</vt:lpstr>
      <vt:lpstr>5_Office Theme</vt:lpstr>
      <vt:lpstr>Comparing school experiences </vt:lpstr>
      <vt:lpstr>Phonetik</vt:lpstr>
      <vt:lpstr>Phonetik</vt:lpstr>
      <vt:lpstr>Vokabeln</vt:lpstr>
      <vt:lpstr>English  German  English </vt:lpstr>
      <vt:lpstr>ANTWORTEN</vt:lpstr>
      <vt:lpstr>Possessive adjectives unser and ihr</vt:lpstr>
      <vt:lpstr>Unser and ihr (R1, R2, R3)</vt:lpstr>
      <vt:lpstr>Vokabeln  - der, die oder das?</vt:lpstr>
      <vt:lpstr>Ein Austauschprojekt*</vt:lpstr>
      <vt:lpstr>Ein Austauschprojekt*</vt:lpstr>
      <vt:lpstr>Andreas Antworten</vt:lpstr>
      <vt:lpstr>Klassenfahrten in Deutschland</vt:lpstr>
      <vt:lpstr>Die Schule in Deutschland</vt:lpstr>
      <vt:lpstr>Wir reden über Schulen</vt:lpstr>
      <vt:lpstr>sprechen</vt:lpstr>
      <vt:lpstr>Comparing school experiences </vt:lpstr>
      <vt:lpstr>der erste Schultag</vt:lpstr>
      <vt:lpstr>Vokabeln</vt:lpstr>
      <vt:lpstr>Vokabeln</vt:lpstr>
      <vt:lpstr>Pronomen</vt:lpstr>
      <vt:lpstr>Pronomen [R3 – Dativ]</vt:lpstr>
      <vt:lpstr>Verben mit R3 (Dativ)</vt:lpstr>
      <vt:lpstr>Andreas Mathelehrer</vt:lpstr>
      <vt:lpstr>Andreas Mathelehrer</vt:lpstr>
      <vt:lpstr>das Perfekt: er- Verben</vt:lpstr>
      <vt:lpstr>Mias neuer Lehrer</vt:lpstr>
      <vt:lpstr>Wir reden über Lehrer</vt:lpstr>
      <vt:lpstr>HABLAR</vt:lpstr>
      <vt:lpstr>sprechen</vt:lpstr>
      <vt:lpstr>sprechen</vt:lpstr>
      <vt:lpstr>sprechen</vt:lpstr>
      <vt:lpstr>Unsere Schule, mein Lehrer / meine Lehrerin</vt:lpstr>
      <vt:lpstr>Unsere Schule, mein Lehrer / meine Lehrerin</vt:lpstr>
      <vt:lpstr>Gaming Grammar</vt:lpstr>
      <vt:lpstr>Hausaufgaben</vt:lpstr>
      <vt:lpstr>Hausaufgaben</vt:lpstr>
      <vt:lpstr>Die Schule in Deutschland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409</cp:revision>
  <dcterms:created xsi:type="dcterms:W3CDTF">2020-07-18T21:51:12Z</dcterms:created>
  <dcterms:modified xsi:type="dcterms:W3CDTF">2021-08-10T15:31:19Z</dcterms:modified>
</cp:coreProperties>
</file>