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82" r:id="rId2"/>
    <p:sldId id="262" r:id="rId3"/>
    <p:sldId id="287" r:id="rId4"/>
    <p:sldId id="263" r:id="rId5"/>
    <p:sldId id="256" r:id="rId6"/>
    <p:sldId id="288" r:id="rId7"/>
    <p:sldId id="278" r:id="rId8"/>
    <p:sldId id="289" r:id="rId9"/>
    <p:sldId id="257" r:id="rId10"/>
    <p:sldId id="290" r:id="rId11"/>
    <p:sldId id="281" r:id="rId12"/>
    <p:sldId id="291" r:id="rId13"/>
    <p:sldId id="283" r:id="rId14"/>
    <p:sldId id="292" r:id="rId15"/>
    <p:sldId id="284" r:id="rId16"/>
    <p:sldId id="294" r:id="rId17"/>
    <p:sldId id="285" r:id="rId18"/>
    <p:sldId id="293" r:id="rId19"/>
    <p:sldId id="267" r:id="rId20"/>
    <p:sldId id="295" r:id="rId21"/>
    <p:sldId id="286" r:id="rId22"/>
    <p:sldId id="297" r:id="rId23"/>
    <p:sldId id="264" r:id="rId24"/>
    <p:sldId id="296" r:id="rId25"/>
    <p:sldId id="265" r:id="rId26"/>
    <p:sldId id="298" r:id="rId27"/>
    <p:sldId id="268" r:id="rId28"/>
    <p:sldId id="299" r:id="rId29"/>
    <p:sldId id="269" r:id="rId30"/>
    <p:sldId id="300" r:id="rId31"/>
    <p:sldId id="280" r:id="rId32"/>
    <p:sldId id="301" r:id="rId33"/>
    <p:sldId id="270" r:id="rId34"/>
    <p:sldId id="302" r:id="rId35"/>
    <p:sldId id="272" r:id="rId36"/>
    <p:sldId id="303" r:id="rId37"/>
    <p:sldId id="271" r:id="rId38"/>
    <p:sldId id="304" r:id="rId39"/>
    <p:sldId id="273" r:id="rId40"/>
    <p:sldId id="305" r:id="rId41"/>
    <p:sldId id="274" r:id="rId42"/>
    <p:sldId id="306" r:id="rId43"/>
    <p:sldId id="275" r:id="rId44"/>
    <p:sldId id="307" r:id="rId45"/>
    <p:sldId id="276" r:id="rId46"/>
    <p:sldId id="308" r:id="rId47"/>
    <p:sldId id="260" r:id="rId48"/>
    <p:sldId id="309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9"/>
    <a:srgbClr val="FA6500"/>
    <a:srgbClr val="FF9953"/>
    <a:srgbClr val="FF9966"/>
    <a:srgbClr val="E87D1E"/>
    <a:srgbClr val="FFFFFF"/>
    <a:srgbClr val="FFF9F7"/>
    <a:srgbClr val="FF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4" autoAdjust="0"/>
    <p:restoredTop sz="92170" autoAdjust="0"/>
  </p:normalViewPr>
  <p:slideViewPr>
    <p:cSldViewPr snapToGrid="0">
      <p:cViewPr varScale="1">
        <p:scale>
          <a:sx n="91" d="100"/>
          <a:sy n="91" d="100"/>
        </p:scale>
        <p:origin x="200" y="7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329E-DB2E-41DA-84EB-DD1CB6379886}" type="datetimeFigureOut">
              <a:rPr lang="en-GB" smtClean="0">
                <a:latin typeface="Century Gothic" panose="020B0502020202020204" pitchFamily="34" charset="0"/>
              </a:rPr>
              <a:t>21/11/2019</a:t>
            </a:fld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F231-98B4-428A-9959-891748452E57}" type="slidenum">
              <a:rPr lang="en-GB" smtClean="0">
                <a:latin typeface="Century Gothic" panose="020B0502020202020204" pitchFamily="34" charset="0"/>
              </a:rPr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5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8075100-6DF9-4F9D-AB28-13A346D859C0}" type="datetimeFigureOut">
              <a:rPr lang="en-GB" smtClean="0"/>
              <a:pPr/>
              <a:t>21/11/2019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72843D9-4757-4631-B0CD-BAA271821D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8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All pictures selected are available</a:t>
            </a:r>
            <a:r>
              <a:rPr lang="en-GB" baseline="0" dirty="0"/>
              <a:t> under a Creative Common license, no attribution required.</a:t>
            </a:r>
            <a:br>
              <a:rPr lang="en-GB" baseline="0" dirty="0"/>
            </a:br>
            <a:r>
              <a:rPr lang="en-GB" baseline="0" dirty="0"/>
              <a:t>This is the full set of SSC (Symbol-sound correspondence) SOURCE words.  This PPT is to be used in combination with the cluster words presentation. </a:t>
            </a:r>
            <a:br>
              <a:rPr lang="en-GB" baseline="0" dirty="0"/>
            </a:br>
            <a:r>
              <a:rPr lang="en-GB" baseline="0" dirty="0"/>
              <a:t>There is a suggested teaching order document, and there are many supporting resources for the teaching and consolidation of each individual SSC, also on the portal.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NB: Each SFC is presented twice, on two slides.  The first is accompanied by a visual image, the second without the image.  Teachers can elicit meanings or gestures to reinforce the word-meaning connection. </a:t>
            </a:r>
            <a:r>
              <a:rPr lang="en-GB" baseline="0"/>
              <a:t>Seeing just the SFC and source word on the slide also focuses attention closely on the symbol-sound relationship.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br>
              <a:rPr lang="en-GB" baseline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3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‘e’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‘je’.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</a:t>
            </a:r>
            <a:r>
              <a:rPr lang="en-GB" baseline="0" dirty="0"/>
              <a:t> </a:t>
            </a:r>
            <a:r>
              <a:rPr lang="en-GB" dirty="0"/>
              <a:t>point to oneself.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6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‘e’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‘je’.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</a:t>
            </a:r>
            <a:r>
              <a:rPr lang="en-GB" baseline="0" dirty="0"/>
              <a:t> </a:t>
            </a:r>
            <a:r>
              <a:rPr lang="en-GB" dirty="0"/>
              <a:t>point to oneself.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738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‘AU’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‘gauche’.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point to</a:t>
            </a:r>
            <a:r>
              <a:rPr lang="en-GB" baseline="0" dirty="0"/>
              <a:t> the students’ left (teacher’s right!) to indicate this direction.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3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‘AU’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‘gauche’.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point to</a:t>
            </a:r>
            <a:r>
              <a:rPr lang="en-GB" baseline="0" dirty="0"/>
              <a:t> the students’ left (teacher’s right!) to indicate this direction.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49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tu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 err="1"/>
              <a:t>A</a:t>
            </a:r>
            <a:r>
              <a:rPr lang="en-GB" dirty="0"/>
              <a:t>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point to someone else as though</a:t>
            </a:r>
            <a:r>
              <a:rPr lang="en-GB" baseline="0" dirty="0"/>
              <a:t> addressing him/her ‘you’.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0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tu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 err="1"/>
              <a:t>A</a:t>
            </a:r>
            <a:r>
              <a:rPr lang="en-GB" dirty="0"/>
              <a:t>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point to someone else as though</a:t>
            </a:r>
            <a:r>
              <a:rPr lang="en-GB" baseline="0" dirty="0"/>
              <a:t> addressing him/her ‘you’.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59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‘nous’.</a:t>
            </a:r>
            <a:endParaRPr lang="en-GB" b="1" dirty="0"/>
          </a:p>
          <a:p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have</a:t>
            </a:r>
            <a:r>
              <a:rPr lang="en-GB" baseline="0" dirty="0"/>
              <a:t> both hands draw semi-circles out away from the body.  </a:t>
            </a:r>
            <a:br>
              <a:rPr lang="en-GB" baseline="0" dirty="0"/>
            </a:br>
            <a:r>
              <a:rPr lang="en-GB" baseline="0" dirty="0"/>
              <a:t>Hands start by the sides of the body, circle swiftly outwards and join up again in front, indicating the inclusion of the self in a larger group.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8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‘nous’.</a:t>
            </a:r>
            <a:endParaRPr lang="en-GB" b="1" dirty="0"/>
          </a:p>
          <a:p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have</a:t>
            </a:r>
            <a:r>
              <a:rPr lang="en-GB" baseline="0" dirty="0"/>
              <a:t> both hands draw semi-circles out away from the body.  </a:t>
            </a:r>
            <a:br>
              <a:rPr lang="en-GB" baseline="0" dirty="0"/>
            </a:br>
            <a:r>
              <a:rPr lang="en-GB" baseline="0" dirty="0"/>
              <a:t>Hands start by the sides of the body, circle swiftly outwards and join up again in front, indicating the inclusion of the self in a larger group.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370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possible gesture for this source word</a:t>
            </a:r>
            <a:r>
              <a:rPr lang="en-GB" baseline="0" dirty="0"/>
              <a:t> </a:t>
            </a:r>
            <a:r>
              <a:rPr lang="en-GB" dirty="0"/>
              <a:t>would be to cower and</a:t>
            </a:r>
            <a:r>
              <a:rPr lang="en-GB" baseline="0" dirty="0"/>
              <a:t> cover one’s face slightly, simulating shyness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47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possible gesture for this source word</a:t>
            </a:r>
            <a:r>
              <a:rPr lang="en-GB" baseline="0" dirty="0"/>
              <a:t> </a:t>
            </a:r>
            <a:r>
              <a:rPr lang="en-GB" dirty="0"/>
              <a:t>would be to cower and</a:t>
            </a:r>
            <a:r>
              <a:rPr lang="en-GB" baseline="0" dirty="0"/>
              <a:t> cover one’s face slightly, simulating shyness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368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Explanation in English, if desired: Something</a:t>
            </a:r>
            <a:r>
              <a:rPr lang="en-GB" baseline="0" dirty="0"/>
              <a:t> that makes French sounds very different from English is that </a:t>
            </a:r>
            <a:r>
              <a:rPr lang="en-GB" b="1" baseline="0" dirty="0"/>
              <a:t>some consonants </a:t>
            </a:r>
            <a:r>
              <a:rPr lang="en-GB" baseline="0" dirty="0"/>
              <a:t>at the ends of words are silent.</a:t>
            </a:r>
            <a:br>
              <a:rPr lang="en-GB" baseline="0" dirty="0"/>
            </a:br>
            <a:r>
              <a:rPr lang="en-GB" baseline="0" dirty="0"/>
              <a:t>This means you don’t pronounce/sound them out at all.</a:t>
            </a:r>
            <a:br>
              <a:rPr lang="en-GB" baseline="0" dirty="0"/>
            </a:br>
            <a:r>
              <a:rPr lang="en-GB" baseline="0" dirty="0"/>
              <a:t>As in the word ‘</a:t>
            </a:r>
            <a:r>
              <a:rPr lang="en-GB" baseline="0" dirty="0" err="1"/>
              <a:t>dans</a:t>
            </a:r>
            <a:r>
              <a:rPr lang="en-GB" baseline="0" dirty="0"/>
              <a:t>’ in French.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Say and repeat the word.</a:t>
            </a:r>
            <a:br>
              <a:rPr lang="en-GB" baseline="0" dirty="0"/>
            </a:br>
            <a:r>
              <a:rPr lang="en-GB" baseline="0" dirty="0"/>
              <a:t>Ensure pupils know the meaning (use usual routine for this – e.g. </a:t>
            </a:r>
            <a:r>
              <a:rPr lang="en-GB" baseline="0" dirty="0" err="1"/>
              <a:t>C’est</a:t>
            </a:r>
            <a:r>
              <a:rPr lang="en-GB" baseline="0" dirty="0"/>
              <a:t> quoi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anglais</a:t>
            </a:r>
            <a:r>
              <a:rPr lang="en-GB" baseline="0" dirty="0"/>
              <a:t> ‘</a:t>
            </a:r>
            <a:r>
              <a:rPr lang="en-GB" baseline="0" dirty="0" err="1"/>
              <a:t>dans</a:t>
            </a:r>
            <a:r>
              <a:rPr lang="en-GB" baseline="0" dirty="0"/>
              <a:t>’? ‘In’, </a:t>
            </a:r>
            <a:r>
              <a:rPr lang="en-GB" baseline="0" dirty="0" err="1"/>
              <a:t>oui</a:t>
            </a:r>
            <a:r>
              <a:rPr lang="en-GB" baseline="0" dirty="0"/>
              <a:t>, </a:t>
            </a:r>
            <a:r>
              <a:rPr lang="en-GB" baseline="0" dirty="0" err="1"/>
              <a:t>c’est</a:t>
            </a:r>
            <a:r>
              <a:rPr lang="en-GB" baseline="0" dirty="0"/>
              <a:t> </a:t>
            </a:r>
            <a:r>
              <a:rPr lang="en-GB" baseline="0" dirty="0" err="1"/>
              <a:t>ça</a:t>
            </a:r>
            <a:r>
              <a:rPr lang="en-GB" baseline="0" dirty="0"/>
              <a:t>.</a:t>
            </a:r>
            <a:br>
              <a:rPr lang="en-GB" dirty="0"/>
            </a:br>
            <a:r>
              <a:rPr lang="en-GB" dirty="0"/>
              <a:t>A possible gesture to accompany this SSC would be to</a:t>
            </a:r>
            <a:r>
              <a:rPr lang="en-GB" baseline="0" dirty="0"/>
              <a:t> hold ones finger to ones lips to indicate ‘</a:t>
            </a:r>
            <a:r>
              <a:rPr lang="en-GB" baseline="0" dirty="0" err="1"/>
              <a:t>Shhhh</a:t>
            </a:r>
            <a:r>
              <a:rPr lang="en-GB" baseline="0" dirty="0"/>
              <a:t>!’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3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‘é’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écrire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the act of writing (on</a:t>
            </a:r>
            <a:r>
              <a:rPr lang="en-GB" baseline="0" dirty="0"/>
              <a:t>to the palm of the other hand perhaps)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4764-0B5C-4A95-8BE3-D72EFF2FC56B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30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‘é’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écrire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the act of writing (on</a:t>
            </a:r>
            <a:r>
              <a:rPr lang="en-GB" baseline="0" dirty="0"/>
              <a:t>to the palm of the other hand perhaps)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4764-0B5C-4A95-8BE3-D72EFF2FC56B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544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en</a:t>
            </a:r>
            <a:r>
              <a:rPr lang="en-GB" b="1" baseline="0" dirty="0"/>
              <a:t>/an’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‘enfant’.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patting a child on the head/back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4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en</a:t>
            </a:r>
            <a:r>
              <a:rPr lang="en-GB" b="1" baseline="0" dirty="0"/>
              <a:t>/an’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‘enfant’.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patting a child on the head/back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324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‘non’.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shake ones head</a:t>
            </a:r>
            <a:r>
              <a:rPr lang="en-GB" baseline="0" dirty="0"/>
              <a:t> whilst waggling one’s index finger, to indicate ‘no!’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59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‘non’.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shake ones head</a:t>
            </a:r>
            <a:r>
              <a:rPr lang="en-GB" baseline="0" dirty="0"/>
              <a:t> whilst waggling one’s index finger, to indicate ‘no!’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859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ain</a:t>
            </a:r>
            <a:r>
              <a:rPr lang="en-GB" b="1" baseline="0" dirty="0"/>
              <a:t>/in’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‘train’.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move both arms</a:t>
            </a:r>
            <a:r>
              <a:rPr lang="en-GB" baseline="0" dirty="0"/>
              <a:t> simultaneously forwards and back in a circular motion, simulating the motion of train wheel connecting rods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98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ain</a:t>
            </a:r>
            <a:r>
              <a:rPr lang="en-GB" b="1" baseline="0" dirty="0"/>
              <a:t>/in’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‘train’.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move both arms</a:t>
            </a:r>
            <a:r>
              <a:rPr lang="en-GB" baseline="0" dirty="0"/>
              <a:t> simultaneously forwards and back in a circular motion, simulating the motion of train wheel connecting rods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547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ê/è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96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  <a:r>
              <a:rPr lang="en-GB" b="1" baseline="0" dirty="0"/>
              <a:t>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point to one’s 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8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ê/è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96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  <a:r>
              <a:rPr lang="en-GB" b="1" baseline="0" dirty="0"/>
              <a:t>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point to one’s 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5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Explanation in English, if desired: Something</a:t>
            </a:r>
            <a:r>
              <a:rPr lang="en-GB" baseline="0" dirty="0"/>
              <a:t> that makes French sounds very different from English is that </a:t>
            </a:r>
            <a:r>
              <a:rPr lang="en-GB" b="1" baseline="0" dirty="0"/>
              <a:t>some consonants </a:t>
            </a:r>
            <a:r>
              <a:rPr lang="en-GB" baseline="0" dirty="0"/>
              <a:t>at the ends of words are silent.</a:t>
            </a:r>
            <a:br>
              <a:rPr lang="en-GB" baseline="0" dirty="0"/>
            </a:br>
            <a:r>
              <a:rPr lang="en-GB" baseline="0" dirty="0"/>
              <a:t>This means you don’t pronounce/sound them out at all.</a:t>
            </a:r>
            <a:br>
              <a:rPr lang="en-GB" baseline="0" dirty="0"/>
            </a:br>
            <a:r>
              <a:rPr lang="en-GB" baseline="0" dirty="0"/>
              <a:t>As in the word ‘</a:t>
            </a:r>
            <a:r>
              <a:rPr lang="en-GB" baseline="0" dirty="0" err="1"/>
              <a:t>dans</a:t>
            </a:r>
            <a:r>
              <a:rPr lang="en-GB" baseline="0" dirty="0"/>
              <a:t>’ in French.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Say and repeat the word.</a:t>
            </a:r>
            <a:br>
              <a:rPr lang="en-GB" baseline="0" dirty="0"/>
            </a:br>
            <a:r>
              <a:rPr lang="en-GB" baseline="0" dirty="0"/>
              <a:t>Ensure pupils know the meaning (use usual routine for this – e.g. </a:t>
            </a:r>
            <a:r>
              <a:rPr lang="en-GB" baseline="0" dirty="0" err="1"/>
              <a:t>C’est</a:t>
            </a:r>
            <a:r>
              <a:rPr lang="en-GB" baseline="0" dirty="0"/>
              <a:t> quoi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anglais</a:t>
            </a:r>
            <a:r>
              <a:rPr lang="en-GB" baseline="0" dirty="0"/>
              <a:t> ‘</a:t>
            </a:r>
            <a:r>
              <a:rPr lang="en-GB" baseline="0" dirty="0" err="1"/>
              <a:t>dans</a:t>
            </a:r>
            <a:r>
              <a:rPr lang="en-GB" baseline="0" dirty="0"/>
              <a:t>’? ‘In’, </a:t>
            </a:r>
            <a:r>
              <a:rPr lang="en-GB" baseline="0" dirty="0" err="1"/>
              <a:t>oui</a:t>
            </a:r>
            <a:r>
              <a:rPr lang="en-GB" baseline="0" dirty="0"/>
              <a:t>, </a:t>
            </a:r>
            <a:r>
              <a:rPr lang="en-GB" baseline="0" dirty="0" err="1"/>
              <a:t>c’est</a:t>
            </a:r>
            <a:r>
              <a:rPr lang="en-GB" baseline="0" dirty="0"/>
              <a:t> </a:t>
            </a:r>
            <a:r>
              <a:rPr lang="en-GB" baseline="0" dirty="0" err="1"/>
              <a:t>ça</a:t>
            </a:r>
            <a:r>
              <a:rPr lang="en-GB" baseline="0" dirty="0"/>
              <a:t>.</a:t>
            </a:r>
            <a:br>
              <a:rPr lang="en-GB" dirty="0"/>
            </a:br>
            <a:r>
              <a:rPr lang="en-GB" dirty="0"/>
              <a:t>A possible gesture to accompany this SSC would be to</a:t>
            </a:r>
            <a:r>
              <a:rPr lang="en-GB" baseline="0" dirty="0"/>
              <a:t> hold ones finger to ones lips to indicate ‘</a:t>
            </a:r>
            <a:r>
              <a:rPr lang="en-GB" baseline="0" dirty="0" err="1"/>
              <a:t>Shhhh</a:t>
            </a:r>
            <a:r>
              <a:rPr lang="en-GB" baseline="0" dirty="0"/>
              <a:t>!’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2739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ai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vrai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</a:t>
            </a:r>
            <a:r>
              <a:rPr lang="en-GB" baseline="0" dirty="0"/>
              <a:t> a ‘tick’.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2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ai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vrai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</a:t>
            </a:r>
            <a:r>
              <a:rPr lang="en-GB" baseline="0" dirty="0"/>
              <a:t> a ‘tick’.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9444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‘oi’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voir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put one’s hand above one’s brow (as if to shade one’s view) and pretend</a:t>
            </a:r>
            <a:r>
              <a:rPr lang="en-GB" baseline="0" dirty="0"/>
              <a:t> to be seeing something far off.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93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‘oi’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voir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put one’s hand above one’s brow (as if to shade one’s view) and pretend</a:t>
            </a:r>
            <a:r>
              <a:rPr lang="en-GB" baseline="0" dirty="0"/>
              <a:t> to be seeing something far off.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1377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ch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chercher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looking for something everywhere.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02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ch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chercher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looking for something everywhere.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54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ici</a:t>
            </a:r>
            <a:r>
              <a:rPr lang="en-GB" b="1" baseline="0" dirty="0"/>
              <a:t>’.</a:t>
            </a:r>
            <a:endParaRPr lang="en-GB" dirty="0"/>
          </a:p>
          <a:p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point</a:t>
            </a:r>
            <a:r>
              <a:rPr lang="en-GB" baseline="0" dirty="0"/>
              <a:t> to the spot on which one is standing / indicate the room in which the lesson is taking place with a sweeping motion of one’s index finger.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6360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ici</a:t>
            </a:r>
            <a:r>
              <a:rPr lang="en-GB" b="1" baseline="0" dirty="0"/>
              <a:t>’.</a:t>
            </a:r>
            <a:endParaRPr lang="en-GB" dirty="0"/>
          </a:p>
          <a:p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point</a:t>
            </a:r>
            <a:r>
              <a:rPr lang="en-GB" baseline="0" dirty="0"/>
              <a:t> to the spot on which one is standing / indicate the room in which the lesson is taking place with a sweeping motion of one’s index finger.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2446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qu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‘question’.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raise one’s eyebrows and</a:t>
            </a:r>
            <a:r>
              <a:rPr lang="en-GB" baseline="0" dirty="0"/>
              <a:t> look intently,</a:t>
            </a:r>
            <a:r>
              <a:rPr lang="en-GB" dirty="0"/>
              <a:t> as if querying</a:t>
            </a:r>
            <a:r>
              <a:rPr lang="en-GB" baseline="0" dirty="0"/>
              <a:t> something.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54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qu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‘question’.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raise one’s eyebrows and</a:t>
            </a:r>
            <a:r>
              <a:rPr lang="en-GB" baseline="0" dirty="0"/>
              <a:t> look intently,</a:t>
            </a:r>
            <a:r>
              <a:rPr lang="en-GB" dirty="0"/>
              <a:t> as if querying</a:t>
            </a:r>
            <a:r>
              <a:rPr lang="en-GB" baseline="0" dirty="0"/>
              <a:t> something.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99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‘a’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‘animal’.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mimic</a:t>
            </a:r>
            <a:r>
              <a:rPr lang="en-GB" baseline="0" dirty="0"/>
              <a:t> an animal’s motion, perhaps holding ones arms and hands close to the chest as ‘paws’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656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‘j’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‘jour’.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</a:t>
            </a:r>
            <a:r>
              <a:rPr lang="en-GB" baseline="0" dirty="0"/>
              <a:t> waking up at daybreak, by stretching out ones arms and yawning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085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‘j’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‘jour’.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</a:t>
            </a:r>
            <a:r>
              <a:rPr lang="en-GB" baseline="0" dirty="0"/>
              <a:t> waking up at daybreak, by stretching out ones arms and yawning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080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tion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‘attention’.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wave one’s hand in front of</a:t>
            </a:r>
            <a:r>
              <a:rPr lang="en-GB" baseline="0" dirty="0"/>
              <a:t> oneself to indicate not to proceed.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48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tion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‘attention’.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wave one’s hand in front of</a:t>
            </a:r>
            <a:r>
              <a:rPr lang="en-GB" baseline="0" dirty="0"/>
              <a:t> oneself to indicate not to proceed.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151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ien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bien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give a thumbs up 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05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ien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bien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give a thumbs up 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699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‘un’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‘un’.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hold up one (index)</a:t>
            </a:r>
            <a:r>
              <a:rPr lang="en-GB" baseline="0" dirty="0"/>
              <a:t> </a:t>
            </a:r>
            <a:r>
              <a:rPr lang="en-GB" dirty="0"/>
              <a:t>finger.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13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‘un’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‘un’.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hold up one (index)</a:t>
            </a:r>
            <a:r>
              <a:rPr lang="en-GB" baseline="0" dirty="0"/>
              <a:t> </a:t>
            </a:r>
            <a:r>
              <a:rPr lang="en-GB" dirty="0"/>
              <a:t>finger.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633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‘a’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‘animal’.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mimic</a:t>
            </a:r>
            <a:r>
              <a:rPr lang="en-GB" baseline="0" dirty="0"/>
              <a:t> an animal’s motion, perhaps holding ones arms and hands close to the chest as ‘paws’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957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‘midi’.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draw a circle representing a clock face with one hand, with the other arm and hand pointing</a:t>
            </a:r>
            <a:r>
              <a:rPr lang="en-GB" baseline="0" dirty="0"/>
              <a:t> straight up (representing the hands on 12) within the circle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5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‘midi’.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draw a circle representing a clock face with one hand, with the other arm and hand pointing</a:t>
            </a:r>
            <a:r>
              <a:rPr lang="en-GB" baseline="0" dirty="0"/>
              <a:t> straight up (representing the hands on 12) within the circle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95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‘EU’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deux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hold up two fingers (N.B. palm</a:t>
            </a:r>
            <a:r>
              <a:rPr lang="en-GB" baseline="0" dirty="0"/>
              <a:t> of the hand facing the class!)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7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‘EU’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deux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hold up two fingers (N.B. palm</a:t>
            </a:r>
            <a:r>
              <a:rPr lang="en-GB" baseline="0" dirty="0"/>
              <a:t> of the hand facing the class!)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59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3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1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4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7.wav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9.wav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0.wav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2.wav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3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background rectangle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1D7AD12A-49FC-FC4C-9095-76E0DED1D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" y="1643254"/>
            <a:ext cx="10363200" cy="2387600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French SSC </a:t>
            </a:r>
            <a:b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(symbol-sound correspondences)</a:t>
            </a:r>
            <a:b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CC4F2CA-6659-4E43-ABCC-BF5FDF039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255" y="3064279"/>
            <a:ext cx="9144000" cy="1655762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Source Words</a:t>
            </a:r>
          </a:p>
          <a:p>
            <a:endParaRPr lang="en-US" dirty="0"/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Google Shape;64;p1">
            <a:extLst>
              <a:ext uri="{FF2B5EF4-FFF2-40B4-BE49-F238E27FC236}">
                <a16:creationId xmlns:a16="http://schemas.microsoft.com/office/drawing/2014/main" id="{CD8FEA99-97C9-3A4C-9163-A270C01508B3}"/>
              </a:ext>
            </a:extLst>
          </p:cNvPr>
          <p:cNvSpPr txBox="1"/>
          <p:nvPr/>
        </p:nvSpPr>
        <p:spPr>
          <a:xfrm>
            <a:off x="-56445" y="6263700"/>
            <a:ext cx="5784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</a:pPr>
            <a:r>
              <a:rPr lang="en-GB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 updated: 21/11/19</a:t>
            </a:r>
            <a:br>
              <a:rPr lang="en-GB" sz="16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199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BA641-4EEE-364F-9483-0466C340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1" y="-662782"/>
            <a:ext cx="10515600" cy="1325563"/>
          </a:xfrm>
        </p:spPr>
        <p:txBody>
          <a:bodyPr/>
          <a:lstStyle/>
          <a:p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8573" y="1867888"/>
            <a:ext cx="3914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0326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84792-F251-E34A-B536-B7541FA0A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6458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7" name="Picture 2" descr="boy with a hand on his ch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51" y="542804"/>
            <a:ext cx="1494997" cy="34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4450" y="4042533"/>
            <a:ext cx="14830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5067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79407-76D6-D74A-A653-9AD1BACC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6458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4415" y="1900582"/>
            <a:ext cx="14830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90628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CFCD0-1058-B947-98EB-8389472DC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4" y="-116723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215" y="1945849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[au / eau / o]</a:t>
            </a:r>
          </a:p>
        </p:txBody>
      </p:sp>
      <p:grpSp>
        <p:nvGrpSpPr>
          <p:cNvPr id="13" name="Group 12" descr="two arrow diverging with another arrow highlighting the left option"/>
          <p:cNvGrpSpPr/>
          <p:nvPr/>
        </p:nvGrpSpPr>
        <p:grpSpPr>
          <a:xfrm>
            <a:off x="4667550" y="1597513"/>
            <a:ext cx="2856900" cy="2905322"/>
            <a:chOff x="5064823" y="1196357"/>
            <a:chExt cx="2856900" cy="2905322"/>
          </a:xfrm>
        </p:grpSpPr>
        <p:pic>
          <p:nvPicPr>
            <p:cNvPr id="8" name="Picture 7" descr="two arrow diverging with another arrow highlighting the left option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823" y="1196357"/>
              <a:ext cx="2856900" cy="2905322"/>
            </a:xfrm>
            <a:prstGeom prst="rect">
              <a:avLst/>
            </a:prstGeom>
          </p:spPr>
        </p:pic>
        <p:cxnSp>
          <p:nvCxnSpPr>
            <p:cNvPr id="9" name="Straight Arrow Connector 8" descr="two arrow diverging with another arrow highlighting the left option"/>
            <p:cNvCxnSpPr/>
            <p:nvPr/>
          </p:nvCxnSpPr>
          <p:spPr>
            <a:xfrm flipH="1" flipV="1">
              <a:off x="5782215" y="2051010"/>
              <a:ext cx="627569" cy="850436"/>
            </a:xfrm>
            <a:prstGeom prst="straightConnector1">
              <a:avLst/>
            </a:prstGeom>
            <a:ln w="76200">
              <a:solidFill>
                <a:srgbClr val="FA6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401108" y="2881870"/>
              <a:ext cx="8676" cy="857516"/>
            </a:xfrm>
            <a:prstGeom prst="line">
              <a:avLst/>
            </a:prstGeom>
            <a:ln w="76200">
              <a:solidFill>
                <a:srgbClr val="FA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535065" y="4263529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12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7364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4C3D-F86E-B644-8FDB-417514D99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4" y="-116723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215" y="1945849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[au / eau / o]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35065" y="1945849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12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44944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u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768E3-555B-0C48-B01D-9ACC5364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92" y="-94489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3" name="Picture 2" descr="a boy pointing to a gir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50" y="1079555"/>
            <a:ext cx="3581298" cy="31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77643" y="4304138"/>
            <a:ext cx="363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8011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17D5-66BF-AE46-B82E-456333EC8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92" y="-95478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77643" y="1861371"/>
            <a:ext cx="363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72719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93C6CC-175E-0843-A898-C8850ACB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68" y="-97677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9" name="Picture 8" descr="group of childr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24" y="1771377"/>
            <a:ext cx="3451541" cy="279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3607" y="4455204"/>
            <a:ext cx="36647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7032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2A0C00-88F8-0B40-A74D-0B58517D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68" y="-97677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63607" y="1839380"/>
            <a:ext cx="36647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303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3032-B50D-B641-BB0C-89ADA544A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436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SFE</a:t>
            </a:r>
            <a:b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9671" y="233511"/>
            <a:ext cx="10012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ilent </a:t>
            </a:r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inal </a:t>
            </a:r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-e</a:t>
            </a:r>
            <a:endParaRPr lang="en-GB" sz="6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boy holding a sign that says 'shy'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53" y="1188388"/>
            <a:ext cx="2034010" cy="27195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5238" y="1999416"/>
            <a:ext cx="1449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[shy]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1715" y="3429000"/>
            <a:ext cx="6868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timide</a:t>
            </a:r>
            <a:endParaRPr lang="en-GB" sz="16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ultiply 7" descr="an orange x"/>
          <p:cNvSpPr/>
          <p:nvPr/>
        </p:nvSpPr>
        <p:spPr>
          <a:xfrm>
            <a:off x="7631798" y="3785275"/>
            <a:ext cx="1723123" cy="2367203"/>
          </a:xfrm>
          <a:prstGeom prst="mathMultiply">
            <a:avLst/>
          </a:prstGeom>
          <a:solidFill>
            <a:srgbClr val="E65D00"/>
          </a:solidFill>
          <a:ln>
            <a:solidFill>
              <a:srgbClr val="E6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Quiet Sign Clip 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4" y="3120726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2920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FD9E7-F6C0-B444-B8E8-639F6455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" y="-237070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SFC</a:t>
            </a:r>
            <a:b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9671" y="1444479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ilent </a:t>
            </a:r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inal </a:t>
            </a:r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onsonant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3195405" y="1876396"/>
            <a:ext cx="5801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dans</a:t>
            </a:r>
            <a:endParaRPr lang="en-GB" sz="16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1025" y="2367809"/>
            <a:ext cx="1087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</a:rPr>
              <a:t>X</a:t>
            </a:r>
          </a:p>
        </p:txBody>
      </p:sp>
      <p:pic>
        <p:nvPicPr>
          <p:cNvPr id="10" name="Picture 2" descr="Quiet Sig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62" y="4048044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ox with an arrow pointing dow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8" y="4512981"/>
            <a:ext cx="1860024" cy="1568621"/>
          </a:xfrm>
          <a:prstGeom prst="rect">
            <a:avLst/>
          </a:prstGeom>
        </p:spPr>
      </p:pic>
      <p:sp>
        <p:nvSpPr>
          <p:cNvPr id="13" name="Down Arrow 12" descr="orange down arrow pointing into the box"/>
          <p:cNvSpPr/>
          <p:nvPr/>
        </p:nvSpPr>
        <p:spPr>
          <a:xfrm>
            <a:off x="5814545" y="4430941"/>
            <a:ext cx="560716" cy="1005108"/>
          </a:xfrm>
          <a:prstGeom prst="downArrow">
            <a:avLst/>
          </a:prstGeom>
          <a:solidFill>
            <a:srgbClr val="FA6500"/>
          </a:solidFill>
          <a:ln>
            <a:solidFill>
              <a:srgbClr val="FA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589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C_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C_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B6B4-E2E9-C349-95F9-7074981CD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19867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SFE</a:t>
            </a:r>
            <a:b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9671" y="233511"/>
            <a:ext cx="10012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ilent </a:t>
            </a:r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inal </a:t>
            </a:r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-e</a:t>
            </a:r>
            <a:endParaRPr lang="en-GB" sz="6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1715" y="1626154"/>
            <a:ext cx="6868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timide</a:t>
            </a:r>
            <a:endParaRPr lang="en-GB" sz="16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ultiply 7" descr="an orange x"/>
          <p:cNvSpPr/>
          <p:nvPr/>
        </p:nvSpPr>
        <p:spPr>
          <a:xfrm>
            <a:off x="7644324" y="1931423"/>
            <a:ext cx="1723123" cy="2367203"/>
          </a:xfrm>
          <a:prstGeom prst="mathMultiply">
            <a:avLst/>
          </a:prstGeom>
          <a:solidFill>
            <a:srgbClr val="E65D00"/>
          </a:solidFill>
          <a:ln>
            <a:solidFill>
              <a:srgbClr val="E6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latin typeface="Century Gothic" panose="020B0502020202020204" pitchFamily="34" charset="0"/>
            </a:endParaRPr>
          </a:p>
        </p:txBody>
      </p:sp>
      <p:pic>
        <p:nvPicPr>
          <p:cNvPr id="5" name="Picture 2" descr="Quiet Sig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4" y="1317880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8201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mi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95C2D-67CF-B04A-BCA6-B1A790594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-35665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é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03871" y="2740506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[é / -</a:t>
            </a:r>
            <a:r>
              <a:rPr lang="en-GB" sz="32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er</a:t>
            </a:r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 / et]</a:t>
            </a:r>
          </a:p>
        </p:txBody>
      </p:sp>
      <p:pic>
        <p:nvPicPr>
          <p:cNvPr id="7" name="Picture 6" descr="hand holding a pencil and writ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36" y="462553"/>
            <a:ext cx="2802728" cy="4060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5065" y="4381258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en-GB" sz="12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crire</a:t>
            </a:r>
            <a:endParaRPr lang="en-GB" sz="12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7287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cr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cr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3168-331C-594B-8D56-27C80A17B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225" y="-35665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é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03871" y="2740506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[é / -</a:t>
            </a:r>
            <a:r>
              <a:rPr lang="en-GB" sz="32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er</a:t>
            </a:r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 / et]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2955" y="1913630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en-GB" sz="12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crire</a:t>
            </a:r>
            <a:endParaRPr lang="en-GB" sz="12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255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écri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44152D-A70E-D640-891E-8CC4AC82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1" y="-23343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2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/an</a:t>
            </a:r>
            <a:b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a small chil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64" y="447477"/>
            <a:ext cx="2649185" cy="422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9956" y="4359623"/>
            <a:ext cx="7613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6484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4B32F98-AD80-034A-BB8B-7CE1F1DFF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1" y="-23343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2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/an</a:t>
            </a:r>
            <a:b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9373" y="1891995"/>
            <a:ext cx="7613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32155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nfa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36B857-30DF-C748-BA5B-B99AA3FAB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" y="-1026284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6146" name="Picture 2" descr="a forbidden sig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185" y="1436433"/>
            <a:ext cx="3011629" cy="30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8915" y="4376300"/>
            <a:ext cx="5334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6856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C40602-E7EA-0C4F-ABAF-3753BB2D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" y="-1026284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27967" y="1933724"/>
            <a:ext cx="5334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0758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8BCFF9-C35E-8743-AB35-81D5FC42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0" y="-13906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2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ain</a:t>
            </a:r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/in</a:t>
            </a:r>
            <a:b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050" name="Picture 2" descr="a t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012479" y="885802"/>
            <a:ext cx="4689987" cy="357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7165" y="4399747"/>
            <a:ext cx="4997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1145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4FD405-0028-0041-92AF-3690A396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0" y="-14110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2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ain</a:t>
            </a:r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/in</a:t>
            </a:r>
            <a:b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97165" y="1894541"/>
            <a:ext cx="4997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5820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8F2C0E-96EA-AF4C-8306-CD3E98FE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" y="-30066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8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ê</a:t>
            </a:r>
            <a:r>
              <a:rPr lang="en-GB" sz="18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GB" sz="18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è</a:t>
            </a:r>
            <a:br>
              <a:rPr lang="en-GB" sz="18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the head of a bo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30" y="1118496"/>
            <a:ext cx="2971800" cy="3274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630" y="4348231"/>
            <a:ext cx="3227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4269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2DE64-0701-C44E-9104-7700A5D62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1283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SFC</a:t>
            </a:r>
            <a:b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9671" y="1444479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ilent </a:t>
            </a:r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inal </a:t>
            </a:r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onsonant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3195405" y="1876396"/>
            <a:ext cx="5801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dans</a:t>
            </a:r>
            <a:endParaRPr lang="en-GB" sz="16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1025" y="2367809"/>
            <a:ext cx="1087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</a:rPr>
              <a:t>X</a:t>
            </a:r>
          </a:p>
        </p:txBody>
      </p:sp>
      <p:pic>
        <p:nvPicPr>
          <p:cNvPr id="10" name="Picture 2" descr="Quiet Sig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62" y="4048044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26647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FC_da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0852DC-F560-4344-BD72-32C1A912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" y="-31266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8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ê</a:t>
            </a:r>
            <a:r>
              <a:rPr lang="en-GB" sz="18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GB" sz="18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è</a:t>
            </a:r>
            <a:br>
              <a:rPr lang="en-GB" sz="18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2417" y="1930707"/>
            <a:ext cx="3227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90472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6B091C3-B480-5040-B5E1-E765BC4F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3" y="-66683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a green checkma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23" y="1468283"/>
            <a:ext cx="2719591" cy="2832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3137" y="4301189"/>
            <a:ext cx="29241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vr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043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r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r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5EE69-E6EC-C042-96AA-019E3C2A2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3" y="-66278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53345" y="1883665"/>
            <a:ext cx="29241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vr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04170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r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8F8E73-B5E6-474A-B4C5-098B6D6E0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814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098" name="Picture 2" descr="person looking into a microsco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99" y="771303"/>
            <a:ext cx="3149304" cy="38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3096" y="4367649"/>
            <a:ext cx="310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oi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8754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CCF8DF-F8E4-5648-8688-7F89183E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455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43096" y="1862443"/>
            <a:ext cx="310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oi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6035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C30714-DCCF-3D43-B0F7-2610004A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" y="-587117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1859" y="4282829"/>
            <a:ext cx="710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  <p:pic>
        <p:nvPicPr>
          <p:cNvPr id="4" name="Picture 3" descr="a search sig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31" y="419700"/>
            <a:ext cx="4259906" cy="437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rc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rc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28BC75-82D1-4140-9A8D-0C411E817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" y="-602780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41859" y="2213376"/>
            <a:ext cx="710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73727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rch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8A1C48-DCA1-AD42-967C-43ACD8D0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5744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ç</a:t>
            </a:r>
            <a:r>
              <a:rPr lang="en-GB" sz="20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/c</a:t>
            </a:r>
            <a:br>
              <a:rPr lang="en-GB" sz="20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5" name="Picture 2" descr="a map with an arrow to show lo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1882" y="1119953"/>
            <a:ext cx="3329694" cy="334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5572" y="4310700"/>
            <a:ext cx="2900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5292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i_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i_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FCE4E-9C2F-1B4B-BD5C-C5021A24A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509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ç</a:t>
            </a:r>
            <a:r>
              <a:rPr lang="en-GB" sz="20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/c</a:t>
            </a:r>
            <a:br>
              <a:rPr lang="en-GB" sz="20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45572" y="1918228"/>
            <a:ext cx="2900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6471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ci_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04451-2135-DF4A-88DF-4BA3AA20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298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qu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7556" y="-919422"/>
            <a:ext cx="32063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1300" dirty="0">
                <a:solidFill>
                  <a:srgbClr val="E65D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9441" y="4077069"/>
            <a:ext cx="7993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0141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2669" y="810043"/>
            <a:ext cx="6006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… except for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193" y="2441621"/>
            <a:ext cx="8497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</a:rPr>
              <a:t>c  r  f  l</a:t>
            </a:r>
          </a:p>
          <a:p>
            <a:pPr algn="ctr"/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Be</a:t>
            </a:r>
            <a:r>
              <a:rPr lang="en-GB" sz="4800" dirty="0">
                <a:latin typeface="Century Gothic" panose="020B0502020202020204" pitchFamily="34" charset="0"/>
              </a:rPr>
              <a:t>  </a:t>
            </a:r>
            <a:r>
              <a:rPr lang="en-GB" sz="4800" b="1" dirty="0">
                <a:solidFill>
                  <a:srgbClr val="FA6500"/>
                </a:solidFill>
                <a:latin typeface="Century Gothic" panose="020B0502020202020204" pitchFamily="34" charset="0"/>
              </a:rPr>
              <a:t>c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a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A6500"/>
                </a:solidFill>
                <a:latin typeface="Century Gothic" panose="020B0502020202020204" pitchFamily="34" charset="0"/>
              </a:rPr>
              <a:t>r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e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A6500"/>
                </a:solidFill>
                <a:latin typeface="Century Gothic" panose="020B0502020202020204" pitchFamily="34" charset="0"/>
              </a:rPr>
              <a:t>f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u</a:t>
            </a:r>
            <a:r>
              <a:rPr lang="en-GB" sz="4800" b="1" dirty="0"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A6500"/>
                </a:solidFill>
                <a:latin typeface="Century Gothic" panose="020B0502020202020204" pitchFamily="34" charset="0"/>
              </a:rPr>
              <a:t>l</a:t>
            </a:r>
            <a:r>
              <a:rPr lang="en-GB" sz="4800" b="1" dirty="0">
                <a:latin typeface="Century Gothic" panose="020B0502020202020204" pitchFamily="34" charset="0"/>
              </a:rPr>
              <a:t>  </a:t>
            </a:r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with these!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715059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74E60C-4014-2D42-81ED-12BC535E0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298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qu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93644" y="1910066"/>
            <a:ext cx="7993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18090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es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F595F-DFB4-C243-93BB-2426D873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00" y="-51403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j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5" name="Picture 2" descr="the su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518" y="1021833"/>
            <a:ext cx="3228763" cy="32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e moon with a cross over it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8" y="548323"/>
            <a:ext cx="3715240" cy="3715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DC9B6-EFAC-4481-A633-5B5655C6B429}"/>
              </a:ext>
            </a:extLst>
          </p:cNvPr>
          <p:cNvSpPr txBox="1"/>
          <p:nvPr/>
        </p:nvSpPr>
        <p:spPr>
          <a:xfrm>
            <a:off x="5980545" y="-846591"/>
            <a:ext cx="415426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300" b="1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2214" y="4206413"/>
            <a:ext cx="5407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0255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BB989C6-4933-6A4D-A56E-A64080362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00" y="-567050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j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2214" y="1889098"/>
            <a:ext cx="5407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24964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69DEF1-46CA-C849-99ED-9E8A0E85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0" y="-29106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5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en-GB" sz="15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tion</a:t>
            </a:r>
            <a:br>
              <a:rPr lang="en-GB" sz="15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a warning sign with someone slipping on it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1" y="1096226"/>
            <a:ext cx="3558385" cy="3130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265" y="4288221"/>
            <a:ext cx="7505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Atten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tion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566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tten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tten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50114C7-1E98-7A4F-AFA8-7004679A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0" y="-32456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5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en-GB" sz="15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tion</a:t>
            </a:r>
            <a:br>
              <a:rPr lang="en-GB" sz="15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3265" y="2146270"/>
            <a:ext cx="7505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Atten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tion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26667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tten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34E4-E74B-0C47-9E43-EAB70112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3" y="-38932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ien</a:t>
            </a:r>
            <a:br>
              <a:rPr lang="en-GB" sz="20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0242" name="Picture 2" descr="a thumbs up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057" y="713304"/>
            <a:ext cx="3245977" cy="35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750" y="4410175"/>
            <a:ext cx="35125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ien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2627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3889-946A-C44A-BB30-1C1834E0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3" y="-38932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ien</a:t>
            </a:r>
            <a:br>
              <a:rPr lang="en-GB" sz="20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39750" y="1917496"/>
            <a:ext cx="35125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ien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52994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F86572-5289-1746-875F-0B73DBA1A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2" y="-116013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un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030" name="Picture 6" descr="the number 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8489" y="1542030"/>
            <a:ext cx="3116284" cy="31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2414" y="4399218"/>
            <a:ext cx="2207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rgbClr val="FA6500"/>
                </a:solidFill>
              </a:rPr>
              <a:t>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9665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2D63C6-EADD-2F45-99B7-70B388FC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2" y="-116013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un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92414" y="1944116"/>
            <a:ext cx="2207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rgbClr val="FA6500"/>
                </a:solidFill>
              </a:rPr>
              <a:t>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61064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n_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807B03-2EA7-F94D-93CB-7AC25AF9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9" y="-742133"/>
            <a:ext cx="10515600" cy="1325563"/>
          </a:xfrm>
        </p:spPr>
        <p:txBody>
          <a:bodyPr/>
          <a:lstStyle/>
          <a:p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endParaRPr lang="en-US" dirty="0"/>
          </a:p>
        </p:txBody>
      </p:sp>
      <p:pic>
        <p:nvPicPr>
          <p:cNvPr id="2" name="Picture 1" descr="fro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48" y="861307"/>
            <a:ext cx="2986901" cy="3521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615" y="4257541"/>
            <a:ext cx="8208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nim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12000" b="1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362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F905C-308C-5549-81BD-C3623BE4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9" y="-704895"/>
            <a:ext cx="10515600" cy="1325563"/>
          </a:xfrm>
        </p:spPr>
        <p:txBody>
          <a:bodyPr/>
          <a:lstStyle/>
          <a:p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91616" y="2578043"/>
            <a:ext cx="8208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nim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12000" b="1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53025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im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7A2C3-253C-344F-9243-EB701EF40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48" y="-68759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7" name="Picture 6" descr="clock pointing to no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94" y="998568"/>
            <a:ext cx="3233209" cy="3277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4131" y="4275767"/>
            <a:ext cx="620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8217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FBF53B-61D3-0D43-8BAD-E2DCF5B95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48" y="-66278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4133" y="1908347"/>
            <a:ext cx="620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2204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2239-A437-CC44-9B88-B6A12FB42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1" y="-739491"/>
            <a:ext cx="10515600" cy="1325563"/>
          </a:xfrm>
        </p:spPr>
        <p:txBody>
          <a:bodyPr/>
          <a:lstStyle/>
          <a:p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eu</a:t>
            </a:r>
            <a:endParaRPr lang="en-US" dirty="0"/>
          </a:p>
        </p:txBody>
      </p:sp>
      <p:pic>
        <p:nvPicPr>
          <p:cNvPr id="7" name="Picture 6" descr="the number tw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1" y="1317489"/>
            <a:ext cx="3080657" cy="3080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07381" y="4398146"/>
            <a:ext cx="3914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8434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ux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Resources" id="{11A74820-D49C-4102-A547-EA352E383B78}" vid="{F925F16B-5C62-4A9E-8DE9-3F9C4922FC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2316</Words>
  <Application>Microsoft Macintosh PowerPoint</Application>
  <PresentationFormat>Widescreen</PresentationFormat>
  <Paragraphs>284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Rounded MT Bold</vt:lpstr>
      <vt:lpstr>Calibri</vt:lpstr>
      <vt:lpstr>Century Gothic</vt:lpstr>
      <vt:lpstr>Tw Cen MT</vt:lpstr>
      <vt:lpstr>1_Office Theme</vt:lpstr>
      <vt:lpstr>French SSC  (symbol-sound correspondences) </vt:lpstr>
      <vt:lpstr>SFC </vt:lpstr>
      <vt:lpstr>SFC </vt:lpstr>
      <vt:lpstr>PowerPoint Presentation</vt:lpstr>
      <vt:lpstr>a</vt:lpstr>
      <vt:lpstr>a</vt:lpstr>
      <vt:lpstr>i </vt:lpstr>
      <vt:lpstr>i </vt:lpstr>
      <vt:lpstr>eu</vt:lpstr>
      <vt:lpstr>eu</vt:lpstr>
      <vt:lpstr>e </vt:lpstr>
      <vt:lpstr>e </vt:lpstr>
      <vt:lpstr>au </vt:lpstr>
      <vt:lpstr>au </vt:lpstr>
      <vt:lpstr>u </vt:lpstr>
      <vt:lpstr>u </vt:lpstr>
      <vt:lpstr>ou </vt:lpstr>
      <vt:lpstr>ou </vt:lpstr>
      <vt:lpstr>SFE </vt:lpstr>
      <vt:lpstr>SFE </vt:lpstr>
      <vt:lpstr>é </vt:lpstr>
      <vt:lpstr>é </vt:lpstr>
      <vt:lpstr>en/an </vt:lpstr>
      <vt:lpstr>en/an </vt:lpstr>
      <vt:lpstr>on </vt:lpstr>
      <vt:lpstr>on </vt:lpstr>
      <vt:lpstr>ain/in </vt:lpstr>
      <vt:lpstr>ain/in </vt:lpstr>
      <vt:lpstr>ê/è </vt:lpstr>
      <vt:lpstr>ê/è </vt:lpstr>
      <vt:lpstr>ai </vt:lpstr>
      <vt:lpstr>ai </vt:lpstr>
      <vt:lpstr>oi </vt:lpstr>
      <vt:lpstr>oi </vt:lpstr>
      <vt:lpstr>ch </vt:lpstr>
      <vt:lpstr>ch </vt:lpstr>
      <vt:lpstr>ç/c </vt:lpstr>
      <vt:lpstr>ç/c </vt:lpstr>
      <vt:lpstr>qu </vt:lpstr>
      <vt:lpstr>qu </vt:lpstr>
      <vt:lpstr>j </vt:lpstr>
      <vt:lpstr>j </vt:lpstr>
      <vt:lpstr>-tion </vt:lpstr>
      <vt:lpstr>-tion </vt:lpstr>
      <vt:lpstr>ien </vt:lpstr>
      <vt:lpstr>ien </vt:lpstr>
      <vt:lpstr>un </vt:lpstr>
      <vt:lpstr>un </vt:lpstr>
    </vt:vector>
  </TitlesOfParts>
  <Company>University of York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Owen</dc:creator>
  <cp:lastModifiedBy>Helen Thomas</cp:lastModifiedBy>
  <cp:revision>95</cp:revision>
  <dcterms:created xsi:type="dcterms:W3CDTF">2019-02-19T11:31:27Z</dcterms:created>
  <dcterms:modified xsi:type="dcterms:W3CDTF">2019-11-21T08:06:05Z</dcterms:modified>
</cp:coreProperties>
</file>