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0"/>
  </p:notesMasterIdLst>
  <p:handoutMasterIdLst>
    <p:handoutMasterId r:id="rId51"/>
  </p:handoutMasterIdLst>
  <p:sldIdLst>
    <p:sldId id="282" r:id="rId2"/>
    <p:sldId id="262" r:id="rId3"/>
    <p:sldId id="288" r:id="rId4"/>
    <p:sldId id="263" r:id="rId5"/>
    <p:sldId id="289" r:id="rId6"/>
    <p:sldId id="256" r:id="rId7"/>
    <p:sldId id="278" r:id="rId8"/>
    <p:sldId id="290" r:id="rId9"/>
    <p:sldId id="257" r:id="rId10"/>
    <p:sldId id="291" r:id="rId11"/>
    <p:sldId id="281" r:id="rId12"/>
    <p:sldId id="292" r:id="rId13"/>
    <p:sldId id="283" r:id="rId14"/>
    <p:sldId id="293" r:id="rId15"/>
    <p:sldId id="284" r:id="rId16"/>
    <p:sldId id="294" r:id="rId17"/>
    <p:sldId id="285" r:id="rId18"/>
    <p:sldId id="295" r:id="rId19"/>
    <p:sldId id="267" r:id="rId20"/>
    <p:sldId id="296" r:id="rId21"/>
    <p:sldId id="286" r:id="rId22"/>
    <p:sldId id="297" r:id="rId23"/>
    <p:sldId id="264" r:id="rId24"/>
    <p:sldId id="298" r:id="rId25"/>
    <p:sldId id="265" r:id="rId26"/>
    <p:sldId id="299" r:id="rId27"/>
    <p:sldId id="268" r:id="rId28"/>
    <p:sldId id="300" r:id="rId29"/>
    <p:sldId id="269" r:id="rId30"/>
    <p:sldId id="301" r:id="rId31"/>
    <p:sldId id="280" r:id="rId32"/>
    <p:sldId id="302" r:id="rId33"/>
    <p:sldId id="270" r:id="rId34"/>
    <p:sldId id="303" r:id="rId35"/>
    <p:sldId id="272" r:id="rId36"/>
    <p:sldId id="304" r:id="rId37"/>
    <p:sldId id="287" r:id="rId38"/>
    <p:sldId id="305" r:id="rId39"/>
    <p:sldId id="273" r:id="rId40"/>
    <p:sldId id="306" r:id="rId41"/>
    <p:sldId id="274" r:id="rId42"/>
    <p:sldId id="307" r:id="rId43"/>
    <p:sldId id="275" r:id="rId44"/>
    <p:sldId id="308" r:id="rId45"/>
    <p:sldId id="276" r:id="rId46"/>
    <p:sldId id="309" r:id="rId47"/>
    <p:sldId id="260" r:id="rId48"/>
    <p:sldId id="31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6500"/>
    <a:srgbClr val="1F4E79"/>
    <a:srgbClr val="FF9953"/>
    <a:srgbClr val="FF9966"/>
    <a:srgbClr val="E87D1E"/>
    <a:srgbClr val="FFFFFF"/>
    <a:srgbClr val="FFF9F7"/>
    <a:srgbClr val="FFF4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90" autoAdjust="0"/>
    <p:restoredTop sz="74245" autoAdjust="0"/>
  </p:normalViewPr>
  <p:slideViewPr>
    <p:cSldViewPr snapToGrid="0">
      <p:cViewPr varScale="1">
        <p:scale>
          <a:sx n="92" d="100"/>
          <a:sy n="92" d="100"/>
        </p:scale>
        <p:origin x="88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87329E-DB2E-41DA-84EB-DD1CB6379886}" type="datetimeFigureOut">
              <a:rPr lang="en-GB" smtClean="0">
                <a:latin typeface="Century Gothic" panose="020B0502020202020204" pitchFamily="34" charset="0"/>
              </a:rPr>
              <a:t>21/11/2019</a:t>
            </a:fld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6F231-98B4-428A-9959-891748452E57}" type="slidenum">
              <a:rPr lang="en-GB" smtClean="0">
                <a:latin typeface="Century Gothic" panose="020B0502020202020204" pitchFamily="34" charset="0"/>
              </a:rPr>
              <a:t>‹#›</a:t>
            </a:fld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353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88075100-6DF9-4F9D-AB28-13A346D859C0}" type="datetimeFigureOut">
              <a:rPr lang="en-GB" smtClean="0"/>
              <a:pPr/>
              <a:t>21/11/2019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672843D9-4757-4631-B0CD-BAA271821D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38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All pictures selected are available</a:t>
            </a:r>
            <a:r>
              <a:rPr lang="en-GB" baseline="0" dirty="0"/>
              <a:t> under a Creative Common license, no attribution required.</a:t>
            </a:r>
            <a:br>
              <a:rPr lang="en-GB" baseline="0" dirty="0"/>
            </a:br>
            <a:r>
              <a:rPr lang="en-GB" baseline="0" dirty="0"/>
              <a:t>This is the full set of SSC (Symbol-sound correspondence) SOURCE words.  This PPT is to be used in combination with the cluster words presentation. </a:t>
            </a:r>
            <a:br>
              <a:rPr lang="en-GB" baseline="0" dirty="0"/>
            </a:br>
            <a:r>
              <a:rPr lang="en-GB" baseline="0" dirty="0"/>
              <a:t>There is a suggested teaching order document, and there are many supporting resources for the teaching and consolidation of each individual SSC, also on the portal.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NB: Each SFC is presented twice, on two slides.  The first is accompanied by a visual image, the second without the image.  Teachers can elicit meanings or gestures to reinforce the word-meaning connection. Seeing just the SFC and source word on the slide also focuses attention closely on the symbol-sound relationship.</a:t>
            </a:r>
          </a:p>
          <a:p>
            <a:br>
              <a:rPr lang="en-GB" baseline="0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2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‘je’.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</a:t>
            </a:r>
            <a:r>
              <a:rPr lang="en-GB" baseline="0" dirty="0"/>
              <a:t> </a:t>
            </a:r>
            <a:r>
              <a:rPr lang="en-GB" dirty="0"/>
              <a:t>point to oneself.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762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‘je’.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</a:t>
            </a:r>
            <a:r>
              <a:rPr lang="en-GB" baseline="0" dirty="0"/>
              <a:t> </a:t>
            </a:r>
            <a:r>
              <a:rPr lang="en-GB" dirty="0"/>
              <a:t>point to oneself.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0140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‘gauche’.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</a:t>
            </a:r>
            <a:r>
              <a:rPr lang="en-GB" baseline="0" dirty="0"/>
              <a:t> the students’ left (teacher’s right!) to indicate this direction.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5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‘gauche’.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</a:t>
            </a:r>
            <a:r>
              <a:rPr lang="en-GB" baseline="0" dirty="0"/>
              <a:t> the students’ left (teacher’s right!) to indicate this direction.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3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tu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 err="1"/>
              <a:t>A</a:t>
            </a:r>
            <a:r>
              <a:rPr lang="en-GB" dirty="0"/>
              <a:t>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 to someone else as though</a:t>
            </a:r>
            <a:r>
              <a:rPr lang="en-GB" baseline="0" dirty="0"/>
              <a:t> addressing him/her ‘you’.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0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tu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 err="1"/>
              <a:t>A</a:t>
            </a:r>
            <a:r>
              <a:rPr lang="en-GB" dirty="0"/>
              <a:t>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 to someone else as though</a:t>
            </a:r>
            <a:r>
              <a:rPr lang="en-GB" baseline="0" dirty="0"/>
              <a:t> addressing him/her ‘you’.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750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‘nous’.</a:t>
            </a:r>
            <a:endParaRPr lang="en-GB" b="1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have</a:t>
            </a:r>
            <a:r>
              <a:rPr lang="en-GB" baseline="0" dirty="0"/>
              <a:t> both hands draw semi-circles out away from the body.  </a:t>
            </a:r>
            <a:br>
              <a:rPr lang="en-GB" baseline="0" dirty="0"/>
            </a:br>
            <a:r>
              <a:rPr lang="en-GB" baseline="0" dirty="0"/>
              <a:t>Hands start by the sides of the body, circle swiftly outwards and join up again in front, indicating the inclusion of the self in a larger group.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8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‘nous’.</a:t>
            </a:r>
            <a:endParaRPr lang="en-GB" b="1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have</a:t>
            </a:r>
            <a:r>
              <a:rPr lang="en-GB" baseline="0" dirty="0"/>
              <a:t> both hands draw semi-circles out away from the body.  </a:t>
            </a:r>
            <a:br>
              <a:rPr lang="en-GB" baseline="0" dirty="0"/>
            </a:br>
            <a:r>
              <a:rPr lang="en-GB" baseline="0" dirty="0"/>
              <a:t>Hands start by the sides of the body, circle swiftly outwards and join up again in front, indicating the inclusion of the self in a larger group.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212F4-EB5A-464B-92EC-DACFCB1CC2C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837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possible gesture for this source word</a:t>
            </a:r>
            <a:r>
              <a:rPr lang="en-GB" baseline="0" dirty="0"/>
              <a:t> </a:t>
            </a:r>
            <a:r>
              <a:rPr lang="en-GB" dirty="0"/>
              <a:t>would be to cower and</a:t>
            </a:r>
            <a:r>
              <a:rPr lang="en-GB" baseline="0" dirty="0"/>
              <a:t> cover one’s face slightly, simulating shyness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6478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 possible gesture for this source word</a:t>
            </a:r>
            <a:r>
              <a:rPr lang="en-GB" baseline="0" dirty="0"/>
              <a:t> </a:t>
            </a:r>
            <a:r>
              <a:rPr lang="en-GB" dirty="0"/>
              <a:t>would be to cower and</a:t>
            </a:r>
            <a:r>
              <a:rPr lang="en-GB" baseline="0" dirty="0"/>
              <a:t> cover one’s face slightly, simulating shyness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636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Explanation in English, if desired: Something</a:t>
            </a:r>
            <a:r>
              <a:rPr lang="en-GB" baseline="0" dirty="0"/>
              <a:t> that makes French sounds very different from English is that </a:t>
            </a:r>
            <a:r>
              <a:rPr lang="en-GB" b="1" baseline="0" dirty="0"/>
              <a:t>some consonants </a:t>
            </a:r>
            <a:r>
              <a:rPr lang="en-GB" baseline="0" dirty="0"/>
              <a:t>at the ends of words are silent.</a:t>
            </a:r>
            <a:br>
              <a:rPr lang="en-GB" baseline="0" dirty="0"/>
            </a:br>
            <a:r>
              <a:rPr lang="en-GB" baseline="0" dirty="0"/>
              <a:t>This means you don’t pronounce/sound them out at all.</a:t>
            </a:r>
            <a:br>
              <a:rPr lang="en-GB" baseline="0" dirty="0"/>
            </a:br>
            <a:r>
              <a:rPr lang="en-GB" baseline="0" dirty="0"/>
              <a:t>As in the word ‘</a:t>
            </a:r>
            <a:r>
              <a:rPr lang="en-GB" baseline="0" dirty="0" err="1"/>
              <a:t>dans</a:t>
            </a:r>
            <a:r>
              <a:rPr lang="en-GB" baseline="0" dirty="0"/>
              <a:t>’ in French.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Say and repeat the word.</a:t>
            </a:r>
            <a:br>
              <a:rPr lang="en-GB" baseline="0" dirty="0"/>
            </a:br>
            <a:r>
              <a:rPr lang="en-GB" baseline="0" dirty="0"/>
              <a:t>Ensure pupils know the meaning (use usual routine for this – e.g. </a:t>
            </a:r>
            <a:r>
              <a:rPr lang="en-GB" baseline="0" dirty="0" err="1"/>
              <a:t>C’est</a:t>
            </a:r>
            <a:r>
              <a:rPr lang="en-GB" baseline="0" dirty="0"/>
              <a:t> quoi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anglais</a:t>
            </a:r>
            <a:r>
              <a:rPr lang="en-GB" baseline="0" dirty="0"/>
              <a:t> ‘</a:t>
            </a:r>
            <a:r>
              <a:rPr lang="en-GB" baseline="0" dirty="0" err="1"/>
              <a:t>dans</a:t>
            </a:r>
            <a:r>
              <a:rPr lang="en-GB" baseline="0" dirty="0"/>
              <a:t>’? ‘In’, </a:t>
            </a:r>
            <a:r>
              <a:rPr lang="en-GB" baseline="0" dirty="0" err="1"/>
              <a:t>oui</a:t>
            </a:r>
            <a:r>
              <a:rPr lang="en-GB" baseline="0" dirty="0"/>
              <a:t>,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ça</a:t>
            </a:r>
            <a:r>
              <a:rPr lang="en-GB" baseline="0" dirty="0"/>
              <a:t>.</a:t>
            </a:r>
            <a:br>
              <a:rPr lang="en-GB" dirty="0"/>
            </a:br>
            <a:r>
              <a:rPr lang="en-GB" dirty="0"/>
              <a:t>A possible gesture to accompany this SSC would be to</a:t>
            </a:r>
            <a:r>
              <a:rPr lang="en-GB" baseline="0" dirty="0"/>
              <a:t> hold ones finger to ones lips to indicate ‘</a:t>
            </a:r>
            <a:r>
              <a:rPr lang="en-GB" baseline="0" dirty="0" err="1"/>
              <a:t>Shhhh</a:t>
            </a:r>
            <a:r>
              <a:rPr lang="en-GB" baseline="0" dirty="0"/>
              <a:t>!’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93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‘é’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écrire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the act of writing (on</a:t>
            </a:r>
            <a:r>
              <a:rPr lang="en-GB" baseline="0" dirty="0"/>
              <a:t>to the palm of the other hand perhaps)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4764-0B5C-4A95-8BE3-D72EFF2FC56B}" type="slidenum">
              <a:rPr lang="en-GB" smtClean="0">
                <a:solidFill>
                  <a:prstClr val="black"/>
                </a:solidFill>
              </a:rPr>
              <a:pPr/>
              <a:t>21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08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‘é’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écrire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the act of writing (on</a:t>
            </a:r>
            <a:r>
              <a:rPr lang="en-GB" baseline="0" dirty="0"/>
              <a:t>to the palm of the other hand perhaps)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C4764-0B5C-4A95-8BE3-D72EFF2FC56B}" type="slidenum">
              <a:rPr lang="en-GB" smtClean="0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43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en</a:t>
            </a:r>
            <a:r>
              <a:rPr lang="en-GB" b="1" baseline="0" dirty="0"/>
              <a:t>/an’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‘enfant’.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patting a child on the head/back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7147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en</a:t>
            </a:r>
            <a:r>
              <a:rPr lang="en-GB" b="1" baseline="0" dirty="0"/>
              <a:t>/an’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‘enfant’.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patting a child on the head/back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838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shake ones head</a:t>
            </a:r>
            <a:r>
              <a:rPr lang="en-GB" baseline="0" dirty="0"/>
              <a:t> whilst waggling one’s index finger, to indicate ‘no!’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599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‘non’.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shake ones head</a:t>
            </a:r>
            <a:r>
              <a:rPr lang="en-GB" baseline="0" dirty="0"/>
              <a:t> whilst waggling one’s index finger, to indicate ‘no!’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1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ain</a:t>
            </a:r>
            <a:r>
              <a:rPr lang="en-GB" b="1" baseline="0" dirty="0"/>
              <a:t>/in’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‘train’.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move both arms</a:t>
            </a:r>
            <a:r>
              <a:rPr lang="en-GB" baseline="0" dirty="0"/>
              <a:t> simultaneously forwards and back in a circular motion, simulating the motion of train wheel connecting rods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2982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ain</a:t>
            </a:r>
            <a:r>
              <a:rPr lang="en-GB" b="1" baseline="0" dirty="0"/>
              <a:t>/in’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‘train’.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move both arms</a:t>
            </a:r>
            <a:r>
              <a:rPr lang="en-GB" baseline="0" dirty="0"/>
              <a:t> simultaneously forwards and back in a circular motion, simulating the motion of train wheel connecting rods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31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ê/è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96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  <a:r>
              <a:rPr lang="en-GB" b="1" baseline="0" dirty="0"/>
              <a:t>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 one’s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1986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ê/è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96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9600" b="1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  <a:r>
              <a:rPr lang="en-GB" b="1" baseline="0" dirty="0"/>
              <a:t>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point to one’s head.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143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Explanation in English, if desired: Something</a:t>
            </a:r>
            <a:r>
              <a:rPr lang="en-GB" baseline="0" dirty="0"/>
              <a:t> that makes French sounds very different from English is that </a:t>
            </a:r>
            <a:r>
              <a:rPr lang="en-GB" b="1" baseline="0" dirty="0"/>
              <a:t>some consonants </a:t>
            </a:r>
            <a:r>
              <a:rPr lang="en-GB" baseline="0" dirty="0"/>
              <a:t>at the ends of words are silent.</a:t>
            </a:r>
            <a:br>
              <a:rPr lang="en-GB" baseline="0" dirty="0"/>
            </a:br>
            <a:r>
              <a:rPr lang="en-GB" baseline="0" dirty="0"/>
              <a:t>This means you don’t pronounce/sound them out at all.</a:t>
            </a:r>
            <a:br>
              <a:rPr lang="en-GB" baseline="0" dirty="0"/>
            </a:br>
            <a:r>
              <a:rPr lang="en-GB" baseline="0" dirty="0"/>
              <a:t>As in the word ‘</a:t>
            </a:r>
            <a:r>
              <a:rPr lang="en-GB" baseline="0" dirty="0" err="1"/>
              <a:t>dans</a:t>
            </a:r>
            <a:r>
              <a:rPr lang="en-GB" baseline="0" dirty="0"/>
              <a:t>’ in French.</a:t>
            </a:r>
            <a:br>
              <a:rPr lang="en-GB" baseline="0" dirty="0"/>
            </a:br>
            <a:br>
              <a:rPr lang="en-GB" baseline="0" dirty="0"/>
            </a:br>
            <a:r>
              <a:rPr lang="en-GB" baseline="0" dirty="0"/>
              <a:t>Say and repeat the word.</a:t>
            </a:r>
            <a:br>
              <a:rPr lang="en-GB" baseline="0" dirty="0"/>
            </a:br>
            <a:r>
              <a:rPr lang="en-GB" baseline="0" dirty="0"/>
              <a:t>Ensure pupils know the meaning (use usual routine for this – e.g. </a:t>
            </a:r>
            <a:r>
              <a:rPr lang="en-GB" baseline="0" dirty="0" err="1"/>
              <a:t>C’est</a:t>
            </a:r>
            <a:r>
              <a:rPr lang="en-GB" baseline="0" dirty="0"/>
              <a:t> quoi </a:t>
            </a:r>
            <a:r>
              <a:rPr lang="en-GB" baseline="0" dirty="0" err="1"/>
              <a:t>en</a:t>
            </a:r>
            <a:r>
              <a:rPr lang="en-GB" baseline="0" dirty="0"/>
              <a:t> </a:t>
            </a:r>
            <a:r>
              <a:rPr lang="en-GB" baseline="0" dirty="0" err="1"/>
              <a:t>anglais</a:t>
            </a:r>
            <a:r>
              <a:rPr lang="en-GB" baseline="0" dirty="0"/>
              <a:t> ‘</a:t>
            </a:r>
            <a:r>
              <a:rPr lang="en-GB" baseline="0" dirty="0" err="1"/>
              <a:t>dans</a:t>
            </a:r>
            <a:r>
              <a:rPr lang="en-GB" baseline="0" dirty="0"/>
              <a:t>’? ‘In’, </a:t>
            </a:r>
            <a:r>
              <a:rPr lang="en-GB" baseline="0" dirty="0" err="1"/>
              <a:t>oui</a:t>
            </a:r>
            <a:r>
              <a:rPr lang="en-GB" baseline="0" dirty="0"/>
              <a:t>, </a:t>
            </a:r>
            <a:r>
              <a:rPr lang="en-GB" baseline="0" dirty="0" err="1"/>
              <a:t>c’est</a:t>
            </a:r>
            <a:r>
              <a:rPr lang="en-GB" baseline="0" dirty="0"/>
              <a:t> </a:t>
            </a:r>
            <a:r>
              <a:rPr lang="en-GB" baseline="0" dirty="0" err="1"/>
              <a:t>ça</a:t>
            </a:r>
            <a:r>
              <a:rPr lang="en-GB" baseline="0" dirty="0"/>
              <a:t>.</a:t>
            </a:r>
            <a:br>
              <a:rPr lang="en-GB" dirty="0"/>
            </a:br>
            <a:r>
              <a:rPr lang="en-GB" dirty="0"/>
              <a:t>A possible gesture to accompany this SSC would be to</a:t>
            </a:r>
            <a:r>
              <a:rPr lang="en-GB" baseline="0" dirty="0"/>
              <a:t> hold ones finger to ones lips to indicate ‘</a:t>
            </a:r>
            <a:r>
              <a:rPr lang="en-GB" baseline="0" dirty="0" err="1"/>
              <a:t>Shhhh</a:t>
            </a:r>
            <a:r>
              <a:rPr lang="en-GB" baseline="0" dirty="0"/>
              <a:t>!’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546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vrai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a ‘tick’.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21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ai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vrai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a ‘tick’.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056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‘oi’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voir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put one’s hand above one’s brow (as if to shade one’s view) and pretend</a:t>
            </a:r>
            <a:r>
              <a:rPr lang="en-GB" baseline="0" dirty="0"/>
              <a:t> to be seeing something far off.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9379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‘oi’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voir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put one’s hand above one’s brow (as if to shade one’s view) and pretend</a:t>
            </a:r>
            <a:r>
              <a:rPr lang="en-GB" baseline="0" dirty="0"/>
              <a:t> to be seeing something far off.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3377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ch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chercher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looking for something 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50264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ch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chercher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 looking for something everywhere.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0987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ici</a:t>
            </a:r>
            <a:r>
              <a:rPr lang="en-GB" b="1" baseline="0" dirty="0"/>
              <a:t>’.</a:t>
            </a:r>
            <a:endParaRPr lang="en-GB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</a:t>
            </a:r>
            <a:r>
              <a:rPr lang="en-GB" baseline="0" dirty="0"/>
              <a:t> to the spot on which one is standing / indicate the room in which the lesson is taking place with a sweeping motion of one’s index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37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508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ici</a:t>
            </a:r>
            <a:r>
              <a:rPr lang="en-GB" b="1" baseline="0" dirty="0"/>
              <a:t>’.</a:t>
            </a:r>
            <a:endParaRPr lang="en-GB" dirty="0"/>
          </a:p>
          <a:p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point</a:t>
            </a:r>
            <a:r>
              <a:rPr lang="en-GB" baseline="0" dirty="0"/>
              <a:t> to the spot on which one is standing / indicate the room in which the lesson is taking place with a sweeping motion of one’s index finger.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>
                <a:solidFill>
                  <a:prstClr val="black"/>
                </a:solidFill>
              </a:rPr>
              <a:pPr/>
              <a:t>38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356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qu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‘question’.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raise one’s eyebrows and</a:t>
            </a:r>
            <a:r>
              <a:rPr lang="en-GB" baseline="0" dirty="0"/>
              <a:t> look intently,</a:t>
            </a:r>
            <a:r>
              <a:rPr lang="en-GB" dirty="0"/>
              <a:t> as if querying</a:t>
            </a:r>
            <a:r>
              <a:rPr lang="en-GB" baseline="0" dirty="0"/>
              <a:t> something.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0549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qu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‘question’.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raise one’s eyebrows and</a:t>
            </a:r>
            <a:r>
              <a:rPr lang="en-GB" baseline="0" dirty="0"/>
              <a:t> look intently,</a:t>
            </a:r>
            <a:r>
              <a:rPr lang="en-GB" dirty="0"/>
              <a:t> as if querying</a:t>
            </a:r>
            <a:r>
              <a:rPr lang="en-GB" baseline="0" dirty="0"/>
              <a:t> something.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350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‘animal’.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mimic</a:t>
            </a:r>
            <a:r>
              <a:rPr lang="en-GB" baseline="0" dirty="0"/>
              <a:t> an animal’s motion, perhaps holding ones arms and hands close to the chest as ‘paws’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46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‘j’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‘jour’.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waking up at daybreak, by stretching out ones arms and yawning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085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‘j’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‘jour’.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mime</a:t>
            </a:r>
            <a:r>
              <a:rPr lang="en-GB" baseline="0" dirty="0"/>
              <a:t> waking up at daybreak, by stretching out ones arms and yawning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7386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tion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‘attention’.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wave one’s hand in front of</a:t>
            </a:r>
            <a:r>
              <a:rPr lang="en-GB" baseline="0" dirty="0"/>
              <a:t> oneself to indicate not to proceed.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3482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tion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‘attention’.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wave one’s hand in front of</a:t>
            </a:r>
            <a:r>
              <a:rPr lang="en-GB" baseline="0" dirty="0"/>
              <a:t> oneself to indicate not to proceed.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0485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ien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bien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give a thumbs up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10597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ien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bien</a:t>
            </a:r>
            <a:r>
              <a:rPr lang="en-GB" b="1" baseline="0" dirty="0"/>
              <a:t>’.</a:t>
            </a:r>
          </a:p>
          <a:p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give a thumbs up 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53133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‘un’.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one (index)</a:t>
            </a:r>
            <a:r>
              <a:rPr lang="en-GB" baseline="0" dirty="0"/>
              <a:t> </a:t>
            </a:r>
            <a:r>
              <a:rPr lang="en-GB" dirty="0"/>
              <a:t>finger.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31382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‘un’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‘un’.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 possible gesture for this </a:t>
            </a:r>
            <a:r>
              <a:rPr lang="en-GB" b="1" dirty="0"/>
              <a:t>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one (index)</a:t>
            </a:r>
            <a:r>
              <a:rPr lang="en-GB" baseline="0" dirty="0"/>
              <a:t> </a:t>
            </a:r>
            <a:r>
              <a:rPr lang="en-GB" dirty="0"/>
              <a:t>finger.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7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‘a’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‘animal’.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mimic</a:t>
            </a:r>
            <a:r>
              <a:rPr lang="en-GB" baseline="0" dirty="0"/>
              <a:t> an animal’s motion, perhaps holding ones arms and hands close to the chest as ‘paws’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656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‘midi’.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draw a circle representing a clock face with one hand, with the other arm and hand pointing</a:t>
            </a:r>
            <a:r>
              <a:rPr lang="en-GB" baseline="0" dirty="0"/>
              <a:t> straight up (representing the hands on 12) within the circle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6519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</a:t>
            </a:r>
            <a:r>
              <a:rPr lang="en-GB" b="1" baseline="0" dirty="0" err="1"/>
              <a:t>i</a:t>
            </a:r>
            <a:r>
              <a:rPr lang="en-GB" b="1" baseline="0" dirty="0"/>
              <a:t>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‘midi’.</a:t>
            </a:r>
            <a:br>
              <a:rPr lang="en-GB" baseline="0" dirty="0"/>
            </a:br>
            <a:r>
              <a:rPr lang="en-GB" dirty="0"/>
              <a:t>A possible gesture for this </a:t>
            </a:r>
            <a:r>
              <a:rPr lang="en-GB" b="1" dirty="0"/>
              <a:t>source</a:t>
            </a:r>
            <a:r>
              <a:rPr lang="en-GB" dirty="0"/>
              <a:t> word</a:t>
            </a:r>
            <a:r>
              <a:rPr lang="en-GB" baseline="0" dirty="0"/>
              <a:t> </a:t>
            </a:r>
            <a:r>
              <a:rPr lang="en-GB" dirty="0"/>
              <a:t>would be to draw a circle representing a clock face with one hand, with the other arm and hand pointing</a:t>
            </a:r>
            <a:r>
              <a:rPr lang="en-GB" baseline="0" dirty="0"/>
              <a:t> straight up (representing the hands on 12) within the circle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27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deux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two fingers (N.B. palm</a:t>
            </a:r>
            <a:r>
              <a:rPr lang="en-GB" baseline="0" dirty="0"/>
              <a:t> of the hand facing the class!)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76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Introduce</a:t>
            </a:r>
            <a:r>
              <a:rPr lang="en-GB" baseline="0" dirty="0"/>
              <a:t> and elicit the pronunciation of the individual </a:t>
            </a:r>
            <a:r>
              <a:rPr lang="en-GB" b="1" baseline="0" dirty="0"/>
              <a:t>SSC ‘EU’ </a:t>
            </a:r>
            <a:r>
              <a:rPr lang="en-GB" baseline="0" dirty="0"/>
              <a:t>and then present and practise the pronunciation of the </a:t>
            </a:r>
            <a:r>
              <a:rPr lang="en-GB" b="1" baseline="0" dirty="0"/>
              <a:t>source word ‘</a:t>
            </a:r>
            <a:r>
              <a:rPr lang="en-GB" b="1" baseline="0" dirty="0" err="1"/>
              <a:t>deux</a:t>
            </a:r>
            <a:r>
              <a:rPr lang="en-GB" b="1" baseline="0" dirty="0"/>
              <a:t>’.</a:t>
            </a:r>
            <a:br>
              <a:rPr lang="en-GB" baseline="0" dirty="0"/>
            </a:br>
            <a:r>
              <a:rPr lang="en-GB" dirty="0"/>
              <a:t>A possible gesture for this</a:t>
            </a:r>
            <a:r>
              <a:rPr lang="en-GB" b="1" dirty="0"/>
              <a:t> source </a:t>
            </a:r>
            <a:r>
              <a:rPr lang="en-GB" dirty="0"/>
              <a:t>word</a:t>
            </a:r>
            <a:r>
              <a:rPr lang="en-GB" baseline="0" dirty="0"/>
              <a:t> </a:t>
            </a:r>
            <a:r>
              <a:rPr lang="en-GB" dirty="0"/>
              <a:t>would be to hold up two fingers (N.B. palm</a:t>
            </a:r>
            <a:r>
              <a:rPr lang="en-GB" baseline="0" dirty="0"/>
              <a:t> of the hand facing the class!)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053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007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846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163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13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741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6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1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6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6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73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0FB12E3-6F75-41C0-8FD2-F7ED0FB4E94A}" type="datetimeFigureOut">
              <a:rPr lang="en-GB" smtClean="0"/>
              <a:t>21/11/2019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AD31E8EB-F65A-4D69-92C9-21AA3BC167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5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24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background rectangle"/>
          <p:cNvGrpSpPr/>
          <p:nvPr/>
        </p:nvGrpSpPr>
        <p:grpSpPr>
          <a:xfrm>
            <a:off x="-56445" y="0"/>
            <a:ext cx="12192000" cy="6858000"/>
            <a:chOff x="-56445" y="0"/>
            <a:chExt cx="12192000" cy="6858000"/>
          </a:xfrm>
        </p:grpSpPr>
        <p:grpSp>
          <p:nvGrpSpPr>
            <p:cNvPr id="8" name="Group 7"/>
            <p:cNvGrpSpPr/>
            <p:nvPr/>
          </p:nvGrpSpPr>
          <p:grpSpPr>
            <a:xfrm>
              <a:off x="-56445" y="0"/>
              <a:ext cx="12192000" cy="6858000"/>
              <a:chOff x="0" y="0"/>
              <a:chExt cx="12192000" cy="6858000"/>
            </a:xfrm>
            <a:solidFill>
              <a:srgbClr val="E3EAFD"/>
            </a:solidFill>
          </p:grpSpPr>
          <p:sp>
            <p:nvSpPr>
              <p:cNvPr id="9" name="Isosceles Triangle 8"/>
              <p:cNvSpPr/>
              <p:nvPr/>
            </p:nvSpPr>
            <p:spPr>
              <a:xfrm rot="5400000">
                <a:off x="4992512" y="-341488"/>
                <a:ext cx="6857998" cy="7540978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0"/>
                <a:ext cx="4651022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b="1">
                  <a:solidFill>
                    <a:prstClr val="white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 rot="5400000">
              <a:off x="4636029" y="-341488"/>
              <a:ext cx="6857998" cy="7540978"/>
            </a:xfrm>
            <a:prstGeom prst="triangle">
              <a:avLst>
                <a:gd name="adj" fmla="val 0"/>
              </a:avLst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56445" y="0"/>
              <a:ext cx="4350984" cy="6858000"/>
            </a:xfrm>
            <a:prstGeom prst="rect">
              <a:avLst/>
            </a:prstGeom>
            <a:solidFill>
              <a:srgbClr val="1150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>
                <a:solidFill>
                  <a:prstClr val="white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464401A5-480F-E744-AA6C-C863AE8C36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333" y="1650928"/>
            <a:ext cx="10363200" cy="2387600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French SSC </a:t>
            </a:r>
            <a:br>
              <a:rPr lang="en-GB" sz="40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  <a:t>(symbol-sound correspondences)</a:t>
            </a:r>
            <a:br>
              <a:rPr lang="en-GB" sz="3600" b="1" dirty="0">
                <a:solidFill>
                  <a:prstClr val="white"/>
                </a:solidFill>
                <a:latin typeface="Century Gothic" panose="020B050202020202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91FE37A-8F27-4E4E-A854-A5F218749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051" y="3064748"/>
            <a:ext cx="9144000" cy="1655762"/>
          </a:xfrm>
        </p:spPr>
        <p:txBody>
          <a:bodyPr/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white"/>
                </a:solidFill>
                <a:latin typeface="Century Gothic" panose="020B0502020202020204" pitchFamily="34" charset="0"/>
              </a:rPr>
              <a:t>Source Words</a:t>
            </a:r>
          </a:p>
          <a:p>
            <a:endParaRPr lang="en-US" dirty="0"/>
          </a:p>
        </p:txBody>
      </p:sp>
      <p:pic>
        <p:nvPicPr>
          <p:cNvPr id="15" name="Picture 14" descr="NCELP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561" y="6458444"/>
            <a:ext cx="3077513" cy="288077"/>
          </a:xfrm>
          <a:prstGeom prst="rect">
            <a:avLst/>
          </a:prstGeom>
        </p:spPr>
      </p:pic>
      <p:sp>
        <p:nvSpPr>
          <p:cNvPr id="11" name="Google Shape;64;p1">
            <a:extLst>
              <a:ext uri="{FF2B5EF4-FFF2-40B4-BE49-F238E27FC236}">
                <a16:creationId xmlns:a16="http://schemas.microsoft.com/office/drawing/2014/main" id="{FFCB3ADF-B45E-2B40-8D83-56DC92C605F2}"/>
              </a:ext>
            </a:extLst>
          </p:cNvPr>
          <p:cNvSpPr txBox="1"/>
          <p:nvPr/>
        </p:nvSpPr>
        <p:spPr>
          <a:xfrm>
            <a:off x="-56445" y="6134330"/>
            <a:ext cx="57849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None/>
            </a:pPr>
            <a:r>
              <a:rPr lang="en-GB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Date updated: 21/11/19</a:t>
            </a:r>
            <a:br>
              <a:rPr lang="en-GB" sz="1600" b="0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16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91993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FAA9A-BD7B-C646-B743-FB75BD99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" y="-1182287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8573" y="1854971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6242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EDA48-D01D-C641-83FD-2635D31B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458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2" descr="boy with hand on ch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551" y="542804"/>
            <a:ext cx="1494997" cy="3499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4450" y="4042533"/>
            <a:ext cx="1483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5067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B41D-D5E8-6A48-AEEE-852DE5B66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6458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54415" y="1880358"/>
            <a:ext cx="14830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855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69709-7E4E-3C4C-8A1A-0A5DCBB16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5" y="-116723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[au / eau / o]</a:t>
            </a:r>
          </a:p>
        </p:txBody>
      </p:sp>
      <p:grpSp>
        <p:nvGrpSpPr>
          <p:cNvPr id="13" name="Group 12" descr="two arrow diverging, another arrow pointing to the left route. "/>
          <p:cNvGrpSpPr/>
          <p:nvPr/>
        </p:nvGrpSpPr>
        <p:grpSpPr>
          <a:xfrm>
            <a:off x="4667550" y="1597513"/>
            <a:ext cx="2856900" cy="2905322"/>
            <a:chOff x="5064823" y="1196357"/>
            <a:chExt cx="2856900" cy="2905322"/>
          </a:xfrm>
        </p:grpSpPr>
        <p:pic>
          <p:nvPicPr>
            <p:cNvPr id="8" name="Picture 7" descr="two arrow diverging, another arrow pointing to the left route. 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4823" y="1196357"/>
              <a:ext cx="2856900" cy="2905322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 flipV="1">
              <a:off x="5782215" y="2051010"/>
              <a:ext cx="627569" cy="850436"/>
            </a:xfrm>
            <a:prstGeom prst="straightConnector1">
              <a:avLst/>
            </a:prstGeom>
            <a:ln w="76200">
              <a:solidFill>
                <a:srgbClr val="FA65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401108" y="2881870"/>
              <a:ext cx="8676" cy="857516"/>
            </a:xfrm>
            <a:prstGeom prst="line">
              <a:avLst/>
            </a:prstGeom>
            <a:ln w="76200">
              <a:solidFill>
                <a:srgbClr val="FA65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535065" y="426352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7364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12B7F-AD12-8D45-A454-0D9E4A216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14" y="-116723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35090" y="1945849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215" y="1945849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[au / eau / o]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9456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67AF7-4B15-5441-A596-00F78F8BE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92" y="-94489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3" name="Picture 2" descr="a boy pointing to a gir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450" y="1079555"/>
            <a:ext cx="3581298" cy="315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77643" y="4304138"/>
            <a:ext cx="363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011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E7065-2236-E841-BE5B-FA2BC6CF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492" y="-95478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353843" y="1861371"/>
            <a:ext cx="36367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u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7510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F9DB31-EBA6-6149-B741-46C0CAE3C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8" y="-97677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9" name="Picture 8" descr="a group of childr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24" y="1771377"/>
            <a:ext cx="3451541" cy="279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3607" y="4455204"/>
            <a:ext cx="36647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70327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4F4BEE-5596-BF44-B8CB-3F3DA0AEE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368" y="-97677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ou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263607" y="1839380"/>
            <a:ext cx="36647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</a:t>
            </a:r>
            <a:r>
              <a:rPr lang="en-GB" sz="120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4939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A3FB-63DB-1A4F-8332-431479E6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2757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SFE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9671" y="233511"/>
            <a:ext cx="10012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-e</a:t>
            </a:r>
            <a:endParaRPr lang="en-GB" sz="6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boy holding a sign that says 'shy'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53" y="1188388"/>
            <a:ext cx="2034010" cy="27195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345238" y="1999416"/>
            <a:ext cx="14494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[shy]</a:t>
            </a:r>
          </a:p>
        </p:txBody>
      </p:sp>
      <p:pic>
        <p:nvPicPr>
          <p:cNvPr id="5" name="Picture 2" descr="Quiet Sign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4" y="3120726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1715" y="3429000"/>
            <a:ext cx="6868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timide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ultiply 7" descr="orange x"/>
          <p:cNvSpPr/>
          <p:nvPr/>
        </p:nvSpPr>
        <p:spPr>
          <a:xfrm>
            <a:off x="7631798" y="3785275"/>
            <a:ext cx="1723123" cy="2367203"/>
          </a:xfrm>
          <a:prstGeom prst="mathMultiply">
            <a:avLst/>
          </a:prstGeom>
          <a:solidFill>
            <a:srgbClr val="E65D00"/>
          </a:solidFill>
          <a:ln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2920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B569-99ED-054D-BC07-F6255C28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0037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SFC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9671" y="1444479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onsonant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195405" y="1876396"/>
            <a:ext cx="5801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1025" y="2367809"/>
            <a:ext cx="108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</a:rPr>
              <a:t>X</a:t>
            </a:r>
          </a:p>
        </p:txBody>
      </p:sp>
      <p:pic>
        <p:nvPicPr>
          <p:cNvPr id="10" name="Picture 2" descr="Quiet Sig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2" y="404804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box with orange down arrow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988" y="4512981"/>
            <a:ext cx="1860024" cy="1568621"/>
          </a:xfrm>
          <a:prstGeom prst="rect">
            <a:avLst/>
          </a:prstGeom>
        </p:spPr>
      </p:pic>
      <p:sp>
        <p:nvSpPr>
          <p:cNvPr id="13" name="Down Arrow 12" descr="orange down arrow"/>
          <p:cNvSpPr/>
          <p:nvPr/>
        </p:nvSpPr>
        <p:spPr>
          <a:xfrm>
            <a:off x="5814545" y="4430941"/>
            <a:ext cx="560716" cy="1005108"/>
          </a:xfrm>
          <a:prstGeom prst="downArrow">
            <a:avLst/>
          </a:prstGeom>
          <a:solidFill>
            <a:srgbClr val="FA6500"/>
          </a:solidFill>
          <a:ln>
            <a:solidFill>
              <a:srgbClr val="FA6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5896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DE39B-F6F3-8B49-85C9-B6582C299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" y="-25128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SFE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9671" y="233511"/>
            <a:ext cx="10012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66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66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-e</a:t>
            </a:r>
            <a:endParaRPr lang="en-GB" sz="66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Quiet Sig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984" y="1317880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61715" y="1626154"/>
            <a:ext cx="68685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timide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ultiply 7" descr="an orange x"/>
          <p:cNvSpPr/>
          <p:nvPr/>
        </p:nvSpPr>
        <p:spPr>
          <a:xfrm>
            <a:off x="7631798" y="1982429"/>
            <a:ext cx="1723123" cy="2367203"/>
          </a:xfrm>
          <a:prstGeom prst="mathMultiply">
            <a:avLst/>
          </a:prstGeom>
          <a:solidFill>
            <a:srgbClr val="E65D00"/>
          </a:solidFill>
          <a:ln>
            <a:solidFill>
              <a:srgbClr val="E65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06048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7271-1B40-CB41-A101-61EBAC88E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6" y="-38246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é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03871" y="2740506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[é / -</a:t>
            </a:r>
            <a:r>
              <a:rPr lang="en-GB" sz="32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er</a:t>
            </a:r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 / et]</a:t>
            </a:r>
          </a:p>
        </p:txBody>
      </p:sp>
      <p:pic>
        <p:nvPicPr>
          <p:cNvPr id="7" name="Picture 6" descr="a hand holding a pencil and writ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636" y="462553"/>
            <a:ext cx="2802728" cy="4060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35065" y="4381258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crire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72878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DF2EC-D36F-5247-AAE8-0A584507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34" y="-35665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é</a:t>
            </a:r>
            <a:br>
              <a:rPr lang="en-GB" sz="240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503871" y="2740506"/>
            <a:ext cx="375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[é / -</a:t>
            </a:r>
            <a:r>
              <a:rPr lang="en-GB" sz="3200" dirty="0" err="1">
                <a:solidFill>
                  <a:srgbClr val="1F4E79"/>
                </a:solidFill>
                <a:latin typeface="Century Gothic" panose="020B0502020202020204" pitchFamily="34" charset="0"/>
              </a:rPr>
              <a:t>er</a:t>
            </a:r>
            <a:r>
              <a:rPr lang="en-GB" sz="3200" dirty="0">
                <a:solidFill>
                  <a:srgbClr val="1F4E79"/>
                </a:solidFill>
                <a:latin typeface="Century Gothic" panose="020B0502020202020204" pitchFamily="34" charset="0"/>
              </a:rPr>
              <a:t> / et]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5065" y="1847608"/>
            <a:ext cx="91218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é</a:t>
            </a:r>
            <a:r>
              <a:rPr lang="en-GB" sz="12000" dirty="0" err="1">
                <a:solidFill>
                  <a:srgbClr val="115076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crire</a:t>
            </a:r>
            <a:endParaRPr lang="en-GB" sz="12000" b="1" dirty="0">
              <a:solidFill>
                <a:srgbClr val="7030A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105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FA807A-BFCB-8E4C-96B9-87EF2EBF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1" y="-23343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/an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small chil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64" y="447477"/>
            <a:ext cx="2649185" cy="422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956" y="4359623"/>
            <a:ext cx="761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64845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994B5E-C07A-C146-889E-5FFDDD588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91" y="-23343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/an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9373" y="1873598"/>
            <a:ext cx="7613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70326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87CB82D-DA5F-A14F-A6DD-6770A28CB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" y="-102628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6146" name="Picture 2" descr="a forbidden sig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0185" y="1436433"/>
            <a:ext cx="3011629" cy="301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8915" y="4376300"/>
            <a:ext cx="533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6856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02F38-4083-1A4E-B82A-D507E55B8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57" y="-1026284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533690" y="1899800"/>
            <a:ext cx="53341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28497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D78CAB-27E6-E64F-869C-E6BBA1076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0" y="-13906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/in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050" name="Picture 2" descr="a t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012479" y="885802"/>
            <a:ext cx="4689987" cy="3577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97165" y="4399747"/>
            <a:ext cx="499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1458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D1F57AF-DA21-BB40-9A9F-272A8418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00" y="-13906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2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ain</a:t>
            </a:r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/in</a:t>
            </a:r>
            <a:b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64468" y="1913722"/>
            <a:ext cx="4997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tr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08334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1E7F9F-6F38-DB49-99B2-D1D53F6C0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4" y="-31266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ê</a:t>
            </a:r>
            <a: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è</a:t>
            </a:r>
            <a:b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the head of a pers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30" y="1118496"/>
            <a:ext cx="2971800" cy="32744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89630" y="4348231"/>
            <a:ext cx="3227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42691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65996-24D0-3A47-87C0-5A8548F0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1283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SFC</a:t>
            </a:r>
            <a:br>
              <a:rPr lang="en-GB" sz="11600" b="1" dirty="0">
                <a:solidFill>
                  <a:srgbClr val="115076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89671" y="1444479"/>
            <a:ext cx="10012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ilent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inal </a:t>
            </a:r>
            <a:r>
              <a:rPr lang="en-GB" sz="54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onsonant</a:t>
            </a:r>
          </a:p>
        </p:txBody>
      </p:sp>
      <p:sp>
        <p:nvSpPr>
          <p:cNvPr id="9" name="TextBox 8"/>
          <p:cNvSpPr txBox="1"/>
          <p:nvPr/>
        </p:nvSpPr>
        <p:spPr>
          <a:xfrm rot="10800000" flipV="1">
            <a:off x="3195405" y="1876396"/>
            <a:ext cx="58011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dans</a:t>
            </a:r>
            <a:endParaRPr lang="en-GB" sz="16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71025" y="2367809"/>
            <a:ext cx="10878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</a:rPr>
              <a:t>X</a:t>
            </a:r>
          </a:p>
        </p:txBody>
      </p:sp>
      <p:pic>
        <p:nvPicPr>
          <p:cNvPr id="10" name="Picture 2" descr="Quiet Sign Cl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562" y="4048044"/>
            <a:ext cx="666750" cy="94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1365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F6B6C7-68EE-504E-8E1F-34A913D9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22" y="-31266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ê</a:t>
            </a:r>
            <a: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/</a:t>
            </a:r>
            <a:r>
              <a:rPr lang="en-GB" sz="18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è</a:t>
            </a:r>
            <a:br>
              <a:rPr lang="en-GB" sz="18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61080" y="1890781"/>
            <a:ext cx="32271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ê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50986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383DE4-18AF-E841-AE40-255403A51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3" y="-70493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green checkmar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123" y="1468283"/>
            <a:ext cx="2719591" cy="28329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53137" y="4301189"/>
            <a:ext cx="2924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30433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91C5C4-E4F4-E245-91BE-5A8D4E226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3" y="-662782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633901" y="1862789"/>
            <a:ext cx="292419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ai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3376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F00D0A7-ED90-1242-878D-27F1BB10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3814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098" name="Picture 2" descr="a person looking into a microsc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599" y="771303"/>
            <a:ext cx="3149304" cy="3849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3096" y="4367649"/>
            <a:ext cx="310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oi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87545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0C78BE-8737-4041-92B0-9FBE1589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44555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oi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43096" y="1853049"/>
            <a:ext cx="31058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oi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4665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00D41-B8AD-E24B-9AE5-C65EFBB2A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73" y="-60278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search sign 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231" y="419700"/>
            <a:ext cx="4259906" cy="437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859" y="4282829"/>
            <a:ext cx="710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584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447ECD-3E7C-C048-BB77-FBEAA117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89" y="-60278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ch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65684" y="2213376"/>
            <a:ext cx="710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ch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er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58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CABE72-0DA3-EC44-BFF3-8179EE81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509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  <a:t>ç</a:t>
            </a:r>
            <a:r>
              <a:rPr lang="en-GB" sz="20000" b="1" dirty="0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  <a:t>/c</a:t>
            </a:r>
            <a:br>
              <a:rPr lang="en-GB" sz="20000" b="1" dirty="0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5" name="Picture 2" descr="a map with an arrow to show current loca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1882" y="1119953"/>
            <a:ext cx="3329694" cy="33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5572" y="4310700"/>
            <a:ext cx="290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i</a:t>
            </a:r>
            <a:r>
              <a:rPr lang="en-GB" sz="12000" b="1" dirty="0" err="1">
                <a:solidFill>
                  <a:srgbClr val="FA6500"/>
                </a:solidFill>
                <a:cs typeface="Calibri" panose="020F0502020204030204" pitchFamily="34" charset="0"/>
              </a:rPr>
              <a:t>c</a:t>
            </a:r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i</a:t>
            </a:r>
            <a:endParaRPr lang="en-GB" sz="12000" b="1" dirty="0">
              <a:solidFill>
                <a:srgbClr val="FA65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1458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1C47B4-CEB7-DF48-BF9F-DF307182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5096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  <a:t>ç</a:t>
            </a:r>
            <a:r>
              <a:rPr lang="en-GB" sz="20000" b="1" dirty="0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  <a:t>/c</a:t>
            </a:r>
            <a:br>
              <a:rPr lang="en-GB" sz="20000" b="1" dirty="0">
                <a:solidFill>
                  <a:srgbClr val="1F4E79"/>
                </a:solidFill>
                <a:latin typeface="Century Gothic" panose="020F0302020204030204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740822" y="1862775"/>
            <a:ext cx="29008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i</a:t>
            </a:r>
            <a:r>
              <a:rPr lang="en-GB" sz="12000" b="1" dirty="0" err="1">
                <a:solidFill>
                  <a:srgbClr val="FA6500"/>
                </a:solidFill>
                <a:cs typeface="Calibri" panose="020F0502020204030204" pitchFamily="34" charset="0"/>
              </a:rPr>
              <a:t>c</a:t>
            </a:r>
            <a:r>
              <a:rPr lang="en-GB" sz="12000" dirty="0" err="1">
                <a:solidFill>
                  <a:srgbClr val="1F4E79"/>
                </a:solidFill>
                <a:cs typeface="Calibri" panose="020F0502020204030204" pitchFamily="34" charset="0"/>
              </a:rPr>
              <a:t>i</a:t>
            </a:r>
            <a:endParaRPr lang="en-GB" sz="12000" b="1" dirty="0">
              <a:solidFill>
                <a:srgbClr val="FA6500"/>
              </a:solidFill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23125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F35D1E-38B5-5448-97AA-7E71B5BEF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29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67556" y="-881843"/>
            <a:ext cx="3206357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1300" dirty="0">
                <a:solidFill>
                  <a:srgbClr val="E65D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9441" y="4077069"/>
            <a:ext cx="7993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0141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92669" y="810043"/>
            <a:ext cx="60066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… except for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7193" y="2441621"/>
            <a:ext cx="84976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1F4E79"/>
                </a:solidFill>
                <a:latin typeface="Century Gothic" panose="020B0502020202020204" pitchFamily="34" charset="0"/>
              </a:rPr>
              <a:t>c  r  f  l</a:t>
            </a:r>
          </a:p>
          <a:p>
            <a:pPr algn="ctr"/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Be</a:t>
            </a:r>
            <a:r>
              <a:rPr lang="en-GB" sz="4800" dirty="0">
                <a:latin typeface="Century Gothic" panose="020B0502020202020204" pitchFamily="34" charset="0"/>
              </a:rPr>
              <a:t> 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c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a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r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e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f</a:t>
            </a:r>
            <a:r>
              <a:rPr lang="en-GB" sz="4800" dirty="0">
                <a:latin typeface="Century Gothic" panose="020B0502020202020204" pitchFamily="34" charset="0"/>
              </a:rPr>
              <a:t>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u</a:t>
            </a:r>
            <a:r>
              <a:rPr lang="en-GB" sz="4800" b="1" dirty="0"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rgbClr val="FA6500"/>
                </a:solidFill>
                <a:latin typeface="Century Gothic" panose="020B0502020202020204" pitchFamily="34" charset="0"/>
              </a:rPr>
              <a:t>l</a:t>
            </a:r>
            <a:r>
              <a:rPr lang="en-GB" sz="4800" b="1" dirty="0">
                <a:latin typeface="Century Gothic" panose="020B0502020202020204" pitchFamily="34" charset="0"/>
              </a:rPr>
              <a:t>  </a:t>
            </a:r>
            <a:r>
              <a:rPr lang="en-GB" sz="4800" dirty="0">
                <a:solidFill>
                  <a:srgbClr val="1F4E79"/>
                </a:solidFill>
                <a:latin typeface="Century Gothic" panose="020B0502020202020204" pitchFamily="34" charset="0"/>
              </a:rPr>
              <a:t>with these!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7150596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FFB33D-6C6C-2A4B-BF50-4607C689E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022298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qu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99441" y="1933944"/>
            <a:ext cx="79931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qu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1169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4032C7-AA16-1444-B3C1-169230A70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0" y="-114459"/>
            <a:ext cx="10515600" cy="1325563"/>
          </a:xfrm>
        </p:spPr>
        <p:txBody>
          <a:bodyPr/>
          <a:lstStyle/>
          <a:p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j</a:t>
            </a:r>
            <a:endParaRPr lang="en-US" dirty="0"/>
          </a:p>
        </p:txBody>
      </p:sp>
      <p:pic>
        <p:nvPicPr>
          <p:cNvPr id="5" name="Picture 2" descr="the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8518" y="1021833"/>
            <a:ext cx="3228763" cy="32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e moon with a cross over it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988" y="548323"/>
            <a:ext cx="3715240" cy="37152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3DC9B6-EFAC-4481-A633-5B5655C6B429}"/>
              </a:ext>
            </a:extLst>
          </p:cNvPr>
          <p:cNvSpPr txBox="1"/>
          <p:nvPr/>
        </p:nvSpPr>
        <p:spPr>
          <a:xfrm>
            <a:off x="6620888" y="-757517"/>
            <a:ext cx="4154269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1300" b="1" i="0" u="none" strike="noStrike" kern="1200" cap="none" spc="0" normalizeH="0" baseline="0" noProof="0" dirty="0">
                <a:ln>
                  <a:noFill/>
                </a:ln>
                <a:solidFill>
                  <a:srgbClr val="E65D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92214" y="4206413"/>
            <a:ext cx="5407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02557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62085B-759C-C14F-ADDF-CBEED0AC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200" y="-567050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j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2214" y="1910888"/>
            <a:ext cx="54075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j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our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9857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5D104F-942B-E248-83D1-48C7225B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-32456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GB" sz="15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tion</a:t>
            </a:r>
            <a:b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4" name="Picture 3" descr="a warning sign with someone s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11" y="1096226"/>
            <a:ext cx="3558385" cy="3130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43265" y="4288221"/>
            <a:ext cx="7505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Atten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665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F17663-699E-334A-B15F-4BB52BD86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10" y="-32456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-</a:t>
            </a:r>
            <a:r>
              <a:rPr lang="en-GB" sz="15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tion</a:t>
            </a:r>
            <a:br>
              <a:rPr lang="en-GB" sz="15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43265" y="1887921"/>
            <a:ext cx="75054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Atten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tion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53116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2FFFC-BACD-0848-9721-5A640E0FC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" y="-38932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ien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0242" name="Picture 2" descr="thumbs 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057" y="713304"/>
            <a:ext cx="3245977" cy="3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39750" y="4410175"/>
            <a:ext cx="3512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ien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2627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E5427-C643-3B4D-B3EC-097A279B0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3" y="-389321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0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ien</a:t>
            </a:r>
            <a:br>
              <a:rPr lang="en-GB" sz="20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6425" y="1886050"/>
            <a:ext cx="351250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ien</a:t>
            </a:r>
            <a:endParaRPr lang="en-GB" sz="12000" b="1" dirty="0">
              <a:solidFill>
                <a:srgbClr val="FA65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63012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84C508-6C02-EE4B-9F35-9B3D48BB2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2" y="-116013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1030" name="Picture 6" descr="the number 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8489" y="1542030"/>
            <a:ext cx="3116284" cy="31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92414" y="4399218"/>
            <a:ext cx="220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FA65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96656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A8ACE-3BDE-914D-B811-29BF068F8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41" y="-1160139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un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78139" y="1922718"/>
            <a:ext cx="2207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0" b="1" dirty="0">
                <a:solidFill>
                  <a:srgbClr val="FA6500"/>
                </a:solidFill>
              </a:rPr>
              <a:t>un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99384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6D2511-AC06-5642-9DE9-CB74CB98E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9" y="-1207609"/>
            <a:ext cx="10515600" cy="323085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2" name="Picture 1" descr="fro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548" y="861307"/>
            <a:ext cx="2986901" cy="35216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91615" y="4257541"/>
            <a:ext cx="820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12000" b="1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19340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6FD9-A31B-F040-A2AE-01C7C59E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019" y="-1207609"/>
            <a:ext cx="10515600" cy="394931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a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7993" y="1933441"/>
            <a:ext cx="8208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nim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l</a:t>
            </a:r>
            <a:endParaRPr lang="en-GB" sz="12000" b="1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43625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6740-821D-EA49-B579-E758E88A9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" y="-687599"/>
            <a:ext cx="10515600" cy="357304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6" descr="clock showing no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394" y="998568"/>
            <a:ext cx="3233209" cy="32771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4131" y="4275767"/>
            <a:ext cx="620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82172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AD4D-B89A-444F-AC6C-2BD1CCD76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48" y="-687599"/>
            <a:ext cx="10515600" cy="3132884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i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94133" y="1894517"/>
            <a:ext cx="6203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m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  <a:r>
              <a:rPr lang="en-GB" sz="12000" dirty="0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417360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1277C-D1D3-424A-ADCA-BBF3CD60B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91" y="-1182287"/>
            <a:ext cx="105156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24000" b="1" dirty="0" err="1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  <a:t>eu</a:t>
            </a:r>
            <a:br>
              <a:rPr lang="en-GB" sz="24000" b="1" dirty="0">
                <a:solidFill>
                  <a:srgbClr val="1F4E79"/>
                </a:solidFill>
                <a:latin typeface="Century Gothic" panose="020B0502020202020204" pitchFamily="34" charset="0"/>
                <a:ea typeface="+mn-ea"/>
                <a:cs typeface="Calibri" panose="020F0502020204030204" pitchFamily="34" charset="0"/>
              </a:rPr>
            </a:br>
            <a:endParaRPr lang="en-US" dirty="0"/>
          </a:p>
        </p:txBody>
      </p:sp>
      <p:pic>
        <p:nvPicPr>
          <p:cNvPr id="7" name="Picture 6" descr="the number tw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71" y="1317489"/>
            <a:ext cx="3080657" cy="308065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07381" y="4398146"/>
            <a:ext cx="391485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d</a:t>
            </a:r>
            <a:r>
              <a:rPr lang="en-GB" sz="12000" b="1" dirty="0" err="1">
                <a:solidFill>
                  <a:srgbClr val="FA65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eu</a:t>
            </a:r>
            <a:r>
              <a:rPr lang="en-GB" sz="12000" dirty="0" err="1">
                <a:solidFill>
                  <a:srgbClr val="1F4E79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x</a:t>
            </a:r>
            <a:endParaRPr lang="en-GB" sz="12000" dirty="0">
              <a:solidFill>
                <a:srgbClr val="1F4E79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7513" y="6474410"/>
            <a:ext cx="3449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Stephen Owen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43497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LP_Resources" id="{11A74820-D49C-4102-A547-EA352E383B78}" vid="{F925F16B-5C62-4A9E-8DE9-3F9C4922FC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</TotalTime>
  <Words>2316</Words>
  <Application>Microsoft Macintosh PowerPoint</Application>
  <PresentationFormat>Widescreen</PresentationFormat>
  <Paragraphs>283</Paragraphs>
  <Slides>48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Rounded MT Bold</vt:lpstr>
      <vt:lpstr>Calibri</vt:lpstr>
      <vt:lpstr>Century Gothic</vt:lpstr>
      <vt:lpstr>Tw Cen MT</vt:lpstr>
      <vt:lpstr>1_Office Theme</vt:lpstr>
      <vt:lpstr>French SSC  (symbol-sound correspondences) </vt:lpstr>
      <vt:lpstr>SFC </vt:lpstr>
      <vt:lpstr>SFC </vt:lpstr>
      <vt:lpstr>PowerPoint Presentation</vt:lpstr>
      <vt:lpstr>a </vt:lpstr>
      <vt:lpstr>a </vt:lpstr>
      <vt:lpstr>i </vt:lpstr>
      <vt:lpstr>i </vt:lpstr>
      <vt:lpstr>eu </vt:lpstr>
      <vt:lpstr>eu </vt:lpstr>
      <vt:lpstr>e </vt:lpstr>
      <vt:lpstr>e </vt:lpstr>
      <vt:lpstr>au </vt:lpstr>
      <vt:lpstr>au </vt:lpstr>
      <vt:lpstr>u </vt:lpstr>
      <vt:lpstr>u </vt:lpstr>
      <vt:lpstr>ou </vt:lpstr>
      <vt:lpstr>ou </vt:lpstr>
      <vt:lpstr>SFE </vt:lpstr>
      <vt:lpstr>SFE </vt:lpstr>
      <vt:lpstr>é </vt:lpstr>
      <vt:lpstr>é </vt:lpstr>
      <vt:lpstr>en/an </vt:lpstr>
      <vt:lpstr>en/an </vt:lpstr>
      <vt:lpstr>on </vt:lpstr>
      <vt:lpstr>on </vt:lpstr>
      <vt:lpstr>ain/in </vt:lpstr>
      <vt:lpstr>ain/in </vt:lpstr>
      <vt:lpstr>ê/è </vt:lpstr>
      <vt:lpstr>ê/è </vt:lpstr>
      <vt:lpstr>ai </vt:lpstr>
      <vt:lpstr>ai </vt:lpstr>
      <vt:lpstr>oi </vt:lpstr>
      <vt:lpstr>oi </vt:lpstr>
      <vt:lpstr>ch </vt:lpstr>
      <vt:lpstr>ch </vt:lpstr>
      <vt:lpstr>ç/c </vt:lpstr>
      <vt:lpstr>ç/c </vt:lpstr>
      <vt:lpstr>qu </vt:lpstr>
      <vt:lpstr>qu </vt:lpstr>
      <vt:lpstr>j</vt:lpstr>
      <vt:lpstr>j </vt:lpstr>
      <vt:lpstr>-tion </vt:lpstr>
      <vt:lpstr>-tion </vt:lpstr>
      <vt:lpstr>ien </vt:lpstr>
      <vt:lpstr>ien </vt:lpstr>
      <vt:lpstr>un </vt:lpstr>
      <vt:lpstr>un </vt:lpstr>
    </vt:vector>
  </TitlesOfParts>
  <Company>University of York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Owen</dc:creator>
  <cp:lastModifiedBy>Helen Thomas</cp:lastModifiedBy>
  <cp:revision>93</cp:revision>
  <dcterms:created xsi:type="dcterms:W3CDTF">2019-02-19T11:31:27Z</dcterms:created>
  <dcterms:modified xsi:type="dcterms:W3CDTF">2019-11-21T08:05:27Z</dcterms:modified>
</cp:coreProperties>
</file>