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6" r:id="rId2"/>
  </p:sldMasterIdLst>
  <p:notesMasterIdLst>
    <p:notesMasterId r:id="rId17"/>
  </p:notesMasterIdLst>
  <p:sldIdLst>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5"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 id="3" name="Stephen Owen" initials="SO" lastIdx="1" clrIdx="2">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C1F7"/>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FA4B95-7172-442C-BB77-510F93E4DF27}" v="10" dt="2020-04-01T13:14:46.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22826" autoAdjust="0"/>
    <p:restoredTop sz="86376" autoAdjust="0"/>
  </p:normalViewPr>
  <p:slideViewPr>
    <p:cSldViewPr snapToGrid="0">
      <p:cViewPr varScale="1">
        <p:scale>
          <a:sx n="80" d="100"/>
          <a:sy n="80" d="100"/>
        </p:scale>
        <p:origin x="216" y="7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0" dirty="0"/>
              <a:t>Introduction of SSC [</a:t>
            </a:r>
            <a:r>
              <a:rPr lang="en-GB" sz="1200" b="0" dirty="0" err="1"/>
              <a:t>st</a:t>
            </a:r>
            <a:r>
              <a:rPr lang="en-GB" sz="1200" b="0" dirty="0"/>
              <a:t>]</a:t>
            </a:r>
            <a:endParaRPr lang="en-GB" dirty="0"/>
          </a:p>
          <a:p>
            <a:pPr marL="0" lvl="0" indent="0" algn="l" rtl="0">
              <a:lnSpc>
                <a:spcPct val="90000"/>
              </a:lnSpc>
              <a:spcBef>
                <a:spcPts val="0"/>
              </a:spcBef>
              <a:spcAft>
                <a:spcPts val="0"/>
              </a:spcAft>
              <a:buClr>
                <a:schemeClr val="lt1"/>
              </a:buClr>
              <a:buSzPts val="1800"/>
              <a:buNone/>
            </a:pPr>
            <a:r>
              <a:rPr lang="en-GB" sz="1200" b="0" dirty="0"/>
              <a:t>Introduction of </a:t>
            </a:r>
            <a:r>
              <a:rPr lang="en-GB" sz="1200" b="0" dirty="0">
                <a:solidFill>
                  <a:schemeClr val="lt1"/>
                </a:solidFill>
              </a:rPr>
              <a:t>p</a:t>
            </a:r>
            <a:r>
              <a:rPr lang="en-GB" sz="1200" dirty="0">
                <a:solidFill>
                  <a:schemeClr val="lt1"/>
                </a:solidFill>
              </a:rPr>
              <a:t>repositions in and auf + R2 (</a:t>
            </a:r>
            <a:r>
              <a:rPr lang="en-GB" sz="1200" dirty="0" err="1">
                <a:solidFill>
                  <a:schemeClr val="lt1"/>
                </a:solidFill>
              </a:rPr>
              <a:t>acc</a:t>
            </a:r>
            <a:r>
              <a:rPr lang="en-GB" sz="1200" dirty="0">
                <a:solidFill>
                  <a:schemeClr val="lt1"/>
                </a:solidFill>
              </a:rPr>
              <a:t>) + movement, R3(</a:t>
            </a:r>
            <a:r>
              <a:rPr lang="en-GB" sz="1200" dirty="0" err="1">
                <a:solidFill>
                  <a:schemeClr val="lt1"/>
                </a:solidFill>
              </a:rPr>
              <a:t>dat</a:t>
            </a:r>
            <a:r>
              <a:rPr lang="en-GB" sz="1200" dirty="0">
                <a:solidFill>
                  <a:schemeClr val="lt1"/>
                </a:solidFill>
              </a:rPr>
              <a:t>) + location</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mn-lt"/>
                <a:ea typeface="Calibri"/>
                <a:cs typeface="Calibri"/>
                <a:sym typeface="Calibri"/>
              </a:rPr>
              <a:t>Frequency rankings of vocabulary </a:t>
            </a:r>
            <a:r>
              <a:rPr lang="en-GB" sz="1200" b="1" i="0" u="sng" strike="noStrike" cap="none" dirty="0">
                <a:solidFill>
                  <a:schemeClr val="dk1"/>
                </a:solidFill>
                <a:latin typeface="+mn-lt"/>
                <a:ea typeface="Calibri"/>
                <a:cs typeface="Calibri"/>
                <a:sym typeface="Calibri"/>
              </a:rPr>
              <a:t>introduced</a:t>
            </a:r>
            <a:r>
              <a:rPr lang="en-GB" sz="1200" b="1" i="0" u="none" strike="noStrike" cap="none" dirty="0">
                <a:solidFill>
                  <a:schemeClr val="dk1"/>
                </a:solidFill>
                <a:latin typeface="+mn-lt"/>
                <a:ea typeface="Calibri"/>
                <a:cs typeface="Calibri"/>
                <a:sym typeface="Calibri"/>
              </a:rPr>
              <a:t> this week (1 is the most common word in German): </a:t>
            </a:r>
            <a:endParaRPr lang="en-GB" sz="1200" b="0" i="0" u="none" strike="noStrike" cap="none"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mn-lt"/>
                <a:ea typeface="Calibri"/>
                <a:cs typeface="Calibri"/>
                <a:sym typeface="Calibri"/>
              </a:rPr>
              <a:t>3.1.3 </a:t>
            </a:r>
            <a:r>
              <a:rPr lang="en-GB" sz="1200" b="0" i="0" u="none" strike="noStrike" cap="none" dirty="0">
                <a:solidFill>
                  <a:schemeClr val="dk1"/>
                </a:solidFill>
                <a:latin typeface="+mn-lt"/>
                <a:ea typeface="Calibri"/>
                <a:cs typeface="Calibri"/>
                <a:sym typeface="Calibri"/>
              </a:rPr>
              <a:t>- in [4], auf [17] </a:t>
            </a:r>
            <a:r>
              <a:rPr lang="en-GB" sz="1200" b="0" i="0" u="none" strike="noStrike" cap="none" dirty="0" err="1">
                <a:solidFill>
                  <a:schemeClr val="dk1"/>
                </a:solidFill>
                <a:latin typeface="+mn-lt"/>
                <a:ea typeface="Calibri"/>
                <a:cs typeface="Calibri"/>
                <a:sym typeface="Calibri"/>
              </a:rPr>
              <a:t>springen</a:t>
            </a:r>
            <a:r>
              <a:rPr lang="en-GB" sz="1200" b="0" i="0" u="none" strike="noStrike" cap="none" dirty="0">
                <a:solidFill>
                  <a:schemeClr val="dk1"/>
                </a:solidFill>
                <a:latin typeface="+mn-lt"/>
                <a:ea typeface="Calibri"/>
                <a:cs typeface="Calibri"/>
                <a:sym typeface="Calibri"/>
              </a:rPr>
              <a:t> [1468] fallen [278] das Kino [1825] die </a:t>
            </a:r>
            <a:r>
              <a:rPr lang="en-GB" sz="1200" b="0" i="0" u="none" strike="noStrike" cap="none" dirty="0" err="1">
                <a:solidFill>
                  <a:schemeClr val="dk1"/>
                </a:solidFill>
                <a:latin typeface="+mn-lt"/>
                <a:ea typeface="Calibri"/>
                <a:cs typeface="Calibri"/>
                <a:sym typeface="Calibri"/>
              </a:rPr>
              <a:t>Stadt</a:t>
            </a:r>
            <a:r>
              <a:rPr lang="en-GB" sz="1200" b="0" i="0" u="none" strike="noStrike" cap="none" dirty="0">
                <a:solidFill>
                  <a:schemeClr val="dk1"/>
                </a:solidFill>
                <a:latin typeface="+mn-lt"/>
                <a:ea typeface="Calibri"/>
                <a:cs typeface="Calibri"/>
                <a:sym typeface="Calibri"/>
              </a:rPr>
              <a:t> [186] das </a:t>
            </a:r>
            <a:r>
              <a:rPr lang="en-GB" sz="1200" b="0" i="0" u="none" strike="noStrike" cap="none" dirty="0" err="1">
                <a:solidFill>
                  <a:schemeClr val="dk1"/>
                </a:solidFill>
                <a:latin typeface="+mn-lt"/>
                <a:ea typeface="Calibri"/>
                <a:cs typeface="Calibri"/>
                <a:sym typeface="Calibri"/>
              </a:rPr>
              <a:t>Konzert</a:t>
            </a:r>
            <a:r>
              <a:rPr lang="en-GB" sz="1200" b="0" i="0" u="none" strike="noStrike" cap="none" dirty="0">
                <a:solidFill>
                  <a:schemeClr val="dk1"/>
                </a:solidFill>
                <a:latin typeface="+mn-lt"/>
                <a:ea typeface="Calibri"/>
                <a:cs typeface="Calibri"/>
                <a:sym typeface="Calibri"/>
              </a:rPr>
              <a:t> [1721] das </a:t>
            </a:r>
            <a:r>
              <a:rPr lang="en-GB" sz="1200" b="0" i="0" u="none" strike="noStrike" cap="none" dirty="0" err="1">
                <a:solidFill>
                  <a:schemeClr val="dk1"/>
                </a:solidFill>
                <a:latin typeface="+mn-lt"/>
                <a:ea typeface="Calibri"/>
                <a:cs typeface="Calibri"/>
                <a:sym typeface="Calibri"/>
              </a:rPr>
              <a:t>Geschäft</a:t>
            </a:r>
            <a:r>
              <a:rPr lang="en-GB" sz="1200" b="0" i="0" u="none" strike="noStrike" cap="none" dirty="0">
                <a:solidFill>
                  <a:schemeClr val="dk1"/>
                </a:solidFill>
                <a:latin typeface="+mn-lt"/>
                <a:ea typeface="Calibri"/>
                <a:cs typeface="Calibri"/>
                <a:sym typeface="Calibri"/>
              </a:rPr>
              <a:t> [663] das Museum [1360] </a:t>
            </a:r>
            <a:r>
              <a:rPr lang="en-GB" sz="1200" b="0" i="0" u="none" strike="noStrike" cap="none" dirty="0" err="1">
                <a:solidFill>
                  <a:schemeClr val="dk1"/>
                </a:solidFill>
                <a:latin typeface="+mn-lt"/>
                <a:ea typeface="Calibri"/>
                <a:cs typeface="Calibri"/>
                <a:sym typeface="Calibri"/>
              </a:rPr>
              <a:t>angenehm</a:t>
            </a:r>
            <a:r>
              <a:rPr lang="en-GB" sz="1200" b="0" i="0" u="none" strike="noStrike" cap="none" dirty="0">
                <a:solidFill>
                  <a:schemeClr val="dk1"/>
                </a:solidFill>
                <a:latin typeface="+mn-lt"/>
                <a:ea typeface="Calibri"/>
                <a:cs typeface="Calibri"/>
                <a:sym typeface="Calibri"/>
              </a:rPr>
              <a:t> [1748]</a:t>
            </a:r>
            <a:endParaRPr lang="en-GB" sz="1200" b="1" i="0" u="none" strike="noStrike" cap="none" baseline="0" dirty="0">
              <a:solidFill>
                <a:schemeClr val="dk1"/>
              </a:solidFill>
              <a:latin typeface="+mn-lt"/>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mn-lt"/>
                <a:ea typeface="Calibri"/>
                <a:cs typeface="Calibri"/>
                <a:sym typeface="Calibri"/>
              </a:rPr>
              <a:t>Frequency rankings of vocabulary </a:t>
            </a:r>
            <a:r>
              <a:rPr lang="en-GB" sz="1200" b="1" i="0" u="sng" strike="noStrike" cap="none" dirty="0">
                <a:solidFill>
                  <a:schemeClr val="dk1"/>
                </a:solidFill>
                <a:latin typeface="+mn-lt"/>
                <a:ea typeface="Calibri"/>
                <a:cs typeface="Calibri"/>
                <a:sym typeface="Calibri"/>
              </a:rPr>
              <a:t>revisited</a:t>
            </a:r>
            <a:r>
              <a:rPr lang="en-GB" sz="1200" b="1" i="0" u="none" strike="noStrike" cap="none" dirty="0">
                <a:solidFill>
                  <a:schemeClr val="dk1"/>
                </a:solidFill>
                <a:latin typeface="+mn-lt"/>
                <a:ea typeface="Calibri"/>
                <a:cs typeface="Calibri"/>
                <a:sym typeface="Calibri"/>
              </a:rPr>
              <a:t> this week (1 is the most common word in German):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mn-lt"/>
                <a:ea typeface="Calibri"/>
                <a:cs typeface="Calibri"/>
                <a:sym typeface="Calibri"/>
              </a:rPr>
              <a:t>2.2.4 </a:t>
            </a:r>
            <a:r>
              <a:rPr lang="en-GB" sz="1200" b="0" i="0" u="none" strike="noStrike" cap="none" dirty="0">
                <a:solidFill>
                  <a:schemeClr val="dk1"/>
                </a:solidFill>
                <a:latin typeface="+mn-lt"/>
                <a:ea typeface="Calibri"/>
                <a:cs typeface="Calibri"/>
                <a:sym typeface="Calibri"/>
              </a:rPr>
              <a:t>- Rad </a:t>
            </a:r>
            <a:r>
              <a:rPr lang="en-GB" sz="1200" b="0" i="0" u="none" strike="noStrike" cap="none" dirty="0" err="1">
                <a:solidFill>
                  <a:schemeClr val="dk1"/>
                </a:solidFill>
                <a:latin typeface="+mn-lt"/>
                <a:ea typeface="Calibri"/>
                <a:cs typeface="Calibri"/>
                <a:sym typeface="Calibri"/>
              </a:rPr>
              <a:t>fahren</a:t>
            </a:r>
            <a:r>
              <a:rPr lang="en-GB" sz="1200" b="0" i="0" u="none" strike="noStrike" cap="none" dirty="0">
                <a:solidFill>
                  <a:schemeClr val="dk1"/>
                </a:solidFill>
                <a:latin typeface="+mn-lt"/>
                <a:ea typeface="Calibri"/>
                <a:cs typeface="Calibri"/>
                <a:sym typeface="Calibri"/>
              </a:rPr>
              <a:t> [2156/169] am </a:t>
            </a:r>
            <a:r>
              <a:rPr lang="en-GB" sz="1200" b="0" i="0" u="none" strike="noStrike" cap="none" dirty="0" err="1">
                <a:solidFill>
                  <a:schemeClr val="dk1"/>
                </a:solidFill>
                <a:latin typeface="+mn-lt"/>
                <a:ea typeface="Calibri"/>
                <a:cs typeface="Calibri"/>
                <a:sym typeface="Calibri"/>
              </a:rPr>
              <a:t>Nachmittag</a:t>
            </a:r>
            <a:r>
              <a:rPr lang="en-GB" sz="1200" b="0" i="0" u="none" strike="noStrike" cap="none" dirty="0">
                <a:solidFill>
                  <a:schemeClr val="dk1"/>
                </a:solidFill>
                <a:latin typeface="+mn-lt"/>
                <a:ea typeface="Calibri"/>
                <a:cs typeface="Calibri"/>
                <a:sym typeface="Calibri"/>
              </a:rPr>
              <a:t> [1426] am Abend [313] am </a:t>
            </a:r>
            <a:r>
              <a:rPr lang="en-GB" sz="1200" b="0" i="0" u="none" strike="noStrike" cap="none" dirty="0" err="1">
                <a:solidFill>
                  <a:schemeClr val="dk1"/>
                </a:solidFill>
                <a:latin typeface="+mn-lt"/>
                <a:ea typeface="Calibri"/>
                <a:cs typeface="Calibri"/>
                <a:sym typeface="Calibri"/>
              </a:rPr>
              <a:t>Wochenende</a:t>
            </a:r>
            <a:r>
              <a:rPr lang="en-GB" sz="1200" b="0" i="0" u="none" strike="noStrike" cap="none" dirty="0">
                <a:solidFill>
                  <a:schemeClr val="dk1"/>
                </a:solidFill>
                <a:latin typeface="+mn-lt"/>
                <a:ea typeface="Calibri"/>
                <a:cs typeface="Calibri"/>
                <a:sym typeface="Calibri"/>
              </a:rPr>
              <a:t> [764] </a:t>
            </a:r>
            <a:r>
              <a:rPr lang="en-GB" sz="1200" b="0" i="0" u="none" strike="noStrike" cap="none" dirty="0" err="1">
                <a:solidFill>
                  <a:schemeClr val="dk1"/>
                </a:solidFill>
                <a:latin typeface="+mn-lt"/>
                <a:ea typeface="Calibri"/>
                <a:cs typeface="Calibri"/>
                <a:sym typeface="Calibri"/>
              </a:rPr>
              <a:t>mit</a:t>
            </a:r>
            <a:r>
              <a:rPr lang="en-GB" sz="1200" b="0" i="0" u="none" strike="noStrike" cap="none" dirty="0">
                <a:solidFill>
                  <a:schemeClr val="dk1"/>
                </a:solidFill>
                <a:latin typeface="+mn-lt"/>
                <a:ea typeface="Calibri"/>
                <a:cs typeface="Calibri"/>
                <a:sym typeface="Calibri"/>
              </a:rPr>
              <a:t> </a:t>
            </a:r>
            <a:r>
              <a:rPr lang="en-GB" sz="1200" b="0" i="0" u="none" strike="noStrike" cap="none" dirty="0" err="1">
                <a:solidFill>
                  <a:schemeClr val="dk1"/>
                </a:solidFill>
                <a:latin typeface="+mn-lt"/>
                <a:ea typeface="Calibri"/>
                <a:cs typeface="Calibri"/>
                <a:sym typeface="Calibri"/>
              </a:rPr>
              <a:t>wem</a:t>
            </a:r>
            <a:r>
              <a:rPr lang="en-GB" sz="1200" b="0" i="0" u="none" strike="noStrike" cap="none" dirty="0">
                <a:solidFill>
                  <a:schemeClr val="dk1"/>
                </a:solidFill>
                <a:latin typeface="+mn-lt"/>
                <a:ea typeface="Calibri"/>
                <a:cs typeface="Calibri"/>
                <a:sym typeface="Calibri"/>
              </a:rPr>
              <a:t>? [13/173] </a:t>
            </a:r>
            <a:r>
              <a:rPr lang="en-GB" sz="1200" b="0" i="0" u="none" strike="noStrike" cap="none" dirty="0" err="1">
                <a:solidFill>
                  <a:schemeClr val="dk1"/>
                </a:solidFill>
                <a:latin typeface="+mn-lt"/>
                <a:ea typeface="Calibri"/>
                <a:cs typeface="Calibri"/>
                <a:sym typeface="Calibri"/>
              </a:rPr>
              <a:t>heute</a:t>
            </a:r>
            <a:r>
              <a:rPr lang="en-GB" sz="1200" b="0" i="0" u="none" strike="noStrike" cap="none" dirty="0">
                <a:solidFill>
                  <a:schemeClr val="dk1"/>
                </a:solidFill>
                <a:latin typeface="+mn-lt"/>
                <a:ea typeface="Calibri"/>
                <a:cs typeface="Calibri"/>
                <a:sym typeface="Calibri"/>
              </a:rPr>
              <a:t> [121] </a:t>
            </a:r>
            <a:r>
              <a:rPr lang="en-GB" sz="1200" b="0" i="0" u="none" strike="noStrike" cap="none" dirty="0" err="1">
                <a:solidFill>
                  <a:schemeClr val="dk1"/>
                </a:solidFill>
                <a:latin typeface="+mn-lt"/>
                <a:ea typeface="Calibri"/>
                <a:cs typeface="Calibri"/>
                <a:sym typeface="Calibri"/>
              </a:rPr>
              <a:t>Fleisch</a:t>
            </a:r>
            <a:r>
              <a:rPr lang="en-GB" sz="1200" b="0" i="0" u="none" strike="noStrike" cap="none" dirty="0">
                <a:solidFill>
                  <a:schemeClr val="dk1"/>
                </a:solidFill>
                <a:latin typeface="+mn-lt"/>
                <a:ea typeface="Calibri"/>
                <a:cs typeface="Calibri"/>
                <a:sym typeface="Calibri"/>
              </a:rPr>
              <a:t> [1624] </a:t>
            </a:r>
            <a:r>
              <a:rPr lang="en-GB" sz="1200" b="0" i="0" u="none" strike="noStrike" cap="none" dirty="0" err="1">
                <a:solidFill>
                  <a:schemeClr val="dk1"/>
                </a:solidFill>
                <a:latin typeface="+mn-lt"/>
                <a:ea typeface="Calibri"/>
                <a:cs typeface="Calibri"/>
                <a:sym typeface="Calibri"/>
              </a:rPr>
              <a:t>Gemüse</a:t>
            </a:r>
            <a:r>
              <a:rPr lang="en-GB" sz="1200" b="0" i="0" u="none" strike="noStrike" cap="none" dirty="0">
                <a:solidFill>
                  <a:schemeClr val="dk1"/>
                </a:solidFill>
                <a:latin typeface="+mn-lt"/>
                <a:ea typeface="Calibri"/>
                <a:cs typeface="Calibri"/>
                <a:sym typeface="Calibri"/>
              </a:rPr>
              <a:t> [3450] </a:t>
            </a:r>
            <a:r>
              <a:rPr lang="en-GB" sz="1200" b="0" i="0" u="none" strike="noStrike" cap="none" dirty="0" err="1">
                <a:solidFill>
                  <a:schemeClr val="dk1"/>
                </a:solidFill>
                <a:latin typeface="+mn-lt"/>
                <a:ea typeface="Calibri"/>
                <a:cs typeface="Calibri"/>
                <a:sym typeface="Calibri"/>
              </a:rPr>
              <a:t>Eis</a:t>
            </a:r>
            <a:r>
              <a:rPr lang="en-GB" sz="1200" b="0" i="0" u="none" strike="noStrike" cap="none" dirty="0">
                <a:solidFill>
                  <a:schemeClr val="dk1"/>
                </a:solidFill>
                <a:latin typeface="+mn-lt"/>
                <a:ea typeface="Calibri"/>
                <a:cs typeface="Calibri"/>
                <a:sym typeface="Calibri"/>
              </a:rPr>
              <a:t> [2818] die </a:t>
            </a:r>
            <a:r>
              <a:rPr lang="en-GB" sz="1200" b="0" i="0" u="none" strike="noStrike" cap="none" dirty="0" err="1">
                <a:solidFill>
                  <a:schemeClr val="dk1"/>
                </a:solidFill>
                <a:latin typeface="+mn-lt"/>
                <a:ea typeface="Calibri"/>
                <a:cs typeface="Calibri"/>
                <a:sym typeface="Calibri"/>
              </a:rPr>
              <a:t>Tasche</a:t>
            </a:r>
            <a:r>
              <a:rPr lang="en-GB" sz="1200" b="0" i="0" u="none" strike="noStrike" cap="none" dirty="0">
                <a:solidFill>
                  <a:schemeClr val="dk1"/>
                </a:solidFill>
                <a:latin typeface="+mn-lt"/>
                <a:ea typeface="Calibri"/>
                <a:cs typeface="Calibri"/>
                <a:sym typeface="Calibri"/>
              </a:rPr>
              <a:t> [1638]</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mn-lt"/>
                <a:ea typeface="Calibri"/>
                <a:cs typeface="Calibri"/>
                <a:sym typeface="Calibri"/>
              </a:rPr>
              <a:t>2.1.3 </a:t>
            </a:r>
            <a:r>
              <a:rPr lang="en-GB" sz="1200" b="0" i="0" u="none" strike="noStrike" cap="none" dirty="0">
                <a:solidFill>
                  <a:schemeClr val="dk1"/>
                </a:solidFill>
                <a:latin typeface="+mn-lt"/>
                <a:ea typeface="Calibri"/>
                <a:cs typeface="Calibri"/>
                <a:sym typeface="Calibri"/>
              </a:rPr>
              <a:t>- mag [151] </a:t>
            </a:r>
            <a:r>
              <a:rPr lang="en-GB" sz="1200" b="0" i="0" u="none" strike="noStrike" cap="none" dirty="0" err="1">
                <a:solidFill>
                  <a:schemeClr val="dk1"/>
                </a:solidFill>
                <a:latin typeface="+mn-lt"/>
                <a:ea typeface="Calibri"/>
                <a:cs typeface="Calibri"/>
                <a:sym typeface="Calibri"/>
              </a:rPr>
              <a:t>mögen</a:t>
            </a:r>
            <a:r>
              <a:rPr lang="en-GB" sz="1200" b="0" i="0" u="none" strike="noStrike" cap="none" dirty="0">
                <a:solidFill>
                  <a:schemeClr val="dk1"/>
                </a:solidFill>
                <a:latin typeface="+mn-lt"/>
                <a:ea typeface="Calibri"/>
                <a:cs typeface="Calibri"/>
                <a:sym typeface="Calibri"/>
              </a:rPr>
              <a:t> [151] </a:t>
            </a:r>
            <a:r>
              <a:rPr lang="en-GB" sz="1200" b="0" i="0" u="none" strike="noStrike" cap="none" dirty="0" err="1">
                <a:solidFill>
                  <a:schemeClr val="dk1"/>
                </a:solidFill>
                <a:latin typeface="+mn-lt"/>
                <a:ea typeface="Calibri"/>
                <a:cs typeface="Calibri"/>
                <a:sym typeface="Calibri"/>
              </a:rPr>
              <a:t>ihn</a:t>
            </a:r>
            <a:r>
              <a:rPr lang="en-GB" sz="1200" b="0" i="0" u="none" strike="noStrike" cap="none" dirty="0">
                <a:solidFill>
                  <a:schemeClr val="dk1"/>
                </a:solidFill>
                <a:latin typeface="+mn-lt"/>
                <a:ea typeface="Calibri"/>
                <a:cs typeface="Calibri"/>
                <a:sym typeface="Calibri"/>
              </a:rPr>
              <a:t> (him/it) [93] </a:t>
            </a:r>
            <a:r>
              <a:rPr lang="en-GB" sz="1200" b="0" i="0" u="none" strike="noStrike" cap="none" dirty="0" err="1">
                <a:solidFill>
                  <a:schemeClr val="dk1"/>
                </a:solidFill>
                <a:latin typeface="+mn-lt"/>
                <a:ea typeface="Calibri"/>
                <a:cs typeface="Calibri"/>
                <a:sym typeface="Calibri"/>
              </a:rPr>
              <a:t>sie</a:t>
            </a:r>
            <a:r>
              <a:rPr lang="en-GB" sz="1200" b="0" i="0" u="none" strike="noStrike" cap="none" dirty="0">
                <a:solidFill>
                  <a:schemeClr val="dk1"/>
                </a:solidFill>
                <a:latin typeface="+mn-lt"/>
                <a:ea typeface="Calibri"/>
                <a:cs typeface="Calibri"/>
                <a:sym typeface="Calibri"/>
              </a:rPr>
              <a:t> (her/it) [10] die </a:t>
            </a:r>
            <a:r>
              <a:rPr lang="en-GB" sz="1200" b="0" i="0" u="none" strike="noStrike" cap="none" dirty="0" err="1">
                <a:solidFill>
                  <a:schemeClr val="dk1"/>
                </a:solidFill>
                <a:latin typeface="+mn-lt"/>
                <a:ea typeface="Calibri"/>
                <a:cs typeface="Calibri"/>
                <a:sym typeface="Calibri"/>
              </a:rPr>
              <a:t>Fremdsprache</a:t>
            </a:r>
            <a:r>
              <a:rPr lang="en-GB" sz="1200" b="0" i="0" u="none" strike="noStrike" cap="none" dirty="0">
                <a:solidFill>
                  <a:schemeClr val="dk1"/>
                </a:solidFill>
                <a:latin typeface="+mn-lt"/>
                <a:ea typeface="Calibri"/>
                <a:cs typeface="Calibri"/>
                <a:sym typeface="Calibri"/>
              </a:rPr>
              <a:t> [1791] die </a:t>
            </a:r>
            <a:r>
              <a:rPr lang="en-GB" sz="1200" b="0" i="0" u="none" strike="noStrike" cap="none" dirty="0" err="1">
                <a:solidFill>
                  <a:schemeClr val="dk1"/>
                </a:solidFill>
                <a:latin typeface="+mn-lt"/>
                <a:ea typeface="Calibri"/>
                <a:cs typeface="Calibri"/>
                <a:sym typeface="Calibri"/>
              </a:rPr>
              <a:t>Kunst</a:t>
            </a:r>
            <a:r>
              <a:rPr lang="en-GB" sz="1200" b="0" i="0" u="none" strike="noStrike" cap="none" dirty="0">
                <a:solidFill>
                  <a:schemeClr val="dk1"/>
                </a:solidFill>
                <a:latin typeface="+mn-lt"/>
                <a:ea typeface="Calibri"/>
                <a:cs typeface="Calibri"/>
                <a:sym typeface="Calibri"/>
              </a:rPr>
              <a:t> [468] die </a:t>
            </a:r>
            <a:r>
              <a:rPr lang="en-GB" sz="1200" b="0" i="0" u="none" strike="noStrike" cap="none" dirty="0" err="1">
                <a:solidFill>
                  <a:schemeClr val="dk1"/>
                </a:solidFill>
                <a:latin typeface="+mn-lt"/>
                <a:ea typeface="Calibri"/>
                <a:cs typeface="Calibri"/>
                <a:sym typeface="Calibri"/>
              </a:rPr>
              <a:t>Naturwissenschaft</a:t>
            </a:r>
            <a:r>
              <a:rPr lang="en-GB" sz="1200" b="0" i="0" u="none" strike="noStrike" cap="none" dirty="0">
                <a:solidFill>
                  <a:schemeClr val="dk1"/>
                </a:solidFill>
                <a:latin typeface="+mn-lt"/>
                <a:ea typeface="Calibri"/>
                <a:cs typeface="Calibri"/>
                <a:sym typeface="Calibri"/>
              </a:rPr>
              <a:t> [3772] das </a:t>
            </a:r>
            <a:r>
              <a:rPr lang="en-GB" sz="1200" b="0" i="0" u="none" strike="noStrike" cap="none" dirty="0" err="1">
                <a:solidFill>
                  <a:schemeClr val="dk1"/>
                </a:solidFill>
                <a:latin typeface="+mn-lt"/>
                <a:ea typeface="Calibri"/>
                <a:cs typeface="Calibri"/>
                <a:sym typeface="Calibri"/>
              </a:rPr>
              <a:t>Schulfach</a:t>
            </a:r>
            <a:r>
              <a:rPr lang="en-GB" sz="1200" b="0" i="0" u="none" strike="noStrike" cap="none" dirty="0">
                <a:solidFill>
                  <a:schemeClr val="dk1"/>
                </a:solidFill>
                <a:latin typeface="+mn-lt"/>
                <a:ea typeface="Calibri"/>
                <a:cs typeface="Calibri"/>
                <a:sym typeface="Calibri"/>
              </a:rPr>
              <a:t> [208/698] die </a:t>
            </a:r>
            <a:r>
              <a:rPr lang="en-GB" sz="1200" b="0" i="0" u="none" strike="noStrike" cap="none" dirty="0" err="1">
                <a:solidFill>
                  <a:schemeClr val="dk1"/>
                </a:solidFill>
                <a:latin typeface="+mn-lt"/>
                <a:ea typeface="Calibri"/>
                <a:cs typeface="Calibri"/>
                <a:sym typeface="Calibri"/>
              </a:rPr>
              <a:t>Mathematik</a:t>
            </a:r>
            <a:r>
              <a:rPr lang="en-GB" sz="1200" b="0" i="0" u="none" strike="noStrike" cap="none" dirty="0">
                <a:solidFill>
                  <a:schemeClr val="dk1"/>
                </a:solidFill>
                <a:latin typeface="+mn-lt"/>
                <a:ea typeface="Calibri"/>
                <a:cs typeface="Calibri"/>
                <a:sym typeface="Calibri"/>
              </a:rPr>
              <a:t> [1827]  Deutsch [105]</a:t>
            </a:r>
            <a:endParaRPr lang="en-GB" dirty="0"/>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r>
              <a:rPr lang="en-GB" b="1" dirty="0"/>
              <a:t>Additional known vocabulary or cognates to recycle</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dirty="0"/>
              <a:t>der Boden [445] der Park [&gt;4034] die </a:t>
            </a:r>
            <a:r>
              <a:rPr lang="en-GB" dirty="0" err="1"/>
              <a:t>Stadt</a:t>
            </a:r>
            <a:r>
              <a:rPr lang="en-GB" dirty="0"/>
              <a:t> [188] die </a:t>
            </a:r>
            <a:r>
              <a:rPr lang="en-GB" dirty="0" err="1"/>
              <a:t>Schule</a:t>
            </a:r>
            <a:r>
              <a:rPr lang="en-GB" dirty="0"/>
              <a:t> [208] das </a:t>
            </a:r>
            <a:r>
              <a:rPr lang="en-GB" dirty="0" err="1"/>
              <a:t>Klassenzimmer</a:t>
            </a:r>
            <a:r>
              <a:rPr lang="en-GB" dirty="0"/>
              <a:t> [609/619]  das Café [2345] die </a:t>
            </a:r>
            <a:r>
              <a:rPr lang="en-GB" dirty="0" err="1"/>
              <a:t>Bibliothek</a:t>
            </a:r>
            <a:r>
              <a:rPr lang="en-GB" dirty="0"/>
              <a:t> [927] das </a:t>
            </a:r>
            <a:r>
              <a:rPr lang="en-GB" dirty="0" err="1"/>
              <a:t>Theater</a:t>
            </a:r>
            <a:r>
              <a:rPr lang="en-GB" dirty="0"/>
              <a:t> [725] </a:t>
            </a:r>
            <a:r>
              <a:rPr lang="en-GB" dirty="0" err="1"/>
              <a:t>kommen</a:t>
            </a:r>
            <a:r>
              <a:rPr lang="en-GB" dirty="0"/>
              <a:t> [61] </a:t>
            </a:r>
            <a:r>
              <a:rPr lang="en-GB" dirty="0" err="1"/>
              <a:t>stehen</a:t>
            </a:r>
            <a:r>
              <a:rPr lang="en-GB" dirty="0"/>
              <a:t> [87] </a:t>
            </a:r>
            <a:r>
              <a:rPr lang="en-GB" dirty="0" err="1"/>
              <a:t>sitzen</a:t>
            </a:r>
            <a:r>
              <a:rPr lang="en-GB" dirty="0"/>
              <a:t> [261] still [1405]</a:t>
            </a:r>
          </a:p>
          <a:p>
            <a:pPr marL="0" lvl="0" indent="0" algn="l" rtl="0">
              <a:lnSpc>
                <a:spcPct val="100000"/>
              </a:lnSpc>
              <a:spcBef>
                <a:spcPts val="0"/>
              </a:spcBef>
              <a:spcAft>
                <a:spcPts val="0"/>
              </a:spcAft>
              <a:buClr>
                <a:schemeClr val="dk1"/>
              </a:buClr>
              <a:buSzPts val="1400"/>
              <a:buFont typeface="Calibri"/>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This segmentation exercise, which consists of known words and cognates,</a:t>
            </a:r>
            <a:r>
              <a:rPr lang="en-GB" i="0" baseline="0" dirty="0"/>
              <a:t> with a small number of (glossed) exceptions, can be treated as a reading exercise, a listening exercise, or a multimodal exercise, as described below. N.B. The word </a:t>
            </a:r>
            <a:r>
              <a:rPr lang="en-GB" sz="1200" i="1" dirty="0" err="1">
                <a:solidFill>
                  <a:schemeClr val="accent1">
                    <a:lumMod val="50000"/>
                  </a:schemeClr>
                </a:solidFill>
                <a:latin typeface="Century Gothic" panose="020B0502020202020204" pitchFamily="34" charset="0"/>
              </a:rPr>
              <a:t>Schauspieler</a:t>
            </a:r>
            <a:r>
              <a:rPr lang="en-GB" sz="1200" i="1" dirty="0">
                <a:solidFill>
                  <a:schemeClr val="accent1">
                    <a:lumMod val="50000"/>
                  </a:schemeClr>
                </a:solidFill>
                <a:latin typeface="Century Gothic" panose="020B0502020202020204" pitchFamily="34" charset="0"/>
              </a:rPr>
              <a:t> </a:t>
            </a:r>
            <a:r>
              <a:rPr lang="en-GB" sz="1200" i="0" dirty="0">
                <a:solidFill>
                  <a:schemeClr val="accent1">
                    <a:lumMod val="50000"/>
                  </a:schemeClr>
                </a:solidFill>
                <a:latin typeface="Century Gothic" panose="020B0502020202020204" pitchFamily="34" charset="0"/>
              </a:rPr>
              <a:t>features in</a:t>
            </a:r>
            <a:r>
              <a:rPr lang="en-GB" sz="1200" i="0" baseline="0" dirty="0">
                <a:solidFill>
                  <a:schemeClr val="accent1">
                    <a:lumMod val="50000"/>
                  </a:schemeClr>
                </a:solidFill>
                <a:latin typeface="Century Gothic" panose="020B0502020202020204" pitchFamily="34" charset="0"/>
              </a:rPr>
              <a:t> next week’s vocabulary list. </a:t>
            </a:r>
            <a:r>
              <a:rPr lang="en-GB" sz="1200" b="0" i="0" u="none" strike="noStrike" cap="none" baseline="0" dirty="0">
                <a:solidFill>
                  <a:schemeClr val="dk1"/>
                </a:solidFill>
                <a:effectLst/>
                <a:latin typeface="Calibri"/>
                <a:cs typeface="Calibri"/>
                <a:sym typeface="Calibri"/>
              </a:rPr>
              <a:t>T</a:t>
            </a:r>
            <a:r>
              <a:rPr lang="en-GB" sz="1200" b="0" i="0" u="none" strike="noStrike" cap="none" dirty="0">
                <a:solidFill>
                  <a:schemeClr val="dk1"/>
                </a:solidFill>
                <a:effectLst/>
                <a:latin typeface="Calibri"/>
                <a:ea typeface="Calibri"/>
                <a:cs typeface="Calibri"/>
                <a:sym typeface="Calibri"/>
              </a:rPr>
              <a:t>eachers should flag the compounds for times of day – e.g. </a:t>
            </a:r>
            <a:r>
              <a:rPr lang="en-GB" sz="1200" b="0" i="0" u="none" strike="noStrike" cap="none" dirty="0" err="1">
                <a:solidFill>
                  <a:schemeClr val="dk1"/>
                </a:solidFill>
                <a:effectLst/>
                <a:latin typeface="Calibri"/>
                <a:ea typeface="Calibri"/>
                <a:cs typeface="Calibri"/>
                <a:sym typeface="Calibri"/>
              </a:rPr>
              <a:t>Samstagnachmittag</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Sonntagabend</a:t>
            </a:r>
            <a:r>
              <a:rPr lang="en-GB" sz="1200" b="0" i="0" u="none" strike="noStrike" cap="none" dirty="0">
                <a:solidFill>
                  <a:schemeClr val="dk1"/>
                </a:solidFill>
                <a:effectLst/>
                <a:latin typeface="Calibri"/>
                <a:ea typeface="Calibri"/>
                <a:cs typeface="Calibri"/>
                <a:sym typeface="Calibri"/>
              </a:rPr>
              <a:t>, reminding students to try to break down longer words into more familiar single words.</a:t>
            </a:r>
          </a:p>
          <a:p>
            <a:endParaRPr lang="en-GB" i="0" dirty="0"/>
          </a:p>
          <a:p>
            <a:endParaRPr lang="en-GB" i="0" dirty="0"/>
          </a:p>
          <a:p>
            <a:r>
              <a:rPr lang="en-GB" i="0" dirty="0"/>
              <a:t>1/ Teacher presses play. Students listen</a:t>
            </a:r>
            <a:r>
              <a:rPr lang="en-GB" i="0" baseline="0" dirty="0"/>
              <a:t> to the audio and read along. Alternatively the teacher can read the text him/herself.</a:t>
            </a:r>
          </a:p>
          <a:p>
            <a:r>
              <a:rPr lang="en-GB" i="0" baseline="0" dirty="0"/>
              <a:t>2/ </a:t>
            </a:r>
            <a:r>
              <a:rPr lang="en-GB" i="0" dirty="0"/>
              <a:t>Teacher pauses the audio before the gaps.</a:t>
            </a:r>
          </a:p>
          <a:p>
            <a:r>
              <a:rPr lang="en-GB" i="0" dirty="0"/>
              <a:t>3/ Students and teacher summarise the meaning of what has come before as a class. </a:t>
            </a:r>
          </a:p>
          <a:p>
            <a:r>
              <a:rPr lang="en-GB" i="0" dirty="0"/>
              <a:t>4/ Students are then given 10 seconds to propose a sensible word (or phrase) which could</a:t>
            </a:r>
            <a:r>
              <a:rPr lang="en-GB" i="0" baseline="0" dirty="0"/>
              <a:t> </a:t>
            </a:r>
            <a:r>
              <a:rPr lang="en-GB" i="0" dirty="0"/>
              <a:t>come next, and to write it down. </a:t>
            </a:r>
          </a:p>
          <a:p>
            <a:r>
              <a:rPr lang="en-GB" i="0" dirty="0"/>
              <a:t>5/ Teacher elicits suggestions from the class.</a:t>
            </a:r>
            <a:r>
              <a:rPr lang="en-GB" i="0" baseline="0" dirty="0"/>
              <a:t> </a:t>
            </a:r>
            <a:r>
              <a:rPr lang="en-GB" i="0" dirty="0"/>
              <a:t>Multiple suggestions are possible. Students should be encouraged to be creative, and recap vocabulary from previous learning. </a:t>
            </a:r>
          </a:p>
          <a:p>
            <a:r>
              <a:rPr lang="en-GB" i="0" dirty="0"/>
              <a:t>6/ Teacher reveals the written</a:t>
            </a:r>
            <a:r>
              <a:rPr lang="en-GB" i="0" baseline="0" dirty="0"/>
              <a:t> </a:t>
            </a:r>
            <a:r>
              <a:rPr lang="en-GB" i="0" dirty="0"/>
              <a:t>solution by clicking</a:t>
            </a:r>
            <a:r>
              <a:rPr lang="en-GB" i="0" baseline="0" dirty="0"/>
              <a:t> on the gap, and</a:t>
            </a:r>
            <a:r>
              <a:rPr lang="en-GB" i="0" dirty="0"/>
              <a:t> presses play to continue.</a:t>
            </a:r>
            <a:endParaRPr lang="en-GB" b="1" i="0" dirty="0"/>
          </a:p>
          <a:p>
            <a:endParaRPr lang="en-GB" i="0" dirty="0"/>
          </a:p>
          <a:p>
            <a:r>
              <a:rPr lang="en-GB" i="0" dirty="0"/>
              <a:t>If time permits, students can write a summary from audio only, or work with the written text to produce a summary or full translation.</a:t>
            </a:r>
          </a:p>
        </p:txBody>
      </p:sp>
      <p:sp>
        <p:nvSpPr>
          <p:cNvPr id="4" name="Slide Number Placeholder 3"/>
          <p:cNvSpPr>
            <a:spLocks noGrp="1"/>
          </p:cNvSpPr>
          <p:nvPr>
            <p:ph type="sldNum" sz="quarter" idx="10"/>
          </p:nvPr>
        </p:nvSpPr>
        <p:spPr/>
        <p:txBody>
          <a:bodyPr/>
          <a:lstStyle/>
          <a:p>
            <a:fld id="{672843D9-4757-4631-B0CD-BAA271821DF5}" type="slidenum">
              <a:rPr lang="en-GB" smtClean="0"/>
              <a:pPr/>
              <a:t>10</a:t>
            </a:fld>
            <a:endParaRPr lang="en-GB"/>
          </a:p>
        </p:txBody>
      </p:sp>
    </p:spTree>
    <p:extLst>
      <p:ext uri="{BB962C8B-B14F-4D97-AF65-F5344CB8AC3E}">
        <p14:creationId xmlns:p14="http://schemas.microsoft.com/office/powerpoint/2010/main" val="3700430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This activity requires</a:t>
            </a:r>
            <a:r>
              <a:rPr lang="en-GB" b="0" baseline="0" dirty="0"/>
              <a:t> partners to listen to the information from each other about where Wolfgang and Mia (a) are going, and (b) are already situated. Partners have complementary information, making this a genuine information-gap exercise.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Partners note the answers in English on the </a:t>
            </a:r>
            <a:r>
              <a:rPr lang="en-GB" b="1" baseline="0" dirty="0"/>
              <a:t>printed version of the exercise (which shows the different information for each partner) – this is available to download as a Word file from the NCELP Resource Portal.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N.B. The table is blank, apart from the examples, in the version on this slide. This is to avoid giving away the answers, which are shown on slide 48. </a:t>
            </a:r>
            <a:endParaRPr lang="en-GB" b="0" dirty="0"/>
          </a:p>
          <a:p>
            <a:pPr marL="0" lvl="0" indent="0" algn="l" rtl="0">
              <a:spcBef>
                <a:spcPts val="0"/>
              </a:spcBef>
              <a:spcAft>
                <a:spcPts val="0"/>
              </a:spcAft>
              <a:buNone/>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E.g., ‘1. </a:t>
            </a:r>
            <a:r>
              <a:rPr lang="en-GB" b="1" baseline="0" dirty="0" err="1"/>
              <a:t>Er</a:t>
            </a:r>
            <a:r>
              <a:rPr lang="en-GB" b="1" baseline="0" dirty="0"/>
              <a:t> </a:t>
            </a:r>
            <a:r>
              <a:rPr lang="en-GB" b="1" baseline="0" dirty="0" err="1"/>
              <a:t>ist</a:t>
            </a:r>
            <a:r>
              <a:rPr lang="en-GB" b="1" baseline="0" dirty="0"/>
              <a:t> auf </a:t>
            </a:r>
            <a:r>
              <a:rPr lang="en-GB" b="1" baseline="0" dirty="0" err="1"/>
              <a:t>dem</a:t>
            </a:r>
            <a:r>
              <a:rPr lang="en-GB" b="1" baseline="0" dirty="0"/>
              <a:t> Festival’; ‘4. Sie </a:t>
            </a:r>
            <a:r>
              <a:rPr lang="en-GB" b="1" baseline="0" dirty="0" err="1"/>
              <a:t>geht</a:t>
            </a:r>
            <a:r>
              <a:rPr lang="en-GB" b="1" baseline="0" dirty="0"/>
              <a:t> in die </a:t>
            </a:r>
            <a:r>
              <a:rPr lang="en-GB" b="1" baseline="0" dirty="0" err="1"/>
              <a:t>Schule</a:t>
            </a:r>
            <a:r>
              <a:rPr lang="en-GB" b="1"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T</a:t>
            </a:r>
            <a:r>
              <a:rPr lang="en-GB" sz="1200" b="0" i="0" u="none" strike="noStrike" cap="none" dirty="0">
                <a:solidFill>
                  <a:schemeClr val="dk1"/>
                </a:solidFill>
                <a:effectLst/>
                <a:latin typeface="Calibri"/>
                <a:ea typeface="Calibri"/>
                <a:cs typeface="Calibri"/>
                <a:sym typeface="Calibri"/>
              </a:rPr>
              <a:t>he student speaking is thus compelled to select the correct preposition, case and use the correct article, whilst the listener is processing the vocabulary meaning.</a:t>
            </a:r>
          </a:p>
          <a:p>
            <a:br>
              <a:rPr lang="en-GB" dirty="0"/>
            </a:br>
            <a:endParaRPr b="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pPr>
            <a:fld id="{00000000-1234-1234-1234-123412341234}" type="slidenum">
              <a:rPr lang="en-GB" sz="1200">
                <a:latin typeface="Calibri"/>
                <a:ea typeface="Calibri"/>
                <a:cs typeface="Calibri"/>
                <a:sym typeface="Calibri"/>
              </a:rPr>
              <a:pPr algn="r">
                <a:buSzPts val="1200"/>
                <a:buFont typeface="Calibri"/>
                <a:buNone/>
              </a:pPr>
              <a:t>11</a:t>
            </a:fld>
            <a:endParaRPr sz="1200">
              <a:latin typeface="Calibri"/>
              <a:ea typeface="Calibri"/>
              <a:cs typeface="Calibri"/>
              <a:sym typeface="Calibri"/>
            </a:endParaRPr>
          </a:p>
        </p:txBody>
      </p:sp>
    </p:spTree>
    <p:extLst>
      <p:ext uri="{BB962C8B-B14F-4D97-AF65-F5344CB8AC3E}">
        <p14:creationId xmlns:p14="http://schemas.microsoft.com/office/powerpoint/2010/main" val="527482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This is</a:t>
            </a:r>
            <a:r>
              <a:rPr lang="en-GB" b="1" baseline="0" dirty="0"/>
              <a:t> a </a:t>
            </a:r>
            <a:r>
              <a:rPr lang="en-GB" b="1" dirty="0"/>
              <a:t>self-study version of the task</a:t>
            </a:r>
            <a:r>
              <a:rPr lang="en-GB" b="1" baseline="0" dirty="0"/>
              <a:t>.  </a:t>
            </a:r>
            <a:br>
              <a:rPr lang="en-GB" b="0" baseline="0" dirty="0"/>
            </a:br>
            <a:r>
              <a:rPr lang="en-GB" b="0" baseline="0" dirty="0"/>
              <a:t>The information that Partner B has is recorded and activated by clicking on each number.</a:t>
            </a:r>
            <a:br>
              <a:rPr lang="en-GB" b="0" baseline="0" dirty="0"/>
            </a:br>
            <a:r>
              <a:rPr lang="en-GB" b="0" baseline="0" dirty="0"/>
              <a:t>Students listen and record the answers in the correct part of the table, depending on whether Wolfgang and meaning are already somewhere or going </a:t>
            </a:r>
            <a:r>
              <a:rPr lang="en-GB" b="0" baseline="0" dirty="0" err="1"/>
              <a:t>somewhereuse</a:t>
            </a:r>
            <a:r>
              <a:rPr lang="en-GB" b="0" baseline="0" dirty="0"/>
              <a:t> the prompts to give their information in German for each question, and then click to hear Partner B’s information, which they then write down.</a:t>
            </a:r>
            <a:br>
              <a:rPr lang="en-GB" b="0" baseline="0" dirty="0"/>
            </a:br>
            <a:br>
              <a:rPr lang="en-GB" b="0" baseline="0" dirty="0"/>
            </a:br>
            <a:r>
              <a:rPr lang="en-GB" b="0" baseline="0" dirty="0"/>
              <a:t>After that, they can use the details on the Partner A </a:t>
            </a:r>
            <a:r>
              <a:rPr lang="en-GB" b="0" baseline="0" dirty="0" err="1"/>
              <a:t>pairwork</a:t>
            </a:r>
            <a:r>
              <a:rPr lang="en-GB" b="0" baseline="0" dirty="0"/>
              <a:t> sheet to give their information in German.</a:t>
            </a:r>
            <a:br>
              <a:rPr lang="en-GB" dirty="0"/>
            </a:br>
            <a:endParaRPr b="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pPr>
            <a:fld id="{00000000-1234-1234-1234-123412341234}" type="slidenum">
              <a:rPr lang="en-GB" sz="1200">
                <a:latin typeface="Calibri"/>
                <a:ea typeface="Calibri"/>
                <a:cs typeface="Calibri"/>
                <a:sym typeface="Calibri"/>
              </a:rPr>
              <a:pPr algn="r">
                <a:buSzPts val="1200"/>
                <a:buFont typeface="Calibri"/>
                <a:buNone/>
              </a:pPr>
              <a:t>12</a:t>
            </a:fld>
            <a:endParaRPr sz="1200">
              <a:latin typeface="Calibri"/>
              <a:ea typeface="Calibri"/>
              <a:cs typeface="Calibri"/>
              <a:sym typeface="Calibri"/>
            </a:endParaRPr>
          </a:p>
        </p:txBody>
      </p:sp>
    </p:spTree>
    <p:extLst>
      <p:ext uri="{BB962C8B-B14F-4D97-AF65-F5344CB8AC3E}">
        <p14:creationId xmlns:p14="http://schemas.microsoft.com/office/powerpoint/2010/main" val="1832055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a:t>These are the answers to the acitivity on the previous slide.</a:t>
            </a:r>
          </a:p>
          <a:p>
            <a:pPr marL="0" lvl="0" indent="0" algn="l" rtl="0">
              <a:spcBef>
                <a:spcPts val="0"/>
              </a:spcBef>
              <a:spcAft>
                <a:spcPts val="0"/>
              </a:spcAft>
              <a:buNone/>
            </a:pPr>
            <a:endParaRPr lang="en-GB" b="0" baseline="0"/>
          </a:p>
          <a:p>
            <a:pPr marL="0" lvl="0" indent="0" algn="l" rtl="0">
              <a:spcBef>
                <a:spcPts val="0"/>
              </a:spcBef>
              <a:spcAft>
                <a:spcPts val="0"/>
              </a:spcAft>
              <a:buNone/>
            </a:pPr>
            <a:endParaRPr lang="en-GB" b="0" baseline="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pPr>
            <a:fld id="{00000000-1234-1234-1234-123412341234}" type="slidenum">
              <a:rPr lang="en-GB" sz="1200">
                <a:latin typeface="Calibri"/>
                <a:ea typeface="Calibri"/>
                <a:cs typeface="Calibri"/>
                <a:sym typeface="Calibri"/>
              </a:rPr>
              <a:pPr algn="r">
                <a:buSzPts val="1200"/>
                <a:buFont typeface="Calibri"/>
                <a:buNone/>
              </a:pPr>
              <a:t>13</a:t>
            </a:fld>
            <a:endParaRPr sz="1200">
              <a:latin typeface="Calibri"/>
              <a:ea typeface="Calibri"/>
              <a:cs typeface="Calibri"/>
              <a:sym typeface="Calibri"/>
            </a:endParaRPr>
          </a:p>
        </p:txBody>
      </p:sp>
    </p:spTree>
    <p:extLst>
      <p:ext uri="{BB962C8B-B14F-4D97-AF65-F5344CB8AC3E}">
        <p14:creationId xmlns:p14="http://schemas.microsoft.com/office/powerpoint/2010/main" val="205138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a:t>
            </a:r>
            <a:r>
              <a:rPr lang="en-GB" baseline="0" dirty="0"/>
              <a:t> write the sentences implied by the pictures in each thought bubble, taking care to use the Row 2 and Row 3 articles correctly. </a:t>
            </a:r>
          </a:p>
          <a:p>
            <a:r>
              <a:rPr lang="en-GB" baseline="0" dirty="0"/>
              <a:t>Each student writes three extended sentences, choosing to be either Wolfgang OR Heidi.</a:t>
            </a:r>
          </a:p>
          <a:p>
            <a:r>
              <a:rPr lang="en-GB" b="1" baseline="0" dirty="0"/>
              <a:t>Note:  </a:t>
            </a:r>
            <a:r>
              <a:rPr lang="en-GB" baseline="0" dirty="0"/>
              <a:t>they won’t all be the same sentences as students can choose which combination of places to talk about in each sentence.</a:t>
            </a:r>
          </a:p>
          <a:p>
            <a:r>
              <a:rPr lang="en-GB" baseline="0" dirty="0"/>
              <a:t>Students can be encouraged to share their texts with each other.  They can orally translate these into English, and peer check answers for meaning.  </a:t>
            </a:r>
          </a:p>
          <a:p>
            <a:r>
              <a:rPr lang="en-GB" baseline="0" dirty="0"/>
              <a:t>Clearly, teachers will want to circulate as students are writing to check accuracy of Row 2/Row 3 articles.</a:t>
            </a:r>
            <a:endParaRPr lang="en-GB" dirty="0"/>
          </a:p>
        </p:txBody>
      </p:sp>
      <p:sp>
        <p:nvSpPr>
          <p:cNvPr id="4" name="Slide Number Placeholder 3"/>
          <p:cNvSpPr>
            <a:spLocks noGrp="1"/>
          </p:cNvSpPr>
          <p:nvPr>
            <p:ph type="sldNum" idx="10"/>
          </p:nvPr>
        </p:nvSpPr>
        <p:spPr/>
        <p:txBody>
          <a:bodyPr/>
          <a:lstStyle/>
          <a:p>
            <a:pPr algn="r"/>
            <a:fld id="{00000000-1234-1234-1234-123412341234}" type="slidenum">
              <a:rPr lang="en-GB" sz="1200" smtClean="0">
                <a:latin typeface="Calibri"/>
                <a:ea typeface="Calibri"/>
                <a:cs typeface="Calibri"/>
                <a:sym typeface="Calibri"/>
              </a:rPr>
              <a:pPr algn="r"/>
              <a:t>14</a:t>
            </a:fld>
            <a:endParaRPr lang="en-GB" sz="1200">
              <a:latin typeface="Calibri"/>
              <a:ea typeface="Calibri"/>
              <a:cs typeface="Calibri"/>
              <a:sym typeface="Calibri"/>
            </a:endParaRPr>
          </a:p>
        </p:txBody>
      </p:sp>
    </p:spTree>
    <p:extLst>
      <p:ext uri="{BB962C8B-B14F-4D97-AF65-F5344CB8AC3E}">
        <p14:creationId xmlns:p14="http://schemas.microsoft.com/office/powerpoint/2010/main" val="3156331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Note: Students</a:t>
            </a:r>
            <a:r>
              <a:rPr lang="en-GB" b="1" baseline="0" dirty="0"/>
              <a:t> have been taught definite (and indefinite) article in Row 2 (accusative) in Term 1.1 Weeks 5 &amp; 6. </a:t>
            </a:r>
          </a:p>
          <a:p>
            <a:pPr algn="l"/>
            <a:r>
              <a:rPr lang="en-GB" dirty="0"/>
              <a:t>This explanation expands the students’ knowledge of the</a:t>
            </a:r>
            <a:r>
              <a:rPr lang="en-GB" baseline="0" dirty="0"/>
              <a:t> Row 2 (accusative) </a:t>
            </a:r>
            <a:r>
              <a:rPr lang="en-GB" dirty="0"/>
              <a:t>definite article to their use following these two high-frequency prepositions.</a:t>
            </a:r>
            <a:r>
              <a:rPr lang="en-GB" baseline="0" dirty="0"/>
              <a:t>  </a:t>
            </a:r>
          </a:p>
          <a:p>
            <a:pPr algn="l"/>
            <a:endParaRPr lang="en-GB" baseline="0" dirty="0"/>
          </a:p>
          <a:p>
            <a:pPr algn="l"/>
            <a:r>
              <a:rPr lang="en-GB" baseline="0" dirty="0"/>
              <a:t>Teachers should elicit the English meanings of each sentence from students, stressing the directional movement involved: ‘I go / I’m going’ and ‘The cat jumps / is jumping’.</a:t>
            </a:r>
            <a:endParaRPr lang="en-GB" dirty="0"/>
          </a:p>
          <a:p>
            <a:endParaRPr lang="en-GB" dirty="0"/>
          </a:p>
          <a:p>
            <a:r>
              <a:rPr lang="en-GB" dirty="0"/>
              <a:t>A listening and reading activity to practise this will follow.</a:t>
            </a:r>
          </a:p>
          <a:p>
            <a:endParaRPr lang="en-GB" baseline="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320563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Note: </a:t>
            </a:r>
            <a:r>
              <a:rPr lang="en-GB" dirty="0"/>
              <a:t>This explanation expands the students knowledge of the</a:t>
            </a:r>
            <a:r>
              <a:rPr lang="en-GB" baseline="0" dirty="0"/>
              <a:t> </a:t>
            </a:r>
            <a:r>
              <a:rPr lang="en-GB" dirty="0"/>
              <a:t>definite article to the dative (Row 3).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Teachers should elicit the English meanings of each sentence from students, stressing the static position implicated by ‘I am’ and ‘The book is’, as well as the difference in prepositional meaning between ‘into’ and ‘in’, ‘onto’ and ‘on’.</a:t>
            </a:r>
            <a:endParaRPr lang="en-GB" dirty="0"/>
          </a:p>
          <a:p>
            <a:endParaRPr lang="en-GB" dirty="0"/>
          </a:p>
          <a:p>
            <a:r>
              <a:rPr lang="en-GB" dirty="0"/>
              <a:t>A listening and reading activity to practise this will follow.</a:t>
            </a:r>
          </a:p>
          <a:p>
            <a:endParaRPr lang="en-GB" baseline="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05566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This slide summarises the changes to the article for Row 2 and Row 3, reiterating when to use each.</a:t>
            </a:r>
            <a:endParaRPr lang="en-GB" baseline="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61568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reading activity requires students to pay attention to the case used for the definite article,</a:t>
            </a:r>
            <a:r>
              <a:rPr lang="en-GB" baseline="0" dirty="0"/>
              <a:t> in order to choose the correct verb – location or motion.</a:t>
            </a:r>
          </a:p>
          <a:p>
            <a:r>
              <a:rPr lang="en-GB" baseline="0" dirty="0"/>
              <a:t>The answers are animated and appear upon successive clicks of the mouse.</a:t>
            </a:r>
            <a:endParaRPr lang="en-GB" dirty="0"/>
          </a:p>
          <a:p>
            <a:endParaRPr lang="en-GB" dirty="0"/>
          </a:p>
        </p:txBody>
      </p:sp>
      <p:sp>
        <p:nvSpPr>
          <p:cNvPr id="4" name="Slide Number Placeholder 3"/>
          <p:cNvSpPr>
            <a:spLocks noGrp="1"/>
          </p:cNvSpPr>
          <p:nvPr>
            <p:ph type="sldNum" idx="10"/>
          </p:nvPr>
        </p:nvSpPr>
        <p:spPr/>
        <p:txBody>
          <a:bodyPr/>
          <a:lstStyle/>
          <a:p>
            <a:pPr algn="r"/>
            <a:fld id="{00000000-1234-1234-1234-123412341234}" type="slidenum">
              <a:rPr lang="en-GB" sz="1200" smtClean="0">
                <a:latin typeface="Calibri"/>
                <a:ea typeface="Calibri"/>
                <a:cs typeface="Calibri"/>
                <a:sym typeface="Calibri"/>
              </a:rPr>
              <a:pPr algn="r"/>
              <a:t>5</a:t>
            </a:fld>
            <a:endParaRPr lang="en-GB" sz="1200">
              <a:latin typeface="Calibri"/>
              <a:ea typeface="Calibri"/>
              <a:cs typeface="Calibri"/>
              <a:sym typeface="Calibri"/>
            </a:endParaRPr>
          </a:p>
        </p:txBody>
      </p:sp>
    </p:spTree>
    <p:extLst>
      <p:ext uri="{BB962C8B-B14F-4D97-AF65-F5344CB8AC3E}">
        <p14:creationId xmlns:p14="http://schemas.microsoft.com/office/powerpoint/2010/main" val="138108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listening activity requires students to pay attention to the case used for the definite article,</a:t>
            </a:r>
            <a:r>
              <a:rPr lang="en-GB" baseline="0" dirty="0"/>
              <a:t> in order to choose the correct verb – location or motion.</a:t>
            </a:r>
            <a:br>
              <a:rPr lang="en-GB" baseline="0" dirty="0"/>
            </a:br>
            <a:r>
              <a:rPr lang="en-GB" baseline="0" dirty="0"/>
              <a:t>Students need only write 1-8 and either </a:t>
            </a:r>
            <a:r>
              <a:rPr lang="en-GB" i="1" baseline="0" dirty="0" err="1"/>
              <a:t>gehe</a:t>
            </a:r>
            <a:r>
              <a:rPr lang="en-GB" i="1" baseline="0" dirty="0"/>
              <a:t> </a:t>
            </a:r>
            <a:r>
              <a:rPr lang="en-GB" baseline="0" dirty="0"/>
              <a:t>or </a:t>
            </a:r>
            <a:r>
              <a:rPr lang="en-GB" i="1" baseline="0" dirty="0"/>
              <a:t>bin</a:t>
            </a:r>
            <a:r>
              <a:rPr lang="en-GB"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The answers are animated and appear upon successive clicks of the mouse.</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a:t>1. </a:t>
            </a:r>
            <a:r>
              <a:rPr lang="en-GB" b="0" dirty="0" err="1"/>
              <a:t>Ich</a:t>
            </a:r>
            <a:r>
              <a:rPr lang="en-GB" b="0" dirty="0"/>
              <a:t> [</a:t>
            </a:r>
            <a:r>
              <a:rPr lang="en-GB" b="0" dirty="0" err="1"/>
              <a:t>gehe</a:t>
            </a:r>
            <a:r>
              <a:rPr lang="en-GB" b="0" dirty="0"/>
              <a:t>] ins Kino.</a:t>
            </a:r>
          </a:p>
          <a:p>
            <a:pPr marL="0" lvl="0" indent="0" algn="l" rtl="0">
              <a:spcBef>
                <a:spcPts val="0"/>
              </a:spcBef>
              <a:spcAft>
                <a:spcPts val="0"/>
              </a:spcAft>
              <a:buNone/>
            </a:pPr>
            <a:r>
              <a:rPr lang="en-GB" b="0" dirty="0"/>
              <a:t>2. </a:t>
            </a:r>
            <a:r>
              <a:rPr lang="en-GB" b="0" dirty="0" err="1"/>
              <a:t>Ich</a:t>
            </a:r>
            <a:r>
              <a:rPr lang="en-GB" b="0" baseline="0" dirty="0"/>
              <a:t> [bin] </a:t>
            </a:r>
            <a:r>
              <a:rPr lang="en-GB" b="0" baseline="0" dirty="0" err="1"/>
              <a:t>im</a:t>
            </a:r>
            <a:r>
              <a:rPr lang="en-GB" b="0" baseline="0" dirty="0"/>
              <a:t> </a:t>
            </a:r>
            <a:r>
              <a:rPr lang="en-GB" b="0" baseline="0" dirty="0" err="1"/>
              <a:t>Konzert</a:t>
            </a:r>
            <a:r>
              <a:rPr lang="en-GB" b="0" baseline="0" dirty="0"/>
              <a:t>. </a:t>
            </a:r>
          </a:p>
          <a:p>
            <a:pPr marL="0" lvl="0" indent="0" algn="l" rtl="0">
              <a:spcBef>
                <a:spcPts val="0"/>
              </a:spcBef>
              <a:spcAft>
                <a:spcPts val="0"/>
              </a:spcAft>
              <a:buNone/>
            </a:pPr>
            <a:r>
              <a:rPr lang="en-GB" b="0" baseline="0" dirty="0"/>
              <a:t>3. </a:t>
            </a:r>
            <a:r>
              <a:rPr lang="en-GB" b="0" baseline="0" dirty="0" err="1"/>
              <a:t>Ich</a:t>
            </a:r>
            <a:r>
              <a:rPr lang="en-GB" b="0" baseline="0" dirty="0"/>
              <a:t> [bin] in der </a:t>
            </a:r>
            <a:r>
              <a:rPr lang="en-GB" b="0" baseline="0" dirty="0" err="1"/>
              <a:t>Bibliothek</a:t>
            </a:r>
            <a:r>
              <a:rPr lang="en-GB" b="0" baseline="0" dirty="0"/>
              <a:t>.</a:t>
            </a:r>
            <a:endParaRPr lang="en-GB" b="0" dirty="0"/>
          </a:p>
          <a:p>
            <a:pPr marL="0" lvl="0" indent="0" algn="l" rtl="0">
              <a:spcBef>
                <a:spcPts val="0"/>
              </a:spcBef>
              <a:spcAft>
                <a:spcPts val="0"/>
              </a:spcAft>
              <a:buNone/>
            </a:pPr>
            <a:r>
              <a:rPr lang="en-GB" b="0" dirty="0"/>
              <a:t>4. </a:t>
            </a:r>
            <a:r>
              <a:rPr lang="en-GB" b="0" dirty="0" err="1"/>
              <a:t>Ich</a:t>
            </a:r>
            <a:r>
              <a:rPr lang="en-GB" b="0" dirty="0"/>
              <a:t> [</a:t>
            </a:r>
            <a:r>
              <a:rPr lang="en-GB" b="0" dirty="0" err="1"/>
              <a:t>gehe</a:t>
            </a:r>
            <a:r>
              <a:rPr lang="en-GB" b="0" dirty="0"/>
              <a:t>] in den Park.</a:t>
            </a:r>
          </a:p>
          <a:p>
            <a:pPr marL="0" lvl="0" indent="0" algn="l" rtl="0">
              <a:spcBef>
                <a:spcPts val="0"/>
              </a:spcBef>
              <a:spcAft>
                <a:spcPts val="0"/>
              </a:spcAft>
              <a:buNone/>
            </a:pPr>
            <a:r>
              <a:rPr lang="en-GB" b="0" dirty="0"/>
              <a:t>5. </a:t>
            </a:r>
            <a:r>
              <a:rPr lang="en-GB" b="0" dirty="0" err="1"/>
              <a:t>Ich</a:t>
            </a:r>
            <a:r>
              <a:rPr lang="en-GB" b="0" dirty="0"/>
              <a:t> [bin] </a:t>
            </a:r>
            <a:r>
              <a:rPr lang="en-GB" b="0" dirty="0" err="1"/>
              <a:t>im</a:t>
            </a:r>
            <a:r>
              <a:rPr lang="en-GB" b="0" dirty="0"/>
              <a:t> Museum.</a:t>
            </a:r>
          </a:p>
          <a:p>
            <a:pPr marL="0" lvl="0" indent="0" algn="l" rtl="0">
              <a:spcBef>
                <a:spcPts val="0"/>
              </a:spcBef>
              <a:spcAft>
                <a:spcPts val="0"/>
              </a:spcAft>
              <a:buNone/>
            </a:pPr>
            <a:r>
              <a:rPr lang="en-GB" b="0" dirty="0"/>
              <a:t>6. </a:t>
            </a:r>
            <a:r>
              <a:rPr lang="en-GB" b="0" dirty="0" err="1"/>
              <a:t>Ich</a:t>
            </a:r>
            <a:r>
              <a:rPr lang="en-GB" b="0" dirty="0"/>
              <a:t> [</a:t>
            </a:r>
            <a:r>
              <a:rPr lang="en-GB" b="0" dirty="0" err="1"/>
              <a:t>gehe</a:t>
            </a:r>
            <a:r>
              <a:rPr lang="en-GB" b="0" dirty="0"/>
              <a:t>] in die </a:t>
            </a:r>
            <a:r>
              <a:rPr lang="en-GB" b="0" dirty="0" err="1"/>
              <a:t>Stadt</a:t>
            </a:r>
            <a:r>
              <a:rPr lang="en-GB" b="0" dirty="0"/>
              <a:t>.</a:t>
            </a:r>
          </a:p>
          <a:p>
            <a:pPr marL="0" lvl="0" indent="0" algn="l" rtl="0">
              <a:spcBef>
                <a:spcPts val="0"/>
              </a:spcBef>
              <a:spcAft>
                <a:spcPts val="0"/>
              </a:spcAft>
              <a:buNone/>
            </a:pPr>
            <a:r>
              <a:rPr lang="en-GB" b="0" dirty="0"/>
              <a:t>7. </a:t>
            </a:r>
            <a:r>
              <a:rPr lang="en-GB" b="0" dirty="0" err="1"/>
              <a:t>Ich</a:t>
            </a:r>
            <a:r>
              <a:rPr lang="en-GB" b="0" dirty="0"/>
              <a:t> [</a:t>
            </a:r>
            <a:r>
              <a:rPr lang="en-GB" b="0" dirty="0" err="1"/>
              <a:t>gehe</a:t>
            </a:r>
            <a:r>
              <a:rPr lang="en-GB" b="0" dirty="0"/>
              <a:t>] in</a:t>
            </a:r>
            <a:r>
              <a:rPr lang="en-GB" b="0" baseline="0" dirty="0"/>
              <a:t> den</a:t>
            </a:r>
            <a:r>
              <a:rPr lang="en-GB" b="0" dirty="0"/>
              <a:t> Garten.</a:t>
            </a:r>
          </a:p>
          <a:p>
            <a:pPr marL="0" lvl="0" indent="0" algn="l" rtl="0">
              <a:spcBef>
                <a:spcPts val="0"/>
              </a:spcBef>
              <a:spcAft>
                <a:spcPts val="0"/>
              </a:spcAft>
              <a:buNone/>
            </a:pPr>
            <a:r>
              <a:rPr lang="en-GB" b="0" dirty="0"/>
              <a:t>8. </a:t>
            </a:r>
            <a:r>
              <a:rPr lang="en-GB" b="0" dirty="0" err="1"/>
              <a:t>Ich</a:t>
            </a:r>
            <a:r>
              <a:rPr lang="en-GB" b="0" dirty="0"/>
              <a:t> [bin] </a:t>
            </a:r>
            <a:r>
              <a:rPr lang="en-GB" b="0" dirty="0" err="1"/>
              <a:t>im</a:t>
            </a:r>
            <a:r>
              <a:rPr lang="en-GB" b="0" dirty="0"/>
              <a:t> </a:t>
            </a:r>
            <a:r>
              <a:rPr lang="en-GB" b="0" dirty="0" err="1"/>
              <a:t>Theater</a:t>
            </a:r>
            <a:r>
              <a:rPr lang="en-GB" b="0" dirty="0"/>
              <a:t>.</a:t>
            </a:r>
          </a:p>
          <a:p>
            <a:pPr marL="0" lvl="0" indent="0" algn="l" rtl="0">
              <a:spcBef>
                <a:spcPts val="0"/>
              </a:spcBef>
              <a:spcAft>
                <a:spcPts val="0"/>
              </a:spcAft>
              <a:buNone/>
            </a:pPr>
            <a:r>
              <a:rPr lang="en-GB" b="0" dirty="0"/>
              <a:t>9.</a:t>
            </a:r>
            <a:r>
              <a:rPr lang="en-GB" b="0" baseline="0" dirty="0"/>
              <a:t> </a:t>
            </a:r>
            <a:r>
              <a:rPr lang="en-GB" b="0" dirty="0" err="1"/>
              <a:t>Ich</a:t>
            </a:r>
            <a:r>
              <a:rPr lang="en-GB" b="0" dirty="0"/>
              <a:t> [</a:t>
            </a:r>
            <a:r>
              <a:rPr lang="en-GB" b="0" dirty="0" err="1"/>
              <a:t>gehe</a:t>
            </a:r>
            <a:r>
              <a:rPr lang="en-GB" b="0" dirty="0"/>
              <a:t>] ins </a:t>
            </a:r>
            <a:r>
              <a:rPr lang="en-GB" dirty="0"/>
              <a:t>Café.</a:t>
            </a:r>
          </a:p>
          <a:p>
            <a:pPr marL="0" lvl="0" indent="0" algn="l" rtl="0">
              <a:spcBef>
                <a:spcPts val="0"/>
              </a:spcBef>
              <a:spcAft>
                <a:spcPts val="0"/>
              </a:spcAft>
              <a:buNone/>
            </a:pPr>
            <a:r>
              <a:rPr lang="en-GB" b="0" dirty="0"/>
              <a:t>10. </a:t>
            </a:r>
            <a:r>
              <a:rPr lang="en-GB" b="0" dirty="0" err="1"/>
              <a:t>Ich</a:t>
            </a:r>
            <a:r>
              <a:rPr lang="en-GB" b="0" dirty="0"/>
              <a:t> [</a:t>
            </a:r>
            <a:r>
              <a:rPr lang="en-GB" b="0" dirty="0" err="1"/>
              <a:t>gehe</a:t>
            </a:r>
            <a:r>
              <a:rPr lang="en-GB" b="0" dirty="0"/>
              <a:t>] in</a:t>
            </a:r>
            <a:r>
              <a:rPr lang="en-GB" b="0" baseline="0" dirty="0"/>
              <a:t> die </a:t>
            </a:r>
            <a:r>
              <a:rPr lang="en-GB" b="0" baseline="0" dirty="0" err="1"/>
              <a:t>Schule</a:t>
            </a:r>
            <a:r>
              <a:rPr lang="en-GB" b="0" baseline="0" dirty="0"/>
              <a:t>.</a:t>
            </a:r>
          </a:p>
          <a:p>
            <a:pPr marL="0" lvl="0" indent="0" algn="l" rtl="0">
              <a:spcBef>
                <a:spcPts val="0"/>
              </a:spcBef>
              <a:spcAft>
                <a:spcPts val="0"/>
              </a:spcAft>
              <a:buNone/>
            </a:pPr>
            <a:r>
              <a:rPr lang="en-GB" b="0" baseline="0" dirty="0"/>
              <a:t>11. </a:t>
            </a:r>
            <a:r>
              <a:rPr lang="en-GB" b="0" baseline="0" dirty="0" err="1"/>
              <a:t>Ich</a:t>
            </a:r>
            <a:r>
              <a:rPr lang="en-GB" b="0" baseline="0" dirty="0"/>
              <a:t> [bin] </a:t>
            </a:r>
            <a:r>
              <a:rPr lang="en-GB" b="0" baseline="0" dirty="0" err="1"/>
              <a:t>im</a:t>
            </a:r>
            <a:r>
              <a:rPr lang="en-GB" b="0" baseline="0" dirty="0"/>
              <a:t> </a:t>
            </a:r>
            <a:r>
              <a:rPr lang="en-GB" b="0" baseline="0" dirty="0" err="1"/>
              <a:t>Klassenzimmer</a:t>
            </a:r>
            <a:r>
              <a:rPr lang="en-GB" b="0" baseline="0" dirty="0"/>
              <a:t>.</a:t>
            </a:r>
          </a:p>
          <a:p>
            <a:pPr marL="0" lvl="0" indent="0" algn="l" rtl="0">
              <a:spcBef>
                <a:spcPts val="0"/>
              </a:spcBef>
              <a:spcAft>
                <a:spcPts val="0"/>
              </a:spcAft>
              <a:buNone/>
            </a:pPr>
            <a:r>
              <a:rPr lang="en-GB" b="0" baseline="0" dirty="0"/>
              <a:t>12. </a:t>
            </a:r>
            <a:r>
              <a:rPr lang="en-GB" b="0" dirty="0" err="1"/>
              <a:t>Ich</a:t>
            </a:r>
            <a:r>
              <a:rPr lang="en-GB" b="0" dirty="0"/>
              <a:t> [</a:t>
            </a:r>
            <a:r>
              <a:rPr lang="en-GB" b="0" dirty="0" err="1"/>
              <a:t>gehe</a:t>
            </a:r>
            <a:r>
              <a:rPr lang="en-GB" b="0" dirty="0"/>
              <a:t>] ins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b="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pPr>
            <a:fld id="{00000000-1234-1234-1234-123412341234}" type="slidenum">
              <a:rPr lang="en-GB" sz="1200">
                <a:latin typeface="Calibri"/>
                <a:ea typeface="Calibri"/>
                <a:cs typeface="Calibri"/>
                <a:sym typeface="Calibri"/>
              </a:rPr>
              <a:pPr algn="r">
                <a:buSzPts val="1200"/>
                <a:buFont typeface="Calibri"/>
                <a:buNone/>
              </a:pPr>
              <a:t>6</a:t>
            </a:fld>
            <a:endParaRPr sz="1200">
              <a:latin typeface="Calibri"/>
              <a:ea typeface="Calibri"/>
              <a:cs typeface="Calibri"/>
              <a:sym typeface="Calibri"/>
            </a:endParaRPr>
          </a:p>
        </p:txBody>
      </p:sp>
    </p:spTree>
    <p:extLst>
      <p:ext uri="{BB962C8B-B14F-4D97-AF65-F5344CB8AC3E}">
        <p14:creationId xmlns:p14="http://schemas.microsoft.com/office/powerpoint/2010/main" val="342681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This slide explains the use of </a:t>
            </a:r>
            <a:r>
              <a:rPr lang="en-US" b="0" i="1" baseline="0"/>
              <a:t>auf</a:t>
            </a:r>
            <a:r>
              <a:rPr lang="en-US" b="0" i="0" baseline="0"/>
              <a:t> to mean ‘at’ or ‘to’ (we have previously seen it meaning ‘on’ or ‘onto’).</a:t>
            </a:r>
            <a:endParaRPr lang="en-US" b="0" baseline="0"/>
          </a:p>
          <a:p>
            <a:r>
              <a:rPr lang="en-US" b="1" baseline="0"/>
              <a:t>New vocabulary</a:t>
            </a:r>
          </a:p>
          <a:p>
            <a:r>
              <a:rPr lang="en-US" b="1" baseline="0"/>
              <a:t>die Party [3634] die Straße [355] der Markt [508]</a:t>
            </a:r>
            <a:endParaRPr lang="en-GB" b="1"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714902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reading activity practises the different translation </a:t>
            </a:r>
            <a:r>
              <a:rPr lang="en-GB" b="0"/>
              <a:t>of the preposition</a:t>
            </a:r>
            <a:r>
              <a:rPr lang="en-GB" b="0" baseline="0"/>
              <a:t> </a:t>
            </a:r>
            <a:r>
              <a:rPr lang="en-GB" b="0" i="1" baseline="0"/>
              <a:t>auf </a:t>
            </a:r>
            <a:r>
              <a:rPr lang="en-GB" b="0"/>
              <a:t>with </a:t>
            </a:r>
            <a:r>
              <a:rPr lang="en-GB" b="0" dirty="0"/>
              <a:t>verbs of movement and location.</a:t>
            </a:r>
          </a:p>
          <a:p>
            <a:endParaRPr lang="en-GB" b="0" dirty="0"/>
          </a:p>
          <a:p>
            <a:r>
              <a:rPr lang="en-GB" b="0" dirty="0"/>
              <a:t>Attention should be drawn to the fact that the same preposition can be translated differently depending on the context.</a:t>
            </a:r>
          </a:p>
        </p:txBody>
      </p:sp>
      <p:sp>
        <p:nvSpPr>
          <p:cNvPr id="4" name="Slide Number Placeholder 3"/>
          <p:cNvSpPr>
            <a:spLocks noGrp="1"/>
          </p:cNvSpPr>
          <p:nvPr>
            <p:ph type="sldNum" sz="quarter" idx="5"/>
          </p:nvPr>
        </p:nvSpPr>
        <p:spPr/>
        <p:txBody>
          <a:bodyPr/>
          <a:lstStyle/>
          <a:p>
            <a:pPr algn="r">
              <a:buClrTx/>
              <a:buFontTx/>
              <a:buNone/>
              <a:defRPr/>
            </a:pPr>
            <a:fld id="{051212F4-EB5A-464B-92EC-DACFCB1CC2CD}" type="slidenum">
              <a:rPr lang="en-GB" sz="1200" kern="1200" smtClean="0">
                <a:solidFill>
                  <a:prstClr val="black"/>
                </a:solidFill>
                <a:latin typeface="Calibri" panose="020F0502020204030204"/>
                <a:ea typeface="+mn-ea"/>
              </a:rPr>
              <a:pPr algn="r">
                <a:buClrTx/>
                <a:buFontTx/>
                <a:buNone/>
                <a:defRPr/>
              </a:pPr>
              <a:t>8</a:t>
            </a:fld>
            <a:endParaRPr lang="en-GB"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236182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This</a:t>
            </a:r>
            <a:r>
              <a:rPr lang="en-GB" b="0" baseline="0"/>
              <a:t> is a continuation of the previous slide.</a:t>
            </a:r>
            <a:endParaRPr lang="en-GB" b="0" dirty="0"/>
          </a:p>
        </p:txBody>
      </p:sp>
      <p:sp>
        <p:nvSpPr>
          <p:cNvPr id="4" name="Slide Number Placeholder 3"/>
          <p:cNvSpPr>
            <a:spLocks noGrp="1"/>
          </p:cNvSpPr>
          <p:nvPr>
            <p:ph type="sldNum" sz="quarter" idx="5"/>
          </p:nvPr>
        </p:nvSpPr>
        <p:spPr/>
        <p:txBody>
          <a:bodyPr/>
          <a:lstStyle/>
          <a:p>
            <a:pPr algn="r">
              <a:buClrTx/>
              <a:buFontTx/>
              <a:buNone/>
              <a:defRPr/>
            </a:pPr>
            <a:fld id="{051212F4-EB5A-464B-92EC-DACFCB1CC2CD}" type="slidenum">
              <a:rPr lang="en-GB" sz="1200" kern="1200" smtClean="0">
                <a:solidFill>
                  <a:prstClr val="black"/>
                </a:solidFill>
                <a:latin typeface="Calibri" panose="020F0502020204030204"/>
                <a:ea typeface="+mn-ea"/>
              </a:rPr>
              <a:pPr algn="r">
                <a:buClrTx/>
                <a:buFontTx/>
                <a:buNone/>
                <a:defRPr/>
              </a:pPr>
              <a:t>9</a:t>
            </a:fld>
            <a:endParaRPr lang="en-GB"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2436499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9223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744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54077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45"/>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1200" kern="0">
                <a:solidFill>
                  <a:srgbClr val="FFFFFF"/>
                </a:solidFill>
                <a:latin typeface="Century Gothic"/>
                <a:ea typeface="Century Gothic"/>
                <a:cs typeface="Century Gothic"/>
                <a:sym typeface="Century Gothic"/>
              </a:rPr>
              <a:t>Rachel Hawkes</a:t>
            </a:r>
            <a:endParaRPr sz="1400" kern="0">
              <a:solidFill>
                <a:srgbClr val="000000"/>
              </a:solidFill>
              <a:cs typeface="Arial"/>
              <a:sym typeface="Arial"/>
            </a:endParaRPr>
          </a:p>
        </p:txBody>
      </p:sp>
    </p:spTree>
    <p:extLst>
      <p:ext uri="{BB962C8B-B14F-4D97-AF65-F5344CB8AC3E}">
        <p14:creationId xmlns:p14="http://schemas.microsoft.com/office/powerpoint/2010/main" val="2534244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6"/>
        <p:cNvGrpSpPr/>
        <p:nvPr/>
      </p:nvGrpSpPr>
      <p:grpSpPr>
        <a:xfrm>
          <a:off x="0" y="0"/>
          <a:ext cx="0" cy="0"/>
          <a:chOff x="0" y="0"/>
          <a:chExt cx="0" cy="0"/>
        </a:xfrm>
      </p:grpSpPr>
      <p:sp>
        <p:nvSpPr>
          <p:cNvPr id="17" name="Google Shape;17;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74626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514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2"/>
        <p:cNvGrpSpPr/>
        <p:nvPr/>
      </p:nvGrpSpPr>
      <p:grpSpPr>
        <a:xfrm>
          <a:off x="0" y="0"/>
          <a:ext cx="0" cy="0"/>
          <a:chOff x="0" y="0"/>
          <a:chExt cx="0" cy="0"/>
        </a:xfrm>
      </p:grpSpPr>
      <p:sp>
        <p:nvSpPr>
          <p:cNvPr id="23" name="Google Shape;23;p4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68683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5"/>
        <p:cNvGrpSpPr/>
        <p:nvPr/>
      </p:nvGrpSpPr>
      <p:grpSpPr>
        <a:xfrm>
          <a:off x="0" y="0"/>
          <a:ext cx="0" cy="0"/>
          <a:chOff x="0" y="0"/>
          <a:chExt cx="0" cy="0"/>
        </a:xfrm>
      </p:grpSpPr>
      <p:sp>
        <p:nvSpPr>
          <p:cNvPr id="26" name="Google Shape;26;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85724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9"/>
        <p:cNvGrpSpPr/>
        <p:nvPr/>
      </p:nvGrpSpPr>
      <p:grpSpPr>
        <a:xfrm>
          <a:off x="0" y="0"/>
          <a:ext cx="0" cy="0"/>
          <a:chOff x="0" y="0"/>
          <a:chExt cx="0" cy="0"/>
        </a:xfrm>
      </p:grpSpPr>
      <p:sp>
        <p:nvSpPr>
          <p:cNvPr id="30" name="Google Shape;30;p5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5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5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3362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99547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53"/>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1200" kern="0">
                <a:solidFill>
                  <a:srgbClr val="FFFFFF"/>
                </a:solidFill>
                <a:latin typeface="Century Gothic"/>
                <a:ea typeface="Century Gothic"/>
                <a:cs typeface="Century Gothic"/>
                <a:sym typeface="Century Gothic"/>
              </a:rPr>
              <a:t>Rachel Hawkes</a:t>
            </a:r>
            <a:endParaRPr sz="1400" kern="0">
              <a:solidFill>
                <a:srgbClr val="000000"/>
              </a:solidFill>
              <a:cs typeface="Arial"/>
              <a:sym typeface="Arial"/>
            </a:endParaRPr>
          </a:p>
        </p:txBody>
      </p:sp>
    </p:spTree>
    <p:extLst>
      <p:ext uri="{BB962C8B-B14F-4D97-AF65-F5344CB8AC3E}">
        <p14:creationId xmlns:p14="http://schemas.microsoft.com/office/powerpoint/2010/main" val="383659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57794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0240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5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8519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172586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cs typeface="Arial"/>
                <a:sym typeface="Arial"/>
              </a:rPr>
              <a:pPr/>
              <a:t>04/05/2020</a:t>
            </a:fld>
            <a:endParaRPr lang="en-GB" dirty="0">
              <a:solidFill>
                <a:prstClr val="black"/>
              </a:solidFill>
              <a:cs typeface="Arial"/>
              <a:sym typeface="Aria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cs typeface="Arial"/>
              <a:sym typeface="Aria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cs typeface="Arial"/>
                <a:sym typeface="Arial"/>
              </a:rPr>
              <a:pPr/>
              <a:t>‹#›</a:t>
            </a:fld>
            <a:endParaRPr lang="en-GB" dirty="0">
              <a:solidFill>
                <a:prstClr val="black"/>
              </a:solidFill>
              <a:cs typeface="Arial"/>
              <a:sym typeface="Arial"/>
            </a:endParaRPr>
          </a:p>
        </p:txBody>
      </p:sp>
    </p:spTree>
    <p:extLst>
      <p:ext uri="{BB962C8B-B14F-4D97-AF65-F5344CB8AC3E}">
        <p14:creationId xmlns:p14="http://schemas.microsoft.com/office/powerpoint/2010/main" val="359946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02553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0016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04/05/2020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9130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04/05/2020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5502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04/05/2020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30029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4710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2049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04/05/2020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5523287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694960366"/>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wav"/><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5" Type="http://schemas.openxmlformats.org/officeDocument/2006/relationships/slideLayout" Target="../slideLayouts/slideLayout14.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6.gif"/><Relationship Id="rId10" Type="http://schemas.openxmlformats.org/officeDocument/2006/relationships/image" Target="../media/image24.png"/><Relationship Id="rId4" Type="http://schemas.openxmlformats.org/officeDocument/2006/relationships/image" Target="../media/image19.gif"/><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audio" Target="../media/audio16.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2.xml"/><Relationship Id="rId16"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audio" Target="../media/audio15.wav"/><Relationship Id="rId11" Type="http://schemas.openxmlformats.org/officeDocument/2006/relationships/image" Target="../media/image16.gif"/><Relationship Id="rId5" Type="http://schemas.openxmlformats.org/officeDocument/2006/relationships/audio" Target="../media/audio14.wav"/><Relationship Id="rId15" Type="http://schemas.openxmlformats.org/officeDocument/2006/relationships/image" Target="../media/image23.png"/><Relationship Id="rId10" Type="http://schemas.openxmlformats.org/officeDocument/2006/relationships/image" Target="../media/image19.gif"/><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6.gif"/><Relationship Id="rId10" Type="http://schemas.openxmlformats.org/officeDocument/2006/relationships/image" Target="../media/image24.png"/><Relationship Id="rId4" Type="http://schemas.openxmlformats.org/officeDocument/2006/relationships/image" Target="../media/image19.gif"/><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19.gif"/><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2.jpeg"/><Relationship Id="rId9" Type="http://schemas.openxmlformats.org/officeDocument/2006/relationships/image" Target="../media/image28.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6.xml"/><Relationship Id="rId16"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2A9254CA-1C9D-784A-8697-DD901F995502}"/>
              </a:ext>
            </a:extLst>
          </p:cNvPr>
          <p:cNvSpPr>
            <a:spLocks noGrp="1"/>
          </p:cNvSpPr>
          <p:nvPr>
            <p:ph type="ctrTitle"/>
          </p:nvPr>
        </p:nvSpPr>
        <p:spPr>
          <a:xfrm>
            <a:off x="172596" y="2281470"/>
            <a:ext cx="9144000" cy="651870"/>
          </a:xfrm>
        </p:spPr>
        <p:txBody>
          <a:bodyPr>
            <a:normAutofit fontScale="90000"/>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Grammatik</a:t>
            </a:r>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Title 3">
            <a:extLst>
              <a:ext uri="{FF2B5EF4-FFF2-40B4-BE49-F238E27FC236}">
                <a16:creationId xmlns:a16="http://schemas.microsoft.com/office/drawing/2014/main" id="{2353EC8D-FBC7-498D-8462-7600D94F448D}"/>
              </a:ext>
            </a:extLst>
          </p:cNvPr>
          <p:cNvSpPr txBox="1">
            <a:spLocks/>
          </p:cNvSpPr>
          <p:nvPr/>
        </p:nvSpPr>
        <p:spPr>
          <a:xfrm>
            <a:off x="166350" y="501133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a:t>
            </a:r>
            <a:r>
              <a:rPr lang="en-GB" sz="1800" dirty="0">
                <a:solidFill>
                  <a:prstClr val="white"/>
                </a:solidFill>
                <a:latin typeface="Century Gothic" panose="020B0502020202020204" pitchFamily="34" charset="0"/>
              </a:rPr>
              <a:t>3</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DD709A35-8A67-477B-B4E2-66A8131B1190}"/>
              </a:ext>
            </a:extLst>
          </p:cNvPr>
          <p:cNvSpPr txBox="1">
            <a:spLocks/>
          </p:cNvSpPr>
          <p:nvPr/>
        </p:nvSpPr>
        <p:spPr>
          <a:xfrm>
            <a:off x="166350"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buClr>
                <a:srgbClr val="FFFFFF"/>
              </a:buClr>
              <a:buSzPts val="1400"/>
            </a:pPr>
            <a:r>
              <a:rPr lang="en-GB" sz="1400" dirty="0">
                <a:solidFill>
                  <a:srgbClr val="FFFFFF"/>
                </a:solidFill>
                <a:latin typeface="Century Gothic"/>
                <a:ea typeface="Century Gothic"/>
                <a:cs typeface="Century Gothic"/>
                <a:sym typeface="Century Gothic"/>
              </a:rPr>
              <a:t>Mel Yates / Stephen Owen / Rachel Hawkes</a:t>
            </a:r>
            <a:endParaRPr lang="en-GB" sz="1600" dirty="0">
              <a:solidFill>
                <a:srgbClr val="FFFFFF"/>
              </a:solidFill>
              <a:latin typeface="Century Gothic"/>
              <a:ea typeface="Century Gothic"/>
              <a:cs typeface="Century Gothic"/>
              <a:sym typeface="Century Gothic"/>
            </a:endParaRPr>
          </a:p>
          <a:p>
            <a:pPr>
              <a:buClr>
                <a:srgbClr val="FFFFFF"/>
              </a:buClr>
              <a:buSzPts val="1400"/>
            </a:pPr>
            <a:r>
              <a:rPr lang="en-GB" sz="1400" dirty="0">
                <a:solidFill>
                  <a:srgbClr val="FFFFFF"/>
                </a:solidFill>
                <a:latin typeface="Century Gothic"/>
                <a:ea typeface="Century Gothic"/>
                <a:cs typeface="Century Gothic"/>
                <a:sym typeface="Century Gothic"/>
              </a:rPr>
              <a:t>Date updated: 04/05/20</a:t>
            </a:r>
          </a:p>
        </p:txBody>
      </p:sp>
    </p:spTree>
    <p:extLst>
      <p:ext uri="{BB962C8B-B14F-4D97-AF65-F5344CB8AC3E}">
        <p14:creationId xmlns:p14="http://schemas.microsoft.com/office/powerpoint/2010/main" val="388837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4041"/>
            <a:ext cx="8124825" cy="869950"/>
          </a:xfrm>
          <a:prstGeom prst="rect">
            <a:avLst/>
          </a:prstGeom>
        </p:spPr>
      </p:pic>
      <p:sp>
        <p:nvSpPr>
          <p:cNvPr id="4" name="Title 3"/>
          <p:cNvSpPr>
            <a:spLocks noGrp="1"/>
          </p:cNvSpPr>
          <p:nvPr>
            <p:ph type="title"/>
          </p:nvPr>
        </p:nvSpPr>
        <p:spPr>
          <a:xfrm>
            <a:off x="0" y="294041"/>
            <a:ext cx="8001000" cy="707849"/>
          </a:xfrm>
        </p:spPr>
        <p:txBody>
          <a:bodyPr>
            <a:normAutofit/>
          </a:bodyPr>
          <a:lstStyle/>
          <a:p>
            <a:r>
              <a:rPr lang="en-GB" sz="2600" b="1" dirty="0">
                <a:solidFill>
                  <a:schemeClr val="bg1"/>
                </a:solidFill>
              </a:rPr>
              <a:t>Wolfgang und Mia </a:t>
            </a:r>
            <a:r>
              <a:rPr lang="en-GB" sz="2600" b="1" dirty="0" err="1">
                <a:solidFill>
                  <a:schemeClr val="bg1"/>
                </a:solidFill>
              </a:rPr>
              <a:t>gehen</a:t>
            </a:r>
            <a:r>
              <a:rPr lang="en-GB" sz="2600" b="1" dirty="0">
                <a:solidFill>
                  <a:schemeClr val="bg1"/>
                </a:solidFill>
              </a:rPr>
              <a:t> </a:t>
            </a:r>
            <a:r>
              <a:rPr lang="en-GB" sz="2600" b="1" dirty="0" err="1">
                <a:solidFill>
                  <a:schemeClr val="bg1"/>
                </a:solidFill>
              </a:rPr>
              <a:t>shoppen</a:t>
            </a:r>
            <a:endParaRPr lang="en-GB" sz="2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8705" y="247046"/>
            <a:ext cx="146862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Clr>
                <a:srgbClr val="000000"/>
              </a:buClr>
              <a:buFont typeface="Arial"/>
              <a:buNone/>
            </a:pPr>
            <a:r>
              <a:rPr lang="en-GB" sz="1400" b="1" kern="0" dirty="0">
                <a:solidFill>
                  <a:prstClr val="white"/>
                </a:solidFill>
                <a:latin typeface="Century Gothic" panose="020B0502020202020204" pitchFamily="34" charset="0"/>
                <a:sym typeface="Arial"/>
              </a:rPr>
              <a:t>multimodal</a:t>
            </a:r>
          </a:p>
        </p:txBody>
      </p:sp>
      <p:sp>
        <p:nvSpPr>
          <p:cNvPr id="2" name="TextBox 1">
            <a:extLst>
              <a:ext uri="{FF2B5EF4-FFF2-40B4-BE49-F238E27FC236}">
                <a16:creationId xmlns:a16="http://schemas.microsoft.com/office/drawing/2014/main" id="{A8A2DF58-2B12-45FE-9ED5-BC787C264072}"/>
              </a:ext>
            </a:extLst>
          </p:cNvPr>
          <p:cNvSpPr txBox="1"/>
          <p:nvPr/>
        </p:nvSpPr>
        <p:spPr>
          <a:xfrm>
            <a:off x="358980" y="1163991"/>
            <a:ext cx="11598347" cy="5324535"/>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Am </a:t>
            </a:r>
            <a:r>
              <a:rPr lang="en-GB" sz="2000" kern="0" dirty="0" err="1">
                <a:solidFill>
                  <a:srgbClr val="4472C4">
                    <a:lumMod val="50000"/>
                  </a:srgbClr>
                </a:solidFill>
                <a:latin typeface="Century Gothic" panose="020B0502020202020204" pitchFamily="34" charset="0"/>
                <a:cs typeface="Arial"/>
                <a:sym typeface="Arial"/>
              </a:rPr>
              <a:t>Samstagnachmittag</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gehen</a:t>
            </a:r>
            <a:r>
              <a:rPr lang="en-GB" sz="2000" kern="0" dirty="0">
                <a:solidFill>
                  <a:srgbClr val="4472C4">
                    <a:lumMod val="50000"/>
                  </a:srgbClr>
                </a:solidFill>
                <a:latin typeface="Century Gothic" panose="020B0502020202020204" pitchFamily="34" charset="0"/>
                <a:cs typeface="Arial"/>
                <a:sym typeface="Arial"/>
              </a:rPr>
              <a:t> Wolfgang und Mia in die </a:t>
            </a:r>
            <a:r>
              <a:rPr lang="en-GB" sz="2000" b="1" u="sng" kern="0" dirty="0" err="1">
                <a:solidFill>
                  <a:srgbClr val="4472C4">
                    <a:lumMod val="50000"/>
                  </a:srgbClr>
                </a:solidFill>
                <a:latin typeface="Century Gothic" panose="020B0502020202020204" pitchFamily="34" charset="0"/>
                <a:cs typeface="Arial"/>
                <a:sym typeface="Arial"/>
              </a:rPr>
              <a:t>Stadt</a:t>
            </a:r>
            <a:r>
              <a:rPr lang="en-GB" sz="2000" kern="0" dirty="0">
                <a:solidFill>
                  <a:srgbClr val="4472C4">
                    <a:lumMod val="50000"/>
                  </a:srgbClr>
                </a:solidFill>
                <a:latin typeface="Century Gothic" panose="020B0502020202020204" pitchFamily="34" charset="0"/>
                <a:cs typeface="Arial"/>
                <a:sym typeface="Arial"/>
              </a:rPr>
              <a:t>. Sie </a:t>
            </a:r>
            <a:r>
              <a:rPr lang="en-GB" sz="2000" kern="0" dirty="0" err="1">
                <a:solidFill>
                  <a:srgbClr val="4472C4">
                    <a:lumMod val="50000"/>
                  </a:srgbClr>
                </a:solidFill>
                <a:latin typeface="Century Gothic" panose="020B0502020202020204" pitchFamily="34" charset="0"/>
                <a:cs typeface="Arial"/>
                <a:sym typeface="Arial"/>
              </a:rPr>
              <a:t>brauchen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Gemüse</a:t>
            </a:r>
            <a:r>
              <a:rPr lang="en-GB" sz="2000" kern="0" dirty="0">
                <a:solidFill>
                  <a:srgbClr val="4472C4">
                    <a:lumMod val="50000"/>
                  </a:srgbClr>
                </a:solidFill>
                <a:latin typeface="Century Gothic" panose="020B0502020202020204" pitchFamily="34" charset="0"/>
                <a:cs typeface="Arial"/>
                <a:sym typeface="Arial"/>
              </a:rPr>
              <a:t>. Wolfgang </a:t>
            </a:r>
            <a:r>
              <a:rPr lang="en-GB" sz="2000" kern="0" dirty="0" err="1">
                <a:solidFill>
                  <a:srgbClr val="4472C4">
                    <a:lumMod val="50000"/>
                  </a:srgbClr>
                </a:solidFill>
                <a:latin typeface="Century Gothic" panose="020B0502020202020204" pitchFamily="34" charset="0"/>
                <a:cs typeface="Arial"/>
                <a:sym typeface="Arial"/>
              </a:rPr>
              <a:t>isst</a:t>
            </a:r>
            <a:r>
              <a:rPr lang="en-GB" sz="2000" kern="0" dirty="0">
                <a:solidFill>
                  <a:srgbClr val="4472C4">
                    <a:lumMod val="50000"/>
                  </a:srgbClr>
                </a:solidFill>
                <a:latin typeface="Century Gothic" panose="020B0502020202020204" pitchFamily="34" charset="0"/>
                <a:cs typeface="Arial"/>
                <a:sym typeface="Arial"/>
              </a:rPr>
              <a:t> </a:t>
            </a:r>
            <a:r>
              <a:rPr lang="en-GB" sz="2000" b="1" u="sng" kern="0" dirty="0" err="1">
                <a:solidFill>
                  <a:srgbClr val="4472C4">
                    <a:lumMod val="50000"/>
                  </a:srgbClr>
                </a:solidFill>
                <a:latin typeface="Century Gothic" panose="020B0502020202020204" pitchFamily="34" charset="0"/>
                <a:cs typeface="Arial"/>
                <a:sym typeface="Arial"/>
              </a:rPr>
              <a:t>Fleisch</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aber</a:t>
            </a:r>
            <a:r>
              <a:rPr lang="en-GB" sz="2000" kern="0" dirty="0">
                <a:solidFill>
                  <a:srgbClr val="4472C4">
                    <a:lumMod val="50000"/>
                  </a:srgbClr>
                </a:solidFill>
                <a:latin typeface="Century Gothic" panose="020B0502020202020204" pitchFamily="34" charset="0"/>
                <a:cs typeface="Arial"/>
                <a:sym typeface="Arial"/>
              </a:rPr>
              <a:t> Heidi </a:t>
            </a:r>
            <a:r>
              <a:rPr lang="en-GB" sz="2000" kern="0" dirty="0" err="1">
                <a:solidFill>
                  <a:srgbClr val="4472C4">
                    <a:lumMod val="50000"/>
                  </a:srgbClr>
                </a:solidFill>
                <a:latin typeface="Century Gothic" panose="020B0502020202020204" pitchFamily="34" charset="0"/>
                <a:cs typeface="Arial"/>
                <a:sym typeface="Arial"/>
              </a:rPr>
              <a:t>ist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Vegetarierin</a:t>
            </a:r>
            <a:r>
              <a:rPr lang="en-GB" sz="2000" kern="0" dirty="0">
                <a:solidFill>
                  <a:srgbClr val="4472C4">
                    <a:lumMod val="50000"/>
                  </a:srgbClr>
                </a:solidFill>
                <a:latin typeface="Century Gothic" panose="020B0502020202020204" pitchFamily="34" charset="0"/>
                <a:cs typeface="Arial"/>
                <a:sym typeface="Arial"/>
              </a:rPr>
              <a:t>. Am </a:t>
            </a:r>
            <a:r>
              <a:rPr lang="en-GB" sz="2000" kern="0" dirty="0" err="1">
                <a:solidFill>
                  <a:srgbClr val="4472C4">
                    <a:lumMod val="50000"/>
                  </a:srgbClr>
                </a:solidFill>
                <a:latin typeface="Century Gothic" panose="020B0502020202020204" pitchFamily="34" charset="0"/>
                <a:cs typeface="Arial"/>
                <a:sym typeface="Arial"/>
              </a:rPr>
              <a:t>Sonntagabend</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kocht</a:t>
            </a:r>
            <a:r>
              <a:rPr lang="en-GB" sz="2000" kern="0" dirty="0">
                <a:solidFill>
                  <a:srgbClr val="4472C4">
                    <a:lumMod val="50000"/>
                  </a:srgbClr>
                </a:solidFill>
                <a:latin typeface="Century Gothic" panose="020B0502020202020204" pitchFamily="34" charset="0"/>
                <a:cs typeface="Arial"/>
                <a:sym typeface="Arial"/>
              </a:rPr>
              <a:t> Wolfgang </a:t>
            </a:r>
            <a:r>
              <a:rPr lang="en-GB" sz="2000" kern="0" dirty="0" err="1">
                <a:solidFill>
                  <a:srgbClr val="4472C4">
                    <a:lumMod val="50000"/>
                  </a:srgbClr>
                </a:solidFill>
                <a:latin typeface="Century Gothic" panose="020B0502020202020204" pitchFamily="34" charset="0"/>
                <a:cs typeface="Arial"/>
                <a:sym typeface="Arial"/>
              </a:rPr>
              <a:t>für</a:t>
            </a:r>
            <a:r>
              <a:rPr lang="en-GB" sz="2000" kern="0" dirty="0">
                <a:solidFill>
                  <a:srgbClr val="4472C4">
                    <a:lumMod val="50000"/>
                  </a:srgbClr>
                </a:solidFill>
                <a:latin typeface="Century Gothic" panose="020B0502020202020204" pitchFamily="34" charset="0"/>
                <a:cs typeface="Arial"/>
                <a:sym typeface="Arial"/>
              </a:rPr>
              <a:t> </a:t>
            </a:r>
            <a:r>
              <a:rPr lang="en-GB" sz="2000" b="1" u="sng" kern="0" dirty="0" err="1">
                <a:solidFill>
                  <a:srgbClr val="4472C4">
                    <a:lumMod val="50000"/>
                  </a:srgbClr>
                </a:solidFill>
                <a:latin typeface="Century Gothic" panose="020B0502020202020204" pitchFamily="34" charset="0"/>
                <a:cs typeface="Arial"/>
                <a:sym typeface="Arial"/>
              </a:rPr>
              <a:t>sie</a:t>
            </a:r>
            <a:r>
              <a:rPr lang="en-GB" sz="2000" b="1" u="sng"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zu</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Hause</a:t>
            </a:r>
            <a:r>
              <a:rPr lang="en-GB" sz="2000" kern="0" dirty="0">
                <a:solidFill>
                  <a:srgbClr val="4472C4">
                    <a:lumMod val="50000"/>
                  </a:srgbClr>
                </a:solidFill>
                <a:latin typeface="Century Gothic" panose="020B0502020202020204" pitchFamily="34" charset="0"/>
                <a:cs typeface="Arial"/>
                <a:sym typeface="Arial"/>
              </a:rPr>
              <a:t>.  Mia </a:t>
            </a:r>
            <a:r>
              <a:rPr lang="en-GB" sz="2000" kern="0" dirty="0" err="1">
                <a:solidFill>
                  <a:srgbClr val="4472C4">
                    <a:lumMod val="50000"/>
                  </a:srgbClr>
                </a:solidFill>
                <a:latin typeface="Century Gothic" panose="020B0502020202020204" pitchFamily="34" charset="0"/>
                <a:cs typeface="Arial"/>
                <a:sym typeface="Arial"/>
              </a:rPr>
              <a:t>braucht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auch</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eine</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Tasche</a:t>
            </a:r>
            <a:r>
              <a:rPr lang="en-GB" sz="2000" kern="0" dirty="0">
                <a:solidFill>
                  <a:srgbClr val="4472C4">
                    <a:lumMod val="50000"/>
                  </a:srgbClr>
                </a:solidFill>
                <a:latin typeface="Century Gothic" panose="020B0502020202020204" pitchFamily="34" charset="0"/>
                <a:cs typeface="Arial"/>
                <a:sym typeface="Arial"/>
              </a:rPr>
              <a:t>.</a:t>
            </a:r>
          </a:p>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	</a:t>
            </a:r>
          </a:p>
          <a:p>
            <a:pPr>
              <a:buClr>
                <a:srgbClr val="000000"/>
              </a:buClr>
              <a:buFont typeface="Arial"/>
              <a:buNone/>
            </a:pPr>
            <a:r>
              <a:rPr lang="en-GB" sz="2000" kern="0" dirty="0" err="1">
                <a:solidFill>
                  <a:srgbClr val="4472C4">
                    <a:lumMod val="50000"/>
                  </a:srgbClr>
                </a:solidFill>
                <a:latin typeface="Century Gothic" panose="020B0502020202020204" pitchFamily="34" charset="0"/>
                <a:cs typeface="Arial"/>
                <a:sym typeface="Arial"/>
              </a:rPr>
              <a:t>Zuerst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gehen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sie</a:t>
            </a:r>
            <a:r>
              <a:rPr lang="en-GB" sz="2000" kern="0" dirty="0">
                <a:solidFill>
                  <a:srgbClr val="4472C4">
                    <a:lumMod val="50000"/>
                  </a:srgbClr>
                </a:solidFill>
                <a:latin typeface="Century Gothic" panose="020B0502020202020204" pitchFamily="34" charset="0"/>
                <a:cs typeface="Arial"/>
                <a:sym typeface="Arial"/>
              </a:rPr>
              <a:t> ins </a:t>
            </a:r>
            <a:r>
              <a:rPr lang="en-GB" sz="2000" b="1" u="sng" kern="0" dirty="0" err="1">
                <a:solidFill>
                  <a:srgbClr val="4472C4">
                    <a:lumMod val="50000"/>
                  </a:srgbClr>
                </a:solidFill>
                <a:latin typeface="Century Gothic" panose="020B0502020202020204" pitchFamily="34" charset="0"/>
                <a:cs typeface="Arial"/>
                <a:sym typeface="Arial"/>
              </a:rPr>
              <a:t>Geschäft</a:t>
            </a:r>
            <a:r>
              <a:rPr lang="en-GB" sz="2000" b="1" kern="0" dirty="0">
                <a:solidFill>
                  <a:srgbClr val="4472C4">
                    <a:lumMod val="50000"/>
                  </a:srgbClr>
                </a:solidFill>
                <a:latin typeface="Century Gothic" panose="020B0502020202020204" pitchFamily="34" charset="0"/>
                <a:cs typeface="Arial"/>
                <a:sym typeface="Arial"/>
              </a:rPr>
              <a:t>.</a:t>
            </a:r>
            <a:r>
              <a:rPr lang="en-GB" sz="2000" kern="0" dirty="0">
                <a:solidFill>
                  <a:srgbClr val="4472C4">
                    <a:lumMod val="50000"/>
                  </a:srgbClr>
                </a:solidFill>
                <a:latin typeface="Century Gothic" panose="020B0502020202020204" pitchFamily="34" charset="0"/>
                <a:cs typeface="Arial"/>
                <a:sym typeface="Arial"/>
              </a:rPr>
              <a:t> Dort </a:t>
            </a:r>
            <a:r>
              <a:rPr lang="en-GB" sz="2000" kern="0" dirty="0" err="1">
                <a:solidFill>
                  <a:srgbClr val="4472C4">
                    <a:lumMod val="50000"/>
                  </a:srgbClr>
                </a:solidFill>
                <a:latin typeface="Century Gothic" panose="020B0502020202020204" pitchFamily="34" charset="0"/>
                <a:cs typeface="Arial"/>
                <a:sym typeface="Arial"/>
              </a:rPr>
              <a:t>gibt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es</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sehr</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viel</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Gemüse</a:t>
            </a:r>
            <a:r>
              <a:rPr lang="en-GB" sz="2000" kern="0" dirty="0">
                <a:solidFill>
                  <a:srgbClr val="4472C4">
                    <a:lumMod val="50000"/>
                  </a:srgbClr>
                </a:solidFill>
                <a:latin typeface="Century Gothic" panose="020B0502020202020204" pitchFamily="34" charset="0"/>
                <a:cs typeface="Arial"/>
                <a:sym typeface="Arial"/>
              </a:rPr>
              <a:t>! Dann </a:t>
            </a:r>
            <a:r>
              <a:rPr lang="en-GB" sz="2000" kern="0" dirty="0" err="1">
                <a:solidFill>
                  <a:srgbClr val="4472C4">
                    <a:lumMod val="50000"/>
                  </a:srgbClr>
                </a:solidFill>
                <a:latin typeface="Century Gothic" panose="020B0502020202020204" pitchFamily="34" charset="0"/>
                <a:cs typeface="Arial"/>
                <a:sym typeface="Arial"/>
              </a:rPr>
              <a:t>gehen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sie</a:t>
            </a:r>
            <a:r>
              <a:rPr lang="en-GB" sz="2000" kern="0" dirty="0">
                <a:solidFill>
                  <a:srgbClr val="4472C4">
                    <a:lumMod val="50000"/>
                  </a:srgbClr>
                </a:solidFill>
                <a:latin typeface="Century Gothic" panose="020B0502020202020204" pitchFamily="34" charset="0"/>
                <a:cs typeface="Arial"/>
                <a:sym typeface="Arial"/>
              </a:rPr>
              <a:t> auf </a:t>
            </a:r>
            <a:r>
              <a:rPr lang="en-GB" sz="2000" b="1" u="sng" kern="0" dirty="0">
                <a:solidFill>
                  <a:srgbClr val="4472C4">
                    <a:lumMod val="50000"/>
                  </a:srgbClr>
                </a:solidFill>
                <a:latin typeface="Century Gothic" panose="020B0502020202020204" pitchFamily="34" charset="0"/>
                <a:cs typeface="Arial"/>
                <a:sym typeface="Arial"/>
              </a:rPr>
              <a:t>den </a:t>
            </a:r>
            <a:r>
              <a:rPr lang="en-GB" sz="2000" b="1" u="sng" kern="0" dirty="0" err="1">
                <a:solidFill>
                  <a:srgbClr val="4472C4">
                    <a:lumMod val="50000"/>
                  </a:srgbClr>
                </a:solidFill>
                <a:latin typeface="Century Gothic" panose="020B0502020202020204" pitchFamily="34" charset="0"/>
                <a:cs typeface="Arial"/>
                <a:sym typeface="Arial"/>
              </a:rPr>
              <a:t>Markt</a:t>
            </a:r>
            <a:r>
              <a:rPr lang="en-GB" sz="2000" kern="0" dirty="0">
                <a:solidFill>
                  <a:srgbClr val="4472C4">
                    <a:lumMod val="50000"/>
                  </a:srgbClr>
                </a:solidFill>
                <a:latin typeface="Century Gothic" panose="020B0502020202020204" pitchFamily="34" charset="0"/>
                <a:cs typeface="Arial"/>
                <a:sym typeface="Arial"/>
              </a:rPr>
              <a:t>. Mia </a:t>
            </a:r>
            <a:r>
              <a:rPr lang="en-GB" sz="2000" kern="0" dirty="0" err="1">
                <a:solidFill>
                  <a:srgbClr val="4472C4">
                    <a:lumMod val="50000"/>
                  </a:srgbClr>
                </a:solidFill>
                <a:latin typeface="Century Gothic" panose="020B0502020202020204" pitchFamily="34" charset="0"/>
                <a:cs typeface="Arial"/>
                <a:sym typeface="Arial"/>
              </a:rPr>
              <a:t>sieht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eine</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Tasche</a:t>
            </a:r>
            <a:r>
              <a:rPr lang="en-GB" sz="2000" kern="0" dirty="0">
                <a:solidFill>
                  <a:srgbClr val="4472C4">
                    <a:lumMod val="50000"/>
                  </a:srgbClr>
                </a:solidFill>
                <a:latin typeface="Century Gothic" panose="020B0502020202020204" pitchFamily="34" charset="0"/>
                <a:cs typeface="Arial"/>
                <a:sym typeface="Arial"/>
              </a:rPr>
              <a:t>. Sie mag </a:t>
            </a:r>
            <a:r>
              <a:rPr lang="en-GB" sz="2000" kern="0" dirty="0" err="1">
                <a:solidFill>
                  <a:srgbClr val="4472C4">
                    <a:lumMod val="50000"/>
                  </a:srgbClr>
                </a:solidFill>
                <a:latin typeface="Century Gothic" panose="020B0502020202020204" pitchFamily="34" charset="0"/>
                <a:cs typeface="Arial"/>
                <a:sym typeface="Arial"/>
              </a:rPr>
              <a:t>sie</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sehr</a:t>
            </a:r>
            <a:r>
              <a:rPr lang="en-GB" sz="2000" kern="0" dirty="0">
                <a:solidFill>
                  <a:srgbClr val="4472C4">
                    <a:lumMod val="50000"/>
                  </a:srgbClr>
                </a:solidFill>
                <a:latin typeface="Century Gothic" panose="020B0502020202020204" pitchFamily="34" charset="0"/>
                <a:cs typeface="Arial"/>
                <a:sym typeface="Arial"/>
              </a:rPr>
              <a:t>!</a:t>
            </a:r>
          </a:p>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	</a:t>
            </a:r>
          </a:p>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Sie </a:t>
            </a:r>
            <a:r>
              <a:rPr lang="en-GB" sz="2000" kern="0" dirty="0" err="1">
                <a:solidFill>
                  <a:srgbClr val="4472C4">
                    <a:lumMod val="50000"/>
                  </a:srgbClr>
                </a:solidFill>
                <a:latin typeface="Century Gothic" panose="020B0502020202020204" pitchFamily="34" charset="0"/>
                <a:cs typeface="Arial"/>
                <a:sym typeface="Arial"/>
              </a:rPr>
              <a:t>gehen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danach</a:t>
            </a:r>
            <a:r>
              <a:rPr lang="en-GB" sz="2000" kern="0" dirty="0">
                <a:solidFill>
                  <a:srgbClr val="4472C4">
                    <a:lumMod val="50000"/>
                  </a:srgbClr>
                </a:solidFill>
                <a:latin typeface="Century Gothic" panose="020B0502020202020204" pitchFamily="34" charset="0"/>
                <a:cs typeface="Arial"/>
                <a:sym typeface="Arial"/>
              </a:rPr>
              <a:t> ins Café, und </a:t>
            </a:r>
            <a:r>
              <a:rPr lang="en-GB" sz="2000" kern="0" dirty="0" err="1">
                <a:solidFill>
                  <a:srgbClr val="4472C4">
                    <a:lumMod val="50000"/>
                  </a:srgbClr>
                </a:solidFill>
                <a:latin typeface="Century Gothic" panose="020B0502020202020204" pitchFamily="34" charset="0"/>
                <a:cs typeface="Arial"/>
                <a:sym typeface="Arial"/>
              </a:rPr>
              <a:t>dann</a:t>
            </a:r>
            <a:r>
              <a:rPr lang="en-GB" sz="2000" kern="0" dirty="0">
                <a:solidFill>
                  <a:srgbClr val="4472C4">
                    <a:lumMod val="50000"/>
                  </a:srgbClr>
                </a:solidFill>
                <a:latin typeface="Century Gothic" panose="020B0502020202020204" pitchFamily="34" charset="0"/>
                <a:cs typeface="Arial"/>
                <a:sym typeface="Arial"/>
              </a:rPr>
              <a:t> in den Park. Heidi </a:t>
            </a:r>
            <a:r>
              <a:rPr lang="en-GB" sz="2000" kern="0" dirty="0" err="1">
                <a:solidFill>
                  <a:srgbClr val="4472C4">
                    <a:lumMod val="50000"/>
                  </a:srgbClr>
                </a:solidFill>
                <a:latin typeface="Century Gothic" panose="020B0502020202020204" pitchFamily="34" charset="0"/>
                <a:cs typeface="Arial"/>
                <a:sym typeface="Arial"/>
              </a:rPr>
              <a:t>ist</a:t>
            </a:r>
            <a:r>
              <a:rPr lang="en-GB" sz="2000" kern="0" dirty="0">
                <a:solidFill>
                  <a:srgbClr val="4472C4">
                    <a:lumMod val="50000"/>
                  </a:srgbClr>
                </a:solidFill>
                <a:latin typeface="Century Gothic" panose="020B0502020202020204" pitchFamily="34" charset="0"/>
                <a:cs typeface="Arial"/>
                <a:sym typeface="Arial"/>
              </a:rPr>
              <a:t> </a:t>
            </a:r>
            <a:r>
              <a:rPr lang="en-GB" sz="2000" b="1" u="sng" kern="0" dirty="0" err="1">
                <a:solidFill>
                  <a:srgbClr val="4472C4">
                    <a:lumMod val="50000"/>
                  </a:srgbClr>
                </a:solidFill>
                <a:latin typeface="Century Gothic" panose="020B0502020202020204" pitchFamily="34" charset="0"/>
                <a:cs typeface="Arial"/>
                <a:sym typeface="Arial"/>
              </a:rPr>
              <a:t>im</a:t>
            </a:r>
            <a:r>
              <a:rPr lang="en-GB" sz="2000" b="1" u="sng" kern="0" dirty="0">
                <a:solidFill>
                  <a:srgbClr val="4472C4">
                    <a:lumMod val="50000"/>
                  </a:srgbClr>
                </a:solidFill>
                <a:latin typeface="Century Gothic" panose="020B0502020202020204" pitchFamily="34" charset="0"/>
                <a:cs typeface="Arial"/>
                <a:sym typeface="Arial"/>
              </a:rPr>
              <a:t> Park</a:t>
            </a:r>
            <a:r>
              <a:rPr lang="en-GB" sz="2000" kern="0" dirty="0">
                <a:solidFill>
                  <a:srgbClr val="4472C4">
                    <a:lumMod val="50000"/>
                  </a:srgbClr>
                </a:solidFill>
                <a:latin typeface="Century Gothic" panose="020B0502020202020204" pitchFamily="34" charset="0"/>
                <a:cs typeface="Arial"/>
                <a:sym typeface="Arial"/>
              </a:rPr>
              <a:t>! Wolfgang </a:t>
            </a:r>
            <a:r>
              <a:rPr lang="en-GB" sz="2000" kern="0" dirty="0" err="1">
                <a:solidFill>
                  <a:srgbClr val="4472C4">
                    <a:lumMod val="50000"/>
                  </a:srgbClr>
                </a:solidFill>
                <a:latin typeface="Century Gothic" panose="020B0502020202020204" pitchFamily="34" charset="0"/>
                <a:cs typeface="Arial"/>
                <a:sym typeface="Arial"/>
              </a:rPr>
              <a:t>findet</a:t>
            </a:r>
            <a:r>
              <a:rPr lang="en-GB" sz="2000" kern="0" dirty="0">
                <a:solidFill>
                  <a:srgbClr val="4472C4">
                    <a:lumMod val="50000"/>
                  </a:srgbClr>
                </a:solidFill>
                <a:latin typeface="Century Gothic" panose="020B0502020202020204" pitchFamily="34" charset="0"/>
                <a:cs typeface="Arial"/>
                <a:sym typeface="Arial"/>
              </a:rPr>
              <a:t> das toll! Sie </a:t>
            </a:r>
            <a:r>
              <a:rPr lang="en-GB" sz="2000" kern="0" dirty="0" err="1">
                <a:solidFill>
                  <a:srgbClr val="4472C4">
                    <a:lumMod val="50000"/>
                  </a:srgbClr>
                </a:solidFill>
                <a:latin typeface="Century Gothic" panose="020B0502020202020204" pitchFamily="34" charset="0"/>
                <a:cs typeface="Arial"/>
                <a:sym typeface="Arial"/>
              </a:rPr>
              <a:t>reden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über</a:t>
            </a:r>
            <a:r>
              <a:rPr lang="en-GB" sz="2000" kern="0" dirty="0">
                <a:solidFill>
                  <a:srgbClr val="4472C4">
                    <a:lumMod val="50000"/>
                  </a:srgbClr>
                </a:solidFill>
                <a:latin typeface="Century Gothic" panose="020B0502020202020204" pitchFamily="34" charset="0"/>
                <a:cs typeface="Arial"/>
                <a:sym typeface="Arial"/>
              </a:rPr>
              <a:t> die </a:t>
            </a:r>
            <a:r>
              <a:rPr lang="en-GB" sz="2000" kern="0" dirty="0" err="1">
                <a:solidFill>
                  <a:srgbClr val="4472C4">
                    <a:lumMod val="50000"/>
                  </a:srgbClr>
                </a:solidFill>
                <a:latin typeface="Century Gothic" panose="020B0502020202020204" pitchFamily="34" charset="0"/>
                <a:cs typeface="Arial"/>
                <a:sym typeface="Arial"/>
              </a:rPr>
              <a:t>Schule</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Mias</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Lieblinsfach</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ist</a:t>
            </a:r>
            <a:r>
              <a:rPr lang="en-GB" sz="2000" kern="0" dirty="0">
                <a:solidFill>
                  <a:srgbClr val="4472C4">
                    <a:lumMod val="50000"/>
                  </a:srgbClr>
                </a:solidFill>
                <a:latin typeface="Century Gothic" panose="020B0502020202020204" pitchFamily="34" charset="0"/>
                <a:cs typeface="Arial"/>
                <a:sym typeface="Arial"/>
              </a:rPr>
              <a:t> Deutsch, </a:t>
            </a:r>
            <a:r>
              <a:rPr lang="en-GB" sz="2000" kern="0" dirty="0" err="1">
                <a:solidFill>
                  <a:srgbClr val="4472C4">
                    <a:lumMod val="50000"/>
                  </a:srgbClr>
                </a:solidFill>
                <a:latin typeface="Century Gothic" panose="020B0502020202020204" pitchFamily="34" charset="0"/>
                <a:cs typeface="Arial"/>
                <a:sym typeface="Arial"/>
              </a:rPr>
              <a:t>aber</a:t>
            </a:r>
            <a:r>
              <a:rPr lang="en-GB" sz="2000" kern="0" dirty="0">
                <a:solidFill>
                  <a:srgbClr val="4472C4">
                    <a:lumMod val="50000"/>
                  </a:srgbClr>
                </a:solidFill>
                <a:latin typeface="Century Gothic" panose="020B0502020202020204" pitchFamily="34" charset="0"/>
                <a:cs typeface="Arial"/>
                <a:sym typeface="Arial"/>
              </a:rPr>
              <a:t> Wolfgang und Heidi </a:t>
            </a:r>
            <a:r>
              <a:rPr lang="en-GB" sz="2000" kern="0" dirty="0" err="1">
                <a:solidFill>
                  <a:srgbClr val="4472C4">
                    <a:lumMod val="50000"/>
                  </a:srgbClr>
                </a:solidFill>
                <a:latin typeface="Century Gothic" panose="020B0502020202020204" pitchFamily="34" charset="0"/>
                <a:cs typeface="Arial"/>
                <a:sym typeface="Arial"/>
              </a:rPr>
              <a:t>mögen</a:t>
            </a:r>
            <a:r>
              <a:rPr lang="en-GB" sz="2000" kern="0" dirty="0">
                <a:solidFill>
                  <a:srgbClr val="4472C4">
                    <a:lumMod val="50000"/>
                  </a:srgbClr>
                </a:solidFill>
                <a:latin typeface="Century Gothic" panose="020B0502020202020204" pitchFamily="34" charset="0"/>
                <a:cs typeface="Arial"/>
                <a:sym typeface="Arial"/>
              </a:rPr>
              <a:t> </a:t>
            </a:r>
            <a:r>
              <a:rPr lang="en-GB" sz="2000" b="1" u="sng" kern="0" dirty="0" err="1">
                <a:solidFill>
                  <a:srgbClr val="4472C4">
                    <a:lumMod val="50000"/>
                  </a:srgbClr>
                </a:solidFill>
                <a:latin typeface="Century Gothic" panose="020B0502020202020204" pitchFamily="34" charset="0"/>
                <a:cs typeface="Arial"/>
                <a:sym typeface="Arial"/>
              </a:rPr>
              <a:t>Naturwissenschaften</a:t>
            </a:r>
            <a:r>
              <a:rPr lang="en-GB" sz="2000" b="1" kern="0" dirty="0">
                <a:solidFill>
                  <a:srgbClr val="4472C4">
                    <a:lumMod val="50000"/>
                  </a:srgbClr>
                </a:solidFill>
                <a:latin typeface="Century Gothic" panose="020B0502020202020204" pitchFamily="34" charset="0"/>
                <a:cs typeface="Arial"/>
                <a:sym typeface="Arial"/>
              </a:rPr>
              <a:t>  </a:t>
            </a:r>
            <a:r>
              <a:rPr lang="en-GB" sz="2000" kern="0" dirty="0">
                <a:solidFill>
                  <a:srgbClr val="4472C4">
                    <a:lumMod val="50000"/>
                  </a:srgbClr>
                </a:solidFill>
                <a:latin typeface="Century Gothic" panose="020B0502020202020204" pitchFamily="34" charset="0"/>
                <a:cs typeface="Arial"/>
                <a:sym typeface="Arial"/>
              </a:rPr>
              <a:t>und </a:t>
            </a:r>
            <a:r>
              <a:rPr lang="en-GB" sz="2000" kern="0" dirty="0" err="1">
                <a:solidFill>
                  <a:srgbClr val="4472C4">
                    <a:lumMod val="50000"/>
                  </a:srgbClr>
                </a:solidFill>
                <a:latin typeface="Century Gothic" panose="020B0502020202020204" pitchFamily="34" charset="0"/>
                <a:cs typeface="Arial"/>
                <a:sym typeface="Arial"/>
              </a:rPr>
              <a:t>Kunst</a:t>
            </a:r>
            <a:r>
              <a:rPr lang="en-GB" sz="2000" kern="0" dirty="0">
                <a:solidFill>
                  <a:srgbClr val="4472C4">
                    <a:lumMod val="50000"/>
                  </a:srgbClr>
                </a:solidFill>
                <a:latin typeface="Century Gothic" panose="020B0502020202020204" pitchFamily="34" charset="0"/>
                <a:cs typeface="Arial"/>
                <a:sym typeface="Arial"/>
              </a:rPr>
              <a:t>. Sie </a:t>
            </a:r>
            <a:r>
              <a:rPr lang="en-GB" sz="2000" b="1" u="sng" kern="0" dirty="0" err="1">
                <a:solidFill>
                  <a:srgbClr val="4472C4">
                    <a:lumMod val="50000"/>
                  </a:srgbClr>
                </a:solidFill>
                <a:latin typeface="Century Gothic" panose="020B0502020202020204" pitchFamily="34" charset="0"/>
                <a:cs typeface="Arial"/>
                <a:sym typeface="Arial"/>
              </a:rPr>
              <a:t>finden</a:t>
            </a:r>
            <a:r>
              <a:rPr lang="en-GB" sz="2000" b="1"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Mathematik</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beide</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schwierig</a:t>
            </a:r>
            <a:r>
              <a:rPr lang="en-GB" sz="2000" kern="0" dirty="0">
                <a:solidFill>
                  <a:srgbClr val="4472C4">
                    <a:lumMod val="50000"/>
                  </a:srgbClr>
                </a:solidFill>
                <a:latin typeface="Century Gothic" panose="020B0502020202020204" pitchFamily="34" charset="0"/>
                <a:cs typeface="Arial"/>
                <a:sym typeface="Arial"/>
              </a:rPr>
              <a:t>.</a:t>
            </a:r>
          </a:p>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	</a:t>
            </a:r>
          </a:p>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Sie </a:t>
            </a:r>
            <a:r>
              <a:rPr lang="en-GB" sz="2000" kern="0" dirty="0" err="1">
                <a:solidFill>
                  <a:srgbClr val="4472C4">
                    <a:lumMod val="50000"/>
                  </a:srgbClr>
                </a:solidFill>
                <a:latin typeface="Century Gothic" panose="020B0502020202020204" pitchFamily="34" charset="0"/>
                <a:cs typeface="Arial"/>
                <a:sym typeface="Arial"/>
              </a:rPr>
              <a:t>gehen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gemeinsam</a:t>
            </a:r>
            <a:r>
              <a:rPr lang="en-GB" sz="2000" kern="0" dirty="0">
                <a:solidFill>
                  <a:srgbClr val="4472C4">
                    <a:lumMod val="50000"/>
                  </a:srgbClr>
                </a:solidFill>
                <a:latin typeface="Century Gothic" panose="020B0502020202020204" pitchFamily="34" charset="0"/>
                <a:cs typeface="Arial"/>
                <a:sym typeface="Arial"/>
              </a:rPr>
              <a:t> ins Kino. Mehmet  </a:t>
            </a:r>
            <a:r>
              <a:rPr lang="en-GB" sz="2000" b="1" u="sng" kern="0" dirty="0" err="1">
                <a:solidFill>
                  <a:srgbClr val="4472C4">
                    <a:lumMod val="50000"/>
                  </a:srgbClr>
                </a:solidFill>
                <a:latin typeface="Century Gothic" panose="020B0502020202020204" pitchFamily="34" charset="0"/>
                <a:cs typeface="Arial"/>
                <a:sym typeface="Arial"/>
              </a:rPr>
              <a:t>sitzt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auch</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im</a:t>
            </a:r>
            <a:r>
              <a:rPr lang="en-GB" sz="2000" kern="0" dirty="0">
                <a:solidFill>
                  <a:srgbClr val="4472C4">
                    <a:lumMod val="50000"/>
                  </a:srgbClr>
                </a:solidFill>
                <a:latin typeface="Century Gothic" panose="020B0502020202020204" pitchFamily="34" charset="0"/>
                <a:cs typeface="Arial"/>
                <a:sym typeface="Arial"/>
              </a:rPr>
              <a:t> Kino! </a:t>
            </a:r>
            <a:r>
              <a:rPr lang="en-GB" sz="2000" kern="0" dirty="0" err="1">
                <a:solidFill>
                  <a:srgbClr val="4472C4">
                    <a:lumMod val="50000"/>
                  </a:srgbClr>
                </a:solidFill>
                <a:latin typeface="Century Gothic" panose="020B0502020202020204" pitchFamily="34" charset="0"/>
                <a:cs typeface="Arial"/>
                <a:sym typeface="Arial"/>
              </a:rPr>
              <a:t>Er</a:t>
            </a:r>
            <a:r>
              <a:rPr lang="en-GB" sz="2000" kern="0" dirty="0">
                <a:solidFill>
                  <a:srgbClr val="4472C4">
                    <a:lumMod val="50000"/>
                  </a:srgbClr>
                </a:solidFill>
                <a:latin typeface="Century Gothic" panose="020B0502020202020204" pitchFamily="34" charset="0"/>
                <a:cs typeface="Arial"/>
                <a:sym typeface="Arial"/>
              </a:rPr>
              <a:t>  </a:t>
            </a:r>
            <a:r>
              <a:rPr lang="en-GB" sz="2000" b="1" u="sng" kern="0" dirty="0" err="1">
                <a:solidFill>
                  <a:srgbClr val="4472C4">
                    <a:lumMod val="50000"/>
                  </a:srgbClr>
                </a:solidFill>
                <a:latin typeface="Century Gothic" panose="020B0502020202020204" pitchFamily="34" charset="0"/>
                <a:cs typeface="Arial"/>
                <a:sym typeface="Arial"/>
              </a:rPr>
              <a:t>isst</a:t>
            </a:r>
            <a:r>
              <a:rPr lang="en-GB" sz="2000" b="1"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ein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Eis</a:t>
            </a:r>
            <a:r>
              <a:rPr lang="en-GB" sz="2000" kern="0" dirty="0">
                <a:solidFill>
                  <a:srgbClr val="4472C4">
                    <a:lumMod val="50000"/>
                  </a:srgbClr>
                </a:solidFill>
                <a:latin typeface="Century Gothic" panose="020B0502020202020204" pitchFamily="34" charset="0"/>
                <a:cs typeface="Arial"/>
                <a:sym typeface="Arial"/>
              </a:rPr>
              <a:t> – mmm, </a:t>
            </a:r>
            <a:r>
              <a:rPr lang="en-GB" sz="2000" kern="0" dirty="0" err="1">
                <a:solidFill>
                  <a:srgbClr val="4472C4">
                    <a:lumMod val="50000"/>
                  </a:srgbClr>
                </a:solidFill>
                <a:latin typeface="Century Gothic" panose="020B0502020202020204" pitchFamily="34" charset="0"/>
                <a:cs typeface="Arial"/>
                <a:sym typeface="Arial"/>
              </a:rPr>
              <a:t>lecker</a:t>
            </a:r>
            <a:r>
              <a:rPr lang="en-GB" sz="2000" kern="0" dirty="0">
                <a:solidFill>
                  <a:srgbClr val="4472C4">
                    <a:lumMod val="50000"/>
                  </a:srgbClr>
                </a:solidFill>
                <a:latin typeface="Century Gothic" panose="020B0502020202020204" pitchFamily="34" charset="0"/>
                <a:cs typeface="Arial"/>
                <a:sym typeface="Arial"/>
              </a:rPr>
              <a:t>! Die </a:t>
            </a:r>
            <a:r>
              <a:rPr lang="en-GB" sz="2000" kern="0" dirty="0" err="1">
                <a:solidFill>
                  <a:srgbClr val="4472C4">
                    <a:lumMod val="50000"/>
                  </a:srgbClr>
                </a:solidFill>
                <a:latin typeface="Century Gothic" panose="020B0502020202020204" pitchFamily="34" charset="0"/>
                <a:cs typeface="Arial"/>
                <a:sym typeface="Arial"/>
              </a:rPr>
              <a:t>vier</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Freunde</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finden</a:t>
            </a:r>
            <a:r>
              <a:rPr lang="en-GB" sz="2000" kern="0" dirty="0">
                <a:solidFill>
                  <a:srgbClr val="4472C4">
                    <a:lumMod val="50000"/>
                  </a:srgbClr>
                </a:solidFill>
                <a:latin typeface="Century Gothic" panose="020B0502020202020204" pitchFamily="34" charset="0"/>
                <a:cs typeface="Arial"/>
                <a:sym typeface="Arial"/>
              </a:rPr>
              <a:t> den Film </a:t>
            </a:r>
            <a:r>
              <a:rPr lang="en-GB" sz="2000" kern="0" dirty="0" err="1">
                <a:solidFill>
                  <a:srgbClr val="4472C4">
                    <a:lumMod val="50000"/>
                  </a:srgbClr>
                </a:solidFill>
                <a:latin typeface="Century Gothic" panose="020B0502020202020204" pitchFamily="34" charset="0"/>
                <a:cs typeface="Arial"/>
                <a:sym typeface="Arial"/>
              </a:rPr>
              <a:t>sehr</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lustig</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Mehmets</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Lieblingsschauspieler</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spielt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im</a:t>
            </a:r>
            <a:r>
              <a:rPr lang="en-GB" sz="2000" kern="0" dirty="0">
                <a:solidFill>
                  <a:srgbClr val="4472C4">
                    <a:lumMod val="50000"/>
                  </a:srgbClr>
                </a:solidFill>
                <a:latin typeface="Century Gothic" panose="020B0502020202020204" pitchFamily="34" charset="0"/>
                <a:cs typeface="Arial"/>
                <a:sym typeface="Arial"/>
              </a:rPr>
              <a:t> Film </a:t>
            </a:r>
            <a:r>
              <a:rPr lang="en-GB" sz="2000" kern="0" dirty="0" err="1">
                <a:solidFill>
                  <a:srgbClr val="4472C4">
                    <a:lumMod val="50000"/>
                  </a:srgbClr>
                </a:solidFill>
                <a:latin typeface="Century Gothic" panose="020B0502020202020204" pitchFamily="34" charset="0"/>
                <a:cs typeface="Arial"/>
                <a:sym typeface="Arial"/>
              </a:rPr>
              <a:t>mit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Danach</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springt</a:t>
            </a:r>
            <a:r>
              <a:rPr lang="en-GB" sz="2000" kern="0" dirty="0">
                <a:solidFill>
                  <a:srgbClr val="4472C4">
                    <a:lumMod val="50000"/>
                  </a:srgbClr>
                </a:solidFill>
                <a:latin typeface="Century Gothic" panose="020B0502020202020204" pitchFamily="34" charset="0"/>
                <a:cs typeface="Arial"/>
                <a:sym typeface="Arial"/>
              </a:rPr>
              <a:t> Mehmet auf sein Rad und </a:t>
            </a:r>
            <a:r>
              <a:rPr lang="en-GB" sz="2000" kern="0" dirty="0" err="1">
                <a:solidFill>
                  <a:srgbClr val="4472C4">
                    <a:lumMod val="50000"/>
                  </a:srgbClr>
                </a:solidFill>
                <a:latin typeface="Century Gothic" panose="020B0502020202020204" pitchFamily="34" charset="0"/>
                <a:cs typeface="Arial"/>
                <a:sym typeface="Arial"/>
              </a:rPr>
              <a:t>fährt</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nach</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Hause</a:t>
            </a:r>
            <a:r>
              <a:rPr lang="en-GB" sz="2000" kern="0" dirty="0">
                <a:solidFill>
                  <a:srgbClr val="4472C4">
                    <a:lumMod val="50000"/>
                  </a:srgbClr>
                </a:solidFill>
                <a:latin typeface="Century Gothic" panose="020B0502020202020204" pitchFamily="34" charset="0"/>
                <a:cs typeface="Arial"/>
                <a:sym typeface="Arial"/>
              </a:rPr>
              <a:t>. </a:t>
            </a:r>
          </a:p>
          <a:p>
            <a:pPr>
              <a:buClr>
                <a:srgbClr val="000000"/>
              </a:buClr>
              <a:buFont typeface="Arial"/>
              <a:buNone/>
            </a:pPr>
            <a:endParaRPr lang="en-GB" sz="2000" kern="0" dirty="0">
              <a:solidFill>
                <a:srgbClr val="4472C4">
                  <a:lumMod val="50000"/>
                </a:srgbClr>
              </a:solidFill>
              <a:latin typeface="Century Gothic" panose="020B0502020202020204" pitchFamily="34" charset="0"/>
              <a:cs typeface="Arial"/>
              <a:sym typeface="Arial"/>
            </a:endParaRPr>
          </a:p>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Mia, Wolfgang und Heidi </a:t>
            </a:r>
            <a:r>
              <a:rPr lang="en-GB" sz="2000" kern="0" dirty="0" err="1">
                <a:solidFill>
                  <a:srgbClr val="4472C4">
                    <a:lumMod val="50000"/>
                  </a:srgbClr>
                </a:solidFill>
                <a:latin typeface="Century Gothic" panose="020B0502020202020204" pitchFamily="34" charset="0"/>
                <a:cs typeface="Arial"/>
                <a:sym typeface="Arial"/>
              </a:rPr>
              <a:t>gehen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auch</a:t>
            </a:r>
            <a:r>
              <a:rPr lang="en-GB" sz="2000" kern="0" dirty="0">
                <a:solidFill>
                  <a:srgbClr val="4472C4">
                    <a:lumMod val="50000"/>
                  </a:srgbClr>
                </a:solidFill>
                <a:latin typeface="Century Gothic" panose="020B0502020202020204" pitchFamily="34" charset="0"/>
                <a:cs typeface="Arial"/>
                <a:sym typeface="Arial"/>
              </a:rPr>
              <a:t> </a:t>
            </a:r>
            <a:r>
              <a:rPr lang="en-GB" sz="2000" b="1" u="sng" kern="0" dirty="0" err="1">
                <a:solidFill>
                  <a:srgbClr val="4472C4">
                    <a:lumMod val="50000"/>
                  </a:srgbClr>
                </a:solidFill>
                <a:latin typeface="Century Gothic" panose="020B0502020202020204" pitchFamily="34" charset="0"/>
                <a:cs typeface="Arial"/>
                <a:sym typeface="Arial"/>
              </a:rPr>
              <a:t>nach</a:t>
            </a:r>
            <a:r>
              <a:rPr lang="en-GB" sz="2000" b="1" u="sng" kern="0" dirty="0">
                <a:solidFill>
                  <a:srgbClr val="4472C4">
                    <a:lumMod val="50000"/>
                  </a:srgbClr>
                </a:solidFill>
                <a:latin typeface="Century Gothic" panose="020B0502020202020204" pitchFamily="34" charset="0"/>
                <a:cs typeface="Arial"/>
                <a:sym typeface="Arial"/>
              </a:rPr>
              <a:t> </a:t>
            </a:r>
            <a:r>
              <a:rPr lang="en-GB" sz="2000" b="1" u="sng" kern="0" dirty="0" err="1">
                <a:solidFill>
                  <a:srgbClr val="4472C4">
                    <a:lumMod val="50000"/>
                  </a:srgbClr>
                </a:solidFill>
                <a:latin typeface="Century Gothic" panose="020B0502020202020204" pitchFamily="34" charset="0"/>
                <a:cs typeface="Arial"/>
                <a:sym typeface="Arial"/>
              </a:rPr>
              <a:t>Hause</a:t>
            </a:r>
            <a:r>
              <a:rPr lang="en-GB" sz="2000" kern="0" dirty="0">
                <a:solidFill>
                  <a:srgbClr val="4472C4">
                    <a:lumMod val="50000"/>
                  </a:srgbClr>
                </a:solidFill>
                <a:latin typeface="Century Gothic" panose="020B0502020202020204" pitchFamily="34" charset="0"/>
                <a:cs typeface="Arial"/>
                <a:sym typeface="Arial"/>
              </a:rPr>
              <a:t>. Am Abend </a:t>
            </a:r>
            <a:r>
              <a:rPr lang="en-GB" sz="2000" kern="0" dirty="0" err="1">
                <a:solidFill>
                  <a:srgbClr val="4472C4">
                    <a:lumMod val="50000"/>
                  </a:srgbClr>
                </a:solidFill>
                <a:latin typeface="Century Gothic" panose="020B0502020202020204" pitchFamily="34" charset="0"/>
                <a:cs typeface="Arial"/>
                <a:sym typeface="Arial"/>
              </a:rPr>
              <a:t>gibt</a:t>
            </a:r>
            <a:r>
              <a:rPr lang="en-GB" sz="2000" kern="0" dirty="0">
                <a:solidFill>
                  <a:srgbClr val="4472C4">
                    <a:lumMod val="50000"/>
                  </a:srgbClr>
                </a:solidFill>
                <a:latin typeface="Century Gothic" panose="020B0502020202020204" pitchFamily="34" charset="0"/>
                <a:cs typeface="Arial"/>
                <a:sym typeface="Arial"/>
              </a:rPr>
              <a:t> Mia in der </a:t>
            </a:r>
            <a:r>
              <a:rPr lang="en-GB" sz="2000" b="1" u="sng" kern="0" dirty="0" err="1">
                <a:solidFill>
                  <a:srgbClr val="4472C4">
                    <a:lumMod val="50000"/>
                  </a:srgbClr>
                </a:solidFill>
                <a:latin typeface="Century Gothic" panose="020B0502020202020204" pitchFamily="34" charset="0"/>
                <a:cs typeface="Arial"/>
                <a:sym typeface="Arial"/>
              </a:rPr>
              <a:t>Schule</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ein</a:t>
            </a:r>
            <a:r>
              <a:rPr lang="en-GB" sz="2000" kern="0" dirty="0">
                <a:solidFill>
                  <a:srgbClr val="4472C4">
                    <a:lumMod val="50000"/>
                  </a:srgbClr>
                </a:solidFill>
                <a:latin typeface="Century Gothic" panose="020B0502020202020204" pitchFamily="34" charset="0"/>
                <a:cs typeface="Arial"/>
                <a:sym typeface="Arial"/>
              </a:rPr>
              <a:t> </a:t>
            </a:r>
            <a:r>
              <a:rPr lang="en-GB" sz="2000" kern="0" dirty="0" err="1">
                <a:solidFill>
                  <a:srgbClr val="4472C4">
                    <a:lumMod val="50000"/>
                  </a:srgbClr>
                </a:solidFill>
                <a:latin typeface="Century Gothic" panose="020B0502020202020204" pitchFamily="34" charset="0"/>
                <a:cs typeface="Arial"/>
                <a:sym typeface="Arial"/>
              </a:rPr>
              <a:t>Konzert</a:t>
            </a:r>
            <a:r>
              <a:rPr lang="en-GB" sz="2000" kern="0" dirty="0">
                <a:solidFill>
                  <a:srgbClr val="4472C4">
                    <a:lumMod val="50000"/>
                  </a:srgbClr>
                </a:solidFill>
                <a:latin typeface="Century Gothic" panose="020B0502020202020204" pitchFamily="34" charset="0"/>
                <a:cs typeface="Arial"/>
                <a:sym typeface="Arial"/>
              </a:rPr>
              <a:t>.	</a:t>
            </a:r>
            <a:endParaRPr lang="en-GB" sz="2000" i="1" kern="0" dirty="0">
              <a:solidFill>
                <a:srgbClr val="ED7D31"/>
              </a:solidFill>
              <a:latin typeface="Century Gothic" panose="020B0502020202020204" pitchFamily="34" charset="0"/>
              <a:cs typeface="Calibri" panose="020F0502020204030204" pitchFamily="34" charset="0"/>
              <a:sym typeface="Arial"/>
            </a:endParaRPr>
          </a:p>
        </p:txBody>
      </p:sp>
      <p:sp>
        <p:nvSpPr>
          <p:cNvPr id="6" name="TextBox 5"/>
          <p:cNvSpPr txBox="1"/>
          <p:nvPr/>
        </p:nvSpPr>
        <p:spPr>
          <a:xfrm>
            <a:off x="7429499" y="1252576"/>
            <a:ext cx="817353" cy="314621"/>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a:t>
            </a:r>
          </a:p>
        </p:txBody>
      </p:sp>
      <p:sp>
        <p:nvSpPr>
          <p:cNvPr id="8" name="TextBox 7"/>
          <p:cNvSpPr txBox="1"/>
          <p:nvPr/>
        </p:nvSpPr>
        <p:spPr>
          <a:xfrm>
            <a:off x="397080" y="3979703"/>
            <a:ext cx="2574720"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________________________</a:t>
            </a:r>
          </a:p>
        </p:txBody>
      </p:sp>
      <p:sp>
        <p:nvSpPr>
          <p:cNvPr id="10" name="TextBox 9"/>
          <p:cNvSpPr txBox="1"/>
          <p:nvPr/>
        </p:nvSpPr>
        <p:spPr>
          <a:xfrm>
            <a:off x="10225171" y="2433437"/>
            <a:ext cx="1316972"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__________</a:t>
            </a:r>
          </a:p>
        </p:txBody>
      </p:sp>
      <p:sp>
        <p:nvSpPr>
          <p:cNvPr id="11" name="TextBox 10"/>
          <p:cNvSpPr txBox="1"/>
          <p:nvPr/>
        </p:nvSpPr>
        <p:spPr>
          <a:xfrm rot="10800000" flipV="1">
            <a:off x="2782017" y="2463694"/>
            <a:ext cx="1218483"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__________</a:t>
            </a:r>
          </a:p>
        </p:txBody>
      </p:sp>
      <p:sp>
        <p:nvSpPr>
          <p:cNvPr id="12" name="TextBox 11"/>
          <p:cNvSpPr txBox="1"/>
          <p:nvPr/>
        </p:nvSpPr>
        <p:spPr>
          <a:xfrm>
            <a:off x="7712015" y="3364594"/>
            <a:ext cx="928199"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_______</a:t>
            </a:r>
          </a:p>
        </p:txBody>
      </p:sp>
      <p:sp>
        <p:nvSpPr>
          <p:cNvPr id="14" name="TextBox 13"/>
          <p:cNvSpPr txBox="1"/>
          <p:nvPr/>
        </p:nvSpPr>
        <p:spPr>
          <a:xfrm>
            <a:off x="2095501" y="1563239"/>
            <a:ext cx="876299"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_______</a:t>
            </a:r>
          </a:p>
        </p:txBody>
      </p:sp>
      <p:sp>
        <p:nvSpPr>
          <p:cNvPr id="15" name="TextBox 14"/>
          <p:cNvSpPr txBox="1"/>
          <p:nvPr/>
        </p:nvSpPr>
        <p:spPr>
          <a:xfrm>
            <a:off x="11157228" y="1560353"/>
            <a:ext cx="539471"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a:t>
            </a:r>
          </a:p>
        </p:txBody>
      </p:sp>
      <p:sp>
        <p:nvSpPr>
          <p:cNvPr id="17" name="TextBox 16"/>
          <p:cNvSpPr txBox="1"/>
          <p:nvPr/>
        </p:nvSpPr>
        <p:spPr>
          <a:xfrm>
            <a:off x="4781551" y="3947024"/>
            <a:ext cx="914399"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_______</a:t>
            </a:r>
          </a:p>
        </p:txBody>
      </p:sp>
      <p:sp>
        <p:nvSpPr>
          <p:cNvPr id="23" name="TextBox 22"/>
          <p:cNvSpPr txBox="1"/>
          <p:nvPr/>
        </p:nvSpPr>
        <p:spPr>
          <a:xfrm>
            <a:off x="7969390" y="4616938"/>
            <a:ext cx="539471"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a:t>
            </a:r>
          </a:p>
        </p:txBody>
      </p:sp>
      <p:sp>
        <p:nvSpPr>
          <p:cNvPr id="25" name="TextBox 24"/>
          <p:cNvSpPr txBox="1"/>
          <p:nvPr/>
        </p:nvSpPr>
        <p:spPr>
          <a:xfrm>
            <a:off x="5426214" y="4616939"/>
            <a:ext cx="574536"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a:t>
            </a:r>
          </a:p>
        </p:txBody>
      </p:sp>
      <p:sp>
        <p:nvSpPr>
          <p:cNvPr id="27" name="TextBox 26"/>
          <p:cNvSpPr txBox="1"/>
          <p:nvPr/>
        </p:nvSpPr>
        <p:spPr>
          <a:xfrm>
            <a:off x="5143500" y="5794667"/>
            <a:ext cx="1516092"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___________</a:t>
            </a:r>
          </a:p>
        </p:txBody>
      </p:sp>
      <p:sp>
        <p:nvSpPr>
          <p:cNvPr id="28" name="TextBox 27"/>
          <p:cNvSpPr txBox="1"/>
          <p:nvPr/>
        </p:nvSpPr>
        <p:spPr>
          <a:xfrm>
            <a:off x="10015747" y="5790849"/>
            <a:ext cx="914399" cy="307777"/>
          </a:xfrm>
          <a:prstGeom prst="rect">
            <a:avLst/>
          </a:prstGeom>
          <a:solidFill>
            <a:schemeClr val="bg1"/>
          </a:solidFill>
        </p:spPr>
        <p:txBody>
          <a:bodyPr wrap="square" rtlCol="0">
            <a:spAutoFit/>
          </a:bodyPr>
          <a:lstStyle/>
          <a:p>
            <a:pPr>
              <a:buClr>
                <a:srgbClr val="000000"/>
              </a:buClr>
              <a:buFont typeface="Arial"/>
              <a:buNone/>
            </a:pPr>
            <a:r>
              <a:rPr lang="en-GB" sz="1400" kern="0">
                <a:solidFill>
                  <a:srgbClr val="000000"/>
                </a:solidFill>
                <a:cs typeface="Arial"/>
                <a:sym typeface="Arial"/>
              </a:rPr>
              <a:t>_______</a:t>
            </a:r>
          </a:p>
        </p:txBody>
      </p:sp>
      <p:pic>
        <p:nvPicPr>
          <p:cNvPr id="7" name="Slide 40 norm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38721" y="0"/>
            <a:ext cx="609600" cy="609600"/>
          </a:xfrm>
          <a:prstGeom prst="rect">
            <a:avLst/>
          </a:prstGeom>
        </p:spPr>
      </p:pic>
      <p:pic>
        <p:nvPicPr>
          <p:cNvPr id="9" name="Slide 40 slow">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01000" y="598684"/>
            <a:ext cx="609600" cy="609600"/>
          </a:xfrm>
          <a:prstGeom prst="rect">
            <a:avLst/>
          </a:prstGeom>
        </p:spPr>
      </p:pic>
      <p:sp>
        <p:nvSpPr>
          <p:cNvPr id="13" name="TextBox 12"/>
          <p:cNvSpPr txBox="1"/>
          <p:nvPr/>
        </p:nvSpPr>
        <p:spPr>
          <a:xfrm>
            <a:off x="8640214" y="70182"/>
            <a:ext cx="1944217" cy="1015663"/>
          </a:xfrm>
          <a:prstGeom prst="rect">
            <a:avLst/>
          </a:prstGeom>
          <a:noFill/>
        </p:spPr>
        <p:txBody>
          <a:bodyPr wrap="square" rtlCol="0" anchor="t">
            <a:spAutoFit/>
          </a:bodyPr>
          <a:lstStyle/>
          <a:p>
            <a:pPr marL="0" lvl="1">
              <a:buClr>
                <a:srgbClr val="000000"/>
              </a:buClr>
              <a:buFont typeface="Arial"/>
              <a:buNone/>
            </a:pPr>
            <a:r>
              <a:rPr lang="en-GB" sz="2000" i="1" kern="0" dirty="0">
                <a:solidFill>
                  <a:srgbClr val="ED7D31"/>
                </a:solidFill>
                <a:latin typeface="Century Gothic" panose="020B0502020202020204" pitchFamily="34" charset="0"/>
                <a:cs typeface="Arial"/>
                <a:sym typeface="Arial"/>
              </a:rPr>
              <a:t>normal</a:t>
            </a:r>
          </a:p>
          <a:p>
            <a:pPr marL="0" lvl="1">
              <a:buClr>
                <a:srgbClr val="000000"/>
              </a:buClr>
              <a:buFont typeface="Arial"/>
              <a:buNone/>
            </a:pPr>
            <a:endParaRPr lang="en-GB" sz="2000" i="1" kern="0" dirty="0">
              <a:solidFill>
                <a:srgbClr val="ED7D31"/>
              </a:solidFill>
              <a:latin typeface="Century Gothic" panose="020B0502020202020204" pitchFamily="34" charset="0"/>
              <a:cs typeface="Arial"/>
              <a:sym typeface="Arial"/>
            </a:endParaRPr>
          </a:p>
          <a:p>
            <a:pPr marL="0" lvl="1">
              <a:buClr>
                <a:srgbClr val="000000"/>
              </a:buClr>
              <a:buFont typeface="Arial"/>
              <a:buNone/>
            </a:pPr>
            <a:r>
              <a:rPr lang="en-GB" sz="2000" i="1" kern="0" dirty="0" err="1">
                <a:solidFill>
                  <a:srgbClr val="ED7D31"/>
                </a:solidFill>
                <a:latin typeface="Century Gothic" panose="020B0502020202020204" pitchFamily="34" charset="0"/>
                <a:cs typeface="Arial"/>
                <a:sym typeface="Arial"/>
              </a:rPr>
              <a:t>langsam</a:t>
            </a:r>
            <a:endParaRPr lang="en-GB" sz="2000" i="1" kern="0" dirty="0">
              <a:solidFill>
                <a:srgbClr val="ED7D31"/>
              </a:solidFill>
              <a:latin typeface="Century Gothic" panose="020B0502020202020204" pitchFamily="34" charset="0"/>
              <a:cs typeface="Arial"/>
              <a:sym typeface="Arial"/>
            </a:endParaRPr>
          </a:p>
        </p:txBody>
      </p:sp>
      <p:sp>
        <p:nvSpPr>
          <p:cNvPr id="16" name="Rectangle 15"/>
          <p:cNvSpPr/>
          <p:nvPr/>
        </p:nvSpPr>
        <p:spPr>
          <a:xfrm>
            <a:off x="3222937" y="6296666"/>
            <a:ext cx="7750912" cy="553998"/>
          </a:xfrm>
          <a:prstGeom prst="rect">
            <a:avLst/>
          </a:prstGeom>
        </p:spPr>
        <p:txBody>
          <a:bodyPr wrap="square">
            <a:spAutoFit/>
          </a:bodyPr>
          <a:lstStyle/>
          <a:p>
            <a:pPr>
              <a:buClr>
                <a:srgbClr val="000000"/>
              </a:buClr>
              <a:buFont typeface="Arial"/>
              <a:buNone/>
            </a:pPr>
            <a:r>
              <a:rPr lang="de-DE" sz="1500" b="1" kern="0" dirty="0">
                <a:solidFill>
                  <a:srgbClr val="4472C4">
                    <a:lumMod val="50000"/>
                  </a:srgbClr>
                </a:solidFill>
                <a:latin typeface="Century Gothic" panose="020B0502020202020204" pitchFamily="34" charset="0"/>
                <a:cs typeface="Arial"/>
                <a:sym typeface="Arial"/>
              </a:rPr>
              <a:t>die Vegetarierin </a:t>
            </a:r>
            <a:r>
              <a:rPr lang="de-DE" sz="1500" kern="0" dirty="0">
                <a:solidFill>
                  <a:srgbClr val="4472C4">
                    <a:lumMod val="50000"/>
                  </a:srgbClr>
                </a:solidFill>
                <a:latin typeface="Century Gothic" panose="020B0502020202020204" pitchFamily="34" charset="0"/>
                <a:cs typeface="Arial"/>
                <a:sym typeface="Arial"/>
              </a:rPr>
              <a:t>– vegetarian (f); </a:t>
            </a:r>
            <a:r>
              <a:rPr lang="de-DE" sz="1500" b="1" kern="0" dirty="0">
                <a:solidFill>
                  <a:srgbClr val="4472C4">
                    <a:lumMod val="50000"/>
                  </a:srgbClr>
                </a:solidFill>
                <a:latin typeface="Century Gothic" panose="020B0502020202020204" pitchFamily="34" charset="0"/>
                <a:cs typeface="Arial"/>
                <a:sym typeface="Arial"/>
              </a:rPr>
              <a:t>für </a:t>
            </a:r>
            <a:r>
              <a:rPr lang="de-DE" sz="1500" kern="0" dirty="0">
                <a:solidFill>
                  <a:srgbClr val="4472C4">
                    <a:lumMod val="50000"/>
                  </a:srgbClr>
                </a:solidFill>
                <a:latin typeface="Century Gothic" panose="020B0502020202020204" pitchFamily="34" charset="0"/>
                <a:cs typeface="Arial"/>
                <a:sym typeface="Arial"/>
              </a:rPr>
              <a:t>– for</a:t>
            </a:r>
            <a:r>
              <a:rPr lang="de-DE" sz="1500" b="1" kern="0" dirty="0">
                <a:solidFill>
                  <a:srgbClr val="4472C4">
                    <a:lumMod val="50000"/>
                  </a:srgbClr>
                </a:solidFill>
                <a:latin typeface="Century Gothic" panose="020B0502020202020204" pitchFamily="34" charset="0"/>
                <a:cs typeface="Arial"/>
                <a:sym typeface="Arial"/>
              </a:rPr>
              <a:t>; </a:t>
            </a:r>
            <a:br>
              <a:rPr lang="de-DE" sz="1500" b="1" kern="0" dirty="0">
                <a:solidFill>
                  <a:srgbClr val="4472C4">
                    <a:lumMod val="50000"/>
                  </a:srgbClr>
                </a:solidFill>
                <a:latin typeface="Century Gothic" panose="020B0502020202020204" pitchFamily="34" charset="0"/>
                <a:cs typeface="Arial"/>
                <a:sym typeface="Arial"/>
              </a:rPr>
            </a:br>
            <a:r>
              <a:rPr lang="de-DE" sz="1500" b="1" kern="0" dirty="0">
                <a:solidFill>
                  <a:srgbClr val="4472C4">
                    <a:lumMod val="50000"/>
                  </a:srgbClr>
                </a:solidFill>
                <a:latin typeface="Century Gothic" panose="020B0502020202020204" pitchFamily="34" charset="0"/>
                <a:cs typeface="Arial"/>
                <a:sym typeface="Arial"/>
              </a:rPr>
              <a:t>sein </a:t>
            </a:r>
            <a:r>
              <a:rPr lang="de-DE" sz="1500" kern="0" dirty="0">
                <a:solidFill>
                  <a:srgbClr val="4472C4">
                    <a:lumMod val="50000"/>
                  </a:srgbClr>
                </a:solidFill>
                <a:latin typeface="Century Gothic" panose="020B0502020202020204" pitchFamily="34" charset="0"/>
                <a:cs typeface="Arial"/>
                <a:sym typeface="Arial"/>
              </a:rPr>
              <a:t>– his; </a:t>
            </a:r>
            <a:r>
              <a:rPr lang="de-DE" sz="1500" b="1" kern="0" dirty="0">
                <a:solidFill>
                  <a:srgbClr val="4472C4">
                    <a:lumMod val="50000"/>
                  </a:srgbClr>
                </a:solidFill>
                <a:latin typeface="Century Gothic" panose="020B0502020202020204" pitchFamily="34" charset="0"/>
                <a:cs typeface="Arial"/>
                <a:sym typeface="Arial"/>
              </a:rPr>
              <a:t>der Schauspieler </a:t>
            </a:r>
            <a:r>
              <a:rPr lang="de-DE" sz="1500" kern="0" dirty="0">
                <a:solidFill>
                  <a:srgbClr val="4472C4">
                    <a:lumMod val="50000"/>
                  </a:srgbClr>
                </a:solidFill>
                <a:latin typeface="Century Gothic" panose="020B0502020202020204" pitchFamily="34" charset="0"/>
                <a:cs typeface="Arial"/>
                <a:sym typeface="Arial"/>
              </a:rPr>
              <a:t>- actor</a:t>
            </a:r>
          </a:p>
        </p:txBody>
      </p:sp>
    </p:spTree>
    <p:extLst>
      <p:ext uri="{BB962C8B-B14F-4D97-AF65-F5344CB8AC3E}">
        <p14:creationId xmlns:p14="http://schemas.microsoft.com/office/powerpoint/2010/main" val="7887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79032" fill="hold"/>
                                        <p:tgtEl>
                                          <p:spTgt spid="7"/>
                                        </p:tgtEl>
                                      </p:cBhvr>
                                    </p:cmd>
                                  </p:childTnLst>
                                </p:cTn>
                              </p:par>
                            </p:childTnLst>
                          </p:cTn>
                        </p:par>
                      </p:childTnLst>
                    </p:cTn>
                  </p:par>
                </p:childTnLst>
              </p:cTn>
              <p:nextCondLst>
                <p:cond evt="onClick" delay="0">
                  <p:tgtEl>
                    <p:spTgt spid="7"/>
                  </p:tgtEl>
                </p:cond>
              </p:nextCondLst>
            </p:seq>
            <p:audio>
              <p:cMediaNode vol="80000">
                <p:cTn id="56" fill="hold" display="0">
                  <p:stCondLst>
                    <p:cond delay="indefinite"/>
                  </p:stCondLst>
                  <p:endCondLst>
                    <p:cond evt="onStopAudio" delay="0">
                      <p:tgtEl>
                        <p:sldTgt/>
                      </p:tgtEl>
                    </p:cond>
                  </p:endCondLst>
                </p:cTn>
                <p:tgtEl>
                  <p:spTgt spid="7"/>
                </p:tgtEl>
              </p:cMediaNode>
            </p:audio>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43136" fill="hold"/>
                                        <p:tgtEl>
                                          <p:spTgt spid="9"/>
                                        </p:tgtEl>
                                      </p:cBhvr>
                                    </p:cmd>
                                  </p:childTnLst>
                                </p:cTn>
                              </p:par>
                            </p:childTnLst>
                          </p:cTn>
                        </p:par>
                      </p:childTnLst>
                    </p:cTn>
                  </p:par>
                </p:childTnLst>
              </p:cTn>
              <p:nextCondLst>
                <p:cond evt="onClick" delay="0">
                  <p:tgtEl>
                    <p:spTgt spid="9"/>
                  </p:tgtEl>
                </p:cond>
              </p:nextCondLst>
            </p:seq>
            <p:audio>
              <p:cMediaNode vol="80000">
                <p:cTn id="62" fill="hold" display="0">
                  <p:stCondLst>
                    <p:cond delay="indefinite"/>
                  </p:stCondLst>
                  <p:endCondLst>
                    <p:cond evt="onStopAudio" delay="0">
                      <p:tgtEl>
                        <p:sldTgt/>
                      </p:tgtEl>
                    </p:cond>
                  </p:endCondLst>
                </p:cTn>
                <p:tgtEl>
                  <p:spTgt spid="9"/>
                </p:tgtEl>
              </p:cMediaNode>
            </p:audio>
          </p:childTnLst>
        </p:cTn>
      </p:par>
    </p:tnLst>
    <p:bldLst>
      <p:bldP spid="6" grpId="0" animBg="1"/>
      <p:bldP spid="8" grpId="0" animBg="1"/>
      <p:bldP spid="10" grpId="0" animBg="1"/>
      <p:bldP spid="11" grpId="0" animBg="1"/>
      <p:bldP spid="12" grpId="0" animBg="1"/>
      <p:bldP spid="14" grpId="0" animBg="1"/>
      <p:bldP spid="15" grpId="0" animBg="1"/>
      <p:bldP spid="17" grpId="0" animBg="1"/>
      <p:bldP spid="23" grpId="0" animBg="1"/>
      <p:bldP spid="25"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p:cNvPicPr preferRelativeResize="0"/>
          <p:nvPr/>
        </p:nvPicPr>
        <p:blipFill rotWithShape="1">
          <a:blip r:embed="rId3">
            <a:alphaModFix/>
          </a:blip>
          <a:srcRect/>
          <a:stretch/>
        </p:blipFill>
        <p:spPr>
          <a:xfrm>
            <a:off x="16898" y="188175"/>
            <a:ext cx="7827819" cy="869950"/>
          </a:xfrm>
          <a:prstGeom prst="rect">
            <a:avLst/>
          </a:prstGeom>
          <a:noFill/>
          <a:ln>
            <a:noFill/>
          </a:ln>
        </p:spPr>
      </p:pic>
      <p:sp>
        <p:nvSpPr>
          <p:cNvPr id="534" name="Google Shape;534;p39"/>
          <p:cNvSpPr txBox="1">
            <a:spLocks noGrp="1"/>
          </p:cNvSpPr>
          <p:nvPr>
            <p:ph type="title"/>
          </p:nvPr>
        </p:nvSpPr>
        <p:spPr>
          <a:xfrm>
            <a:off x="164816" y="-101859"/>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Wo </a:t>
            </a:r>
            <a:r>
              <a:rPr lang="en-GB" sz="3200" b="1" dirty="0" err="1">
                <a:solidFill>
                  <a:schemeClr val="lt1"/>
                </a:solidFill>
              </a:rPr>
              <a:t>ist</a:t>
            </a:r>
            <a:r>
              <a:rPr lang="en-GB" sz="3200" b="1" dirty="0">
                <a:solidFill>
                  <a:schemeClr val="lt1"/>
                </a:solidFill>
              </a:rPr>
              <a:t> </a:t>
            </a:r>
            <a:r>
              <a:rPr lang="en-GB" sz="3200" b="1" dirty="0" err="1">
                <a:solidFill>
                  <a:schemeClr val="lt1"/>
                </a:solidFill>
              </a:rPr>
              <a:t>er</a:t>
            </a:r>
            <a:r>
              <a:rPr lang="en-GB" sz="3200" b="1" dirty="0">
                <a:solidFill>
                  <a:schemeClr val="lt1"/>
                </a:solidFill>
              </a:rPr>
              <a:t>/</a:t>
            </a:r>
            <a:r>
              <a:rPr lang="en-GB" sz="3200" b="1" dirty="0" err="1">
                <a:solidFill>
                  <a:schemeClr val="lt1"/>
                </a:solidFill>
              </a:rPr>
              <a:t>sie</a:t>
            </a:r>
            <a:r>
              <a:rPr lang="en-GB" sz="3200" b="1" dirty="0">
                <a:solidFill>
                  <a:schemeClr val="lt1"/>
                </a:solidFill>
              </a:rPr>
              <a:t>? </a:t>
            </a:r>
            <a:r>
              <a:rPr lang="en-GB" sz="3200" b="1" dirty="0" err="1">
                <a:solidFill>
                  <a:schemeClr val="lt1"/>
                </a:solidFill>
              </a:rPr>
              <a:t>Wohin</a:t>
            </a:r>
            <a:r>
              <a:rPr lang="en-GB" sz="3200" b="1" dirty="0">
                <a:solidFill>
                  <a:schemeClr val="lt1"/>
                </a:solidFill>
              </a:rPr>
              <a:t> </a:t>
            </a:r>
            <a:r>
              <a:rPr lang="en-GB" sz="3200" b="1" dirty="0" err="1">
                <a:solidFill>
                  <a:schemeClr val="lt1"/>
                </a:solidFill>
              </a:rPr>
              <a:t>geht</a:t>
            </a:r>
            <a:r>
              <a:rPr lang="en-GB" sz="3200" b="1" dirty="0">
                <a:solidFill>
                  <a:schemeClr val="lt1"/>
                </a:solidFill>
              </a:rPr>
              <a:t> </a:t>
            </a:r>
            <a:r>
              <a:rPr lang="en-GB" sz="3200" b="1" dirty="0" err="1">
                <a:solidFill>
                  <a:schemeClr val="lt1"/>
                </a:solidFill>
              </a:rPr>
              <a:t>er</a:t>
            </a:r>
            <a:r>
              <a:rPr lang="en-GB" sz="3200" b="1" dirty="0">
                <a:solidFill>
                  <a:schemeClr val="lt1"/>
                </a:solidFill>
              </a:rPr>
              <a:t>/</a:t>
            </a:r>
            <a:r>
              <a:rPr lang="en-GB" sz="3200" b="1" dirty="0" err="1">
                <a:solidFill>
                  <a:schemeClr val="lt1"/>
                </a:solidFill>
              </a:rPr>
              <a:t>sie</a:t>
            </a:r>
            <a:r>
              <a:rPr lang="en-GB" sz="3200" b="1" dirty="0">
                <a:solidFill>
                  <a:schemeClr val="lt1"/>
                </a:solidFill>
              </a:rPr>
              <a:t>?</a:t>
            </a:r>
            <a:endParaRPr sz="3200" dirty="0"/>
          </a:p>
        </p:txBody>
      </p:sp>
      <p:sp>
        <p:nvSpPr>
          <p:cNvPr id="536" name="Google Shape;536;p39"/>
          <p:cNvSpPr/>
          <p:nvPr/>
        </p:nvSpPr>
        <p:spPr>
          <a:xfrm>
            <a:off x="10479710" y="222231"/>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algn="ctr">
              <a:buClr>
                <a:srgbClr val="000000"/>
              </a:buClr>
              <a:buFont typeface="Arial"/>
              <a:buNone/>
            </a:pPr>
            <a:r>
              <a:rPr lang="en-GB" b="1" kern="0">
                <a:solidFill>
                  <a:srgbClr val="FFFFFF"/>
                </a:solidFill>
                <a:latin typeface="Century Gothic"/>
                <a:ea typeface="Century Gothic"/>
                <a:cs typeface="Century Gothic"/>
                <a:sym typeface="Century Gothic"/>
              </a:rPr>
              <a:t>sprechen</a:t>
            </a:r>
            <a:endParaRPr b="1" kern="0">
              <a:solidFill>
                <a:srgbClr val="FFFFFF"/>
              </a:solidFill>
              <a:latin typeface="Century Gothic"/>
              <a:ea typeface="Century Gothic"/>
              <a:cs typeface="Century Gothic"/>
              <a:sym typeface="Century Gothic"/>
            </a:endParaRPr>
          </a:p>
        </p:txBody>
      </p:sp>
      <p:graphicFrame>
        <p:nvGraphicFramePr>
          <p:cNvPr id="538" name="Google Shape;538;p39"/>
          <p:cNvGraphicFramePr/>
          <p:nvPr/>
        </p:nvGraphicFramePr>
        <p:xfrm>
          <a:off x="1221108" y="3209645"/>
          <a:ext cx="4897350" cy="2308500"/>
        </p:xfrm>
        <a:graphic>
          <a:graphicData uri="http://schemas.openxmlformats.org/drawingml/2006/table">
            <a:tbl>
              <a:tblPr>
                <a:noFill/>
              </a:tblPr>
              <a:tblGrid>
                <a:gridCol w="624650">
                  <a:extLst>
                    <a:ext uri="{9D8B030D-6E8A-4147-A177-3AD203B41FA5}">
                      <a16:colId xmlns:a16="http://schemas.microsoft.com/office/drawing/2014/main" val="20000"/>
                    </a:ext>
                  </a:extLst>
                </a:gridCol>
                <a:gridCol w="2227825">
                  <a:extLst>
                    <a:ext uri="{9D8B030D-6E8A-4147-A177-3AD203B41FA5}">
                      <a16:colId xmlns:a16="http://schemas.microsoft.com/office/drawing/2014/main" val="20002"/>
                    </a:ext>
                  </a:extLst>
                </a:gridCol>
                <a:gridCol w="20448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39" name="Google Shape;539;p39"/>
          <p:cNvSpPr/>
          <p:nvPr/>
        </p:nvSpPr>
        <p:spPr>
          <a:xfrm>
            <a:off x="1310541" y="384350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1</a:t>
            </a:r>
            <a:endParaRPr sz="1400" kern="0">
              <a:solidFill>
                <a:srgbClr val="000000"/>
              </a:solidFill>
              <a:cs typeface="Arial"/>
              <a:sym typeface="Arial"/>
            </a:endParaRPr>
          </a:p>
        </p:txBody>
      </p:sp>
      <p:sp>
        <p:nvSpPr>
          <p:cNvPr id="542" name="Google Shape;542;p39"/>
          <p:cNvSpPr txBox="1"/>
          <p:nvPr/>
        </p:nvSpPr>
        <p:spPr>
          <a:xfrm>
            <a:off x="3946139" y="3860113"/>
            <a:ext cx="2152628"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400" kern="0">
                <a:solidFill>
                  <a:srgbClr val="4472C4">
                    <a:lumMod val="50000"/>
                  </a:srgbClr>
                </a:solidFill>
                <a:latin typeface="Century Gothic"/>
                <a:ea typeface="Century Gothic"/>
                <a:cs typeface="Century Gothic"/>
                <a:sym typeface="Century Gothic"/>
              </a:rPr>
              <a:t>e.g. Festival</a:t>
            </a:r>
            <a:endParaRPr sz="2400" kern="0">
              <a:solidFill>
                <a:srgbClr val="4472C4">
                  <a:lumMod val="50000"/>
                </a:srgbClr>
              </a:solidFill>
              <a:latin typeface="Century Gothic"/>
              <a:ea typeface="Century Gothic"/>
              <a:cs typeface="Century Gothic"/>
              <a:sym typeface="Century Gothic"/>
            </a:endParaRPr>
          </a:p>
        </p:txBody>
      </p:sp>
      <p:sp>
        <p:nvSpPr>
          <p:cNvPr id="543" name="Google Shape;543;p39"/>
          <p:cNvSpPr/>
          <p:nvPr/>
        </p:nvSpPr>
        <p:spPr>
          <a:xfrm>
            <a:off x="1317706" y="442297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2</a:t>
            </a:r>
            <a:endParaRPr sz="1400" kern="0">
              <a:solidFill>
                <a:srgbClr val="000000"/>
              </a:solidFill>
              <a:cs typeface="Arial"/>
              <a:sym typeface="Arial"/>
            </a:endParaRPr>
          </a:p>
        </p:txBody>
      </p:sp>
      <p:sp>
        <p:nvSpPr>
          <p:cNvPr id="546" name="Google Shape;546;p39"/>
          <p:cNvSpPr txBox="1"/>
          <p:nvPr/>
        </p:nvSpPr>
        <p:spPr>
          <a:xfrm>
            <a:off x="4020589" y="4419062"/>
            <a:ext cx="1837952" cy="4420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47" name="Google Shape;547;p39"/>
          <p:cNvSpPr/>
          <p:nvPr/>
        </p:nvSpPr>
        <p:spPr>
          <a:xfrm>
            <a:off x="1317706" y="5002439"/>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3</a:t>
            </a:r>
            <a:endParaRPr sz="1400" kern="0">
              <a:solidFill>
                <a:srgbClr val="000000"/>
              </a:solidFill>
              <a:cs typeface="Arial"/>
              <a:sym typeface="Arial"/>
            </a:endParaRPr>
          </a:p>
        </p:txBody>
      </p:sp>
      <p:sp>
        <p:nvSpPr>
          <p:cNvPr id="549" name="Google Shape;549;p39"/>
          <p:cNvSpPr txBox="1"/>
          <p:nvPr/>
        </p:nvSpPr>
        <p:spPr>
          <a:xfrm>
            <a:off x="1824739" y="5019726"/>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62" name="Google Shape;562;p39"/>
          <p:cNvSpPr txBox="1"/>
          <p:nvPr/>
        </p:nvSpPr>
        <p:spPr>
          <a:xfrm>
            <a:off x="414246" y="1340197"/>
            <a:ext cx="2247674" cy="52318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800" b="1" kern="0">
                <a:solidFill>
                  <a:srgbClr val="4472C4">
                    <a:lumMod val="50000"/>
                  </a:srgbClr>
                </a:solidFill>
                <a:latin typeface="Century Gothic"/>
                <a:ea typeface="Century Gothic"/>
                <a:cs typeface="Century Gothic"/>
                <a:sym typeface="Century Gothic"/>
              </a:rPr>
              <a:t>Partner A/B</a:t>
            </a:r>
            <a:endParaRPr sz="2800" b="1" kern="0">
              <a:solidFill>
                <a:srgbClr val="4472C4">
                  <a:lumMod val="50000"/>
                </a:srgbClr>
              </a:solidFill>
              <a:latin typeface="Century Gothic"/>
              <a:ea typeface="Century Gothic"/>
              <a:cs typeface="Century Gothic"/>
              <a:sym typeface="Century Gothic"/>
            </a:endParaRPr>
          </a:p>
        </p:txBody>
      </p:sp>
      <p:graphicFrame>
        <p:nvGraphicFramePr>
          <p:cNvPr id="563" name="Google Shape;563;p39"/>
          <p:cNvGraphicFramePr/>
          <p:nvPr/>
        </p:nvGraphicFramePr>
        <p:xfrm>
          <a:off x="6821035" y="3209645"/>
          <a:ext cx="4948375" cy="2308500"/>
        </p:xfrm>
        <a:graphic>
          <a:graphicData uri="http://schemas.openxmlformats.org/drawingml/2006/table">
            <a:tbl>
              <a:tblPr>
                <a:noFill/>
              </a:tblPr>
              <a:tblGrid>
                <a:gridCol w="608825">
                  <a:extLst>
                    <a:ext uri="{9D8B030D-6E8A-4147-A177-3AD203B41FA5}">
                      <a16:colId xmlns:a16="http://schemas.microsoft.com/office/drawing/2014/main" val="20000"/>
                    </a:ext>
                  </a:extLst>
                </a:gridCol>
                <a:gridCol w="2275375">
                  <a:extLst>
                    <a:ext uri="{9D8B030D-6E8A-4147-A177-3AD203B41FA5}">
                      <a16:colId xmlns:a16="http://schemas.microsoft.com/office/drawing/2014/main" val="20002"/>
                    </a:ext>
                  </a:extLst>
                </a:gridCol>
                <a:gridCol w="20641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64" name="Google Shape;564;p39"/>
          <p:cNvSpPr/>
          <p:nvPr/>
        </p:nvSpPr>
        <p:spPr>
          <a:xfrm>
            <a:off x="6875794" y="384350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4</a:t>
            </a:r>
            <a:endParaRPr sz="1400" kern="0">
              <a:solidFill>
                <a:srgbClr val="000000"/>
              </a:solidFill>
              <a:cs typeface="Arial"/>
              <a:sym typeface="Arial"/>
            </a:endParaRPr>
          </a:p>
        </p:txBody>
      </p:sp>
      <p:sp>
        <p:nvSpPr>
          <p:cNvPr id="566" name="Google Shape;566;p39"/>
          <p:cNvSpPr txBox="1"/>
          <p:nvPr/>
        </p:nvSpPr>
        <p:spPr>
          <a:xfrm>
            <a:off x="7487138" y="3833738"/>
            <a:ext cx="2162913"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400" kern="0">
                <a:solidFill>
                  <a:srgbClr val="4472C4">
                    <a:lumMod val="50000"/>
                  </a:srgbClr>
                </a:solidFill>
                <a:latin typeface="Century Gothic"/>
                <a:ea typeface="Century Gothic"/>
                <a:cs typeface="Century Gothic"/>
                <a:sym typeface="Century Gothic"/>
              </a:rPr>
              <a:t>e.g. Schule</a:t>
            </a:r>
            <a:endParaRPr sz="2400" kern="0">
              <a:solidFill>
                <a:srgbClr val="4472C4">
                  <a:lumMod val="50000"/>
                </a:srgbClr>
              </a:solidFill>
              <a:latin typeface="Century Gothic"/>
              <a:ea typeface="Century Gothic"/>
              <a:cs typeface="Century Gothic"/>
              <a:sym typeface="Century Gothic"/>
            </a:endParaRPr>
          </a:p>
        </p:txBody>
      </p:sp>
      <p:sp>
        <p:nvSpPr>
          <p:cNvPr id="568" name="Google Shape;568;p39"/>
          <p:cNvSpPr/>
          <p:nvPr/>
        </p:nvSpPr>
        <p:spPr>
          <a:xfrm>
            <a:off x="6883705" y="441364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5</a:t>
            </a:r>
            <a:endParaRPr sz="1400" kern="0">
              <a:solidFill>
                <a:srgbClr val="000000"/>
              </a:solidFill>
              <a:cs typeface="Arial"/>
              <a:sym typeface="Arial"/>
            </a:endParaRPr>
          </a:p>
        </p:txBody>
      </p:sp>
      <p:sp>
        <p:nvSpPr>
          <p:cNvPr id="570" name="Google Shape;570;p39"/>
          <p:cNvSpPr txBox="1"/>
          <p:nvPr/>
        </p:nvSpPr>
        <p:spPr>
          <a:xfrm>
            <a:off x="7622214" y="4463163"/>
            <a:ext cx="2162913" cy="36933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72" name="Google Shape;572;p39"/>
          <p:cNvSpPr/>
          <p:nvPr/>
        </p:nvSpPr>
        <p:spPr>
          <a:xfrm>
            <a:off x="6890608" y="499923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6</a:t>
            </a:r>
            <a:endParaRPr sz="1400" kern="0">
              <a:solidFill>
                <a:srgbClr val="000000"/>
              </a:solidFill>
              <a:cs typeface="Arial"/>
              <a:sym typeface="Arial"/>
            </a:endParaRPr>
          </a:p>
        </p:txBody>
      </p:sp>
      <p:sp>
        <p:nvSpPr>
          <p:cNvPr id="575" name="Google Shape;575;p39"/>
          <p:cNvSpPr txBox="1"/>
          <p:nvPr/>
        </p:nvSpPr>
        <p:spPr>
          <a:xfrm>
            <a:off x="9259570" y="4996027"/>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44" name="Google Shape;541;p39"/>
          <p:cNvSpPr txBox="1"/>
          <p:nvPr/>
        </p:nvSpPr>
        <p:spPr>
          <a:xfrm>
            <a:off x="4036050" y="3275545"/>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already at</a:t>
            </a:r>
          </a:p>
        </p:txBody>
      </p:sp>
      <p:sp>
        <p:nvSpPr>
          <p:cNvPr id="45" name="Google Shape;541;p39"/>
          <p:cNvSpPr txBox="1"/>
          <p:nvPr/>
        </p:nvSpPr>
        <p:spPr>
          <a:xfrm>
            <a:off x="2053928" y="3256583"/>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going to</a:t>
            </a:r>
            <a:endParaRPr sz="2800" kern="0">
              <a:solidFill>
                <a:srgbClr val="4472C4">
                  <a:lumMod val="50000"/>
                </a:srgbClr>
              </a:solidFill>
              <a:latin typeface="Century Gothic"/>
              <a:ea typeface="Century Gothic"/>
              <a:cs typeface="Century Gothic"/>
              <a:sym typeface="Century Gothic"/>
            </a:endParaRPr>
          </a:p>
        </p:txBody>
      </p:sp>
      <p:sp>
        <p:nvSpPr>
          <p:cNvPr id="46" name="Google Shape;541;p39"/>
          <p:cNvSpPr txBox="1"/>
          <p:nvPr/>
        </p:nvSpPr>
        <p:spPr>
          <a:xfrm>
            <a:off x="9706693" y="3244541"/>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already at</a:t>
            </a:r>
          </a:p>
        </p:txBody>
      </p:sp>
      <p:sp>
        <p:nvSpPr>
          <p:cNvPr id="47" name="Google Shape;541;p39"/>
          <p:cNvSpPr txBox="1"/>
          <p:nvPr/>
        </p:nvSpPr>
        <p:spPr>
          <a:xfrm>
            <a:off x="7563893" y="3264803"/>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going to</a:t>
            </a: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42870" y="2186011"/>
            <a:ext cx="984409" cy="947261"/>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8976" y="2162323"/>
            <a:ext cx="900113" cy="918686"/>
          </a:xfrm>
          <a:prstGeom prst="rect">
            <a:avLst/>
          </a:prstGeom>
        </p:spPr>
      </p:pic>
      <p:pic>
        <p:nvPicPr>
          <p:cNvPr id="62" name="Picture 5" descr="C:\Users\RussK\AppData\Local\Microsoft\Windows\Temporary Internet Files\Content.IE5\KD8IL2OQ\Cinema-by-Merlin2525-Optimiz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408" y="1560248"/>
            <a:ext cx="1525581" cy="1289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C:\Users\RussK\AppData\Local\Microsoft\Windows\Temporary Internet Files\Content.IE5\KD8IL2OQ\shop-158317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266" y="1391313"/>
            <a:ext cx="1831200" cy="142382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9" descr="C:\Users\RussK\AppData\Local\Microsoft\Windows\Temporary Internet Files\Content.IE5\YTPV9QUG\d8xv5hz-e93a5d19-494d-44fe-8987-b85977b869f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8466" y="29406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C:\Users\RussK\AppData\Local\Microsoft\Windows\Temporary Internet Files\Content.IE5\MIZPLKQ0\muziek%20optrede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515" y="1916533"/>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C:\Users\RussK\AppData\Local\Microsoft\Windows\Temporary Internet Files\Content.IE5\8FOW89FH\15345-illustration-of-city-buildings-pv[1].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8907" y="5422483"/>
            <a:ext cx="1196270" cy="856734"/>
          </a:xfrm>
          <a:prstGeom prst="rect">
            <a:avLst/>
          </a:prstGeom>
          <a:noFill/>
          <a:ln>
            <a:noFill/>
          </a:ln>
        </p:spPr>
      </p:pic>
      <p:pic>
        <p:nvPicPr>
          <p:cNvPr id="6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3313" y="969884"/>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513" y="5937783"/>
            <a:ext cx="2821606" cy="400110"/>
          </a:xfrm>
          <a:prstGeom prst="rect">
            <a:avLst/>
          </a:prstGeom>
        </p:spPr>
        <p:txBody>
          <a:bodyPr wrap="none">
            <a:spAutoFit/>
          </a:bodyPr>
          <a:lstStyle/>
          <a:p>
            <a:pPr>
              <a:buClr>
                <a:srgbClr val="000000"/>
              </a:buClr>
              <a:buFont typeface="Arial"/>
              <a:buNone/>
            </a:pPr>
            <a:r>
              <a:rPr lang="en-GB" sz="2000" kern="0" dirty="0" err="1">
                <a:solidFill>
                  <a:srgbClr val="4472C4">
                    <a:lumMod val="50000"/>
                  </a:srgbClr>
                </a:solidFill>
                <a:latin typeface="Century Gothic" panose="020B0502020202020204" pitchFamily="34" charset="0"/>
                <a:cs typeface="Arial"/>
                <a:sym typeface="Arial"/>
              </a:rPr>
              <a:t>Wohin</a:t>
            </a:r>
            <a:r>
              <a:rPr lang="en-GB" sz="2000" kern="0" dirty="0">
                <a:solidFill>
                  <a:srgbClr val="4472C4">
                    <a:lumMod val="50000"/>
                  </a:srgbClr>
                </a:solidFill>
                <a:latin typeface="Century Gothic" panose="020B0502020202020204" pitchFamily="34" charset="0"/>
                <a:cs typeface="Arial"/>
                <a:sym typeface="Arial"/>
              </a:rPr>
              <a:t>? - Where…to?</a:t>
            </a:r>
          </a:p>
        </p:txBody>
      </p:sp>
    </p:spTree>
    <p:extLst>
      <p:ext uri="{BB962C8B-B14F-4D97-AF65-F5344CB8AC3E}">
        <p14:creationId xmlns:p14="http://schemas.microsoft.com/office/powerpoint/2010/main" val="1856957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p:cNvPicPr preferRelativeResize="0"/>
          <p:nvPr/>
        </p:nvPicPr>
        <p:blipFill rotWithShape="1">
          <a:blip r:embed="rId3">
            <a:alphaModFix/>
          </a:blip>
          <a:srcRect/>
          <a:stretch/>
        </p:blipFill>
        <p:spPr>
          <a:xfrm>
            <a:off x="16898" y="188175"/>
            <a:ext cx="7827819" cy="869950"/>
          </a:xfrm>
          <a:prstGeom prst="rect">
            <a:avLst/>
          </a:prstGeom>
          <a:noFill/>
          <a:ln>
            <a:noFill/>
          </a:ln>
        </p:spPr>
      </p:pic>
      <p:sp>
        <p:nvSpPr>
          <p:cNvPr id="534" name="Google Shape;534;p39"/>
          <p:cNvSpPr txBox="1">
            <a:spLocks noGrp="1"/>
          </p:cNvSpPr>
          <p:nvPr>
            <p:ph type="title"/>
          </p:nvPr>
        </p:nvSpPr>
        <p:spPr>
          <a:xfrm>
            <a:off x="164816" y="-101859"/>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Self-study version</a:t>
            </a:r>
            <a:endParaRPr sz="3200" dirty="0"/>
          </a:p>
        </p:txBody>
      </p:sp>
      <p:sp>
        <p:nvSpPr>
          <p:cNvPr id="536" name="Google Shape;536;p39"/>
          <p:cNvSpPr/>
          <p:nvPr/>
        </p:nvSpPr>
        <p:spPr>
          <a:xfrm>
            <a:off x="10479710" y="222231"/>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algn="ctr">
              <a:buClr>
                <a:srgbClr val="000000"/>
              </a:buClr>
              <a:buFont typeface="Arial"/>
              <a:buNone/>
            </a:pPr>
            <a:r>
              <a:rPr lang="en-GB" b="1" kern="0">
                <a:solidFill>
                  <a:srgbClr val="FFFFFF"/>
                </a:solidFill>
                <a:latin typeface="Century Gothic"/>
                <a:ea typeface="Century Gothic"/>
                <a:cs typeface="Century Gothic"/>
                <a:sym typeface="Century Gothic"/>
              </a:rPr>
              <a:t>sprechen</a:t>
            </a:r>
            <a:endParaRPr b="1" kern="0">
              <a:solidFill>
                <a:srgbClr val="FFFFFF"/>
              </a:solidFill>
              <a:latin typeface="Century Gothic"/>
              <a:ea typeface="Century Gothic"/>
              <a:cs typeface="Century Gothic"/>
              <a:sym typeface="Century Gothic"/>
            </a:endParaRPr>
          </a:p>
        </p:txBody>
      </p:sp>
      <p:graphicFrame>
        <p:nvGraphicFramePr>
          <p:cNvPr id="538" name="Google Shape;538;p39"/>
          <p:cNvGraphicFramePr/>
          <p:nvPr/>
        </p:nvGraphicFramePr>
        <p:xfrm>
          <a:off x="1221108" y="3209645"/>
          <a:ext cx="4897350" cy="2308500"/>
        </p:xfrm>
        <a:graphic>
          <a:graphicData uri="http://schemas.openxmlformats.org/drawingml/2006/table">
            <a:tbl>
              <a:tblPr>
                <a:noFill/>
              </a:tblPr>
              <a:tblGrid>
                <a:gridCol w="624650">
                  <a:extLst>
                    <a:ext uri="{9D8B030D-6E8A-4147-A177-3AD203B41FA5}">
                      <a16:colId xmlns:a16="http://schemas.microsoft.com/office/drawing/2014/main" val="20000"/>
                    </a:ext>
                  </a:extLst>
                </a:gridCol>
                <a:gridCol w="2227825">
                  <a:extLst>
                    <a:ext uri="{9D8B030D-6E8A-4147-A177-3AD203B41FA5}">
                      <a16:colId xmlns:a16="http://schemas.microsoft.com/office/drawing/2014/main" val="20002"/>
                    </a:ext>
                  </a:extLst>
                </a:gridCol>
                <a:gridCol w="20448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800">
                        <a:solidFill>
                          <a:srgbClr val="1E4E79"/>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539" name="Google Shape;539;p39">
            <a:hlinkClick r:id="" action="ppaction://noaction">
              <a:snd r:embed="rId4" name="3.1.3 roleplay - er ist auf dem Konzert.wav"/>
            </a:hlinkClick>
          </p:cNvPr>
          <p:cNvSpPr/>
          <p:nvPr/>
        </p:nvSpPr>
        <p:spPr>
          <a:xfrm>
            <a:off x="1310541" y="384350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1</a:t>
            </a:r>
            <a:endParaRPr sz="1400" kern="0">
              <a:solidFill>
                <a:srgbClr val="000000"/>
              </a:solidFill>
              <a:cs typeface="Arial"/>
              <a:sym typeface="Arial"/>
            </a:endParaRPr>
          </a:p>
        </p:txBody>
      </p:sp>
      <p:sp>
        <p:nvSpPr>
          <p:cNvPr id="543" name="Google Shape;543;p39">
            <a:hlinkClick r:id="" action="ppaction://noaction">
              <a:snd r:embed="rId5" name="3.1.3 roleplay - er ist in der Bibliothek.wav"/>
            </a:hlinkClick>
          </p:cNvPr>
          <p:cNvSpPr/>
          <p:nvPr/>
        </p:nvSpPr>
        <p:spPr>
          <a:xfrm>
            <a:off x="1317706" y="442297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2</a:t>
            </a:r>
            <a:endParaRPr sz="1400" kern="0">
              <a:solidFill>
                <a:srgbClr val="000000"/>
              </a:solidFill>
              <a:cs typeface="Arial"/>
              <a:sym typeface="Arial"/>
            </a:endParaRPr>
          </a:p>
        </p:txBody>
      </p:sp>
      <p:sp>
        <p:nvSpPr>
          <p:cNvPr id="546" name="Google Shape;546;p39"/>
          <p:cNvSpPr txBox="1"/>
          <p:nvPr/>
        </p:nvSpPr>
        <p:spPr>
          <a:xfrm>
            <a:off x="4020589" y="4419062"/>
            <a:ext cx="1837952" cy="4420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47" name="Google Shape;547;p39">
            <a:hlinkClick r:id="" action="ppaction://noaction">
              <a:snd r:embed="rId6" name="3.1.3 roleplay - er geht auf den Markt.wav"/>
            </a:hlinkClick>
          </p:cNvPr>
          <p:cNvSpPr/>
          <p:nvPr/>
        </p:nvSpPr>
        <p:spPr>
          <a:xfrm>
            <a:off x="1317706" y="5002439"/>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3</a:t>
            </a:r>
            <a:endParaRPr sz="1400" kern="0">
              <a:solidFill>
                <a:srgbClr val="000000"/>
              </a:solidFill>
              <a:cs typeface="Arial"/>
              <a:sym typeface="Arial"/>
            </a:endParaRPr>
          </a:p>
        </p:txBody>
      </p:sp>
      <p:sp>
        <p:nvSpPr>
          <p:cNvPr id="549" name="Google Shape;549;p39"/>
          <p:cNvSpPr txBox="1"/>
          <p:nvPr/>
        </p:nvSpPr>
        <p:spPr>
          <a:xfrm>
            <a:off x="1824739" y="5019726"/>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62" name="Google Shape;562;p39"/>
          <p:cNvSpPr txBox="1"/>
          <p:nvPr/>
        </p:nvSpPr>
        <p:spPr>
          <a:xfrm>
            <a:off x="414246" y="1340197"/>
            <a:ext cx="2247674" cy="52318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800" b="1" kern="0" dirty="0">
                <a:solidFill>
                  <a:srgbClr val="4472C4">
                    <a:lumMod val="50000"/>
                  </a:srgbClr>
                </a:solidFill>
                <a:latin typeface="Century Gothic"/>
                <a:ea typeface="Century Gothic"/>
                <a:cs typeface="Century Gothic"/>
                <a:sym typeface="Century Gothic"/>
              </a:rPr>
              <a:t>Partner A</a:t>
            </a:r>
            <a:endParaRPr sz="2800" b="1" kern="0" dirty="0">
              <a:solidFill>
                <a:srgbClr val="4472C4">
                  <a:lumMod val="50000"/>
                </a:srgbClr>
              </a:solidFill>
              <a:latin typeface="Century Gothic"/>
              <a:ea typeface="Century Gothic"/>
              <a:cs typeface="Century Gothic"/>
              <a:sym typeface="Century Gothic"/>
            </a:endParaRPr>
          </a:p>
        </p:txBody>
      </p:sp>
      <p:graphicFrame>
        <p:nvGraphicFramePr>
          <p:cNvPr id="563" name="Google Shape;563;p39"/>
          <p:cNvGraphicFramePr/>
          <p:nvPr/>
        </p:nvGraphicFramePr>
        <p:xfrm>
          <a:off x="6821035" y="3209645"/>
          <a:ext cx="4948375" cy="2308500"/>
        </p:xfrm>
        <a:graphic>
          <a:graphicData uri="http://schemas.openxmlformats.org/drawingml/2006/table">
            <a:tbl>
              <a:tblPr>
                <a:noFill/>
              </a:tblPr>
              <a:tblGrid>
                <a:gridCol w="608825">
                  <a:extLst>
                    <a:ext uri="{9D8B030D-6E8A-4147-A177-3AD203B41FA5}">
                      <a16:colId xmlns:a16="http://schemas.microsoft.com/office/drawing/2014/main" val="20000"/>
                    </a:ext>
                  </a:extLst>
                </a:gridCol>
                <a:gridCol w="2275375">
                  <a:extLst>
                    <a:ext uri="{9D8B030D-6E8A-4147-A177-3AD203B41FA5}">
                      <a16:colId xmlns:a16="http://schemas.microsoft.com/office/drawing/2014/main" val="20002"/>
                    </a:ext>
                  </a:extLst>
                </a:gridCol>
                <a:gridCol w="20641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64" name="Google Shape;564;p39">
            <a:hlinkClick r:id="" action="ppaction://noaction">
              <a:snd r:embed="rId7" name="3.1.3 roleplay - sie geht in die Stadt.wav"/>
            </a:hlinkClick>
          </p:cNvPr>
          <p:cNvSpPr/>
          <p:nvPr/>
        </p:nvSpPr>
        <p:spPr>
          <a:xfrm>
            <a:off x="6875794" y="384350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4</a:t>
            </a:r>
            <a:endParaRPr sz="1400" kern="0">
              <a:solidFill>
                <a:srgbClr val="000000"/>
              </a:solidFill>
              <a:cs typeface="Arial"/>
              <a:sym typeface="Arial"/>
            </a:endParaRPr>
          </a:p>
        </p:txBody>
      </p:sp>
      <p:sp>
        <p:nvSpPr>
          <p:cNvPr id="568" name="Google Shape;568;p39">
            <a:hlinkClick r:id="" action="ppaction://noaction">
              <a:snd r:embed="rId8" name="3.1.3 roleplay - sie geht in den Park.wav"/>
            </a:hlinkClick>
          </p:cNvPr>
          <p:cNvSpPr/>
          <p:nvPr/>
        </p:nvSpPr>
        <p:spPr>
          <a:xfrm>
            <a:off x="6883705" y="441364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5</a:t>
            </a:r>
            <a:endParaRPr sz="1400" kern="0">
              <a:solidFill>
                <a:srgbClr val="000000"/>
              </a:solidFill>
              <a:cs typeface="Arial"/>
              <a:sym typeface="Arial"/>
            </a:endParaRPr>
          </a:p>
        </p:txBody>
      </p:sp>
      <p:sp>
        <p:nvSpPr>
          <p:cNvPr id="570" name="Google Shape;570;p39"/>
          <p:cNvSpPr txBox="1"/>
          <p:nvPr/>
        </p:nvSpPr>
        <p:spPr>
          <a:xfrm>
            <a:off x="7622214" y="4463163"/>
            <a:ext cx="2162913" cy="36933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72" name="Google Shape;572;p39">
            <a:hlinkClick r:id="" action="ppaction://noaction">
              <a:snd r:embed="rId9" name="3.1.3 roleplay - sie ist im Klassenzimmer.wav"/>
            </a:hlinkClick>
          </p:cNvPr>
          <p:cNvSpPr/>
          <p:nvPr/>
        </p:nvSpPr>
        <p:spPr>
          <a:xfrm>
            <a:off x="6890608" y="499923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6</a:t>
            </a:r>
            <a:endParaRPr sz="1400" kern="0">
              <a:solidFill>
                <a:srgbClr val="000000"/>
              </a:solidFill>
              <a:cs typeface="Arial"/>
              <a:sym typeface="Arial"/>
            </a:endParaRPr>
          </a:p>
        </p:txBody>
      </p:sp>
      <p:sp>
        <p:nvSpPr>
          <p:cNvPr id="575" name="Google Shape;575;p39"/>
          <p:cNvSpPr txBox="1"/>
          <p:nvPr/>
        </p:nvSpPr>
        <p:spPr>
          <a:xfrm>
            <a:off x="9259570" y="4996027"/>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44" name="Google Shape;541;p39"/>
          <p:cNvSpPr txBox="1"/>
          <p:nvPr/>
        </p:nvSpPr>
        <p:spPr>
          <a:xfrm>
            <a:off x="4036050" y="3275545"/>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already at</a:t>
            </a:r>
          </a:p>
        </p:txBody>
      </p:sp>
      <p:sp>
        <p:nvSpPr>
          <p:cNvPr id="45" name="Google Shape;541;p39"/>
          <p:cNvSpPr txBox="1"/>
          <p:nvPr/>
        </p:nvSpPr>
        <p:spPr>
          <a:xfrm>
            <a:off x="2053928" y="3256583"/>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going to</a:t>
            </a:r>
            <a:endParaRPr sz="2800" kern="0">
              <a:solidFill>
                <a:srgbClr val="4472C4">
                  <a:lumMod val="50000"/>
                </a:srgbClr>
              </a:solidFill>
              <a:latin typeface="Century Gothic"/>
              <a:ea typeface="Century Gothic"/>
              <a:cs typeface="Century Gothic"/>
              <a:sym typeface="Century Gothic"/>
            </a:endParaRPr>
          </a:p>
        </p:txBody>
      </p:sp>
      <p:sp>
        <p:nvSpPr>
          <p:cNvPr id="46" name="Google Shape;541;p39"/>
          <p:cNvSpPr txBox="1"/>
          <p:nvPr/>
        </p:nvSpPr>
        <p:spPr>
          <a:xfrm>
            <a:off x="9706693" y="3244541"/>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already at</a:t>
            </a:r>
          </a:p>
        </p:txBody>
      </p:sp>
      <p:sp>
        <p:nvSpPr>
          <p:cNvPr id="47" name="Google Shape;541;p39"/>
          <p:cNvSpPr txBox="1"/>
          <p:nvPr/>
        </p:nvSpPr>
        <p:spPr>
          <a:xfrm>
            <a:off x="7563893" y="3264803"/>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going to</a:t>
            </a: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42870" y="2186011"/>
            <a:ext cx="984409" cy="947261"/>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8976" y="2162323"/>
            <a:ext cx="900113" cy="918686"/>
          </a:xfrm>
          <a:prstGeom prst="rect">
            <a:avLst/>
          </a:prstGeom>
        </p:spPr>
      </p:pic>
      <p:pic>
        <p:nvPicPr>
          <p:cNvPr id="62" name="Picture 5" descr="C:\Users\RussK\AppData\Local\Microsoft\Windows\Temporary Internet Files\Content.IE5\KD8IL2OQ\Cinema-by-Merlin2525-Optimized[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8408" y="1560248"/>
            <a:ext cx="1525581" cy="1289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C:\Users\RussK\AppData\Local\Microsoft\Windows\Temporary Internet Files\Content.IE5\KD8IL2OQ\shop-158317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92266" y="1391313"/>
            <a:ext cx="1831200" cy="142382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9" descr="C:\Users\RussK\AppData\Local\Microsoft\Windows\Temporary Internet Files\Content.IE5\YTPV9QUG\d8xv5hz-e93a5d19-494d-44fe-8987-b85977b869ff[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8466" y="29406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C:\Users\RussK\AppData\Local\Microsoft\Windows\Temporary Internet Files\Content.IE5\MIZPLKQ0\muziek%20optreden[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7515" y="1916533"/>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C:\Users\RussK\AppData\Local\Microsoft\Windows\Temporary Internet Files\Content.IE5\8FOW89FH\15345-illustration-of-city-buildings-pv[1].pn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58907" y="5422483"/>
            <a:ext cx="1196270" cy="856734"/>
          </a:xfrm>
          <a:prstGeom prst="rect">
            <a:avLst/>
          </a:prstGeom>
          <a:noFill/>
          <a:ln>
            <a:noFill/>
          </a:ln>
        </p:spPr>
      </p:pic>
      <p:pic>
        <p:nvPicPr>
          <p:cNvPr id="67"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53313" y="969884"/>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513" y="5937783"/>
            <a:ext cx="2821606" cy="400110"/>
          </a:xfrm>
          <a:prstGeom prst="rect">
            <a:avLst/>
          </a:prstGeom>
        </p:spPr>
        <p:txBody>
          <a:bodyPr wrap="none">
            <a:spAutoFit/>
          </a:bodyPr>
          <a:lstStyle/>
          <a:p>
            <a:pPr>
              <a:buClr>
                <a:srgbClr val="000000"/>
              </a:buClr>
              <a:buFont typeface="Arial"/>
              <a:buNone/>
            </a:pPr>
            <a:r>
              <a:rPr lang="en-GB" sz="2000" kern="0" dirty="0" err="1">
                <a:solidFill>
                  <a:srgbClr val="4472C4">
                    <a:lumMod val="50000"/>
                  </a:srgbClr>
                </a:solidFill>
                <a:latin typeface="Century Gothic" panose="020B0502020202020204" pitchFamily="34" charset="0"/>
                <a:cs typeface="Arial"/>
                <a:sym typeface="Arial"/>
              </a:rPr>
              <a:t>Wohin</a:t>
            </a:r>
            <a:r>
              <a:rPr lang="en-GB" sz="2000" kern="0" dirty="0">
                <a:solidFill>
                  <a:srgbClr val="4472C4">
                    <a:lumMod val="50000"/>
                  </a:srgbClr>
                </a:solidFill>
                <a:latin typeface="Century Gothic" panose="020B0502020202020204" pitchFamily="34" charset="0"/>
                <a:cs typeface="Arial"/>
                <a:sym typeface="Arial"/>
              </a:rPr>
              <a:t>? - Where…to?</a:t>
            </a:r>
          </a:p>
        </p:txBody>
      </p:sp>
    </p:spTree>
    <p:extLst>
      <p:ext uri="{BB962C8B-B14F-4D97-AF65-F5344CB8AC3E}">
        <p14:creationId xmlns:p14="http://schemas.microsoft.com/office/powerpoint/2010/main" val="1980734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p:cNvPicPr preferRelativeResize="0"/>
          <p:nvPr/>
        </p:nvPicPr>
        <p:blipFill rotWithShape="1">
          <a:blip r:embed="rId3">
            <a:alphaModFix/>
          </a:blip>
          <a:srcRect/>
          <a:stretch/>
        </p:blipFill>
        <p:spPr>
          <a:xfrm>
            <a:off x="16898" y="188175"/>
            <a:ext cx="7827819" cy="869950"/>
          </a:xfrm>
          <a:prstGeom prst="rect">
            <a:avLst/>
          </a:prstGeom>
          <a:noFill/>
          <a:ln>
            <a:noFill/>
          </a:ln>
        </p:spPr>
      </p:pic>
      <p:sp>
        <p:nvSpPr>
          <p:cNvPr id="534" name="Google Shape;534;p39"/>
          <p:cNvSpPr txBox="1">
            <a:spLocks noGrp="1"/>
          </p:cNvSpPr>
          <p:nvPr>
            <p:ph type="title"/>
          </p:nvPr>
        </p:nvSpPr>
        <p:spPr>
          <a:xfrm>
            <a:off x="164816" y="-101859"/>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Wo </a:t>
            </a:r>
            <a:r>
              <a:rPr lang="en-GB" sz="3200" b="1" dirty="0" err="1">
                <a:solidFill>
                  <a:schemeClr val="lt1"/>
                </a:solidFill>
              </a:rPr>
              <a:t>ist</a:t>
            </a:r>
            <a:r>
              <a:rPr lang="en-GB" sz="3200" b="1" dirty="0">
                <a:solidFill>
                  <a:schemeClr val="lt1"/>
                </a:solidFill>
              </a:rPr>
              <a:t> </a:t>
            </a:r>
            <a:r>
              <a:rPr lang="en-GB" sz="3200" b="1" dirty="0" err="1">
                <a:solidFill>
                  <a:schemeClr val="lt1"/>
                </a:solidFill>
              </a:rPr>
              <a:t>er</a:t>
            </a:r>
            <a:r>
              <a:rPr lang="en-GB" sz="3200" b="1" dirty="0">
                <a:solidFill>
                  <a:schemeClr val="lt1"/>
                </a:solidFill>
              </a:rPr>
              <a:t>/</a:t>
            </a:r>
            <a:r>
              <a:rPr lang="en-GB" sz="3200" b="1" dirty="0" err="1">
                <a:solidFill>
                  <a:schemeClr val="lt1"/>
                </a:solidFill>
              </a:rPr>
              <a:t>sie</a:t>
            </a:r>
            <a:r>
              <a:rPr lang="en-GB" sz="3200" b="1" dirty="0">
                <a:solidFill>
                  <a:schemeClr val="lt1"/>
                </a:solidFill>
              </a:rPr>
              <a:t>? </a:t>
            </a:r>
            <a:r>
              <a:rPr lang="en-GB" sz="3200" b="1" dirty="0" err="1">
                <a:solidFill>
                  <a:schemeClr val="lt1"/>
                </a:solidFill>
              </a:rPr>
              <a:t>Wohin</a:t>
            </a:r>
            <a:r>
              <a:rPr lang="en-GB" sz="3200" b="1" dirty="0">
                <a:solidFill>
                  <a:schemeClr val="lt1"/>
                </a:solidFill>
              </a:rPr>
              <a:t> </a:t>
            </a:r>
            <a:r>
              <a:rPr lang="en-GB" sz="3200" b="1" dirty="0" err="1">
                <a:solidFill>
                  <a:schemeClr val="lt1"/>
                </a:solidFill>
              </a:rPr>
              <a:t>geht</a:t>
            </a:r>
            <a:r>
              <a:rPr lang="en-GB" sz="3200" b="1" dirty="0">
                <a:solidFill>
                  <a:schemeClr val="lt1"/>
                </a:solidFill>
              </a:rPr>
              <a:t> </a:t>
            </a:r>
            <a:r>
              <a:rPr lang="en-GB" sz="3200" b="1" dirty="0" err="1">
                <a:solidFill>
                  <a:schemeClr val="lt1"/>
                </a:solidFill>
              </a:rPr>
              <a:t>er</a:t>
            </a:r>
            <a:r>
              <a:rPr lang="en-GB" sz="3200" b="1" dirty="0">
                <a:solidFill>
                  <a:schemeClr val="lt1"/>
                </a:solidFill>
              </a:rPr>
              <a:t>/</a:t>
            </a:r>
            <a:r>
              <a:rPr lang="en-GB" sz="3200" b="1" dirty="0" err="1">
                <a:solidFill>
                  <a:schemeClr val="lt1"/>
                </a:solidFill>
              </a:rPr>
              <a:t>sie</a:t>
            </a:r>
            <a:r>
              <a:rPr lang="en-GB" sz="3200" b="1" dirty="0">
                <a:solidFill>
                  <a:schemeClr val="lt1"/>
                </a:solidFill>
              </a:rPr>
              <a:t>?</a:t>
            </a:r>
            <a:endParaRPr sz="3200" dirty="0"/>
          </a:p>
        </p:txBody>
      </p:sp>
      <p:sp>
        <p:nvSpPr>
          <p:cNvPr id="536" name="Google Shape;536;p39"/>
          <p:cNvSpPr/>
          <p:nvPr/>
        </p:nvSpPr>
        <p:spPr>
          <a:xfrm>
            <a:off x="10479710" y="222231"/>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algn="ctr">
              <a:buClr>
                <a:srgbClr val="000000"/>
              </a:buClr>
              <a:buFont typeface="Arial"/>
              <a:buNone/>
            </a:pPr>
            <a:r>
              <a:rPr lang="en-GB" b="1" kern="0">
                <a:solidFill>
                  <a:srgbClr val="FFFFFF"/>
                </a:solidFill>
                <a:latin typeface="Century Gothic"/>
                <a:ea typeface="Century Gothic"/>
                <a:cs typeface="Century Gothic"/>
                <a:sym typeface="Century Gothic"/>
              </a:rPr>
              <a:t>sprechen</a:t>
            </a:r>
            <a:endParaRPr b="1" kern="0">
              <a:solidFill>
                <a:srgbClr val="FFFFFF"/>
              </a:solidFill>
              <a:latin typeface="Century Gothic"/>
              <a:ea typeface="Century Gothic"/>
              <a:cs typeface="Century Gothic"/>
              <a:sym typeface="Century Gothic"/>
            </a:endParaRPr>
          </a:p>
        </p:txBody>
      </p:sp>
      <p:graphicFrame>
        <p:nvGraphicFramePr>
          <p:cNvPr id="538" name="Google Shape;538;p39"/>
          <p:cNvGraphicFramePr/>
          <p:nvPr/>
        </p:nvGraphicFramePr>
        <p:xfrm>
          <a:off x="1221108" y="3209645"/>
          <a:ext cx="4897350" cy="2308500"/>
        </p:xfrm>
        <a:graphic>
          <a:graphicData uri="http://schemas.openxmlformats.org/drawingml/2006/table">
            <a:tbl>
              <a:tblPr>
                <a:noFill/>
              </a:tblPr>
              <a:tblGrid>
                <a:gridCol w="624650">
                  <a:extLst>
                    <a:ext uri="{9D8B030D-6E8A-4147-A177-3AD203B41FA5}">
                      <a16:colId xmlns:a16="http://schemas.microsoft.com/office/drawing/2014/main" val="20000"/>
                    </a:ext>
                  </a:extLst>
                </a:gridCol>
                <a:gridCol w="2227825">
                  <a:extLst>
                    <a:ext uri="{9D8B030D-6E8A-4147-A177-3AD203B41FA5}">
                      <a16:colId xmlns:a16="http://schemas.microsoft.com/office/drawing/2014/main" val="20002"/>
                    </a:ext>
                  </a:extLst>
                </a:gridCol>
                <a:gridCol w="20448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39" name="Google Shape;539;p39"/>
          <p:cNvSpPr/>
          <p:nvPr/>
        </p:nvSpPr>
        <p:spPr>
          <a:xfrm>
            <a:off x="1343486" y="385671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1</a:t>
            </a:r>
            <a:endParaRPr sz="1400" kern="0">
              <a:solidFill>
                <a:srgbClr val="000000"/>
              </a:solidFill>
              <a:cs typeface="Arial"/>
              <a:sym typeface="Arial"/>
            </a:endParaRPr>
          </a:p>
        </p:txBody>
      </p:sp>
      <p:sp>
        <p:nvSpPr>
          <p:cNvPr id="542" name="Google Shape;542;p39"/>
          <p:cNvSpPr txBox="1"/>
          <p:nvPr/>
        </p:nvSpPr>
        <p:spPr>
          <a:xfrm>
            <a:off x="4108008" y="3895544"/>
            <a:ext cx="1837952"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a:ea typeface="Century Gothic"/>
                <a:cs typeface="Century Gothic"/>
                <a:sym typeface="Century Gothic"/>
              </a:rPr>
              <a:t>concert</a:t>
            </a:r>
            <a:endParaRPr sz="2000" b="1" kern="0">
              <a:solidFill>
                <a:srgbClr val="ED7D31"/>
              </a:solidFill>
              <a:latin typeface="Century Gothic"/>
              <a:ea typeface="Century Gothic"/>
              <a:cs typeface="Century Gothic"/>
              <a:sym typeface="Century Gothic"/>
            </a:endParaRPr>
          </a:p>
        </p:txBody>
      </p:sp>
      <p:sp>
        <p:nvSpPr>
          <p:cNvPr id="543" name="Google Shape;543;p39"/>
          <p:cNvSpPr/>
          <p:nvPr/>
        </p:nvSpPr>
        <p:spPr>
          <a:xfrm>
            <a:off x="1330396" y="4436187"/>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2</a:t>
            </a:r>
            <a:endParaRPr sz="1400" kern="0">
              <a:solidFill>
                <a:srgbClr val="000000"/>
              </a:solidFill>
              <a:cs typeface="Arial"/>
              <a:sym typeface="Arial"/>
            </a:endParaRPr>
          </a:p>
        </p:txBody>
      </p:sp>
      <p:sp>
        <p:nvSpPr>
          <p:cNvPr id="546" name="Google Shape;546;p39"/>
          <p:cNvSpPr txBox="1"/>
          <p:nvPr/>
        </p:nvSpPr>
        <p:spPr>
          <a:xfrm>
            <a:off x="4148432" y="4438473"/>
            <a:ext cx="1837952"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a:ea typeface="Century Gothic"/>
                <a:cs typeface="Century Gothic"/>
                <a:sym typeface="Century Gothic"/>
              </a:rPr>
              <a:t>library</a:t>
            </a:r>
            <a:endParaRPr sz="2000" b="1" kern="0">
              <a:solidFill>
                <a:srgbClr val="ED7D31"/>
              </a:solidFill>
              <a:latin typeface="Century Gothic"/>
              <a:ea typeface="Century Gothic"/>
              <a:cs typeface="Century Gothic"/>
              <a:sym typeface="Century Gothic"/>
            </a:endParaRPr>
          </a:p>
        </p:txBody>
      </p:sp>
      <p:sp>
        <p:nvSpPr>
          <p:cNvPr id="547" name="Google Shape;547;p39"/>
          <p:cNvSpPr/>
          <p:nvPr/>
        </p:nvSpPr>
        <p:spPr>
          <a:xfrm>
            <a:off x="1330396" y="5002439"/>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3</a:t>
            </a:r>
            <a:endParaRPr sz="1400" kern="0">
              <a:solidFill>
                <a:srgbClr val="000000"/>
              </a:solidFill>
              <a:cs typeface="Arial"/>
              <a:sym typeface="Arial"/>
            </a:endParaRPr>
          </a:p>
        </p:txBody>
      </p:sp>
      <p:sp>
        <p:nvSpPr>
          <p:cNvPr id="549" name="Google Shape;549;p39"/>
          <p:cNvSpPr txBox="1"/>
          <p:nvPr/>
        </p:nvSpPr>
        <p:spPr>
          <a:xfrm>
            <a:off x="1886296" y="5019726"/>
            <a:ext cx="2062717" cy="411943"/>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a:ea typeface="Century Gothic"/>
                <a:cs typeface="Century Gothic"/>
                <a:sym typeface="Century Gothic"/>
              </a:rPr>
              <a:t>market</a:t>
            </a:r>
            <a:endParaRPr sz="2000" b="1" kern="0">
              <a:solidFill>
                <a:srgbClr val="ED7D31"/>
              </a:solidFill>
              <a:latin typeface="Century Gothic"/>
              <a:ea typeface="Century Gothic"/>
              <a:cs typeface="Century Gothic"/>
              <a:sym typeface="Century Gothic"/>
            </a:endParaRPr>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62" name="Google Shape;562;p39"/>
          <p:cNvSpPr txBox="1"/>
          <p:nvPr/>
        </p:nvSpPr>
        <p:spPr>
          <a:xfrm>
            <a:off x="414246" y="1340197"/>
            <a:ext cx="2247674" cy="52318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GB" sz="2800" b="1" kern="0">
                <a:solidFill>
                  <a:srgbClr val="4472C4">
                    <a:lumMod val="50000"/>
                  </a:srgbClr>
                </a:solidFill>
                <a:latin typeface="Century Gothic"/>
                <a:ea typeface="Century Gothic"/>
                <a:cs typeface="Century Gothic"/>
                <a:sym typeface="Century Gothic"/>
              </a:rPr>
              <a:t>Partner A/B</a:t>
            </a:r>
            <a:endParaRPr sz="2800" b="1" kern="0">
              <a:solidFill>
                <a:srgbClr val="4472C4">
                  <a:lumMod val="50000"/>
                </a:srgbClr>
              </a:solidFill>
              <a:latin typeface="Century Gothic"/>
              <a:ea typeface="Century Gothic"/>
              <a:cs typeface="Century Gothic"/>
              <a:sym typeface="Century Gothic"/>
            </a:endParaRPr>
          </a:p>
        </p:txBody>
      </p:sp>
      <p:graphicFrame>
        <p:nvGraphicFramePr>
          <p:cNvPr id="563" name="Google Shape;563;p39"/>
          <p:cNvGraphicFramePr/>
          <p:nvPr/>
        </p:nvGraphicFramePr>
        <p:xfrm>
          <a:off x="6821035" y="3209645"/>
          <a:ext cx="4948375" cy="2308500"/>
        </p:xfrm>
        <a:graphic>
          <a:graphicData uri="http://schemas.openxmlformats.org/drawingml/2006/table">
            <a:tbl>
              <a:tblPr>
                <a:noFill/>
              </a:tblPr>
              <a:tblGrid>
                <a:gridCol w="608825">
                  <a:extLst>
                    <a:ext uri="{9D8B030D-6E8A-4147-A177-3AD203B41FA5}">
                      <a16:colId xmlns:a16="http://schemas.microsoft.com/office/drawing/2014/main" val="20000"/>
                    </a:ext>
                  </a:extLst>
                </a:gridCol>
                <a:gridCol w="2275375">
                  <a:extLst>
                    <a:ext uri="{9D8B030D-6E8A-4147-A177-3AD203B41FA5}">
                      <a16:colId xmlns:a16="http://schemas.microsoft.com/office/drawing/2014/main" val="20002"/>
                    </a:ext>
                  </a:extLst>
                </a:gridCol>
                <a:gridCol w="20641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64" name="Google Shape;564;p39"/>
          <p:cNvSpPr/>
          <p:nvPr/>
        </p:nvSpPr>
        <p:spPr>
          <a:xfrm>
            <a:off x="6881948" y="383385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4</a:t>
            </a:r>
            <a:endParaRPr sz="1400" kern="0">
              <a:solidFill>
                <a:srgbClr val="000000"/>
              </a:solidFill>
              <a:cs typeface="Arial"/>
              <a:sym typeface="Arial"/>
            </a:endParaRPr>
          </a:p>
        </p:txBody>
      </p:sp>
      <p:sp>
        <p:nvSpPr>
          <p:cNvPr id="566" name="Google Shape;566;p39"/>
          <p:cNvSpPr txBox="1"/>
          <p:nvPr/>
        </p:nvSpPr>
        <p:spPr>
          <a:xfrm>
            <a:off x="7608408" y="3852595"/>
            <a:ext cx="2162913"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a:ea typeface="Century Gothic"/>
                <a:cs typeface="Century Gothic"/>
                <a:sym typeface="Century Gothic"/>
              </a:rPr>
              <a:t>town</a:t>
            </a:r>
            <a:endParaRPr sz="2000" b="1" kern="0">
              <a:solidFill>
                <a:srgbClr val="ED7D31"/>
              </a:solidFill>
              <a:latin typeface="Century Gothic"/>
              <a:ea typeface="Century Gothic"/>
              <a:cs typeface="Century Gothic"/>
              <a:sym typeface="Century Gothic"/>
            </a:endParaRPr>
          </a:p>
        </p:txBody>
      </p:sp>
      <p:sp>
        <p:nvSpPr>
          <p:cNvPr id="568" name="Google Shape;568;p39"/>
          <p:cNvSpPr/>
          <p:nvPr/>
        </p:nvSpPr>
        <p:spPr>
          <a:xfrm>
            <a:off x="6881948" y="4401296"/>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5</a:t>
            </a:r>
            <a:endParaRPr sz="1400" kern="0">
              <a:solidFill>
                <a:srgbClr val="000000"/>
              </a:solidFill>
              <a:cs typeface="Arial"/>
              <a:sym typeface="Arial"/>
            </a:endParaRPr>
          </a:p>
        </p:txBody>
      </p:sp>
      <p:sp>
        <p:nvSpPr>
          <p:cNvPr id="570" name="Google Shape;570;p39"/>
          <p:cNvSpPr txBox="1"/>
          <p:nvPr/>
        </p:nvSpPr>
        <p:spPr>
          <a:xfrm>
            <a:off x="7586119" y="4442052"/>
            <a:ext cx="2162913"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a:ea typeface="Century Gothic"/>
                <a:cs typeface="Century Gothic"/>
                <a:sym typeface="Century Gothic"/>
              </a:rPr>
              <a:t>park</a:t>
            </a:r>
            <a:endParaRPr sz="2000" b="1" kern="0">
              <a:solidFill>
                <a:srgbClr val="ED7D31"/>
              </a:solidFill>
              <a:latin typeface="Century Gothic"/>
              <a:ea typeface="Century Gothic"/>
              <a:cs typeface="Century Gothic"/>
              <a:sym typeface="Century Gothic"/>
            </a:endParaRPr>
          </a:p>
        </p:txBody>
      </p:sp>
      <p:sp>
        <p:nvSpPr>
          <p:cNvPr id="572" name="Google Shape;572;p39"/>
          <p:cNvSpPr/>
          <p:nvPr/>
        </p:nvSpPr>
        <p:spPr>
          <a:xfrm>
            <a:off x="6889160" y="4988040"/>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6</a:t>
            </a:r>
            <a:endParaRPr sz="1400" kern="0">
              <a:solidFill>
                <a:srgbClr val="000000"/>
              </a:solidFill>
              <a:cs typeface="Arial"/>
              <a:sym typeface="Arial"/>
            </a:endParaRPr>
          </a:p>
        </p:txBody>
      </p:sp>
      <p:sp>
        <p:nvSpPr>
          <p:cNvPr id="575" name="Google Shape;575;p39"/>
          <p:cNvSpPr txBox="1"/>
          <p:nvPr/>
        </p:nvSpPr>
        <p:spPr>
          <a:xfrm>
            <a:off x="9749032" y="4996027"/>
            <a:ext cx="1930041"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a:ea typeface="Century Gothic"/>
                <a:cs typeface="Century Gothic"/>
                <a:sym typeface="Century Gothic"/>
              </a:rPr>
              <a:t>classroom</a:t>
            </a:r>
            <a:endParaRPr sz="2000" b="1" kern="0">
              <a:solidFill>
                <a:srgbClr val="ED7D31"/>
              </a:solidFill>
              <a:latin typeface="Century Gothic"/>
              <a:ea typeface="Century Gothic"/>
              <a:cs typeface="Century Gothic"/>
              <a:sym typeface="Century Gothic"/>
            </a:endParaRPr>
          </a:p>
        </p:txBody>
      </p:sp>
      <p:sp>
        <p:nvSpPr>
          <p:cNvPr id="583" name="Google Shape;583;p39"/>
          <p:cNvSpPr txBox="1"/>
          <p:nvPr/>
        </p:nvSpPr>
        <p:spPr>
          <a:xfrm>
            <a:off x="9874888" y="6145260"/>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44" name="Google Shape;541;p39"/>
          <p:cNvSpPr txBox="1"/>
          <p:nvPr/>
        </p:nvSpPr>
        <p:spPr>
          <a:xfrm>
            <a:off x="4036050" y="3275545"/>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already at</a:t>
            </a:r>
          </a:p>
        </p:txBody>
      </p:sp>
      <p:sp>
        <p:nvSpPr>
          <p:cNvPr id="45" name="Google Shape;541;p39"/>
          <p:cNvSpPr txBox="1"/>
          <p:nvPr/>
        </p:nvSpPr>
        <p:spPr>
          <a:xfrm>
            <a:off x="1900593" y="3254380"/>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going to</a:t>
            </a:r>
            <a:endParaRPr sz="2800" kern="0">
              <a:solidFill>
                <a:srgbClr val="4472C4">
                  <a:lumMod val="50000"/>
                </a:srgbClr>
              </a:solidFill>
              <a:latin typeface="Century Gothic"/>
              <a:ea typeface="Century Gothic"/>
              <a:cs typeface="Century Gothic"/>
              <a:sym typeface="Century Gothic"/>
            </a:endParaRPr>
          </a:p>
        </p:txBody>
      </p:sp>
      <p:sp>
        <p:nvSpPr>
          <p:cNvPr id="46" name="Google Shape;541;p39"/>
          <p:cNvSpPr txBox="1"/>
          <p:nvPr/>
        </p:nvSpPr>
        <p:spPr>
          <a:xfrm>
            <a:off x="9749032" y="3262986"/>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already at </a:t>
            </a:r>
          </a:p>
        </p:txBody>
      </p:sp>
      <p:sp>
        <p:nvSpPr>
          <p:cNvPr id="47" name="Google Shape;541;p39"/>
          <p:cNvSpPr txBox="1"/>
          <p:nvPr/>
        </p:nvSpPr>
        <p:spPr>
          <a:xfrm>
            <a:off x="7643976" y="3264647"/>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a:solidFill>
                  <a:srgbClr val="4472C4">
                    <a:lumMod val="50000"/>
                  </a:srgbClr>
                </a:solidFill>
                <a:latin typeface="Century Gothic"/>
                <a:ea typeface="Century Gothic"/>
                <a:cs typeface="Century Gothic"/>
                <a:sym typeface="Century Gothic"/>
              </a:rPr>
              <a:t>going to</a:t>
            </a: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42870" y="2186011"/>
            <a:ext cx="984409" cy="947261"/>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8976" y="2162323"/>
            <a:ext cx="900113" cy="918686"/>
          </a:xfrm>
          <a:prstGeom prst="rect">
            <a:avLst/>
          </a:prstGeom>
        </p:spPr>
      </p:pic>
      <p:pic>
        <p:nvPicPr>
          <p:cNvPr id="38" name="Picture 5" descr="C:\Users\RussK\AppData\Local\Microsoft\Windows\Temporary Internet Files\Content.IE5\KD8IL2OQ\Cinema-by-Merlin2525-Optimiz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408" y="1560248"/>
            <a:ext cx="1525581" cy="12891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RussK\AppData\Local\Microsoft\Windows\Temporary Internet Files\Content.IE5\KD8IL2OQ\shop-158317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266" y="1391313"/>
            <a:ext cx="1831200" cy="142382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RussK\AppData\Local\Microsoft\Windows\Temporary Internet Files\Content.IE5\YTPV9QUG\d8xv5hz-e93a5d19-494d-44fe-8987-b85977b869f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8466" y="29406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Users\RussK\AppData\Local\Microsoft\Windows\Temporary Internet Files\Content.IE5\MIZPLKQ0\muziek%20optrede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515" y="1916533"/>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Users\RussK\AppData\Local\Microsoft\Windows\Temporary Internet Files\Content.IE5\8FOW89FH\15345-illustration-of-city-buildings-pv[1].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8907" y="5422483"/>
            <a:ext cx="1196270" cy="856734"/>
          </a:xfrm>
          <a:prstGeom prst="rect">
            <a:avLst/>
          </a:prstGeom>
          <a:noFill/>
          <a:ln>
            <a:noFill/>
          </a:ln>
        </p:spPr>
      </p:pic>
      <p:pic>
        <p:nvPicPr>
          <p:cNvPr id="4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3313" y="969884"/>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p:cNvSpPr/>
          <p:nvPr/>
        </p:nvSpPr>
        <p:spPr>
          <a:xfrm>
            <a:off x="63513" y="5937783"/>
            <a:ext cx="2821606" cy="400110"/>
          </a:xfrm>
          <a:prstGeom prst="rect">
            <a:avLst/>
          </a:prstGeom>
        </p:spPr>
        <p:txBody>
          <a:bodyPr wrap="none">
            <a:spAutoFit/>
          </a:bodyPr>
          <a:lstStyle/>
          <a:p>
            <a:pPr>
              <a:buClr>
                <a:srgbClr val="000000"/>
              </a:buClr>
              <a:buFont typeface="Arial"/>
              <a:buNone/>
            </a:pPr>
            <a:r>
              <a:rPr lang="en-GB" sz="2000" kern="0" dirty="0" err="1">
                <a:solidFill>
                  <a:srgbClr val="4472C4">
                    <a:lumMod val="50000"/>
                  </a:srgbClr>
                </a:solidFill>
                <a:latin typeface="Century Gothic" panose="020B0502020202020204" pitchFamily="34" charset="0"/>
                <a:cs typeface="Arial"/>
                <a:sym typeface="Arial"/>
              </a:rPr>
              <a:t>Wohin</a:t>
            </a:r>
            <a:r>
              <a:rPr lang="en-GB" sz="2000" kern="0" dirty="0">
                <a:solidFill>
                  <a:srgbClr val="4472C4">
                    <a:lumMod val="50000"/>
                  </a:srgbClr>
                </a:solidFill>
                <a:latin typeface="Century Gothic" panose="020B0502020202020204" pitchFamily="34" charset="0"/>
                <a:cs typeface="Arial"/>
                <a:sym typeface="Arial"/>
              </a:rPr>
              <a:t>? - Where…to?</a:t>
            </a:r>
          </a:p>
        </p:txBody>
      </p:sp>
      <p:sp>
        <p:nvSpPr>
          <p:cNvPr id="36" name="Google Shape;541;p39"/>
          <p:cNvSpPr txBox="1"/>
          <p:nvPr/>
        </p:nvSpPr>
        <p:spPr>
          <a:xfrm>
            <a:off x="1853761" y="3869935"/>
            <a:ext cx="2062717"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panose="020B0502020202020204" pitchFamily="34" charset="0"/>
                <a:ea typeface="Century Gothic"/>
                <a:cs typeface="Century Gothic"/>
                <a:sym typeface="Century Gothic"/>
              </a:rPr>
              <a:t>shop</a:t>
            </a:r>
            <a:endParaRPr sz="2000" b="1" kern="0">
              <a:solidFill>
                <a:srgbClr val="ED7D31"/>
              </a:solidFill>
              <a:latin typeface="Century Gothic" panose="020B0502020202020204" pitchFamily="34" charset="0"/>
              <a:ea typeface="Century Gothic"/>
              <a:cs typeface="Century Gothic"/>
              <a:sym typeface="Century Gothic"/>
            </a:endParaRPr>
          </a:p>
        </p:txBody>
      </p:sp>
      <p:sp>
        <p:nvSpPr>
          <p:cNvPr id="37" name="Google Shape;545;p39"/>
          <p:cNvSpPr txBox="1"/>
          <p:nvPr/>
        </p:nvSpPr>
        <p:spPr>
          <a:xfrm>
            <a:off x="1868091" y="4449423"/>
            <a:ext cx="2062717"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panose="020B0502020202020204" pitchFamily="34" charset="0"/>
                <a:ea typeface="Century Gothic"/>
                <a:cs typeface="Century Gothic"/>
                <a:sym typeface="Century Gothic"/>
              </a:rPr>
              <a:t>caf</a:t>
            </a:r>
            <a:r>
              <a:rPr lang="en-GB" sz="2000" b="1" kern="0">
                <a:solidFill>
                  <a:srgbClr val="ED7D31"/>
                </a:solidFill>
                <a:latin typeface="Century Gothic" panose="020B0502020202020204" pitchFamily="34" charset="0"/>
                <a:ea typeface="Century Gothic"/>
                <a:cs typeface="Calibri" panose="020F0502020204030204" pitchFamily="34" charset="0"/>
                <a:sym typeface="Century Gothic"/>
              </a:rPr>
              <a:t>é</a:t>
            </a:r>
            <a:endParaRPr sz="2000" b="1" kern="0">
              <a:solidFill>
                <a:srgbClr val="ED7D31"/>
              </a:solidFill>
              <a:latin typeface="Century Gothic" panose="020B0502020202020204" pitchFamily="34" charset="0"/>
              <a:ea typeface="Century Gothic"/>
              <a:cs typeface="Century Gothic"/>
              <a:sym typeface="Century Gothic"/>
            </a:endParaRPr>
          </a:p>
        </p:txBody>
      </p:sp>
      <p:sp>
        <p:nvSpPr>
          <p:cNvPr id="48" name="Google Shape;550;p39"/>
          <p:cNvSpPr txBox="1"/>
          <p:nvPr/>
        </p:nvSpPr>
        <p:spPr>
          <a:xfrm>
            <a:off x="4098170" y="4988040"/>
            <a:ext cx="1837952"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panose="020B0502020202020204" pitchFamily="34" charset="0"/>
                <a:ea typeface="Century Gothic"/>
                <a:cs typeface="Century Gothic"/>
                <a:sym typeface="Century Gothic"/>
              </a:rPr>
              <a:t>cinema</a:t>
            </a:r>
            <a:endParaRPr sz="2000" b="1" kern="0">
              <a:solidFill>
                <a:srgbClr val="ED7D31"/>
              </a:solidFill>
              <a:latin typeface="Century Gothic" panose="020B0502020202020204" pitchFamily="34" charset="0"/>
              <a:ea typeface="Century Gothic"/>
              <a:cs typeface="Century Gothic"/>
              <a:sym typeface="Century Gothic"/>
            </a:endParaRPr>
          </a:p>
        </p:txBody>
      </p:sp>
      <p:sp>
        <p:nvSpPr>
          <p:cNvPr id="49" name="Google Shape;567;p39"/>
          <p:cNvSpPr txBox="1"/>
          <p:nvPr/>
        </p:nvSpPr>
        <p:spPr>
          <a:xfrm>
            <a:off x="9805345" y="3873018"/>
            <a:ext cx="1930041"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a:ea typeface="Century Gothic"/>
                <a:cs typeface="Century Gothic"/>
                <a:sym typeface="Century Gothic"/>
              </a:rPr>
              <a:t>theatre</a:t>
            </a:r>
            <a:endParaRPr sz="2000" b="1" kern="0">
              <a:solidFill>
                <a:srgbClr val="ED7D31"/>
              </a:solidFill>
              <a:latin typeface="Century Gothic"/>
              <a:ea typeface="Century Gothic"/>
              <a:cs typeface="Century Gothic"/>
              <a:sym typeface="Century Gothic"/>
            </a:endParaRPr>
          </a:p>
        </p:txBody>
      </p:sp>
      <p:sp>
        <p:nvSpPr>
          <p:cNvPr id="50" name="Google Shape;571;p39"/>
          <p:cNvSpPr txBox="1"/>
          <p:nvPr/>
        </p:nvSpPr>
        <p:spPr>
          <a:xfrm>
            <a:off x="9815369" y="4428485"/>
            <a:ext cx="1930041"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dirty="0">
                <a:solidFill>
                  <a:srgbClr val="ED7D31"/>
                </a:solidFill>
                <a:latin typeface="Century Gothic"/>
                <a:ea typeface="Century Gothic"/>
                <a:cs typeface="Century Gothic"/>
                <a:sym typeface="Century Gothic"/>
              </a:rPr>
              <a:t>museum</a:t>
            </a:r>
            <a:endParaRPr sz="2000" b="1" kern="0" dirty="0">
              <a:solidFill>
                <a:srgbClr val="ED7D31"/>
              </a:solidFill>
              <a:latin typeface="Century Gothic"/>
              <a:ea typeface="Century Gothic"/>
              <a:cs typeface="Century Gothic"/>
              <a:sym typeface="Century Gothic"/>
            </a:endParaRPr>
          </a:p>
        </p:txBody>
      </p:sp>
      <p:sp>
        <p:nvSpPr>
          <p:cNvPr id="51" name="Google Shape;574;p39"/>
          <p:cNvSpPr txBox="1"/>
          <p:nvPr/>
        </p:nvSpPr>
        <p:spPr>
          <a:xfrm>
            <a:off x="7608408" y="5063336"/>
            <a:ext cx="2162913" cy="40006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000" b="1" kern="0">
                <a:solidFill>
                  <a:srgbClr val="ED7D31"/>
                </a:solidFill>
                <a:latin typeface="Century Gothic"/>
                <a:ea typeface="Century Gothic"/>
                <a:cs typeface="Century Gothic"/>
                <a:sym typeface="Century Gothic"/>
              </a:rPr>
              <a:t>school</a:t>
            </a:r>
            <a:endParaRPr sz="2000" b="1" kern="0">
              <a:solidFill>
                <a:srgbClr val="ED7D3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9117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53" y="118734"/>
            <a:ext cx="5951410" cy="607912"/>
          </a:xfrm>
        </p:spPr>
        <p:txBody>
          <a:bodyPr>
            <a:noAutofit/>
          </a:bodyPr>
          <a:lstStyle/>
          <a:p>
            <a:r>
              <a:rPr lang="en-GB" sz="3200"/>
              <a:t>Wo bist du? Wohin gehst du?</a:t>
            </a:r>
            <a:endParaRPr lang="en-GB" sz="3200" dirty="0"/>
          </a:p>
        </p:txBody>
      </p:sp>
      <p:sp>
        <p:nvSpPr>
          <p:cNvPr id="3" name="Google Shape;536;p39"/>
          <p:cNvSpPr/>
          <p:nvPr/>
        </p:nvSpPr>
        <p:spPr>
          <a:xfrm>
            <a:off x="10479710" y="222231"/>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algn="ctr">
              <a:buClr>
                <a:srgbClr val="000000"/>
              </a:buClr>
              <a:buFont typeface="Arial"/>
              <a:buNone/>
            </a:pPr>
            <a:r>
              <a:rPr lang="en-GB" b="1" kern="0">
                <a:solidFill>
                  <a:srgbClr val="FFFFFF"/>
                </a:solidFill>
                <a:latin typeface="Century Gothic"/>
                <a:ea typeface="Century Gothic"/>
                <a:cs typeface="Century Gothic"/>
                <a:sym typeface="Century Gothic"/>
              </a:rPr>
              <a:t>schreiben</a:t>
            </a:r>
            <a:endParaRPr b="1" kern="0">
              <a:solidFill>
                <a:srgbClr val="FFFFFF"/>
              </a:solidFill>
              <a:latin typeface="Century Gothic"/>
              <a:ea typeface="Century Gothic"/>
              <a:cs typeface="Century Gothic"/>
              <a:sym typeface="Century Gothic"/>
            </a:endParaRPr>
          </a:p>
        </p:txBody>
      </p:sp>
      <p:sp>
        <p:nvSpPr>
          <p:cNvPr id="4" name="Cloud Callout 3"/>
          <p:cNvSpPr/>
          <p:nvPr/>
        </p:nvSpPr>
        <p:spPr>
          <a:xfrm>
            <a:off x="46228" y="1409700"/>
            <a:ext cx="5353475" cy="3905250"/>
          </a:xfrm>
          <a:prstGeom prst="cloudCallout">
            <a:avLst>
              <a:gd name="adj1" fmla="val 38894"/>
              <a:gd name="adj2" fmla="val 34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5" name="Cloud Callout 4"/>
          <p:cNvSpPr/>
          <p:nvPr/>
        </p:nvSpPr>
        <p:spPr>
          <a:xfrm>
            <a:off x="7354272" y="1380782"/>
            <a:ext cx="4687440" cy="3905250"/>
          </a:xfrm>
          <a:prstGeom prst="cloudCallout">
            <a:avLst>
              <a:gd name="adj1" fmla="val -51266"/>
              <a:gd name="adj2" fmla="val 41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8" name="TextBox 7"/>
          <p:cNvSpPr txBox="1"/>
          <p:nvPr/>
        </p:nvSpPr>
        <p:spPr>
          <a:xfrm>
            <a:off x="25201" y="5382843"/>
            <a:ext cx="5374502" cy="461665"/>
          </a:xfrm>
          <a:prstGeom prst="rect">
            <a:avLst/>
          </a:prstGeom>
          <a:noFill/>
        </p:spPr>
        <p:txBody>
          <a:bodyPr wrap="square" rtlCol="0">
            <a:spAutoFit/>
          </a:bodyPr>
          <a:lstStyle/>
          <a:p>
            <a:pPr>
              <a:buClr>
                <a:srgbClr val="000000"/>
              </a:buClr>
              <a:buFont typeface="Arial"/>
              <a:buNone/>
            </a:pPr>
            <a:r>
              <a:rPr lang="en-GB" sz="2400" b="1" kern="0" dirty="0">
                <a:solidFill>
                  <a:srgbClr val="4472C4">
                    <a:lumMod val="50000"/>
                  </a:srgbClr>
                </a:solidFill>
                <a:latin typeface="Century Gothic" panose="020B0502020202020204" pitchFamily="34" charset="0"/>
                <a:cs typeface="Arial"/>
                <a:sym typeface="Arial"/>
              </a:rPr>
              <a:t>“</a:t>
            </a:r>
            <a:r>
              <a:rPr lang="en-GB" sz="2400" b="1" kern="0" dirty="0" err="1">
                <a:solidFill>
                  <a:srgbClr val="4472C4">
                    <a:lumMod val="50000"/>
                  </a:srgbClr>
                </a:solidFill>
                <a:latin typeface="Century Gothic" panose="020B0502020202020204" pitchFamily="34" charset="0"/>
                <a:cs typeface="Arial"/>
                <a:sym typeface="Arial"/>
              </a:rPr>
              <a:t>Ich</a:t>
            </a:r>
            <a:r>
              <a:rPr lang="en-GB" sz="2400" b="1" kern="0" dirty="0">
                <a:solidFill>
                  <a:srgbClr val="4472C4">
                    <a:lumMod val="50000"/>
                  </a:srgbClr>
                </a:solidFill>
                <a:latin typeface="Century Gothic" panose="020B0502020202020204" pitchFamily="34" charset="0"/>
                <a:cs typeface="Arial"/>
                <a:sym typeface="Arial"/>
              </a:rPr>
              <a:t> bin... </a:t>
            </a:r>
            <a:r>
              <a:rPr lang="en-GB" sz="2400" b="1" kern="0" dirty="0" err="1">
                <a:solidFill>
                  <a:srgbClr val="4472C4">
                    <a:lumMod val="50000"/>
                  </a:srgbClr>
                </a:solidFill>
                <a:latin typeface="Century Gothic" panose="020B0502020202020204" pitchFamily="34" charset="0"/>
                <a:cs typeface="Arial"/>
                <a:sym typeface="Arial"/>
              </a:rPr>
              <a:t>aber</a:t>
            </a:r>
            <a:r>
              <a:rPr lang="en-GB" sz="2400" b="1" kern="0" dirty="0">
                <a:solidFill>
                  <a:srgbClr val="4472C4">
                    <a:lumMod val="50000"/>
                  </a:srgbClr>
                </a:solidFill>
                <a:latin typeface="Century Gothic" panose="020B0502020202020204" pitchFamily="34" charset="0"/>
                <a:cs typeface="Arial"/>
                <a:sym typeface="Arial"/>
              </a:rPr>
              <a:t> </a:t>
            </a:r>
            <a:r>
              <a:rPr lang="en-GB" sz="2400" b="1" kern="0" dirty="0" err="1">
                <a:solidFill>
                  <a:srgbClr val="4472C4">
                    <a:lumMod val="50000"/>
                  </a:srgbClr>
                </a:solidFill>
                <a:latin typeface="Century Gothic" panose="020B0502020202020204" pitchFamily="34" charset="0"/>
                <a:cs typeface="Arial"/>
                <a:sym typeface="Arial"/>
              </a:rPr>
              <a:t>ich</a:t>
            </a:r>
            <a:r>
              <a:rPr lang="en-GB" sz="2400" b="1" kern="0" dirty="0">
                <a:solidFill>
                  <a:srgbClr val="4472C4">
                    <a:lumMod val="50000"/>
                  </a:srgbClr>
                </a:solidFill>
                <a:latin typeface="Century Gothic" panose="020B0502020202020204" pitchFamily="34" charset="0"/>
                <a:cs typeface="Arial"/>
                <a:sym typeface="Arial"/>
              </a:rPr>
              <a:t> </a:t>
            </a:r>
            <a:r>
              <a:rPr lang="en-GB" sz="2400" b="1" kern="0" dirty="0" err="1">
                <a:solidFill>
                  <a:srgbClr val="4472C4">
                    <a:lumMod val="50000"/>
                  </a:srgbClr>
                </a:solidFill>
                <a:latin typeface="Century Gothic" panose="020B0502020202020204" pitchFamily="34" charset="0"/>
                <a:cs typeface="Arial"/>
                <a:sym typeface="Arial"/>
              </a:rPr>
              <a:t>gehe</a:t>
            </a:r>
            <a:r>
              <a:rPr lang="en-GB" sz="2400" b="1" kern="0" dirty="0">
                <a:solidFill>
                  <a:srgbClr val="4472C4">
                    <a:lumMod val="50000"/>
                  </a:srgbClr>
                </a:solidFill>
                <a:latin typeface="Century Gothic" panose="020B0502020202020204" pitchFamily="34" charset="0"/>
                <a:cs typeface="Arial"/>
                <a:sym typeface="Arial"/>
              </a:rPr>
              <a:t> </a:t>
            </a:r>
            <a:r>
              <a:rPr lang="en-GB" sz="2400" b="1" kern="0" dirty="0" err="1">
                <a:solidFill>
                  <a:srgbClr val="4472C4">
                    <a:lumMod val="50000"/>
                  </a:srgbClr>
                </a:solidFill>
                <a:latin typeface="Century Gothic" panose="020B0502020202020204" pitchFamily="34" charset="0"/>
                <a:cs typeface="Arial"/>
                <a:sym typeface="Arial"/>
              </a:rPr>
              <a:t>jetzt</a:t>
            </a:r>
            <a:r>
              <a:rPr lang="en-GB" sz="2400" b="1" kern="0" dirty="0">
                <a:solidFill>
                  <a:srgbClr val="4472C4">
                    <a:lumMod val="50000"/>
                  </a:srgbClr>
                </a:solidFill>
                <a:latin typeface="Century Gothic" panose="020B0502020202020204" pitchFamily="34" charset="0"/>
                <a:cs typeface="Arial"/>
                <a:sym typeface="Arial"/>
              </a:rPr>
              <a:t>…”</a:t>
            </a:r>
          </a:p>
        </p:txBody>
      </p:sp>
      <p:pic>
        <p:nvPicPr>
          <p:cNvPr id="10" name="Picture 8" descr="C:\Users\RussK\AppData\Local\Microsoft\Windows\Temporary Internet Files\Content.IE5\KD8IL2OQ\shop-158317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2790" y="1853728"/>
            <a:ext cx="1301085" cy="1011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RussK\AppData\Local\Microsoft\Windows\Temporary Internet Files\Content.IE5\YTPV9QUG\d8xv5hz-e93a5d19-494d-44fe-8987-b85977b869ff[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1702" y="173207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RussK\AppData\Local\Microsoft\Windows\Temporary Internet Files\Content.IE5\8FOW89FH\15345-illustration-of-city-buildings-pv[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9041" y="2858475"/>
            <a:ext cx="1196270" cy="856734"/>
          </a:xfrm>
          <a:prstGeom prst="rect">
            <a:avLst/>
          </a:prstGeom>
          <a:noFill/>
          <a:ln>
            <a:noFill/>
          </a:ln>
        </p:spPr>
      </p:pic>
      <p:pic>
        <p:nvPicPr>
          <p:cNvPr id="16" name="Picture 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8552" y="3314016"/>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07553" y="5971281"/>
            <a:ext cx="2961563" cy="400110"/>
          </a:xfrm>
          <a:prstGeom prst="rect">
            <a:avLst/>
          </a:prstGeom>
          <a:noFill/>
        </p:spPr>
        <p:txBody>
          <a:bodyPr wrap="square" rtlCol="0">
            <a:spAutoFit/>
          </a:bodyPr>
          <a:lstStyle/>
          <a:p>
            <a:pPr>
              <a:buClr>
                <a:srgbClr val="000000"/>
              </a:buClr>
              <a:buFont typeface="Arial"/>
              <a:buNone/>
            </a:pPr>
            <a:r>
              <a:rPr lang="en-GB" sz="2000" i="1" kern="0">
                <a:solidFill>
                  <a:srgbClr val="4472C4">
                    <a:lumMod val="50000"/>
                  </a:srgbClr>
                </a:solidFill>
                <a:latin typeface="Century Gothic" panose="020B0502020202020204" pitchFamily="34" charset="0"/>
                <a:cs typeface="Arial"/>
                <a:sym typeface="Arial"/>
              </a:rPr>
              <a:t>Wohin? – Where (to)?</a:t>
            </a:r>
            <a:endParaRPr lang="en-GB" sz="2000" i="1" kern="0" dirty="0">
              <a:solidFill>
                <a:srgbClr val="4472C4">
                  <a:lumMod val="50000"/>
                </a:srgbClr>
              </a:solidFill>
              <a:latin typeface="Century Gothic" panose="020B0502020202020204" pitchFamily="34" charset="0"/>
              <a:cs typeface="Arial"/>
              <a:sym typeface="Arial"/>
            </a:endParaRPr>
          </a:p>
        </p:txBody>
      </p:sp>
      <p:sp>
        <p:nvSpPr>
          <p:cNvPr id="15" name="TextBox 14"/>
          <p:cNvSpPr txBox="1"/>
          <p:nvPr/>
        </p:nvSpPr>
        <p:spPr>
          <a:xfrm>
            <a:off x="107553" y="632288"/>
            <a:ext cx="12084447" cy="707886"/>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Wolfgang and Heidi are trying to meet up, but they are so busy! </a:t>
            </a:r>
            <a:br>
              <a:rPr lang="en-GB" sz="2000" kern="0" dirty="0">
                <a:solidFill>
                  <a:srgbClr val="4472C4">
                    <a:lumMod val="50000"/>
                  </a:srgbClr>
                </a:solidFill>
                <a:latin typeface="Century Gothic" panose="020B0502020202020204" pitchFamily="34" charset="0"/>
                <a:cs typeface="Arial"/>
                <a:sym typeface="Arial"/>
              </a:rPr>
            </a:br>
            <a:r>
              <a:rPr lang="en-GB" sz="2000" kern="0" dirty="0">
                <a:solidFill>
                  <a:srgbClr val="4472C4">
                    <a:lumMod val="50000"/>
                  </a:srgbClr>
                </a:solidFill>
                <a:latin typeface="Century Gothic" panose="020B0502020202020204" pitchFamily="34" charset="0"/>
                <a:cs typeface="Arial"/>
                <a:sym typeface="Arial"/>
              </a:rPr>
              <a:t>Sie </a:t>
            </a:r>
            <a:r>
              <a:rPr lang="en-GB" sz="2000" kern="0" dirty="0" err="1">
                <a:solidFill>
                  <a:srgbClr val="4472C4">
                    <a:lumMod val="50000"/>
                  </a:srgbClr>
                </a:solidFill>
                <a:latin typeface="Century Gothic" panose="020B0502020202020204" pitchFamily="34" charset="0"/>
                <a:cs typeface="Arial"/>
                <a:sym typeface="Arial"/>
              </a:rPr>
              <a:t>schreiben</a:t>
            </a:r>
            <a:r>
              <a:rPr lang="en-GB" sz="2000" kern="0" dirty="0">
                <a:solidFill>
                  <a:srgbClr val="4472C4">
                    <a:lumMod val="50000"/>
                  </a:srgbClr>
                </a:solidFill>
                <a:latin typeface="Century Gothic" panose="020B0502020202020204" pitchFamily="34" charset="0"/>
                <a:cs typeface="Arial"/>
                <a:sym typeface="Arial"/>
              </a:rPr>
              <a:t> SMS: </a:t>
            </a:r>
            <a:r>
              <a:rPr lang="en-GB" sz="2000" b="1" kern="0" dirty="0">
                <a:solidFill>
                  <a:srgbClr val="4472C4">
                    <a:lumMod val="50000"/>
                  </a:srgbClr>
                </a:solidFill>
                <a:latin typeface="Century Gothic" panose="020B0502020202020204" pitchFamily="34" charset="0"/>
                <a:cs typeface="Arial"/>
                <a:sym typeface="Arial"/>
              </a:rPr>
              <a:t>“</a:t>
            </a:r>
            <a:r>
              <a:rPr lang="en-GB" sz="2000" b="1" kern="0" dirty="0" err="1">
                <a:solidFill>
                  <a:srgbClr val="4472C4">
                    <a:lumMod val="50000"/>
                  </a:srgbClr>
                </a:solidFill>
                <a:latin typeface="Century Gothic" panose="020B0502020202020204" pitchFamily="34" charset="0"/>
                <a:cs typeface="Arial"/>
                <a:sym typeface="Arial"/>
              </a:rPr>
              <a:t>Ich</a:t>
            </a:r>
            <a:r>
              <a:rPr lang="en-GB" sz="2000" b="1" kern="0" dirty="0">
                <a:solidFill>
                  <a:srgbClr val="4472C4">
                    <a:lumMod val="50000"/>
                  </a:srgbClr>
                </a:solidFill>
                <a:latin typeface="Century Gothic" panose="020B0502020202020204" pitchFamily="34" charset="0"/>
                <a:cs typeface="Arial"/>
                <a:sym typeface="Arial"/>
              </a:rPr>
              <a:t> bin... </a:t>
            </a:r>
            <a:r>
              <a:rPr lang="en-GB" sz="2000" b="1" kern="0" dirty="0" err="1">
                <a:solidFill>
                  <a:srgbClr val="4472C4">
                    <a:lumMod val="50000"/>
                  </a:srgbClr>
                </a:solidFill>
                <a:latin typeface="Century Gothic" panose="020B0502020202020204" pitchFamily="34" charset="0"/>
                <a:cs typeface="Arial"/>
                <a:sym typeface="Arial"/>
              </a:rPr>
              <a:t>aber</a:t>
            </a:r>
            <a:r>
              <a:rPr lang="en-GB" sz="2000" b="1" kern="0" dirty="0">
                <a:solidFill>
                  <a:srgbClr val="4472C4">
                    <a:lumMod val="50000"/>
                  </a:srgbClr>
                </a:solidFill>
                <a:latin typeface="Century Gothic" panose="020B0502020202020204" pitchFamily="34" charset="0"/>
                <a:cs typeface="Arial"/>
                <a:sym typeface="Arial"/>
              </a:rPr>
              <a:t> </a:t>
            </a:r>
            <a:r>
              <a:rPr lang="en-GB" sz="2000" b="1" kern="0" dirty="0" err="1">
                <a:solidFill>
                  <a:srgbClr val="4472C4">
                    <a:lumMod val="50000"/>
                  </a:srgbClr>
                </a:solidFill>
                <a:latin typeface="Century Gothic" panose="020B0502020202020204" pitchFamily="34" charset="0"/>
                <a:cs typeface="Arial"/>
                <a:sym typeface="Arial"/>
              </a:rPr>
              <a:t>ich</a:t>
            </a:r>
            <a:r>
              <a:rPr lang="en-GB" sz="2000" b="1" kern="0" dirty="0">
                <a:solidFill>
                  <a:srgbClr val="4472C4">
                    <a:lumMod val="50000"/>
                  </a:srgbClr>
                </a:solidFill>
                <a:latin typeface="Century Gothic" panose="020B0502020202020204" pitchFamily="34" charset="0"/>
                <a:cs typeface="Arial"/>
                <a:sym typeface="Arial"/>
              </a:rPr>
              <a:t> </a:t>
            </a:r>
            <a:r>
              <a:rPr lang="en-GB" sz="2000" b="1" kern="0" dirty="0" err="1">
                <a:solidFill>
                  <a:srgbClr val="4472C4">
                    <a:lumMod val="50000"/>
                  </a:srgbClr>
                </a:solidFill>
                <a:latin typeface="Century Gothic" panose="020B0502020202020204" pitchFamily="34" charset="0"/>
                <a:cs typeface="Arial"/>
                <a:sym typeface="Arial"/>
              </a:rPr>
              <a:t>gehe</a:t>
            </a:r>
            <a:r>
              <a:rPr lang="en-GB" sz="2000" b="1" kern="0" dirty="0">
                <a:solidFill>
                  <a:srgbClr val="4472C4">
                    <a:lumMod val="50000"/>
                  </a:srgbClr>
                </a:solidFill>
                <a:latin typeface="Century Gothic" panose="020B0502020202020204" pitchFamily="34" charset="0"/>
                <a:cs typeface="Arial"/>
                <a:sym typeface="Arial"/>
              </a:rPr>
              <a:t> </a:t>
            </a:r>
            <a:r>
              <a:rPr lang="en-GB" sz="2000" b="1" kern="0" dirty="0" err="1">
                <a:solidFill>
                  <a:srgbClr val="4472C4">
                    <a:lumMod val="50000"/>
                  </a:srgbClr>
                </a:solidFill>
                <a:latin typeface="Century Gothic" panose="020B0502020202020204" pitchFamily="34" charset="0"/>
                <a:cs typeface="Arial"/>
                <a:sym typeface="Arial"/>
              </a:rPr>
              <a:t>jetzt</a:t>
            </a:r>
            <a:r>
              <a:rPr lang="en-GB" sz="2000" b="1" kern="0" dirty="0">
                <a:solidFill>
                  <a:srgbClr val="4472C4">
                    <a:lumMod val="50000"/>
                  </a:srgbClr>
                </a:solidFill>
                <a:latin typeface="Century Gothic" panose="020B0502020202020204" pitchFamily="34" charset="0"/>
                <a:cs typeface="Arial"/>
                <a:sym typeface="Arial"/>
              </a:rPr>
              <a:t>…”</a:t>
            </a:r>
            <a:r>
              <a:rPr lang="en-GB" sz="2000" kern="0" dirty="0" err="1">
                <a:solidFill>
                  <a:srgbClr val="4472C4">
                    <a:lumMod val="50000"/>
                  </a:srgbClr>
                </a:solidFill>
                <a:latin typeface="Century Gothic" panose="020B0502020202020204" pitchFamily="34" charset="0"/>
                <a:cs typeface="Arial"/>
                <a:sym typeface="Arial"/>
              </a:rPr>
              <a:t>Schreib</a:t>
            </a:r>
            <a:r>
              <a:rPr lang="en-GB" sz="2000" kern="0" dirty="0">
                <a:solidFill>
                  <a:srgbClr val="4472C4">
                    <a:lumMod val="50000"/>
                  </a:srgbClr>
                </a:solidFill>
                <a:latin typeface="Century Gothic" panose="020B0502020202020204" pitchFamily="34" charset="0"/>
                <a:cs typeface="Arial"/>
                <a:sym typeface="Arial"/>
              </a:rPr>
              <a:t> </a:t>
            </a:r>
            <a:r>
              <a:rPr lang="en-GB" sz="2000" u="sng" kern="0" dirty="0" err="1">
                <a:solidFill>
                  <a:srgbClr val="4472C4">
                    <a:lumMod val="50000"/>
                  </a:srgbClr>
                </a:solidFill>
                <a:latin typeface="Century Gothic" panose="020B0502020202020204" pitchFamily="34" charset="0"/>
                <a:cs typeface="Arial"/>
                <a:sym typeface="Arial"/>
              </a:rPr>
              <a:t>drei</a:t>
            </a:r>
            <a:r>
              <a:rPr lang="en-GB" sz="2000" kern="0" dirty="0">
                <a:solidFill>
                  <a:srgbClr val="4472C4">
                    <a:lumMod val="50000"/>
                  </a:srgbClr>
                </a:solidFill>
                <a:latin typeface="Century Gothic" panose="020B0502020202020204" pitchFamily="34" charset="0"/>
                <a:cs typeface="Arial"/>
                <a:sym typeface="Arial"/>
              </a:rPr>
              <a:t> SMS </a:t>
            </a:r>
            <a:r>
              <a:rPr lang="en-GB" sz="2000" kern="0" dirty="0" err="1">
                <a:solidFill>
                  <a:srgbClr val="4472C4">
                    <a:lumMod val="50000"/>
                  </a:srgbClr>
                </a:solidFill>
                <a:latin typeface="Century Gothic" panose="020B0502020202020204" pitchFamily="34" charset="0"/>
                <a:cs typeface="Arial"/>
                <a:sym typeface="Arial"/>
              </a:rPr>
              <a:t>für</a:t>
            </a:r>
            <a:r>
              <a:rPr lang="en-GB" sz="2000" kern="0" dirty="0">
                <a:solidFill>
                  <a:srgbClr val="4472C4">
                    <a:lumMod val="50000"/>
                  </a:srgbClr>
                </a:solidFill>
                <a:latin typeface="Century Gothic" panose="020B0502020202020204" pitchFamily="34" charset="0"/>
                <a:cs typeface="Arial"/>
                <a:sym typeface="Arial"/>
              </a:rPr>
              <a:t> Wolfgang </a:t>
            </a:r>
            <a:r>
              <a:rPr lang="en-GB" sz="2000" b="1" i="1" kern="0" dirty="0" err="1">
                <a:solidFill>
                  <a:srgbClr val="4472C4">
                    <a:lumMod val="50000"/>
                  </a:srgbClr>
                </a:solidFill>
                <a:latin typeface="Century Gothic" panose="020B0502020202020204" pitchFamily="34" charset="0"/>
                <a:cs typeface="Arial"/>
                <a:sym typeface="Arial"/>
              </a:rPr>
              <a:t>oder</a:t>
            </a:r>
            <a:r>
              <a:rPr lang="en-GB" sz="2000" kern="0" dirty="0">
                <a:solidFill>
                  <a:srgbClr val="4472C4">
                    <a:lumMod val="50000"/>
                  </a:srgbClr>
                </a:solidFill>
                <a:latin typeface="Century Gothic" panose="020B0502020202020204" pitchFamily="34" charset="0"/>
                <a:cs typeface="Arial"/>
                <a:sym typeface="Arial"/>
              </a:rPr>
              <a:t> Heidi.  </a:t>
            </a:r>
          </a:p>
        </p:txBody>
      </p:sp>
      <p:pic>
        <p:nvPicPr>
          <p:cNvPr id="18" name="Picture 17">
            <a:extLst>
              <a:ext uri="{FF2B5EF4-FFF2-40B4-BE49-F238E27FC236}">
                <a16:creationId xmlns:a16="http://schemas.microsoft.com/office/drawing/2014/main" id="{486B043A-15D3-7145-ABD5-13750D7B02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9145" y="4487663"/>
            <a:ext cx="1895432" cy="1883728"/>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3702" y="4645411"/>
            <a:ext cx="1341446" cy="1804462"/>
          </a:xfrm>
          <a:prstGeom prst="rect">
            <a:avLst/>
          </a:prstGeom>
        </p:spPr>
      </p:pic>
      <p:pic>
        <p:nvPicPr>
          <p:cNvPr id="20" name="Picture 5" descr="C:\Users\RussK\AppData\Local\Microsoft\Windows\Temporary Internet Files\Content.IE5\KD8IL2OQ\Cinema-by-Merlin2525-Optimized[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145" y="3188866"/>
            <a:ext cx="1037817" cy="8769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RussK\AppData\Local\Microsoft\Windows\Temporary Internet Files\Content.IE5\MIZPLKQ0\muziek%20optreden[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52271" y="3013006"/>
            <a:ext cx="1002481" cy="742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0683" y="2224408"/>
            <a:ext cx="982688" cy="644889"/>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16825" y="1954641"/>
            <a:ext cx="1090307" cy="849247"/>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24170" y="3074839"/>
            <a:ext cx="1373978" cy="990982"/>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36277" y="3870118"/>
            <a:ext cx="850686" cy="846698"/>
          </a:xfrm>
          <a:prstGeom prst="rect">
            <a:avLst/>
          </a:prstGeom>
        </p:spPr>
      </p:pic>
    </p:spTree>
    <p:extLst>
      <p:ext uri="{BB962C8B-B14F-4D97-AF65-F5344CB8AC3E}">
        <p14:creationId xmlns:p14="http://schemas.microsoft.com/office/powerpoint/2010/main" val="3035127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6822" y="5262464"/>
            <a:ext cx="729342" cy="708449"/>
          </a:xfrm>
          <a:prstGeom prst="rect">
            <a:avLst/>
          </a:prstGeom>
        </p:spPr>
      </p:pic>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9" name="Title 8">
            <a:extLst>
              <a:ext uri="{FF2B5EF4-FFF2-40B4-BE49-F238E27FC236}">
                <a16:creationId xmlns:a16="http://schemas.microsoft.com/office/drawing/2014/main" id="{1737AC0A-8A74-BE47-8463-34EBBE439224}"/>
              </a:ext>
            </a:extLst>
          </p:cNvPr>
          <p:cNvSpPr>
            <a:spLocks noGrp="1"/>
          </p:cNvSpPr>
          <p:nvPr>
            <p:ph type="title"/>
          </p:nvPr>
        </p:nvSpPr>
        <p:spPr>
          <a:xfrm>
            <a:off x="0" y="188476"/>
            <a:ext cx="6598382" cy="1000383"/>
          </a:xfrm>
        </p:spPr>
        <p:txBody>
          <a:bodyPr>
            <a:normAutofit/>
          </a:bodyPr>
          <a:lstStyle/>
          <a:p>
            <a:r>
              <a:rPr lang="en-GB" sz="2800" b="1" dirty="0">
                <a:solidFill>
                  <a:prstClr val="white"/>
                </a:solidFill>
                <a:sym typeface="Arial"/>
              </a:rPr>
              <a:t>Talking about where something or someone is moving to</a:t>
            </a:r>
            <a:endParaRPr lang="en-US" sz="2800" dirty="0"/>
          </a:p>
        </p:txBody>
      </p:sp>
      <p:sp>
        <p:nvSpPr>
          <p:cNvPr id="29" name="Oval Callout 28"/>
          <p:cNvSpPr/>
          <p:nvPr/>
        </p:nvSpPr>
        <p:spPr>
          <a:xfrm>
            <a:off x="262989" y="218796"/>
            <a:ext cx="3623835" cy="1438499"/>
          </a:xfrm>
          <a:prstGeom prst="wedgeEllipseCallout">
            <a:avLst>
              <a:gd name="adj1" fmla="val 55640"/>
              <a:gd name="adj2" fmla="val 250796"/>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endParaRPr lang="en-GB" sz="2000" kern="0" dirty="0">
              <a:solidFill>
                <a:srgbClr val="FFFFFF"/>
              </a:solidFill>
              <a:latin typeface="Century Gothic" panose="020B0502020202020204" pitchFamily="34" charset="0"/>
              <a:sym typeface="Arial"/>
            </a:endParaRPr>
          </a:p>
        </p:txBody>
      </p:sp>
      <p:sp>
        <p:nvSpPr>
          <p:cNvPr id="16" name="TextBox 15">
            <a:extLst>
              <a:ext uri="{FF2B5EF4-FFF2-40B4-BE49-F238E27FC236}">
                <a16:creationId xmlns:a16="http://schemas.microsoft.com/office/drawing/2014/main" id="{61CFBD48-3016-684F-B62B-1963494DD7B0}"/>
              </a:ext>
            </a:extLst>
          </p:cNvPr>
          <p:cNvSpPr txBox="1"/>
          <p:nvPr/>
        </p:nvSpPr>
        <p:spPr>
          <a:xfrm>
            <a:off x="409976" y="2031012"/>
            <a:ext cx="992579" cy="584775"/>
          </a:xfrm>
          <a:prstGeom prst="rect">
            <a:avLst/>
          </a:prstGeom>
          <a:noFill/>
        </p:spPr>
        <p:txBody>
          <a:bodyPr wrap="none" rtlCol="0">
            <a:spAutoFit/>
          </a:bodyPr>
          <a:lstStyle/>
          <a:p>
            <a:pPr>
              <a:buClr>
                <a:srgbClr val="000000"/>
              </a:buClr>
              <a:buFont typeface="Arial"/>
              <a:buNone/>
            </a:pPr>
            <a:r>
              <a:rPr lang="en-US" sz="3200" b="1" kern="0" dirty="0">
                <a:solidFill>
                  <a:srgbClr val="DAA520"/>
                </a:solidFill>
                <a:latin typeface="Century Gothic" panose="020B0502020202020204" pitchFamily="34" charset="0"/>
                <a:cs typeface="Arial"/>
                <a:sym typeface="Arial"/>
              </a:rPr>
              <a:t>       </a:t>
            </a:r>
            <a:endParaRPr lang="en-US" sz="3200" kern="0" dirty="0">
              <a:solidFill>
                <a:srgbClr val="115076"/>
              </a:solidFill>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886824" y="2085469"/>
            <a:ext cx="300082" cy="584775"/>
          </a:xfrm>
          <a:prstGeom prst="rect">
            <a:avLst/>
          </a:prstGeom>
          <a:noFill/>
        </p:spPr>
        <p:txBody>
          <a:bodyPr wrap="none" rtlCol="0">
            <a:spAutoFit/>
          </a:bodyPr>
          <a:lstStyle/>
          <a:p>
            <a:pPr>
              <a:buClr>
                <a:srgbClr val="000000"/>
              </a:buClr>
              <a:buFont typeface="Arial"/>
              <a:buNone/>
            </a:pPr>
            <a:r>
              <a:rPr lang="en-US" sz="3200" b="1" kern="0" dirty="0">
                <a:solidFill>
                  <a:srgbClr val="DAA520"/>
                </a:solidFill>
                <a:latin typeface="Century Gothic" panose="020B0502020202020204" pitchFamily="34" charset="0"/>
                <a:cs typeface="Arial"/>
                <a:sym typeface="Arial"/>
              </a:rPr>
              <a:t> </a:t>
            </a:r>
            <a:endParaRPr lang="en-US" sz="3200" kern="0" dirty="0">
              <a:solidFill>
                <a:srgbClr val="115076"/>
              </a:solidFill>
              <a:latin typeface="Century Gothic" panose="020B0502020202020204" pitchFamily="34" charset="0"/>
              <a:cs typeface="Arial"/>
              <a:sym typeface="Arial"/>
            </a:endParaRPr>
          </a:p>
        </p:txBody>
      </p:sp>
      <p:sp>
        <p:nvSpPr>
          <p:cNvPr id="4" name="TextBox 3"/>
          <p:cNvSpPr txBox="1"/>
          <p:nvPr/>
        </p:nvSpPr>
        <p:spPr>
          <a:xfrm>
            <a:off x="307705" y="1248440"/>
            <a:ext cx="10391470" cy="707886"/>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To say where something or someone </a:t>
            </a:r>
            <a:r>
              <a:rPr lang="en-GB" sz="2000" b="1" kern="0" dirty="0">
                <a:solidFill>
                  <a:srgbClr val="4472C4">
                    <a:lumMod val="50000"/>
                  </a:srgbClr>
                </a:solidFill>
                <a:latin typeface="Century Gothic" panose="020B0502020202020204" pitchFamily="34" charset="0"/>
                <a:cs typeface="Arial"/>
                <a:sym typeface="Arial"/>
              </a:rPr>
              <a:t>is moving to</a:t>
            </a:r>
            <a:r>
              <a:rPr lang="en-GB" sz="2000" kern="0" dirty="0">
                <a:solidFill>
                  <a:srgbClr val="4472C4">
                    <a:lumMod val="50000"/>
                  </a:srgbClr>
                </a:solidFill>
                <a:latin typeface="Century Gothic" panose="020B0502020202020204" pitchFamily="34" charset="0"/>
                <a:cs typeface="Arial"/>
                <a:sym typeface="Arial"/>
              </a:rPr>
              <a:t>, use the prepositions </a:t>
            </a:r>
            <a:r>
              <a:rPr lang="en-GB" sz="2000" b="1" kern="0" dirty="0">
                <a:solidFill>
                  <a:srgbClr val="4472C4">
                    <a:lumMod val="50000"/>
                  </a:srgbClr>
                </a:solidFill>
                <a:latin typeface="Century Gothic" panose="020B0502020202020204" pitchFamily="34" charset="0"/>
                <a:cs typeface="Arial"/>
                <a:sym typeface="Arial"/>
              </a:rPr>
              <a:t>‘in’ </a:t>
            </a:r>
            <a:r>
              <a:rPr lang="en-GB" sz="2000" kern="0" dirty="0">
                <a:solidFill>
                  <a:srgbClr val="4472C4">
                    <a:lumMod val="50000"/>
                  </a:srgbClr>
                </a:solidFill>
                <a:latin typeface="Century Gothic" panose="020B0502020202020204" pitchFamily="34" charset="0"/>
                <a:cs typeface="Arial"/>
                <a:sym typeface="Arial"/>
              </a:rPr>
              <a:t>(into) and </a:t>
            </a:r>
            <a:r>
              <a:rPr lang="en-GB" sz="2000" b="1" kern="0" dirty="0">
                <a:solidFill>
                  <a:srgbClr val="4472C4">
                    <a:lumMod val="50000"/>
                  </a:srgbClr>
                </a:solidFill>
                <a:latin typeface="Century Gothic" panose="020B0502020202020204" pitchFamily="34" charset="0"/>
                <a:cs typeface="Arial"/>
                <a:sym typeface="Arial"/>
              </a:rPr>
              <a:t>‘auf’ </a:t>
            </a:r>
            <a:r>
              <a:rPr lang="en-GB" sz="2000" kern="0" dirty="0">
                <a:solidFill>
                  <a:srgbClr val="4472C4">
                    <a:lumMod val="50000"/>
                  </a:srgbClr>
                </a:solidFill>
                <a:latin typeface="Century Gothic" panose="020B0502020202020204" pitchFamily="34" charset="0"/>
                <a:cs typeface="Arial"/>
                <a:sym typeface="Arial"/>
              </a:rPr>
              <a:t>(onto):</a:t>
            </a:r>
          </a:p>
        </p:txBody>
      </p:sp>
      <p:sp>
        <p:nvSpPr>
          <p:cNvPr id="10" name="TextBox 9"/>
          <p:cNvSpPr txBox="1"/>
          <p:nvPr/>
        </p:nvSpPr>
        <p:spPr>
          <a:xfrm>
            <a:off x="6579604" y="1688362"/>
            <a:ext cx="2969002" cy="584775"/>
          </a:xfrm>
          <a:prstGeom prst="rect">
            <a:avLst/>
          </a:prstGeom>
          <a:noFill/>
        </p:spPr>
        <p:txBody>
          <a:bodyPr wrap="square" rtlCol="0">
            <a:spAutoFit/>
          </a:bodyPr>
          <a:lstStyle/>
          <a:p>
            <a:pPr>
              <a:buClr>
                <a:srgbClr val="000000"/>
              </a:buClr>
              <a:buFont typeface="Arial"/>
              <a:buNone/>
            </a:pPr>
            <a:r>
              <a:rPr lang="en-GB" sz="3200" b="1" kern="0" dirty="0">
                <a:solidFill>
                  <a:srgbClr val="FF0000"/>
                </a:solidFill>
                <a:latin typeface="Century Gothic" panose="020B0502020202020204" pitchFamily="34" charset="0"/>
                <a:cs typeface="Arial"/>
                <a:sym typeface="Arial"/>
              </a:rPr>
              <a:t>die </a:t>
            </a:r>
            <a:r>
              <a:rPr lang="en-GB" sz="3200" b="1" kern="0" dirty="0" err="1">
                <a:solidFill>
                  <a:srgbClr val="4472C4">
                    <a:lumMod val="50000"/>
                  </a:srgbClr>
                </a:solidFill>
                <a:latin typeface="Century Gothic" panose="020B0502020202020204" pitchFamily="34" charset="0"/>
                <a:cs typeface="Arial"/>
                <a:sym typeface="Arial"/>
              </a:rPr>
              <a:t>Stadt</a:t>
            </a:r>
            <a:endParaRPr lang="en-GB" sz="3200" b="1" kern="0" dirty="0">
              <a:solidFill>
                <a:srgbClr val="FF0000"/>
              </a:solidFill>
              <a:latin typeface="Century Gothic" panose="020B0502020202020204" pitchFamily="34" charset="0"/>
              <a:cs typeface="Arial"/>
              <a:sym typeface="Arial"/>
            </a:endParaRPr>
          </a:p>
        </p:txBody>
      </p:sp>
      <p:sp>
        <p:nvSpPr>
          <p:cNvPr id="11" name="TextBox 10"/>
          <p:cNvSpPr txBox="1"/>
          <p:nvPr/>
        </p:nvSpPr>
        <p:spPr>
          <a:xfrm>
            <a:off x="10078756" y="1674827"/>
            <a:ext cx="2582912" cy="584775"/>
          </a:xfrm>
          <a:prstGeom prst="rect">
            <a:avLst/>
          </a:prstGeom>
          <a:noFill/>
        </p:spPr>
        <p:txBody>
          <a:bodyPr wrap="square" rtlCol="0">
            <a:spAutoFit/>
          </a:bodyPr>
          <a:lstStyle/>
          <a:p>
            <a:pPr>
              <a:buClr>
                <a:srgbClr val="000000"/>
              </a:buClr>
              <a:buFont typeface="Arial"/>
              <a:buNone/>
            </a:pPr>
            <a:r>
              <a:rPr lang="en-GB" sz="3200" b="1" kern="0" dirty="0">
                <a:solidFill>
                  <a:srgbClr val="C2931C"/>
                </a:solidFill>
                <a:latin typeface="Century Gothic" panose="020B0502020202020204" pitchFamily="34" charset="0"/>
                <a:cs typeface="Arial"/>
                <a:sym typeface="Arial"/>
              </a:rPr>
              <a:t>das </a:t>
            </a:r>
            <a:r>
              <a:rPr lang="en-GB" sz="3200" b="1" kern="0" dirty="0">
                <a:solidFill>
                  <a:srgbClr val="4472C4">
                    <a:lumMod val="50000"/>
                  </a:srgbClr>
                </a:solidFill>
                <a:latin typeface="Century Gothic" panose="020B0502020202020204" pitchFamily="34" charset="0"/>
                <a:cs typeface="Arial"/>
                <a:sym typeface="Arial"/>
              </a:rPr>
              <a:t>Kino</a:t>
            </a:r>
            <a:endParaRPr lang="en-GB" sz="3200" b="1" kern="0" dirty="0">
              <a:solidFill>
                <a:srgbClr val="C2931C"/>
              </a:solidFill>
              <a:latin typeface="Century Gothic" panose="020B0502020202020204" pitchFamily="34" charset="0"/>
              <a:cs typeface="Arial"/>
              <a:sym typeface="Arial"/>
            </a:endParaRPr>
          </a:p>
        </p:txBody>
      </p:sp>
      <p:sp>
        <p:nvSpPr>
          <p:cNvPr id="12" name="TextBox 11"/>
          <p:cNvSpPr txBox="1"/>
          <p:nvPr/>
        </p:nvSpPr>
        <p:spPr>
          <a:xfrm>
            <a:off x="2406180" y="1708413"/>
            <a:ext cx="3561452" cy="584775"/>
          </a:xfrm>
          <a:prstGeom prst="rect">
            <a:avLst/>
          </a:prstGeom>
          <a:noFill/>
        </p:spPr>
        <p:txBody>
          <a:bodyPr wrap="square" rtlCol="0">
            <a:spAutoFit/>
          </a:bodyPr>
          <a:lstStyle/>
          <a:p>
            <a:pPr algn="ctr">
              <a:buClr>
                <a:srgbClr val="000000"/>
              </a:buClr>
              <a:buFont typeface="Arial"/>
              <a:buNone/>
            </a:pPr>
            <a:r>
              <a:rPr lang="en-GB" sz="3200" b="1" kern="0">
                <a:solidFill>
                  <a:srgbClr val="0070C0"/>
                </a:solidFill>
                <a:latin typeface="Century Gothic" panose="020B0502020202020204" pitchFamily="34" charset="0"/>
                <a:cs typeface="Arial"/>
                <a:sym typeface="Arial"/>
              </a:rPr>
              <a:t>der </a:t>
            </a:r>
            <a:r>
              <a:rPr lang="en-GB" sz="3200" b="1" kern="0">
                <a:solidFill>
                  <a:srgbClr val="4472C4">
                    <a:lumMod val="50000"/>
                  </a:srgbClr>
                </a:solidFill>
                <a:latin typeface="Century Gothic" panose="020B0502020202020204" pitchFamily="34" charset="0"/>
                <a:cs typeface="Arial"/>
                <a:sym typeface="Arial"/>
              </a:rPr>
              <a:t>Park</a:t>
            </a:r>
            <a:endParaRPr lang="en-GB" sz="3200" b="1" kern="0" dirty="0">
              <a:solidFill>
                <a:srgbClr val="0070C0"/>
              </a:solidFill>
              <a:latin typeface="Century Gothic" panose="020B0502020202020204" pitchFamily="34" charset="0"/>
              <a:cs typeface="Arial"/>
              <a:sym typeface="Arial"/>
            </a:endParaRPr>
          </a:p>
        </p:txBody>
      </p:sp>
      <p:sp>
        <p:nvSpPr>
          <p:cNvPr id="13" name="TextBox 12"/>
          <p:cNvSpPr txBox="1"/>
          <p:nvPr/>
        </p:nvSpPr>
        <p:spPr>
          <a:xfrm>
            <a:off x="-247488" y="2319054"/>
            <a:ext cx="3561452" cy="584775"/>
          </a:xfrm>
          <a:prstGeom prst="rect">
            <a:avLst/>
          </a:prstGeom>
          <a:noFill/>
        </p:spPr>
        <p:txBody>
          <a:bodyPr wrap="square" rtlCol="0">
            <a:spAutoFit/>
          </a:bodyPr>
          <a:lstStyle/>
          <a:p>
            <a:pPr algn="ctr">
              <a:buClr>
                <a:srgbClr val="000000"/>
              </a:buClr>
              <a:buFont typeface="Arial"/>
              <a:buNone/>
            </a:pPr>
            <a:r>
              <a:rPr lang="en-GB" sz="3200" b="1" kern="0" dirty="0" err="1">
                <a:solidFill>
                  <a:srgbClr val="4472C4">
                    <a:lumMod val="50000"/>
                  </a:srgbClr>
                </a:solidFill>
                <a:latin typeface="Century Gothic" panose="020B0502020202020204" pitchFamily="34" charset="0"/>
                <a:cs typeface="Arial"/>
                <a:sym typeface="Arial"/>
              </a:rPr>
              <a:t>Ich</a:t>
            </a:r>
            <a:r>
              <a:rPr lang="en-GB" sz="3200" b="1" kern="0" dirty="0">
                <a:solidFill>
                  <a:srgbClr val="4472C4">
                    <a:lumMod val="50000"/>
                  </a:srgbClr>
                </a:solidFill>
                <a:latin typeface="Century Gothic" panose="020B0502020202020204" pitchFamily="34" charset="0"/>
                <a:cs typeface="Arial"/>
                <a:sym typeface="Arial"/>
              </a:rPr>
              <a:t> </a:t>
            </a:r>
            <a:r>
              <a:rPr lang="en-GB" sz="3200" b="1" kern="0" dirty="0" err="1">
                <a:solidFill>
                  <a:srgbClr val="4472C4">
                    <a:lumMod val="50000"/>
                  </a:srgbClr>
                </a:solidFill>
                <a:latin typeface="Century Gothic" panose="020B0502020202020204" pitchFamily="34" charset="0"/>
                <a:cs typeface="Arial"/>
                <a:sym typeface="Arial"/>
              </a:rPr>
              <a:t>gehe</a:t>
            </a:r>
            <a:r>
              <a:rPr lang="en-GB" sz="3200" b="1" kern="0" dirty="0">
                <a:solidFill>
                  <a:srgbClr val="4472C4">
                    <a:lumMod val="50000"/>
                  </a:srgbClr>
                </a:solidFill>
                <a:latin typeface="Century Gothic" panose="020B0502020202020204" pitchFamily="34" charset="0"/>
                <a:cs typeface="Arial"/>
                <a:sym typeface="Arial"/>
              </a:rPr>
              <a:t>…</a:t>
            </a:r>
          </a:p>
        </p:txBody>
      </p:sp>
      <p:sp>
        <p:nvSpPr>
          <p:cNvPr id="19" name="TextBox 18"/>
          <p:cNvSpPr txBox="1"/>
          <p:nvPr/>
        </p:nvSpPr>
        <p:spPr>
          <a:xfrm>
            <a:off x="6177328" y="2297539"/>
            <a:ext cx="2969002"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in</a:t>
            </a:r>
            <a:r>
              <a:rPr lang="en-GB" sz="3200" kern="0" dirty="0">
                <a:solidFill>
                  <a:srgbClr val="4472C4">
                    <a:lumMod val="50000"/>
                  </a:srgbClr>
                </a:solidFill>
                <a:latin typeface="Century Gothic" panose="020B0502020202020204" pitchFamily="34" charset="0"/>
                <a:cs typeface="Arial"/>
                <a:sym typeface="Arial"/>
              </a:rPr>
              <a:t> </a:t>
            </a:r>
            <a:r>
              <a:rPr lang="en-GB" sz="3200" b="1" u="sng" kern="0" dirty="0">
                <a:solidFill>
                  <a:srgbClr val="FF0000"/>
                </a:solidFill>
                <a:latin typeface="Century Gothic" panose="020B0502020202020204" pitchFamily="34" charset="0"/>
                <a:cs typeface="Arial"/>
                <a:sym typeface="Arial"/>
              </a:rPr>
              <a:t>die</a:t>
            </a:r>
            <a:r>
              <a:rPr lang="en-GB" sz="3200" b="1" kern="0" dirty="0">
                <a:solidFill>
                  <a:srgbClr val="FF0000"/>
                </a:solidFill>
                <a:latin typeface="Century Gothic" panose="020B0502020202020204" pitchFamily="34" charset="0"/>
                <a:cs typeface="Arial"/>
                <a:sym typeface="Arial"/>
              </a:rPr>
              <a:t> </a:t>
            </a:r>
            <a:r>
              <a:rPr lang="en-GB" sz="3200" b="1" kern="0" dirty="0" err="1">
                <a:solidFill>
                  <a:srgbClr val="4472C4">
                    <a:lumMod val="50000"/>
                  </a:srgbClr>
                </a:solidFill>
                <a:latin typeface="Century Gothic" panose="020B0502020202020204" pitchFamily="34" charset="0"/>
                <a:cs typeface="Arial"/>
                <a:sym typeface="Arial"/>
              </a:rPr>
              <a:t>Stadt</a:t>
            </a:r>
            <a:endParaRPr lang="en-GB" sz="3200" b="1" kern="0" dirty="0">
              <a:solidFill>
                <a:srgbClr val="FF0000"/>
              </a:solidFill>
              <a:latin typeface="Century Gothic" panose="020B0502020202020204" pitchFamily="34" charset="0"/>
              <a:cs typeface="Arial"/>
              <a:sym typeface="Arial"/>
            </a:endParaRPr>
          </a:p>
        </p:txBody>
      </p:sp>
      <p:sp>
        <p:nvSpPr>
          <p:cNvPr id="21" name="TextBox 20"/>
          <p:cNvSpPr txBox="1"/>
          <p:nvPr/>
        </p:nvSpPr>
        <p:spPr>
          <a:xfrm>
            <a:off x="9646230" y="2293188"/>
            <a:ext cx="3476019"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in </a:t>
            </a:r>
            <a:r>
              <a:rPr lang="en-GB" sz="3200" b="1" u="sng" kern="0" dirty="0">
                <a:solidFill>
                  <a:srgbClr val="C2931C"/>
                </a:solidFill>
                <a:latin typeface="Century Gothic" panose="020B0502020202020204" pitchFamily="34" charset="0"/>
                <a:cs typeface="Arial"/>
                <a:sym typeface="Arial"/>
              </a:rPr>
              <a:t>das</a:t>
            </a:r>
            <a:r>
              <a:rPr lang="en-GB" sz="3200" b="1" kern="0" dirty="0">
                <a:solidFill>
                  <a:srgbClr val="C2931C"/>
                </a:solidFill>
                <a:latin typeface="Century Gothic" panose="020B0502020202020204" pitchFamily="34" charset="0"/>
                <a:cs typeface="Arial"/>
                <a:sym typeface="Arial"/>
              </a:rPr>
              <a:t> </a:t>
            </a:r>
            <a:r>
              <a:rPr lang="en-GB" sz="3200" b="1" kern="0" dirty="0">
                <a:solidFill>
                  <a:srgbClr val="4472C4">
                    <a:lumMod val="50000"/>
                  </a:srgbClr>
                </a:solidFill>
                <a:latin typeface="Century Gothic" panose="020B0502020202020204" pitchFamily="34" charset="0"/>
                <a:cs typeface="Arial"/>
                <a:sym typeface="Arial"/>
              </a:rPr>
              <a:t>Kino</a:t>
            </a:r>
            <a:endParaRPr lang="en-GB" sz="3200" b="1" kern="0" dirty="0">
              <a:solidFill>
                <a:srgbClr val="C2931C"/>
              </a:solidFill>
              <a:latin typeface="Century Gothic" panose="020B0502020202020204" pitchFamily="34" charset="0"/>
              <a:cs typeface="Arial"/>
              <a:sym typeface="Arial"/>
            </a:endParaRPr>
          </a:p>
        </p:txBody>
      </p:sp>
      <p:sp>
        <p:nvSpPr>
          <p:cNvPr id="22" name="TextBox 21"/>
          <p:cNvSpPr txBox="1"/>
          <p:nvPr/>
        </p:nvSpPr>
        <p:spPr>
          <a:xfrm>
            <a:off x="2228479" y="2333937"/>
            <a:ext cx="3561452" cy="584775"/>
          </a:xfrm>
          <a:prstGeom prst="rect">
            <a:avLst/>
          </a:prstGeom>
          <a:noFill/>
        </p:spPr>
        <p:txBody>
          <a:bodyPr wrap="square" rtlCol="0">
            <a:spAutoFit/>
          </a:bodyPr>
          <a:lstStyle/>
          <a:p>
            <a:pPr algn="ctr">
              <a:buClr>
                <a:srgbClr val="000000"/>
              </a:buClr>
              <a:buFont typeface="Arial"/>
              <a:buNone/>
            </a:pPr>
            <a:r>
              <a:rPr lang="en-GB" sz="3200" b="1" kern="0">
                <a:solidFill>
                  <a:srgbClr val="4472C4">
                    <a:lumMod val="50000"/>
                  </a:srgbClr>
                </a:solidFill>
                <a:latin typeface="Century Gothic" panose="020B0502020202020204" pitchFamily="34" charset="0"/>
                <a:cs typeface="Arial"/>
                <a:sym typeface="Arial"/>
              </a:rPr>
              <a:t>in</a:t>
            </a:r>
            <a:r>
              <a:rPr lang="en-GB" sz="3200" b="1" kern="0">
                <a:solidFill>
                  <a:srgbClr val="0070C0"/>
                </a:solidFill>
                <a:latin typeface="Century Gothic" panose="020B0502020202020204" pitchFamily="34" charset="0"/>
                <a:cs typeface="Arial"/>
                <a:sym typeface="Arial"/>
              </a:rPr>
              <a:t> </a:t>
            </a:r>
            <a:r>
              <a:rPr lang="en-GB" sz="3200" b="1" u="sng" kern="0">
                <a:solidFill>
                  <a:srgbClr val="0070C0"/>
                </a:solidFill>
                <a:latin typeface="Century Gothic" panose="020B0502020202020204" pitchFamily="34" charset="0"/>
                <a:cs typeface="Arial"/>
                <a:sym typeface="Arial"/>
              </a:rPr>
              <a:t>den</a:t>
            </a:r>
            <a:r>
              <a:rPr lang="en-GB" sz="3200" b="1" kern="0">
                <a:solidFill>
                  <a:srgbClr val="0070C0"/>
                </a:solidFill>
                <a:latin typeface="Century Gothic" panose="020B0502020202020204" pitchFamily="34" charset="0"/>
                <a:cs typeface="Arial"/>
                <a:sym typeface="Arial"/>
              </a:rPr>
              <a:t> </a:t>
            </a:r>
            <a:r>
              <a:rPr lang="en-GB" sz="3200" b="1" kern="0">
                <a:solidFill>
                  <a:srgbClr val="4472C4">
                    <a:lumMod val="50000"/>
                  </a:srgbClr>
                </a:solidFill>
                <a:latin typeface="Century Gothic" panose="020B0502020202020204" pitchFamily="34" charset="0"/>
                <a:cs typeface="Arial"/>
                <a:sym typeface="Arial"/>
              </a:rPr>
              <a:t>Park</a:t>
            </a:r>
            <a:endParaRPr lang="en-GB" sz="3200" b="1" kern="0" dirty="0">
              <a:solidFill>
                <a:srgbClr val="0070C0"/>
              </a:solidFill>
              <a:latin typeface="Century Gothic" panose="020B0502020202020204" pitchFamily="34" charset="0"/>
              <a:cs typeface="Arial"/>
              <a:sym typeface="Arial"/>
            </a:endParaRPr>
          </a:p>
        </p:txBody>
      </p:sp>
      <p:sp>
        <p:nvSpPr>
          <p:cNvPr id="23" name="TextBox 22"/>
          <p:cNvSpPr txBox="1"/>
          <p:nvPr/>
        </p:nvSpPr>
        <p:spPr>
          <a:xfrm>
            <a:off x="2555673" y="5969965"/>
            <a:ext cx="10391470" cy="430887"/>
          </a:xfrm>
          <a:prstGeom prst="rect">
            <a:avLst/>
          </a:prstGeom>
          <a:noFill/>
        </p:spPr>
        <p:txBody>
          <a:bodyPr wrap="square" rtlCol="0">
            <a:spAutoFit/>
          </a:bodyPr>
          <a:lstStyle/>
          <a:p>
            <a:pPr>
              <a:buClr>
                <a:srgbClr val="000000"/>
              </a:buClr>
              <a:buFont typeface="Arial"/>
              <a:buNone/>
            </a:pPr>
            <a:r>
              <a:rPr lang="en-GB" sz="2200" kern="0" dirty="0">
                <a:solidFill>
                  <a:srgbClr val="4472C4">
                    <a:lumMod val="50000"/>
                  </a:srgbClr>
                </a:solidFill>
                <a:latin typeface="Century Gothic" panose="020B0502020202020204" pitchFamily="34" charset="0"/>
                <a:cs typeface="Arial"/>
                <a:sym typeface="Arial"/>
              </a:rPr>
              <a:t>These are the </a:t>
            </a:r>
            <a:r>
              <a:rPr lang="en-GB" sz="2200" b="1" kern="0" dirty="0">
                <a:solidFill>
                  <a:srgbClr val="4472C4">
                    <a:lumMod val="50000"/>
                  </a:srgbClr>
                </a:solidFill>
                <a:latin typeface="Century Gothic" panose="020B0502020202020204" pitchFamily="34" charset="0"/>
                <a:cs typeface="Arial"/>
                <a:sym typeface="Arial"/>
              </a:rPr>
              <a:t>Row 2 </a:t>
            </a:r>
            <a:r>
              <a:rPr lang="en-GB" sz="2200" kern="0" dirty="0">
                <a:solidFill>
                  <a:srgbClr val="4472C4">
                    <a:lumMod val="50000"/>
                  </a:srgbClr>
                </a:solidFill>
                <a:latin typeface="Century Gothic" panose="020B0502020202020204" pitchFamily="34" charset="0"/>
                <a:cs typeface="Arial"/>
                <a:sym typeface="Arial"/>
              </a:rPr>
              <a:t>(or </a:t>
            </a:r>
            <a:r>
              <a:rPr lang="en-GB" sz="2200" b="1" i="1" kern="0" dirty="0">
                <a:solidFill>
                  <a:srgbClr val="4472C4">
                    <a:lumMod val="50000"/>
                  </a:srgbClr>
                </a:solidFill>
                <a:latin typeface="Century Gothic" panose="020B0502020202020204" pitchFamily="34" charset="0"/>
                <a:cs typeface="Arial"/>
                <a:sym typeface="Arial"/>
              </a:rPr>
              <a:t>accusative</a:t>
            </a:r>
            <a:r>
              <a:rPr lang="en-GB" sz="2200" i="1" kern="0" dirty="0">
                <a:solidFill>
                  <a:srgbClr val="4472C4">
                    <a:lumMod val="50000"/>
                  </a:srgbClr>
                </a:solidFill>
                <a:latin typeface="Century Gothic" panose="020B0502020202020204" pitchFamily="34" charset="0"/>
                <a:cs typeface="Arial"/>
                <a:sym typeface="Arial"/>
              </a:rPr>
              <a:t> </a:t>
            </a:r>
            <a:r>
              <a:rPr lang="en-GB" sz="2200" b="1" i="1" kern="0" dirty="0">
                <a:solidFill>
                  <a:srgbClr val="4472C4">
                    <a:lumMod val="50000"/>
                  </a:srgbClr>
                </a:solidFill>
                <a:latin typeface="Century Gothic" panose="020B0502020202020204" pitchFamily="34" charset="0"/>
                <a:cs typeface="Arial"/>
                <a:sym typeface="Arial"/>
              </a:rPr>
              <a:t>case</a:t>
            </a:r>
            <a:r>
              <a:rPr lang="en-GB" sz="2200" kern="0" dirty="0">
                <a:solidFill>
                  <a:srgbClr val="4472C4">
                    <a:lumMod val="50000"/>
                  </a:srgbClr>
                </a:solidFill>
                <a:latin typeface="Century Gothic" panose="020B0502020202020204" pitchFamily="34" charset="0"/>
                <a:cs typeface="Arial"/>
                <a:sym typeface="Arial"/>
              </a:rPr>
              <a:t>) forms of the definite article. </a:t>
            </a:r>
          </a:p>
        </p:txBody>
      </p:sp>
      <p:sp>
        <p:nvSpPr>
          <p:cNvPr id="26" name="TextBox 25"/>
          <p:cNvSpPr txBox="1"/>
          <p:nvPr/>
        </p:nvSpPr>
        <p:spPr>
          <a:xfrm>
            <a:off x="3149090" y="3833923"/>
            <a:ext cx="3561452" cy="584775"/>
          </a:xfrm>
          <a:prstGeom prst="rect">
            <a:avLst/>
          </a:prstGeom>
          <a:noFill/>
        </p:spPr>
        <p:txBody>
          <a:bodyPr wrap="square" rtlCol="0">
            <a:spAutoFit/>
          </a:bodyPr>
          <a:lstStyle/>
          <a:p>
            <a:pPr algn="ctr">
              <a:buClr>
                <a:srgbClr val="000000"/>
              </a:buClr>
              <a:buFont typeface="Arial"/>
              <a:buNone/>
            </a:pPr>
            <a:r>
              <a:rPr lang="en-GB" sz="3200" b="1" kern="0" dirty="0">
                <a:solidFill>
                  <a:srgbClr val="0070C0"/>
                </a:solidFill>
                <a:latin typeface="Century Gothic" panose="020B0502020202020204" pitchFamily="34" charset="0"/>
                <a:cs typeface="Arial"/>
                <a:sym typeface="Arial"/>
              </a:rPr>
              <a:t>der </a:t>
            </a:r>
            <a:r>
              <a:rPr lang="en-GB" sz="3200" b="1" kern="0" dirty="0" err="1">
                <a:solidFill>
                  <a:srgbClr val="4472C4">
                    <a:lumMod val="50000"/>
                  </a:srgbClr>
                </a:solidFill>
                <a:latin typeface="Century Gothic" panose="020B0502020202020204" pitchFamily="34" charset="0"/>
                <a:cs typeface="Arial"/>
                <a:sym typeface="Arial"/>
              </a:rPr>
              <a:t>Tisch</a:t>
            </a:r>
            <a:endParaRPr lang="en-GB" sz="3200" b="1" kern="0" dirty="0">
              <a:solidFill>
                <a:srgbClr val="0070C0"/>
              </a:solidFill>
              <a:latin typeface="Century Gothic" panose="020B0502020202020204" pitchFamily="34" charset="0"/>
              <a:cs typeface="Arial"/>
              <a:sym typeface="Arial"/>
            </a:endParaRPr>
          </a:p>
        </p:txBody>
      </p:sp>
      <p:sp>
        <p:nvSpPr>
          <p:cNvPr id="27" name="TextBox 26"/>
          <p:cNvSpPr txBox="1"/>
          <p:nvPr/>
        </p:nvSpPr>
        <p:spPr>
          <a:xfrm>
            <a:off x="-377836" y="4455096"/>
            <a:ext cx="4024120" cy="523220"/>
          </a:xfrm>
          <a:prstGeom prst="rect">
            <a:avLst/>
          </a:prstGeom>
          <a:noFill/>
        </p:spPr>
        <p:txBody>
          <a:bodyPr wrap="square" rtlCol="0">
            <a:spAutoFit/>
          </a:bodyPr>
          <a:lstStyle/>
          <a:p>
            <a:pPr algn="ctr">
              <a:buClr>
                <a:srgbClr val="000000"/>
              </a:buClr>
              <a:buFont typeface="Arial"/>
              <a:buNone/>
            </a:pPr>
            <a:r>
              <a:rPr lang="en-GB" sz="2800" b="1" kern="0" dirty="0">
                <a:solidFill>
                  <a:srgbClr val="4472C4">
                    <a:lumMod val="50000"/>
                  </a:srgbClr>
                </a:solidFill>
                <a:latin typeface="Century Gothic" panose="020B0502020202020204" pitchFamily="34" charset="0"/>
                <a:cs typeface="Arial"/>
                <a:sym typeface="Arial"/>
              </a:rPr>
              <a:t>Die </a:t>
            </a:r>
            <a:r>
              <a:rPr lang="en-GB" sz="2800" b="1" kern="0" dirty="0" err="1">
                <a:solidFill>
                  <a:srgbClr val="4472C4">
                    <a:lumMod val="50000"/>
                  </a:srgbClr>
                </a:solidFill>
                <a:latin typeface="Century Gothic" panose="020B0502020202020204" pitchFamily="34" charset="0"/>
                <a:cs typeface="Arial"/>
                <a:sym typeface="Arial"/>
              </a:rPr>
              <a:t>Katze</a:t>
            </a:r>
            <a:r>
              <a:rPr lang="en-GB" sz="2800" b="1" kern="0" dirty="0">
                <a:solidFill>
                  <a:srgbClr val="4472C4">
                    <a:lumMod val="50000"/>
                  </a:srgbClr>
                </a:solidFill>
                <a:latin typeface="Century Gothic" panose="020B0502020202020204" pitchFamily="34" charset="0"/>
                <a:cs typeface="Arial"/>
                <a:sym typeface="Arial"/>
              </a:rPr>
              <a:t> </a:t>
            </a:r>
            <a:r>
              <a:rPr lang="en-GB" sz="2800" b="1" kern="0" dirty="0" err="1">
                <a:solidFill>
                  <a:srgbClr val="4472C4">
                    <a:lumMod val="50000"/>
                  </a:srgbClr>
                </a:solidFill>
                <a:latin typeface="Century Gothic" panose="020B0502020202020204" pitchFamily="34" charset="0"/>
                <a:cs typeface="Arial"/>
                <a:sym typeface="Arial"/>
              </a:rPr>
              <a:t>springt</a:t>
            </a:r>
            <a:r>
              <a:rPr lang="en-GB" sz="2800" b="1" kern="0" dirty="0">
                <a:solidFill>
                  <a:srgbClr val="4472C4">
                    <a:lumMod val="50000"/>
                  </a:srgbClr>
                </a:solidFill>
                <a:latin typeface="Century Gothic" panose="020B0502020202020204" pitchFamily="34" charset="0"/>
                <a:cs typeface="Arial"/>
                <a:sym typeface="Arial"/>
              </a:rPr>
              <a:t>... </a:t>
            </a:r>
          </a:p>
        </p:txBody>
      </p:sp>
      <p:sp>
        <p:nvSpPr>
          <p:cNvPr id="30" name="TextBox 29"/>
          <p:cNvSpPr txBox="1"/>
          <p:nvPr/>
        </p:nvSpPr>
        <p:spPr>
          <a:xfrm>
            <a:off x="2765918" y="4422725"/>
            <a:ext cx="3561452"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auf</a:t>
            </a:r>
            <a:r>
              <a:rPr lang="en-GB" sz="3200" b="1" kern="0" dirty="0">
                <a:solidFill>
                  <a:srgbClr val="0070C0"/>
                </a:solidFill>
                <a:latin typeface="Century Gothic" panose="020B0502020202020204" pitchFamily="34" charset="0"/>
                <a:cs typeface="Arial"/>
                <a:sym typeface="Arial"/>
              </a:rPr>
              <a:t> </a:t>
            </a:r>
            <a:r>
              <a:rPr lang="en-GB" sz="3200" b="1" u="sng" kern="0" dirty="0">
                <a:solidFill>
                  <a:srgbClr val="0070C0"/>
                </a:solidFill>
                <a:latin typeface="Century Gothic" panose="020B0502020202020204" pitchFamily="34" charset="0"/>
                <a:cs typeface="Arial"/>
                <a:sym typeface="Arial"/>
              </a:rPr>
              <a:t>den</a:t>
            </a:r>
            <a:r>
              <a:rPr lang="en-GB" sz="3200" b="1" kern="0" dirty="0">
                <a:solidFill>
                  <a:srgbClr val="0070C0"/>
                </a:solidFill>
                <a:latin typeface="Century Gothic" panose="020B0502020202020204" pitchFamily="34" charset="0"/>
                <a:cs typeface="Arial"/>
                <a:sym typeface="Arial"/>
              </a:rPr>
              <a:t> </a:t>
            </a:r>
            <a:r>
              <a:rPr lang="en-GB" sz="3200" b="1" kern="0" dirty="0" err="1">
                <a:solidFill>
                  <a:srgbClr val="4472C4">
                    <a:lumMod val="50000"/>
                  </a:srgbClr>
                </a:solidFill>
                <a:latin typeface="Century Gothic" panose="020B0502020202020204" pitchFamily="34" charset="0"/>
                <a:cs typeface="Arial"/>
                <a:sym typeface="Arial"/>
              </a:rPr>
              <a:t>Tisch</a:t>
            </a:r>
            <a:endParaRPr lang="en-GB" sz="3200" b="1" kern="0" dirty="0">
              <a:solidFill>
                <a:srgbClr val="0070C0"/>
              </a:solidFill>
              <a:latin typeface="Century Gothic" panose="020B0502020202020204" pitchFamily="34" charset="0"/>
              <a:cs typeface="Arial"/>
              <a:sym typeface="Arial"/>
            </a:endParaRPr>
          </a:p>
        </p:txBody>
      </p:sp>
      <p:sp>
        <p:nvSpPr>
          <p:cNvPr id="31" name="TextBox 30"/>
          <p:cNvSpPr txBox="1"/>
          <p:nvPr/>
        </p:nvSpPr>
        <p:spPr>
          <a:xfrm>
            <a:off x="6765380" y="3837949"/>
            <a:ext cx="2969002" cy="584775"/>
          </a:xfrm>
          <a:prstGeom prst="rect">
            <a:avLst/>
          </a:prstGeom>
          <a:noFill/>
        </p:spPr>
        <p:txBody>
          <a:bodyPr wrap="square" rtlCol="0">
            <a:spAutoFit/>
          </a:bodyPr>
          <a:lstStyle/>
          <a:p>
            <a:pPr>
              <a:buClr>
                <a:srgbClr val="000000"/>
              </a:buClr>
              <a:buFont typeface="Arial"/>
              <a:buNone/>
            </a:pPr>
            <a:r>
              <a:rPr lang="en-GB" sz="3200" b="1" kern="0" dirty="0">
                <a:solidFill>
                  <a:srgbClr val="FF0000"/>
                </a:solidFill>
                <a:latin typeface="Century Gothic" panose="020B0502020202020204" pitchFamily="34" charset="0"/>
                <a:cs typeface="Arial"/>
                <a:sym typeface="Arial"/>
              </a:rPr>
              <a:t>die </a:t>
            </a:r>
            <a:r>
              <a:rPr lang="en-GB" sz="3200" b="1" kern="0" dirty="0" err="1">
                <a:solidFill>
                  <a:srgbClr val="4472C4">
                    <a:lumMod val="50000"/>
                  </a:srgbClr>
                </a:solidFill>
                <a:latin typeface="Century Gothic" panose="020B0502020202020204" pitchFamily="34" charset="0"/>
                <a:cs typeface="Arial"/>
                <a:sym typeface="Arial"/>
              </a:rPr>
              <a:t>Zeitung</a:t>
            </a:r>
            <a:endParaRPr lang="en-GB" sz="3200" b="1" kern="0" dirty="0">
              <a:solidFill>
                <a:srgbClr val="FF0000"/>
              </a:solidFill>
              <a:latin typeface="Century Gothic" panose="020B0502020202020204" pitchFamily="34" charset="0"/>
              <a:cs typeface="Arial"/>
              <a:sym typeface="Arial"/>
            </a:endParaRPr>
          </a:p>
        </p:txBody>
      </p:sp>
      <p:sp>
        <p:nvSpPr>
          <p:cNvPr id="32" name="TextBox 31"/>
          <p:cNvSpPr txBox="1"/>
          <p:nvPr/>
        </p:nvSpPr>
        <p:spPr>
          <a:xfrm>
            <a:off x="10177192" y="3865056"/>
            <a:ext cx="2582912" cy="584775"/>
          </a:xfrm>
          <a:prstGeom prst="rect">
            <a:avLst/>
          </a:prstGeom>
          <a:noFill/>
        </p:spPr>
        <p:txBody>
          <a:bodyPr wrap="square" rtlCol="0">
            <a:spAutoFit/>
          </a:bodyPr>
          <a:lstStyle/>
          <a:p>
            <a:pPr>
              <a:buClr>
                <a:srgbClr val="000000"/>
              </a:buClr>
              <a:buFont typeface="Arial"/>
              <a:buNone/>
            </a:pPr>
            <a:r>
              <a:rPr lang="en-GB" sz="3200" b="1" kern="0" dirty="0">
                <a:solidFill>
                  <a:srgbClr val="C2931C"/>
                </a:solidFill>
                <a:latin typeface="Century Gothic" panose="020B0502020202020204" pitchFamily="34" charset="0"/>
                <a:cs typeface="Arial"/>
                <a:sym typeface="Arial"/>
              </a:rPr>
              <a:t>das </a:t>
            </a:r>
            <a:r>
              <a:rPr lang="en-GB" sz="3200" b="1" kern="0" dirty="0">
                <a:solidFill>
                  <a:srgbClr val="4472C4">
                    <a:lumMod val="50000"/>
                  </a:srgbClr>
                </a:solidFill>
                <a:latin typeface="Century Gothic" panose="020B0502020202020204" pitchFamily="34" charset="0"/>
                <a:cs typeface="Arial"/>
                <a:sym typeface="Arial"/>
              </a:rPr>
              <a:t>Heft</a:t>
            </a:r>
            <a:endParaRPr lang="en-GB" sz="3200" b="1" kern="0" dirty="0">
              <a:solidFill>
                <a:srgbClr val="C2931C"/>
              </a:solidFill>
              <a:latin typeface="Century Gothic" panose="020B0502020202020204" pitchFamily="34" charset="0"/>
              <a:cs typeface="Arial"/>
              <a:sym typeface="Arial"/>
            </a:endParaRPr>
          </a:p>
        </p:txBody>
      </p:sp>
      <p:sp>
        <p:nvSpPr>
          <p:cNvPr id="34" name="TextBox 33"/>
          <p:cNvSpPr txBox="1"/>
          <p:nvPr/>
        </p:nvSpPr>
        <p:spPr>
          <a:xfrm>
            <a:off x="6044981" y="4403373"/>
            <a:ext cx="3503625"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auf </a:t>
            </a:r>
            <a:r>
              <a:rPr lang="en-GB" sz="3200" b="1" u="sng" kern="0" dirty="0">
                <a:solidFill>
                  <a:srgbClr val="FF0000"/>
                </a:solidFill>
                <a:latin typeface="Century Gothic" panose="020B0502020202020204" pitchFamily="34" charset="0"/>
                <a:cs typeface="Arial"/>
                <a:sym typeface="Arial"/>
              </a:rPr>
              <a:t>die</a:t>
            </a:r>
            <a:r>
              <a:rPr lang="en-GB" sz="3200" b="1" kern="0" dirty="0">
                <a:solidFill>
                  <a:srgbClr val="FF0000"/>
                </a:solidFill>
                <a:latin typeface="Century Gothic" panose="020B0502020202020204" pitchFamily="34" charset="0"/>
                <a:cs typeface="Arial"/>
                <a:sym typeface="Arial"/>
              </a:rPr>
              <a:t> </a:t>
            </a:r>
            <a:r>
              <a:rPr lang="en-GB" sz="3200" b="1" kern="0" dirty="0" err="1">
                <a:solidFill>
                  <a:srgbClr val="4472C4">
                    <a:lumMod val="50000"/>
                  </a:srgbClr>
                </a:solidFill>
                <a:latin typeface="Century Gothic" panose="020B0502020202020204" pitchFamily="34" charset="0"/>
                <a:cs typeface="Arial"/>
                <a:sym typeface="Arial"/>
              </a:rPr>
              <a:t>Zeitung</a:t>
            </a:r>
            <a:endParaRPr lang="en-GB" sz="3200" b="1" kern="0" dirty="0">
              <a:solidFill>
                <a:srgbClr val="FF0000"/>
              </a:solidFill>
              <a:latin typeface="Century Gothic" panose="020B0502020202020204" pitchFamily="34" charset="0"/>
              <a:cs typeface="Arial"/>
              <a:sym typeface="Arial"/>
            </a:endParaRPr>
          </a:p>
        </p:txBody>
      </p:sp>
      <p:sp>
        <p:nvSpPr>
          <p:cNvPr id="35" name="TextBox 34"/>
          <p:cNvSpPr txBox="1"/>
          <p:nvPr/>
        </p:nvSpPr>
        <p:spPr>
          <a:xfrm>
            <a:off x="9471124" y="4422724"/>
            <a:ext cx="3476019"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auf </a:t>
            </a:r>
            <a:r>
              <a:rPr lang="en-GB" sz="3200" b="1" u="sng" kern="0" dirty="0">
                <a:solidFill>
                  <a:srgbClr val="C2931C"/>
                </a:solidFill>
                <a:latin typeface="Century Gothic" panose="020B0502020202020204" pitchFamily="34" charset="0"/>
                <a:cs typeface="Arial"/>
                <a:sym typeface="Arial"/>
              </a:rPr>
              <a:t>das</a:t>
            </a:r>
            <a:r>
              <a:rPr lang="en-GB" sz="3200" b="1" kern="0" dirty="0">
                <a:solidFill>
                  <a:srgbClr val="C2931C"/>
                </a:solidFill>
                <a:latin typeface="Century Gothic" panose="020B0502020202020204" pitchFamily="34" charset="0"/>
                <a:cs typeface="Arial"/>
                <a:sym typeface="Arial"/>
              </a:rPr>
              <a:t> </a:t>
            </a:r>
            <a:r>
              <a:rPr lang="en-GB" sz="3200" b="1" kern="0" dirty="0">
                <a:solidFill>
                  <a:srgbClr val="4472C4">
                    <a:lumMod val="50000"/>
                  </a:srgbClr>
                </a:solidFill>
                <a:latin typeface="Century Gothic" panose="020B0502020202020204" pitchFamily="34" charset="0"/>
                <a:cs typeface="Arial"/>
                <a:sym typeface="Arial"/>
              </a:rPr>
              <a:t>Heft</a:t>
            </a:r>
            <a:endParaRPr lang="en-GB" sz="3200" b="1" kern="0" dirty="0">
              <a:solidFill>
                <a:srgbClr val="C2931C"/>
              </a:solidFill>
              <a:latin typeface="Century Gothic" panose="020B0502020202020204" pitchFamily="34" charset="0"/>
              <a:cs typeface="Arial"/>
              <a:sym typeface="Arial"/>
            </a:endParaRPr>
          </a:p>
        </p:txBody>
      </p:sp>
      <p:sp>
        <p:nvSpPr>
          <p:cNvPr id="39" name="Oval Callout 38"/>
          <p:cNvSpPr/>
          <p:nvPr/>
        </p:nvSpPr>
        <p:spPr>
          <a:xfrm>
            <a:off x="6327370" y="127971"/>
            <a:ext cx="3477812" cy="1438499"/>
          </a:xfrm>
          <a:prstGeom prst="wedgeEllipseCallout">
            <a:avLst>
              <a:gd name="adj1" fmla="val 57081"/>
              <a:gd name="adj2" fmla="val 108995"/>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r>
              <a:rPr lang="en-GB" sz="2000" kern="0" dirty="0">
                <a:solidFill>
                  <a:srgbClr val="FFFFFF"/>
                </a:solidFill>
                <a:latin typeface="Century Gothic" panose="020B0502020202020204" pitchFamily="34" charset="0"/>
                <a:sym typeface="Arial"/>
              </a:rPr>
              <a:t>‘</a:t>
            </a:r>
            <a:r>
              <a:rPr lang="en-GB" b="1" kern="0" dirty="0">
                <a:solidFill>
                  <a:srgbClr val="FFFFFF"/>
                </a:solidFill>
                <a:latin typeface="Century Gothic" panose="020B0502020202020204" pitchFamily="34" charset="0"/>
                <a:sym typeface="Arial"/>
              </a:rPr>
              <a:t>in das </a:t>
            </a:r>
            <a:r>
              <a:rPr lang="en-GB" kern="0" dirty="0">
                <a:solidFill>
                  <a:srgbClr val="FFFFFF"/>
                </a:solidFill>
                <a:latin typeface="Century Gothic" panose="020B0502020202020204" pitchFamily="34" charset="0"/>
                <a:sym typeface="Arial"/>
              </a:rPr>
              <a:t>‘ is often shortened to ‘</a:t>
            </a:r>
            <a:r>
              <a:rPr lang="en-GB" b="1" kern="0" dirty="0">
                <a:solidFill>
                  <a:srgbClr val="FFFFFF"/>
                </a:solidFill>
                <a:latin typeface="Century Gothic" panose="020B0502020202020204" pitchFamily="34" charset="0"/>
                <a:sym typeface="Arial"/>
              </a:rPr>
              <a:t>ins</a:t>
            </a:r>
            <a:r>
              <a:rPr lang="en-GB" kern="0" dirty="0">
                <a:solidFill>
                  <a:srgbClr val="FFFFFF"/>
                </a:solidFill>
                <a:latin typeface="Century Gothic" panose="020B0502020202020204" pitchFamily="34" charset="0"/>
                <a:sym typeface="Arial"/>
              </a:rPr>
              <a:t>’:</a:t>
            </a:r>
          </a:p>
          <a:p>
            <a:pPr algn="ctr">
              <a:buClr>
                <a:srgbClr val="000000"/>
              </a:buClr>
              <a:buFont typeface="Arial"/>
              <a:buNone/>
            </a:pPr>
            <a:r>
              <a:rPr lang="en-GB" kern="0" dirty="0">
                <a:solidFill>
                  <a:srgbClr val="FFFFFF"/>
                </a:solidFill>
                <a:latin typeface="Century Gothic" panose="020B0502020202020204" pitchFamily="34" charset="0"/>
                <a:sym typeface="Wingdings" panose="05000000000000000000" pitchFamily="2" charset="2"/>
              </a:rPr>
              <a:t> </a:t>
            </a:r>
            <a:r>
              <a:rPr lang="en-GB" kern="0" dirty="0" err="1">
                <a:solidFill>
                  <a:srgbClr val="FFFFFF"/>
                </a:solidFill>
                <a:latin typeface="Century Gothic" panose="020B0502020202020204" pitchFamily="34" charset="0"/>
                <a:sym typeface="Arial"/>
              </a:rPr>
              <a:t>ich</a:t>
            </a:r>
            <a:r>
              <a:rPr lang="en-GB" kern="0" dirty="0">
                <a:solidFill>
                  <a:srgbClr val="FFFFFF"/>
                </a:solidFill>
                <a:latin typeface="Century Gothic" panose="020B0502020202020204" pitchFamily="34" charset="0"/>
                <a:sym typeface="Arial"/>
              </a:rPr>
              <a:t> </a:t>
            </a:r>
            <a:r>
              <a:rPr lang="en-GB" kern="0" dirty="0" err="1">
                <a:solidFill>
                  <a:srgbClr val="FFFFFF"/>
                </a:solidFill>
                <a:latin typeface="Century Gothic" panose="020B0502020202020204" pitchFamily="34" charset="0"/>
                <a:sym typeface="Arial"/>
              </a:rPr>
              <a:t>gehe</a:t>
            </a:r>
            <a:r>
              <a:rPr lang="en-GB" kern="0" dirty="0">
                <a:solidFill>
                  <a:srgbClr val="FFFFFF"/>
                </a:solidFill>
                <a:latin typeface="Century Gothic" panose="020B0502020202020204" pitchFamily="34" charset="0"/>
                <a:sym typeface="Arial"/>
              </a:rPr>
              <a:t> </a:t>
            </a:r>
            <a:r>
              <a:rPr lang="en-GB" b="1" kern="0" dirty="0">
                <a:solidFill>
                  <a:srgbClr val="FFFFFF"/>
                </a:solidFill>
                <a:latin typeface="Century Gothic" panose="020B0502020202020204" pitchFamily="34" charset="0"/>
                <a:sym typeface="Arial"/>
              </a:rPr>
              <a:t>ins </a:t>
            </a:r>
            <a:r>
              <a:rPr lang="en-GB" kern="0" dirty="0">
                <a:solidFill>
                  <a:srgbClr val="FFFFFF"/>
                </a:solidFill>
                <a:latin typeface="Century Gothic" panose="020B0502020202020204" pitchFamily="34" charset="0"/>
                <a:sym typeface="Arial"/>
              </a:rPr>
              <a:t>Kino.</a:t>
            </a:r>
            <a:endParaRPr lang="en-GB" sz="2000" kern="0" dirty="0">
              <a:solidFill>
                <a:srgbClr val="FFFFFF"/>
              </a:solidFill>
              <a:latin typeface="Century Gothic" panose="020B0502020202020204" pitchFamily="34" charset="0"/>
              <a:sym typeface="Arial"/>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0643" y="5227385"/>
            <a:ext cx="1172002" cy="714921"/>
          </a:xfrm>
          <a:prstGeom prst="rect">
            <a:avLst/>
          </a:prstGeom>
        </p:spPr>
      </p:pic>
      <p:pic>
        <p:nvPicPr>
          <p:cNvPr id="8196" name="Picture 4" descr="super deluxe walking GIF by Alan Resnick"/>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632" y="2892051"/>
            <a:ext cx="1828800" cy="102870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Callout 27"/>
          <p:cNvSpPr/>
          <p:nvPr/>
        </p:nvSpPr>
        <p:spPr>
          <a:xfrm>
            <a:off x="248694" y="235766"/>
            <a:ext cx="3623835" cy="1438499"/>
          </a:xfrm>
          <a:prstGeom prst="wedgeEllipseCallout">
            <a:avLst>
              <a:gd name="adj1" fmla="val 45547"/>
              <a:gd name="adj2" fmla="val 104105"/>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r>
              <a:rPr lang="en-GB" sz="2000" b="1" kern="0" dirty="0">
                <a:solidFill>
                  <a:srgbClr val="FFFFFF"/>
                </a:solidFill>
                <a:latin typeface="Century Gothic" panose="020B0502020202020204" pitchFamily="34" charset="0"/>
                <a:sym typeface="Arial"/>
              </a:rPr>
              <a:t>Note</a:t>
            </a:r>
            <a:r>
              <a:rPr lang="en-GB" sz="2000" kern="0" dirty="0">
                <a:solidFill>
                  <a:srgbClr val="FFFFFF"/>
                </a:solidFill>
                <a:latin typeface="Century Gothic" panose="020B0502020202020204" pitchFamily="34" charset="0"/>
                <a:sym typeface="Arial"/>
              </a:rPr>
              <a:t>: the masculine word for </a:t>
            </a:r>
            <a:r>
              <a:rPr lang="en-GB" sz="2000" b="1" i="1" kern="0" dirty="0">
                <a:solidFill>
                  <a:srgbClr val="FFFFFF"/>
                </a:solidFill>
                <a:latin typeface="Century Gothic" panose="020B0502020202020204" pitchFamily="34" charset="0"/>
                <a:sym typeface="Arial"/>
              </a:rPr>
              <a:t>the</a:t>
            </a:r>
            <a:r>
              <a:rPr lang="en-GB" sz="2000" kern="0" dirty="0">
                <a:solidFill>
                  <a:srgbClr val="FFFFFF"/>
                </a:solidFill>
                <a:latin typeface="Century Gothic" panose="020B0502020202020204" pitchFamily="34" charset="0"/>
                <a:sym typeface="Arial"/>
              </a:rPr>
              <a:t> </a:t>
            </a:r>
            <a:r>
              <a:rPr lang="en-GB" kern="0" dirty="0">
                <a:solidFill>
                  <a:srgbClr val="FFFFFF"/>
                </a:solidFill>
                <a:latin typeface="Century Gothic" panose="020B0502020202020204" pitchFamily="34" charset="0"/>
                <a:sym typeface="Arial"/>
              </a:rPr>
              <a:t>(definite article) </a:t>
            </a:r>
            <a:r>
              <a:rPr lang="en-GB" sz="2000" kern="0" dirty="0">
                <a:solidFill>
                  <a:srgbClr val="FFFFFF"/>
                </a:solidFill>
                <a:latin typeface="Century Gothic" panose="020B0502020202020204" pitchFamily="34" charset="0"/>
                <a:sym typeface="Arial"/>
              </a:rPr>
              <a:t>changes:</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1789" y="5398679"/>
            <a:ext cx="882316" cy="510778"/>
          </a:xfrm>
          <a:prstGeom prst="rect">
            <a:avLst/>
          </a:prstGeom>
        </p:spPr>
      </p:pic>
      <p:sp>
        <p:nvSpPr>
          <p:cNvPr id="37"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b="1" kern="0" dirty="0">
                <a:solidFill>
                  <a:srgbClr val="FFFFFF"/>
                </a:solidFill>
                <a:latin typeface="Century Gothic"/>
                <a:ea typeface="Century Gothic"/>
                <a:cs typeface="Century Gothic"/>
                <a:sym typeface="Century Gothic"/>
              </a:rPr>
              <a:t>Grammatik</a:t>
            </a:r>
            <a:endParaRPr b="1" kern="0" dirty="0">
              <a:solidFill>
                <a:srgbClr val="FFFFFF"/>
              </a:solidFill>
              <a:latin typeface="Century Gothic"/>
              <a:ea typeface="Century Gothic"/>
              <a:cs typeface="Century Gothic"/>
              <a:sym typeface="Century Gothic"/>
            </a:endParaRPr>
          </a:p>
        </p:txBody>
      </p:sp>
      <p:pic>
        <p:nvPicPr>
          <p:cNvPr id="38" name="Picture 2" descr="Jumping Leaping Cat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822267" y="5350943"/>
            <a:ext cx="1237591" cy="4826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umping Leaping Cat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569609" y="5425663"/>
            <a:ext cx="1237591" cy="4826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Jumping Leaping Cat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418470" y="5374884"/>
            <a:ext cx="1237591" cy="48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22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0" presetClass="path" presetSubtype="0" accel="50000" decel="50000" fill="hold" nodeType="withEffect">
                                  <p:stCondLst>
                                    <p:cond delay="0"/>
                                  </p:stCondLst>
                                  <p:childTnLst>
                                    <p:animMotion origin="layout" path="M -5.20833E-6 3.7037E-6 L -5.20833E-6 3.7037E-6 C 0.00247 -0.00741 0.00481 -0.01528 0.00767 -0.02222 C 0.0134 -0.03611 0.01119 -0.02616 0.01861 -0.03611 C 0.04101 -0.06597 0.00794 -0.02917 0.03267 -0.05556 C 0.03932 -0.07315 0.03189 -0.05556 0.04049 -0.06945 C 0.04439 -0.0757 0.04687 -0.08496 0.05142 -0.08889 C 0.05351 -0.09074 0.05585 -0.09213 0.05767 -0.09445 C 0.06809 -0.10787 0.05559 -0.09954 0.07017 -0.11111 C 0.0802 -0.11922 0.07734 -0.11459 0.0858 -0.11945 C 0.08853 -0.12107 0.09101 -0.12338 0.09361 -0.125 C 0.09517 -0.12616 0.09687 -0.12685 0.0983 -0.12778 C 0.1039 -0.13218 0.10455 -0.13334 0.10924 -0.13889 C 0.11965 -0.13797 0.1302 -0.13843 0.14049 -0.13611 C 0.14531 -0.13519 0.15077 -0.13079 0.15455 -0.125 C 0.15624 -0.12269 0.15741 -0.11898 0.15924 -0.11667 C 0.16067 -0.11505 0.16236 -0.11482 0.16392 -0.11389 C 0.17226 -0.09167 0.16132 -0.11852 0.17174 -0.1 C 0.18215 -0.08148 0.16705 -0.10093 0.17955 -0.08611 C 0.18059 -0.08334 0.1815 -0.08056 0.18267 -0.07778 C 0.18645 -0.06991 0.18749 -0.06945 0.19205 -0.06389 C 0.1957 -0.04468 0.19517 -0.05324 0.19517 -0.03889 L 0.19517 -0.03889 " pathEditMode="relative" ptsTypes="AAAAAAAAAAAAAAAAAAAAAAA">
                                      <p:cBhvr>
                                        <p:cTn id="58" dur="1000" fill="hold"/>
                                        <p:tgtEl>
                                          <p:spTgt spid="42"/>
                                        </p:tgtEl>
                                        <p:attrNameLst>
                                          <p:attrName>ppt_x</p:attrName>
                                          <p:attrName>ppt_y</p:attrName>
                                        </p:attrNameLst>
                                      </p:cBhvr>
                                    </p:animMotion>
                                  </p:childTnLst>
                                </p:cTn>
                              </p:par>
                            </p:childTnLst>
                          </p:cTn>
                        </p:par>
                        <p:par>
                          <p:cTn id="59" fill="hold">
                            <p:stCondLst>
                              <p:cond delay="1000"/>
                            </p:stCondLst>
                            <p:childTnLst>
                              <p:par>
                                <p:cTn id="60" presetID="1" presetClass="exit" presetSubtype="0" fill="hold" nodeType="afterEffect">
                                  <p:stCondLst>
                                    <p:cond delay="1000"/>
                                  </p:stCondLst>
                                  <p:childTnLst>
                                    <p:set>
                                      <p:cBhvr>
                                        <p:cTn id="61" dur="1" fill="hold">
                                          <p:stCondLst>
                                            <p:cond delay="0"/>
                                          </p:stCondLst>
                                        </p:cTn>
                                        <p:tgtEl>
                                          <p:spTgt spid="4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par>
                                <p:cTn id="74" presetID="0" presetClass="path" presetSubtype="0" accel="50000" decel="50000" fill="hold" nodeType="withEffect">
                                  <p:stCondLst>
                                    <p:cond delay="0"/>
                                  </p:stCondLst>
                                  <p:childTnLst>
                                    <p:animMotion origin="layout" path="M 2.08333E-6 -2.22222E-6 L 2.08333E-6 -2.22222E-6 C 0.0026 -0.00648 0.00547 -0.01273 0.00781 -0.01944 C 0.00859 -0.02199 0.00859 -0.02523 0.00938 -0.02778 C 0.01016 -0.03079 0.01159 -0.03333 0.0125 -0.03611 C 0.01315 -0.03889 0.01302 -0.04236 0.01406 -0.04444 C 0.01693 -0.05116 0.01966 -0.04954 0.02344 -0.05278 C 0.025 -0.0544 0.02643 -0.05694 0.02813 -0.05833 C 0.02956 -0.05972 0.03125 -0.05995 0.03281 -0.06111 C 0.03451 -0.06273 0.03581 -0.06505 0.0375 -0.06667 C 0.03945 -0.06875 0.04154 -0.0706 0.04375 -0.07222 C 0.04518 -0.07338 0.04688 -0.07384 0.04844 -0.075 C 0.05013 -0.07662 0.0513 -0.0794 0.05313 -0.08055 C 0.05612 -0.0831 0.0625 -0.08611 0.0625 -0.08611 C 0.07552 -0.08518 0.08854 -0.08518 0.10156 -0.08333 C 0.10313 -0.08333 0.10508 -0.08264 0.10625 -0.08055 C 0.10742 -0.0787 0.10664 -0.0743 0.10781 -0.07222 C 0.10951 -0.06921 0.11654 -0.07037 0.11719 -0.06389 C 0.11849 -0.05023 0.11719 -0.03611 0.11719 -0.02222 L 0.11719 -0.02222 " pathEditMode="relative" ptsTypes="AAAAAAAAAAAAAAAAAAAA">
                                      <p:cBhvr>
                                        <p:cTn id="75" dur="1000" fill="hold"/>
                                        <p:tgtEl>
                                          <p:spTgt spid="40"/>
                                        </p:tgtEl>
                                        <p:attrNameLst>
                                          <p:attrName>ppt_x</p:attrName>
                                          <p:attrName>ppt_y</p:attrName>
                                        </p:attrNameLst>
                                      </p:cBhvr>
                                    </p:animMotion>
                                  </p:childTnLst>
                                </p:cTn>
                              </p:par>
                            </p:childTnLst>
                          </p:cTn>
                        </p:par>
                        <p:par>
                          <p:cTn id="76" fill="hold">
                            <p:stCondLst>
                              <p:cond delay="1000"/>
                            </p:stCondLst>
                            <p:childTnLst>
                              <p:par>
                                <p:cTn id="77" presetID="1" presetClass="exit" presetSubtype="0" fill="hold" nodeType="afterEffect">
                                  <p:stCondLst>
                                    <p:cond delay="100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0" presetClass="path" presetSubtype="0" accel="50000" decel="50000" fill="hold" nodeType="withEffect">
                                  <p:stCondLst>
                                    <p:cond delay="0"/>
                                  </p:stCondLst>
                                  <p:childTnLst>
                                    <p:animMotion origin="layout" path="M -1.04167E-6 -4.07407E-6 L -1.04167E-6 -4.07407E-6 C 0.00365 -0.0074 0.0069 -0.01527 0.01094 -0.02222 C 0.01224 -0.02477 0.01406 -0.02592 0.01563 -0.02777 C 0.03945 -0.05972 0.0026 -0.01342 0.03594 -0.05277 C 0.03971 -0.0574 0.04232 -0.06088 0.04688 -0.06389 C 0.04883 -0.06527 0.05104 -0.06574 0.05313 -0.06666 C 0.05469 -0.06852 0.05599 -0.07106 0.05781 -0.07222 C 0.06029 -0.07407 0.06302 -0.07407 0.06563 -0.075 C 0.06719 -0.07592 0.06875 -0.07685 0.07031 -0.07777 C 0.07813 -0.07685 0.08594 -0.07731 0.09375 -0.075 C 0.09909 -0.07361 0.09831 -0.06782 0.1 -0.06111 C 0.1082 -0.02708 0.09831 -0.06967 0.10625 -0.04166 C 0.1069 -0.03912 0.10742 -0.03634 0.10781 -0.03333 C 0.11003 -0.01736 0.10938 -0.01875 0.10938 -4.07407E-6 L 0.10938 -4.07407E-6 " pathEditMode="relative" ptsTypes="AAAAAAAAAAAAAAAA">
                                      <p:cBhvr>
                                        <p:cTn id="92" dur="1000" fill="hold"/>
                                        <p:tgtEl>
                                          <p:spTgt spid="38"/>
                                        </p:tgtEl>
                                        <p:attrNameLst>
                                          <p:attrName>ppt_x</p:attrName>
                                          <p:attrName>ppt_y</p:attrName>
                                        </p:attrNameLst>
                                      </p:cBhvr>
                                    </p:animMotion>
                                  </p:childTnLst>
                                </p:cTn>
                              </p:par>
                            </p:childTnLst>
                          </p:cTn>
                        </p:par>
                        <p:par>
                          <p:cTn id="93" fill="hold">
                            <p:stCondLst>
                              <p:cond delay="1000"/>
                            </p:stCondLst>
                            <p:childTnLst>
                              <p:par>
                                <p:cTn id="94" presetID="1" presetClass="exit" presetSubtype="0" fill="hold" nodeType="afterEffect">
                                  <p:stCondLst>
                                    <p:cond delay="1000"/>
                                  </p:stCondLst>
                                  <p:childTnLst>
                                    <p:set>
                                      <p:cBhvr>
                                        <p:cTn id="95" dur="1" fill="hold">
                                          <p:stCondLst>
                                            <p:cond delay="0"/>
                                          </p:stCondLst>
                                        </p:cTn>
                                        <p:tgtEl>
                                          <p:spTgt spid="3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p:bldP spid="10" grpId="0"/>
      <p:bldP spid="11" grpId="0"/>
      <p:bldP spid="12" grpId="0"/>
      <p:bldP spid="13" grpId="0"/>
      <p:bldP spid="19" grpId="0"/>
      <p:bldP spid="21" grpId="0"/>
      <p:bldP spid="22" grpId="0"/>
      <p:bldP spid="23" grpId="0"/>
      <p:bldP spid="26" grpId="0"/>
      <p:bldP spid="27" grpId="0"/>
      <p:bldP spid="30" grpId="0"/>
      <p:bldP spid="31" grpId="0"/>
      <p:bldP spid="32" grpId="0"/>
      <p:bldP spid="34" grpId="0"/>
      <p:bldP spid="35" grpId="0"/>
      <p:bldP spid="39"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52179" y="2426062"/>
            <a:ext cx="992579" cy="584775"/>
          </a:xfrm>
          <a:prstGeom prst="rect">
            <a:avLst/>
          </a:prstGeom>
          <a:noFill/>
        </p:spPr>
        <p:txBody>
          <a:bodyPr wrap="none" rtlCol="0">
            <a:spAutoFit/>
          </a:bodyPr>
          <a:lstStyle/>
          <a:p>
            <a:pPr>
              <a:buClr>
                <a:srgbClr val="000000"/>
              </a:buClr>
              <a:buFont typeface="Arial"/>
              <a:buNone/>
            </a:pPr>
            <a:r>
              <a:rPr lang="en-US" sz="3200" b="1" kern="0" dirty="0">
                <a:solidFill>
                  <a:srgbClr val="DAA520"/>
                </a:solidFill>
                <a:latin typeface="Century Gothic" panose="020B0502020202020204" pitchFamily="34" charset="0"/>
                <a:cs typeface="Arial"/>
                <a:sym typeface="Arial"/>
              </a:rPr>
              <a:t>       </a:t>
            </a:r>
            <a:endParaRPr lang="en-US" sz="3200" kern="0" dirty="0">
              <a:solidFill>
                <a:srgbClr val="115076"/>
              </a:solidFill>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929027" y="2480519"/>
            <a:ext cx="300082" cy="584775"/>
          </a:xfrm>
          <a:prstGeom prst="rect">
            <a:avLst/>
          </a:prstGeom>
          <a:noFill/>
        </p:spPr>
        <p:txBody>
          <a:bodyPr wrap="none" rtlCol="0">
            <a:spAutoFit/>
          </a:bodyPr>
          <a:lstStyle/>
          <a:p>
            <a:pPr>
              <a:buClr>
                <a:srgbClr val="000000"/>
              </a:buClr>
              <a:buFont typeface="Arial"/>
              <a:buNone/>
            </a:pPr>
            <a:r>
              <a:rPr lang="en-US" sz="3200" b="1" kern="0" dirty="0">
                <a:solidFill>
                  <a:srgbClr val="DAA520"/>
                </a:solidFill>
                <a:latin typeface="Century Gothic" panose="020B0502020202020204" pitchFamily="34" charset="0"/>
                <a:cs typeface="Arial"/>
                <a:sym typeface="Arial"/>
              </a:rPr>
              <a:t> </a:t>
            </a:r>
            <a:endParaRPr lang="en-US" sz="3200" kern="0" dirty="0">
              <a:solidFill>
                <a:srgbClr val="115076"/>
              </a:solidFill>
              <a:latin typeface="Century Gothic" panose="020B0502020202020204" pitchFamily="34" charset="0"/>
              <a:cs typeface="Arial"/>
              <a:sym typeface="Arial"/>
            </a:endParaRPr>
          </a:p>
        </p:txBody>
      </p:sp>
      <p:sp>
        <p:nvSpPr>
          <p:cNvPr id="4" name="TextBox 3"/>
          <p:cNvSpPr txBox="1"/>
          <p:nvPr/>
        </p:nvSpPr>
        <p:spPr>
          <a:xfrm>
            <a:off x="307705" y="1248440"/>
            <a:ext cx="11551360" cy="830997"/>
          </a:xfrm>
          <a:prstGeom prst="rect">
            <a:avLst/>
          </a:prstGeom>
          <a:noFill/>
        </p:spPr>
        <p:txBody>
          <a:bodyPr wrap="square" rtlCol="0">
            <a:spAutoFit/>
          </a:bodyPr>
          <a:lstStyle/>
          <a:p>
            <a:pPr>
              <a:buClr>
                <a:srgbClr val="000000"/>
              </a:buClr>
              <a:buFont typeface="Arial"/>
              <a:buNone/>
            </a:pPr>
            <a:r>
              <a:rPr lang="en-GB" sz="2400" kern="0" dirty="0">
                <a:solidFill>
                  <a:srgbClr val="4472C4">
                    <a:lumMod val="50000"/>
                  </a:srgbClr>
                </a:solidFill>
                <a:latin typeface="Century Gothic" panose="020B0502020202020204" pitchFamily="34" charset="0"/>
                <a:cs typeface="Arial"/>
                <a:sym typeface="Arial"/>
              </a:rPr>
              <a:t>To say where something or someone </a:t>
            </a:r>
            <a:r>
              <a:rPr lang="en-GB" sz="2400" b="1" kern="0" dirty="0">
                <a:solidFill>
                  <a:srgbClr val="4472C4">
                    <a:lumMod val="50000"/>
                  </a:srgbClr>
                </a:solidFill>
                <a:latin typeface="Century Gothic" panose="020B0502020202020204" pitchFamily="34" charset="0"/>
                <a:cs typeface="Arial"/>
                <a:sym typeface="Arial"/>
              </a:rPr>
              <a:t>is located</a:t>
            </a:r>
            <a:r>
              <a:rPr lang="en-GB" sz="2400" kern="0" dirty="0">
                <a:solidFill>
                  <a:srgbClr val="4472C4">
                    <a:lumMod val="50000"/>
                  </a:srgbClr>
                </a:solidFill>
                <a:latin typeface="Century Gothic" panose="020B0502020202020204" pitchFamily="34" charset="0"/>
                <a:cs typeface="Arial"/>
                <a:sym typeface="Arial"/>
              </a:rPr>
              <a:t>, use the same prepositions </a:t>
            </a:r>
            <a:r>
              <a:rPr lang="en-GB" sz="2400" b="1" kern="0" dirty="0">
                <a:solidFill>
                  <a:srgbClr val="4472C4">
                    <a:lumMod val="50000"/>
                  </a:srgbClr>
                </a:solidFill>
                <a:latin typeface="Century Gothic" panose="020B0502020202020204" pitchFamily="34" charset="0"/>
                <a:cs typeface="Arial"/>
                <a:sym typeface="Arial"/>
              </a:rPr>
              <a:t>‘in’ </a:t>
            </a:r>
            <a:r>
              <a:rPr lang="en-GB" sz="2400" kern="0" dirty="0">
                <a:solidFill>
                  <a:srgbClr val="4472C4">
                    <a:lumMod val="50000"/>
                  </a:srgbClr>
                </a:solidFill>
                <a:latin typeface="Century Gothic" panose="020B0502020202020204" pitchFamily="34" charset="0"/>
                <a:cs typeface="Arial"/>
                <a:sym typeface="Arial"/>
              </a:rPr>
              <a:t>(in) and </a:t>
            </a:r>
            <a:r>
              <a:rPr lang="en-GB" sz="2400" b="1" kern="0" dirty="0">
                <a:solidFill>
                  <a:srgbClr val="4472C4">
                    <a:lumMod val="50000"/>
                  </a:srgbClr>
                </a:solidFill>
                <a:latin typeface="Century Gothic" panose="020B0502020202020204" pitchFamily="34" charset="0"/>
                <a:cs typeface="Arial"/>
                <a:sym typeface="Arial"/>
              </a:rPr>
              <a:t>‘auf’ </a:t>
            </a:r>
            <a:r>
              <a:rPr lang="en-GB" sz="2400" kern="0" dirty="0">
                <a:solidFill>
                  <a:srgbClr val="4472C4">
                    <a:lumMod val="50000"/>
                  </a:srgbClr>
                </a:solidFill>
                <a:latin typeface="Century Gothic" panose="020B0502020202020204" pitchFamily="34" charset="0"/>
                <a:cs typeface="Arial"/>
                <a:sym typeface="Arial"/>
              </a:rPr>
              <a:t>(on), but change the word for </a:t>
            </a:r>
            <a:r>
              <a:rPr lang="en-GB" sz="2400" b="1" i="1" kern="0" dirty="0">
                <a:solidFill>
                  <a:srgbClr val="4472C4">
                    <a:lumMod val="50000"/>
                  </a:srgbClr>
                </a:solidFill>
                <a:latin typeface="Century Gothic" panose="020B0502020202020204" pitchFamily="34" charset="0"/>
                <a:cs typeface="Arial"/>
                <a:sym typeface="Arial"/>
              </a:rPr>
              <a:t>the </a:t>
            </a:r>
            <a:r>
              <a:rPr lang="en-GB" sz="2400" kern="0" dirty="0">
                <a:solidFill>
                  <a:srgbClr val="4472C4">
                    <a:lumMod val="50000"/>
                  </a:srgbClr>
                </a:solidFill>
                <a:latin typeface="Century Gothic" panose="020B0502020202020204" pitchFamily="34" charset="0"/>
                <a:cs typeface="Arial"/>
                <a:sym typeface="Arial"/>
              </a:rPr>
              <a:t>(definite article):</a:t>
            </a:r>
          </a:p>
        </p:txBody>
      </p:sp>
      <p:sp>
        <p:nvSpPr>
          <p:cNvPr id="8" name="Oval Callout 7"/>
          <p:cNvSpPr/>
          <p:nvPr/>
        </p:nvSpPr>
        <p:spPr>
          <a:xfrm>
            <a:off x="5085240" y="3470293"/>
            <a:ext cx="3203694" cy="1438499"/>
          </a:xfrm>
          <a:prstGeom prst="wedgeEllipseCallout">
            <a:avLst>
              <a:gd name="adj1" fmla="val 92429"/>
              <a:gd name="adj2" fmla="val -66057"/>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endParaRPr lang="en-GB" sz="2000" kern="0" dirty="0">
              <a:solidFill>
                <a:srgbClr val="FFFFFF"/>
              </a:solidFill>
              <a:latin typeface="Century Gothic" panose="020B0502020202020204" pitchFamily="34" charset="0"/>
              <a:sym typeface="Arial"/>
            </a:endParaRPr>
          </a:p>
        </p:txBody>
      </p:sp>
      <p:sp>
        <p:nvSpPr>
          <p:cNvPr id="10" name="TextBox 9"/>
          <p:cNvSpPr txBox="1"/>
          <p:nvPr/>
        </p:nvSpPr>
        <p:spPr>
          <a:xfrm>
            <a:off x="6443930" y="2189951"/>
            <a:ext cx="2969002" cy="584775"/>
          </a:xfrm>
          <a:prstGeom prst="rect">
            <a:avLst/>
          </a:prstGeom>
          <a:noFill/>
        </p:spPr>
        <p:txBody>
          <a:bodyPr wrap="square" rtlCol="0">
            <a:spAutoFit/>
          </a:bodyPr>
          <a:lstStyle/>
          <a:p>
            <a:pPr>
              <a:buClr>
                <a:srgbClr val="000000"/>
              </a:buClr>
              <a:buFont typeface="Arial"/>
              <a:buNone/>
            </a:pPr>
            <a:r>
              <a:rPr lang="en-GB" sz="3200" b="1" kern="0" dirty="0">
                <a:solidFill>
                  <a:srgbClr val="FF0000"/>
                </a:solidFill>
                <a:latin typeface="Century Gothic" panose="020B0502020202020204" pitchFamily="34" charset="0"/>
                <a:cs typeface="Arial"/>
                <a:sym typeface="Arial"/>
              </a:rPr>
              <a:t>die </a:t>
            </a:r>
            <a:r>
              <a:rPr lang="en-GB" sz="3200" b="1" kern="0" dirty="0" err="1">
                <a:solidFill>
                  <a:srgbClr val="4472C4">
                    <a:lumMod val="50000"/>
                  </a:srgbClr>
                </a:solidFill>
                <a:latin typeface="Century Gothic" panose="020B0502020202020204" pitchFamily="34" charset="0"/>
                <a:cs typeface="Arial"/>
                <a:sym typeface="Arial"/>
              </a:rPr>
              <a:t>Stadt</a:t>
            </a:r>
            <a:endParaRPr lang="en-GB" sz="3200" b="1" kern="0" dirty="0">
              <a:solidFill>
                <a:srgbClr val="FF0000"/>
              </a:solidFill>
              <a:latin typeface="Century Gothic" panose="020B0502020202020204" pitchFamily="34" charset="0"/>
              <a:cs typeface="Arial"/>
              <a:sym typeface="Arial"/>
            </a:endParaRPr>
          </a:p>
        </p:txBody>
      </p:sp>
      <p:sp>
        <p:nvSpPr>
          <p:cNvPr id="11" name="TextBox 10"/>
          <p:cNvSpPr txBox="1"/>
          <p:nvPr/>
        </p:nvSpPr>
        <p:spPr>
          <a:xfrm>
            <a:off x="9881790" y="2195508"/>
            <a:ext cx="2582912" cy="584775"/>
          </a:xfrm>
          <a:prstGeom prst="rect">
            <a:avLst/>
          </a:prstGeom>
          <a:noFill/>
        </p:spPr>
        <p:txBody>
          <a:bodyPr wrap="square" rtlCol="0">
            <a:spAutoFit/>
          </a:bodyPr>
          <a:lstStyle/>
          <a:p>
            <a:pPr>
              <a:buClr>
                <a:srgbClr val="000000"/>
              </a:buClr>
              <a:buFont typeface="Arial"/>
              <a:buNone/>
            </a:pPr>
            <a:r>
              <a:rPr lang="en-GB" sz="3200" b="1" kern="0" dirty="0">
                <a:solidFill>
                  <a:srgbClr val="C2931C"/>
                </a:solidFill>
                <a:latin typeface="Century Gothic" panose="020B0502020202020204" pitchFamily="34" charset="0"/>
                <a:cs typeface="Arial"/>
                <a:sym typeface="Arial"/>
              </a:rPr>
              <a:t>das </a:t>
            </a:r>
            <a:r>
              <a:rPr lang="en-GB" sz="3200" b="1" kern="0" dirty="0">
                <a:solidFill>
                  <a:srgbClr val="4472C4">
                    <a:lumMod val="50000"/>
                  </a:srgbClr>
                </a:solidFill>
                <a:latin typeface="Century Gothic" panose="020B0502020202020204" pitchFamily="34" charset="0"/>
                <a:cs typeface="Arial"/>
                <a:sym typeface="Arial"/>
              </a:rPr>
              <a:t>Kino</a:t>
            </a:r>
            <a:endParaRPr lang="en-GB" sz="3200" b="1" kern="0" dirty="0">
              <a:solidFill>
                <a:srgbClr val="C2931C"/>
              </a:solidFill>
              <a:latin typeface="Century Gothic" panose="020B0502020202020204" pitchFamily="34" charset="0"/>
              <a:cs typeface="Arial"/>
              <a:sym typeface="Arial"/>
            </a:endParaRPr>
          </a:p>
        </p:txBody>
      </p:sp>
      <p:sp>
        <p:nvSpPr>
          <p:cNvPr id="12" name="TextBox 11"/>
          <p:cNvSpPr txBox="1"/>
          <p:nvPr/>
        </p:nvSpPr>
        <p:spPr>
          <a:xfrm>
            <a:off x="2624099" y="2203731"/>
            <a:ext cx="3561452" cy="584775"/>
          </a:xfrm>
          <a:prstGeom prst="rect">
            <a:avLst/>
          </a:prstGeom>
          <a:noFill/>
        </p:spPr>
        <p:txBody>
          <a:bodyPr wrap="square" rtlCol="0">
            <a:spAutoFit/>
          </a:bodyPr>
          <a:lstStyle/>
          <a:p>
            <a:pPr algn="ctr">
              <a:buClr>
                <a:srgbClr val="000000"/>
              </a:buClr>
              <a:buFont typeface="Arial"/>
              <a:buNone/>
            </a:pPr>
            <a:r>
              <a:rPr lang="en-GB" sz="3200" b="1" kern="0" dirty="0">
                <a:solidFill>
                  <a:srgbClr val="0070C0"/>
                </a:solidFill>
                <a:latin typeface="Century Gothic" panose="020B0502020202020204" pitchFamily="34" charset="0"/>
                <a:cs typeface="Arial"/>
                <a:sym typeface="Arial"/>
              </a:rPr>
              <a:t>der </a:t>
            </a:r>
            <a:r>
              <a:rPr lang="en-GB" sz="3200" b="1" kern="0" dirty="0">
                <a:solidFill>
                  <a:srgbClr val="4472C4">
                    <a:lumMod val="50000"/>
                  </a:srgbClr>
                </a:solidFill>
                <a:latin typeface="Century Gothic" panose="020B0502020202020204" pitchFamily="34" charset="0"/>
                <a:cs typeface="Arial"/>
                <a:sym typeface="Arial"/>
              </a:rPr>
              <a:t>Park</a:t>
            </a:r>
            <a:endParaRPr lang="en-GB" sz="3200" b="1" kern="0" dirty="0">
              <a:solidFill>
                <a:srgbClr val="0070C0"/>
              </a:solidFill>
              <a:latin typeface="Century Gothic" panose="020B0502020202020204" pitchFamily="34" charset="0"/>
              <a:cs typeface="Arial"/>
              <a:sym typeface="Arial"/>
            </a:endParaRPr>
          </a:p>
        </p:txBody>
      </p:sp>
      <p:sp>
        <p:nvSpPr>
          <p:cNvPr id="13" name="TextBox 12"/>
          <p:cNvSpPr txBox="1"/>
          <p:nvPr/>
        </p:nvSpPr>
        <p:spPr>
          <a:xfrm>
            <a:off x="-133563" y="2728230"/>
            <a:ext cx="3561452" cy="584775"/>
          </a:xfrm>
          <a:prstGeom prst="rect">
            <a:avLst/>
          </a:prstGeom>
          <a:noFill/>
        </p:spPr>
        <p:txBody>
          <a:bodyPr wrap="square" rtlCol="0">
            <a:spAutoFit/>
          </a:bodyPr>
          <a:lstStyle/>
          <a:p>
            <a:pPr algn="ctr">
              <a:buClr>
                <a:srgbClr val="000000"/>
              </a:buClr>
              <a:buFont typeface="Arial"/>
              <a:buNone/>
            </a:pPr>
            <a:r>
              <a:rPr lang="en-GB" sz="3200" b="1" kern="0" dirty="0" err="1">
                <a:solidFill>
                  <a:srgbClr val="4472C4">
                    <a:lumMod val="50000"/>
                  </a:srgbClr>
                </a:solidFill>
                <a:latin typeface="Century Gothic" panose="020B0502020202020204" pitchFamily="34" charset="0"/>
                <a:cs typeface="Arial"/>
                <a:sym typeface="Arial"/>
              </a:rPr>
              <a:t>Ich</a:t>
            </a:r>
            <a:r>
              <a:rPr lang="en-GB" sz="3200" b="1" kern="0" dirty="0">
                <a:solidFill>
                  <a:srgbClr val="4472C4">
                    <a:lumMod val="50000"/>
                  </a:srgbClr>
                </a:solidFill>
                <a:latin typeface="Century Gothic" panose="020B0502020202020204" pitchFamily="34" charset="0"/>
                <a:cs typeface="Arial"/>
                <a:sym typeface="Arial"/>
              </a:rPr>
              <a:t> bin…</a:t>
            </a:r>
          </a:p>
        </p:txBody>
      </p:sp>
      <p:sp>
        <p:nvSpPr>
          <p:cNvPr id="19" name="TextBox 18"/>
          <p:cNvSpPr txBox="1"/>
          <p:nvPr/>
        </p:nvSpPr>
        <p:spPr>
          <a:xfrm>
            <a:off x="5975072" y="2707863"/>
            <a:ext cx="2969002" cy="584775"/>
          </a:xfrm>
          <a:prstGeom prst="rect">
            <a:avLst/>
          </a:prstGeom>
          <a:noFill/>
        </p:spPr>
        <p:txBody>
          <a:bodyPr wrap="square" rtlCol="0">
            <a:spAutoFit/>
          </a:bodyPr>
          <a:lstStyle/>
          <a:p>
            <a:pPr>
              <a:buClr>
                <a:srgbClr val="000000"/>
              </a:buClr>
              <a:buFont typeface="Arial"/>
              <a:buNone/>
            </a:pPr>
            <a:r>
              <a:rPr lang="en-GB" sz="3200" b="1" kern="0">
                <a:solidFill>
                  <a:srgbClr val="4472C4">
                    <a:lumMod val="50000"/>
                  </a:srgbClr>
                </a:solidFill>
                <a:latin typeface="Century Gothic" panose="020B0502020202020204" pitchFamily="34" charset="0"/>
                <a:cs typeface="Arial"/>
                <a:sym typeface="Arial"/>
              </a:rPr>
              <a:t>in</a:t>
            </a:r>
            <a:r>
              <a:rPr lang="en-GB" sz="3200" kern="0">
                <a:solidFill>
                  <a:srgbClr val="4472C4">
                    <a:lumMod val="50000"/>
                  </a:srgbClr>
                </a:solidFill>
                <a:latin typeface="Century Gothic" panose="020B0502020202020204" pitchFamily="34" charset="0"/>
                <a:cs typeface="Arial"/>
                <a:sym typeface="Arial"/>
              </a:rPr>
              <a:t> </a:t>
            </a:r>
            <a:r>
              <a:rPr lang="en-GB" sz="3200" b="1" u="sng" kern="0">
                <a:solidFill>
                  <a:srgbClr val="FF0000"/>
                </a:solidFill>
                <a:latin typeface="Century Gothic" panose="020B0502020202020204" pitchFamily="34" charset="0"/>
                <a:cs typeface="Arial"/>
                <a:sym typeface="Arial"/>
              </a:rPr>
              <a:t>der</a:t>
            </a:r>
            <a:r>
              <a:rPr lang="en-GB" sz="3200" b="1" kern="0">
                <a:solidFill>
                  <a:srgbClr val="FF0000"/>
                </a:solidFill>
                <a:latin typeface="Century Gothic" panose="020B0502020202020204" pitchFamily="34" charset="0"/>
                <a:cs typeface="Arial"/>
                <a:sym typeface="Arial"/>
              </a:rPr>
              <a:t> </a:t>
            </a:r>
            <a:r>
              <a:rPr lang="en-GB" sz="3200" b="1" kern="0">
                <a:solidFill>
                  <a:srgbClr val="4472C4">
                    <a:lumMod val="50000"/>
                  </a:srgbClr>
                </a:solidFill>
                <a:latin typeface="Century Gothic" panose="020B0502020202020204" pitchFamily="34" charset="0"/>
                <a:cs typeface="Arial"/>
                <a:sym typeface="Arial"/>
              </a:rPr>
              <a:t>Stadt</a:t>
            </a:r>
            <a:endParaRPr lang="en-GB" sz="3200" b="1" kern="0" dirty="0">
              <a:solidFill>
                <a:srgbClr val="FF0000"/>
              </a:solidFill>
              <a:latin typeface="Century Gothic" panose="020B0502020202020204" pitchFamily="34" charset="0"/>
              <a:cs typeface="Arial"/>
              <a:sym typeface="Arial"/>
            </a:endParaRPr>
          </a:p>
        </p:txBody>
      </p:sp>
      <p:sp>
        <p:nvSpPr>
          <p:cNvPr id="21" name="TextBox 20"/>
          <p:cNvSpPr txBox="1"/>
          <p:nvPr/>
        </p:nvSpPr>
        <p:spPr>
          <a:xfrm>
            <a:off x="9247960" y="2661488"/>
            <a:ext cx="3476019" cy="584775"/>
          </a:xfrm>
          <a:prstGeom prst="rect">
            <a:avLst/>
          </a:prstGeom>
          <a:noFill/>
        </p:spPr>
        <p:txBody>
          <a:bodyPr wrap="square" rtlCol="0">
            <a:spAutoFit/>
          </a:bodyPr>
          <a:lstStyle/>
          <a:p>
            <a:pPr>
              <a:buClr>
                <a:srgbClr val="000000"/>
              </a:buClr>
              <a:buFont typeface="Arial"/>
              <a:buNone/>
            </a:pPr>
            <a:r>
              <a:rPr lang="en-GB" sz="3200" b="1" kern="0">
                <a:solidFill>
                  <a:srgbClr val="4472C4">
                    <a:lumMod val="50000"/>
                  </a:srgbClr>
                </a:solidFill>
                <a:latin typeface="Century Gothic" panose="020B0502020202020204" pitchFamily="34" charset="0"/>
                <a:cs typeface="Arial"/>
                <a:sym typeface="Arial"/>
              </a:rPr>
              <a:t>in </a:t>
            </a:r>
            <a:r>
              <a:rPr lang="en-GB" sz="3200" b="1" u="sng" kern="0">
                <a:solidFill>
                  <a:srgbClr val="C2931C"/>
                </a:solidFill>
                <a:latin typeface="Century Gothic" panose="020B0502020202020204" pitchFamily="34" charset="0"/>
                <a:cs typeface="Arial"/>
                <a:sym typeface="Arial"/>
              </a:rPr>
              <a:t>dem</a:t>
            </a:r>
            <a:r>
              <a:rPr lang="en-GB" sz="3200" b="1" kern="0">
                <a:solidFill>
                  <a:srgbClr val="C2931C"/>
                </a:solidFill>
                <a:latin typeface="Century Gothic" panose="020B0502020202020204" pitchFamily="34" charset="0"/>
                <a:cs typeface="Arial"/>
                <a:sym typeface="Arial"/>
              </a:rPr>
              <a:t> </a:t>
            </a:r>
            <a:r>
              <a:rPr lang="en-GB" sz="3200" b="1" kern="0">
                <a:solidFill>
                  <a:srgbClr val="4472C4">
                    <a:lumMod val="50000"/>
                  </a:srgbClr>
                </a:solidFill>
                <a:latin typeface="Century Gothic" panose="020B0502020202020204" pitchFamily="34" charset="0"/>
                <a:cs typeface="Arial"/>
                <a:sym typeface="Arial"/>
              </a:rPr>
              <a:t>Kino</a:t>
            </a:r>
            <a:endParaRPr lang="en-GB" sz="3200" b="1" kern="0" dirty="0">
              <a:solidFill>
                <a:srgbClr val="C2931C"/>
              </a:solidFill>
              <a:latin typeface="Century Gothic" panose="020B0502020202020204" pitchFamily="34" charset="0"/>
              <a:cs typeface="Arial"/>
              <a:sym typeface="Arial"/>
            </a:endParaRPr>
          </a:p>
        </p:txBody>
      </p:sp>
      <p:sp>
        <p:nvSpPr>
          <p:cNvPr id="22" name="TextBox 21"/>
          <p:cNvSpPr txBox="1"/>
          <p:nvPr/>
        </p:nvSpPr>
        <p:spPr>
          <a:xfrm>
            <a:off x="2270682" y="2728987"/>
            <a:ext cx="3561452"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in</a:t>
            </a:r>
            <a:r>
              <a:rPr lang="en-GB" sz="3200" b="1" kern="0" dirty="0">
                <a:solidFill>
                  <a:srgbClr val="0070C0"/>
                </a:solidFill>
                <a:latin typeface="Century Gothic" panose="020B0502020202020204" pitchFamily="34" charset="0"/>
                <a:cs typeface="Arial"/>
                <a:sym typeface="Arial"/>
              </a:rPr>
              <a:t> </a:t>
            </a:r>
            <a:r>
              <a:rPr lang="en-GB" sz="3200" b="1" u="sng" kern="0" dirty="0" err="1">
                <a:solidFill>
                  <a:srgbClr val="0070C0"/>
                </a:solidFill>
                <a:latin typeface="Century Gothic" panose="020B0502020202020204" pitchFamily="34" charset="0"/>
                <a:cs typeface="Arial"/>
                <a:sym typeface="Arial"/>
              </a:rPr>
              <a:t>dem</a:t>
            </a:r>
            <a:r>
              <a:rPr lang="en-GB" sz="3200" b="1" kern="0" dirty="0">
                <a:solidFill>
                  <a:srgbClr val="0070C0"/>
                </a:solidFill>
                <a:latin typeface="Century Gothic" panose="020B0502020202020204" pitchFamily="34" charset="0"/>
                <a:cs typeface="Arial"/>
                <a:sym typeface="Arial"/>
              </a:rPr>
              <a:t> </a:t>
            </a:r>
            <a:r>
              <a:rPr lang="en-GB" sz="3200" b="1" kern="0" dirty="0">
                <a:solidFill>
                  <a:srgbClr val="4472C4">
                    <a:lumMod val="50000"/>
                  </a:srgbClr>
                </a:solidFill>
                <a:latin typeface="Century Gothic" panose="020B0502020202020204" pitchFamily="34" charset="0"/>
                <a:cs typeface="Arial"/>
                <a:sym typeface="Arial"/>
              </a:rPr>
              <a:t>Park</a:t>
            </a:r>
            <a:endParaRPr lang="en-GB" sz="3200" b="1" kern="0" dirty="0">
              <a:solidFill>
                <a:srgbClr val="0070C0"/>
              </a:solidFill>
              <a:latin typeface="Century Gothic" panose="020B0502020202020204" pitchFamily="34" charset="0"/>
              <a:cs typeface="Arial"/>
              <a:sym typeface="Arial"/>
            </a:endParaRPr>
          </a:p>
        </p:txBody>
      </p:sp>
      <p:sp>
        <p:nvSpPr>
          <p:cNvPr id="23" name="TextBox 22"/>
          <p:cNvSpPr txBox="1"/>
          <p:nvPr/>
        </p:nvSpPr>
        <p:spPr>
          <a:xfrm>
            <a:off x="1611465" y="5919012"/>
            <a:ext cx="10391470" cy="461665"/>
          </a:xfrm>
          <a:prstGeom prst="rect">
            <a:avLst/>
          </a:prstGeom>
          <a:noFill/>
        </p:spPr>
        <p:txBody>
          <a:bodyPr wrap="square" rtlCol="0">
            <a:spAutoFit/>
          </a:bodyPr>
          <a:lstStyle/>
          <a:p>
            <a:pPr>
              <a:buClr>
                <a:srgbClr val="000000"/>
              </a:buClr>
              <a:buFont typeface="Arial"/>
              <a:buNone/>
            </a:pPr>
            <a:r>
              <a:rPr lang="en-GB" sz="2400" kern="0" dirty="0">
                <a:solidFill>
                  <a:srgbClr val="4472C4">
                    <a:lumMod val="50000"/>
                  </a:srgbClr>
                </a:solidFill>
                <a:latin typeface="Century Gothic" panose="020B0502020202020204" pitchFamily="34" charset="0"/>
                <a:cs typeface="Arial"/>
                <a:sym typeface="Arial"/>
              </a:rPr>
              <a:t>These are the </a:t>
            </a:r>
            <a:r>
              <a:rPr lang="en-GB" sz="2400" b="1" kern="0" dirty="0">
                <a:solidFill>
                  <a:srgbClr val="4472C4">
                    <a:lumMod val="50000"/>
                  </a:srgbClr>
                </a:solidFill>
                <a:latin typeface="Century Gothic" panose="020B0502020202020204" pitchFamily="34" charset="0"/>
                <a:cs typeface="Arial"/>
                <a:sym typeface="Arial"/>
              </a:rPr>
              <a:t>Row 3 </a:t>
            </a:r>
            <a:r>
              <a:rPr lang="en-GB" sz="2400" kern="0" dirty="0">
                <a:solidFill>
                  <a:srgbClr val="4472C4">
                    <a:lumMod val="50000"/>
                  </a:srgbClr>
                </a:solidFill>
                <a:latin typeface="Century Gothic" panose="020B0502020202020204" pitchFamily="34" charset="0"/>
                <a:cs typeface="Arial"/>
                <a:sym typeface="Arial"/>
              </a:rPr>
              <a:t>(</a:t>
            </a:r>
            <a:r>
              <a:rPr lang="en-GB" sz="2400" b="1" kern="0" dirty="0">
                <a:solidFill>
                  <a:srgbClr val="4472C4">
                    <a:lumMod val="50000"/>
                  </a:srgbClr>
                </a:solidFill>
                <a:latin typeface="Century Gothic" panose="020B0502020202020204" pitchFamily="34" charset="0"/>
                <a:cs typeface="Arial"/>
                <a:sym typeface="Arial"/>
              </a:rPr>
              <a:t>dative</a:t>
            </a:r>
            <a:r>
              <a:rPr lang="en-GB" sz="2400" kern="0" dirty="0">
                <a:solidFill>
                  <a:srgbClr val="4472C4">
                    <a:lumMod val="50000"/>
                  </a:srgbClr>
                </a:solidFill>
                <a:latin typeface="Century Gothic" panose="020B0502020202020204" pitchFamily="34" charset="0"/>
                <a:cs typeface="Arial"/>
                <a:sym typeface="Arial"/>
              </a:rPr>
              <a:t> </a:t>
            </a:r>
            <a:r>
              <a:rPr lang="en-GB" sz="2400" b="1" kern="0" dirty="0">
                <a:solidFill>
                  <a:srgbClr val="4472C4">
                    <a:lumMod val="50000"/>
                  </a:srgbClr>
                </a:solidFill>
                <a:latin typeface="Century Gothic" panose="020B0502020202020204" pitchFamily="34" charset="0"/>
                <a:cs typeface="Arial"/>
                <a:sym typeface="Arial"/>
              </a:rPr>
              <a:t>case</a:t>
            </a:r>
            <a:r>
              <a:rPr lang="en-GB" sz="2400" kern="0" dirty="0">
                <a:solidFill>
                  <a:srgbClr val="4472C4">
                    <a:lumMod val="50000"/>
                  </a:srgbClr>
                </a:solidFill>
                <a:latin typeface="Century Gothic" panose="020B0502020202020204" pitchFamily="34" charset="0"/>
                <a:cs typeface="Arial"/>
                <a:sym typeface="Arial"/>
              </a:rPr>
              <a:t>) forms of the definite article. </a:t>
            </a:r>
          </a:p>
        </p:txBody>
      </p:sp>
      <p:sp>
        <p:nvSpPr>
          <p:cNvPr id="26" name="TextBox 25"/>
          <p:cNvSpPr txBox="1"/>
          <p:nvPr/>
        </p:nvSpPr>
        <p:spPr>
          <a:xfrm>
            <a:off x="3170317" y="4872927"/>
            <a:ext cx="3561452" cy="584775"/>
          </a:xfrm>
          <a:prstGeom prst="rect">
            <a:avLst/>
          </a:prstGeom>
          <a:noFill/>
        </p:spPr>
        <p:txBody>
          <a:bodyPr wrap="square" rtlCol="0">
            <a:spAutoFit/>
          </a:bodyPr>
          <a:lstStyle/>
          <a:p>
            <a:pPr algn="ctr">
              <a:buClr>
                <a:srgbClr val="000000"/>
              </a:buClr>
              <a:buFont typeface="Arial"/>
              <a:buNone/>
            </a:pPr>
            <a:r>
              <a:rPr lang="en-GB" sz="3200" b="1" kern="0" dirty="0">
                <a:solidFill>
                  <a:srgbClr val="0070C0"/>
                </a:solidFill>
                <a:latin typeface="Century Gothic" panose="020B0502020202020204" pitchFamily="34" charset="0"/>
                <a:cs typeface="Arial"/>
                <a:sym typeface="Arial"/>
              </a:rPr>
              <a:t>der </a:t>
            </a:r>
            <a:r>
              <a:rPr lang="en-GB" sz="3200" b="1" kern="0" dirty="0" err="1">
                <a:solidFill>
                  <a:srgbClr val="4472C4">
                    <a:lumMod val="50000"/>
                  </a:srgbClr>
                </a:solidFill>
                <a:latin typeface="Century Gothic" panose="020B0502020202020204" pitchFamily="34" charset="0"/>
                <a:cs typeface="Arial"/>
                <a:sym typeface="Arial"/>
              </a:rPr>
              <a:t>Tisch</a:t>
            </a:r>
            <a:endParaRPr lang="en-GB" sz="3200" b="1" kern="0" dirty="0">
              <a:solidFill>
                <a:srgbClr val="0070C0"/>
              </a:solidFill>
              <a:latin typeface="Century Gothic" panose="020B0502020202020204" pitchFamily="34" charset="0"/>
              <a:cs typeface="Arial"/>
              <a:sym typeface="Arial"/>
            </a:endParaRPr>
          </a:p>
        </p:txBody>
      </p:sp>
      <p:sp>
        <p:nvSpPr>
          <p:cNvPr id="27" name="TextBox 26"/>
          <p:cNvSpPr txBox="1"/>
          <p:nvPr/>
        </p:nvSpPr>
        <p:spPr>
          <a:xfrm>
            <a:off x="-236985" y="5303559"/>
            <a:ext cx="3561452"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Das </a:t>
            </a:r>
            <a:r>
              <a:rPr lang="en-GB" sz="3200" b="1" kern="0" dirty="0" err="1">
                <a:solidFill>
                  <a:srgbClr val="4472C4">
                    <a:lumMod val="50000"/>
                  </a:srgbClr>
                </a:solidFill>
                <a:latin typeface="Century Gothic" panose="020B0502020202020204" pitchFamily="34" charset="0"/>
                <a:cs typeface="Arial"/>
                <a:sym typeface="Arial"/>
              </a:rPr>
              <a:t>Buch</a:t>
            </a:r>
            <a:r>
              <a:rPr lang="en-GB" sz="3200" b="1" kern="0" dirty="0">
                <a:solidFill>
                  <a:srgbClr val="4472C4">
                    <a:lumMod val="50000"/>
                  </a:srgbClr>
                </a:solidFill>
                <a:latin typeface="Century Gothic" panose="020B0502020202020204" pitchFamily="34" charset="0"/>
                <a:cs typeface="Arial"/>
                <a:sym typeface="Arial"/>
              </a:rPr>
              <a:t> </a:t>
            </a:r>
            <a:r>
              <a:rPr lang="en-GB" sz="3200" b="1" kern="0" dirty="0" err="1">
                <a:solidFill>
                  <a:srgbClr val="4472C4">
                    <a:lumMod val="50000"/>
                  </a:srgbClr>
                </a:solidFill>
                <a:latin typeface="Century Gothic" panose="020B0502020202020204" pitchFamily="34" charset="0"/>
                <a:cs typeface="Arial"/>
                <a:sym typeface="Arial"/>
              </a:rPr>
              <a:t>ist</a:t>
            </a:r>
            <a:r>
              <a:rPr lang="en-GB" sz="3200" b="1" kern="0" dirty="0">
                <a:solidFill>
                  <a:srgbClr val="4472C4">
                    <a:lumMod val="50000"/>
                  </a:srgbClr>
                </a:solidFill>
                <a:latin typeface="Century Gothic" panose="020B0502020202020204" pitchFamily="34" charset="0"/>
                <a:cs typeface="Arial"/>
                <a:sym typeface="Arial"/>
              </a:rPr>
              <a:t>…</a:t>
            </a:r>
          </a:p>
        </p:txBody>
      </p:sp>
      <p:sp>
        <p:nvSpPr>
          <p:cNvPr id="30" name="TextBox 29"/>
          <p:cNvSpPr txBox="1"/>
          <p:nvPr/>
        </p:nvSpPr>
        <p:spPr>
          <a:xfrm>
            <a:off x="2710092" y="5303560"/>
            <a:ext cx="3561452" cy="584775"/>
          </a:xfrm>
          <a:prstGeom prst="rect">
            <a:avLst/>
          </a:prstGeom>
          <a:noFill/>
        </p:spPr>
        <p:txBody>
          <a:bodyPr wrap="square" rtlCol="0">
            <a:spAutoFit/>
          </a:bodyPr>
          <a:lstStyle/>
          <a:p>
            <a:pPr algn="ct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auf</a:t>
            </a:r>
            <a:r>
              <a:rPr lang="en-GB" sz="3200" b="1" kern="0" dirty="0">
                <a:solidFill>
                  <a:srgbClr val="0070C0"/>
                </a:solidFill>
                <a:latin typeface="Century Gothic" panose="020B0502020202020204" pitchFamily="34" charset="0"/>
                <a:cs typeface="Arial"/>
                <a:sym typeface="Arial"/>
              </a:rPr>
              <a:t> </a:t>
            </a:r>
            <a:r>
              <a:rPr lang="en-GB" sz="3200" b="1" u="sng" kern="0" dirty="0" err="1">
                <a:solidFill>
                  <a:srgbClr val="0070C0"/>
                </a:solidFill>
                <a:latin typeface="Century Gothic" panose="020B0502020202020204" pitchFamily="34" charset="0"/>
                <a:cs typeface="Arial"/>
                <a:sym typeface="Arial"/>
              </a:rPr>
              <a:t>dem</a:t>
            </a:r>
            <a:r>
              <a:rPr lang="en-GB" sz="3200" b="1" kern="0" dirty="0">
                <a:solidFill>
                  <a:srgbClr val="0070C0"/>
                </a:solidFill>
                <a:latin typeface="Century Gothic" panose="020B0502020202020204" pitchFamily="34" charset="0"/>
                <a:cs typeface="Arial"/>
                <a:sym typeface="Arial"/>
              </a:rPr>
              <a:t> </a:t>
            </a:r>
            <a:r>
              <a:rPr lang="en-GB" sz="3200" b="1" kern="0" dirty="0" err="1">
                <a:solidFill>
                  <a:srgbClr val="4472C4">
                    <a:lumMod val="50000"/>
                  </a:srgbClr>
                </a:solidFill>
                <a:latin typeface="Century Gothic" panose="020B0502020202020204" pitchFamily="34" charset="0"/>
                <a:cs typeface="Arial"/>
                <a:sym typeface="Arial"/>
              </a:rPr>
              <a:t>Tisch</a:t>
            </a:r>
            <a:endParaRPr lang="en-GB" sz="3200" b="1" kern="0" dirty="0">
              <a:solidFill>
                <a:srgbClr val="0070C0"/>
              </a:solidFill>
              <a:latin typeface="Century Gothic" panose="020B0502020202020204" pitchFamily="34" charset="0"/>
              <a:cs typeface="Arial"/>
              <a:sym typeface="Arial"/>
            </a:endParaRPr>
          </a:p>
        </p:txBody>
      </p:sp>
      <p:sp>
        <p:nvSpPr>
          <p:cNvPr id="31" name="TextBox 30"/>
          <p:cNvSpPr txBox="1"/>
          <p:nvPr/>
        </p:nvSpPr>
        <p:spPr>
          <a:xfrm>
            <a:off x="6833041" y="4872928"/>
            <a:ext cx="2969002" cy="584775"/>
          </a:xfrm>
          <a:prstGeom prst="rect">
            <a:avLst/>
          </a:prstGeom>
          <a:noFill/>
        </p:spPr>
        <p:txBody>
          <a:bodyPr wrap="square" rtlCol="0">
            <a:spAutoFit/>
          </a:bodyPr>
          <a:lstStyle/>
          <a:p>
            <a:pPr>
              <a:buClr>
                <a:srgbClr val="000000"/>
              </a:buClr>
              <a:buFont typeface="Arial"/>
              <a:buNone/>
            </a:pPr>
            <a:r>
              <a:rPr lang="en-GB" sz="3200" b="1" kern="0" dirty="0">
                <a:solidFill>
                  <a:srgbClr val="FF0000"/>
                </a:solidFill>
                <a:latin typeface="Century Gothic" panose="020B0502020202020204" pitchFamily="34" charset="0"/>
                <a:cs typeface="Arial"/>
                <a:sym typeface="Arial"/>
              </a:rPr>
              <a:t>die </a:t>
            </a:r>
            <a:r>
              <a:rPr lang="en-GB" sz="3200" b="1" kern="0" dirty="0" err="1">
                <a:solidFill>
                  <a:srgbClr val="4472C4">
                    <a:lumMod val="50000"/>
                  </a:srgbClr>
                </a:solidFill>
                <a:latin typeface="Century Gothic" panose="020B0502020202020204" pitchFamily="34" charset="0"/>
                <a:cs typeface="Arial"/>
                <a:sym typeface="Arial"/>
              </a:rPr>
              <a:t>Zeitung</a:t>
            </a:r>
            <a:endParaRPr lang="en-GB" sz="3200" b="1" kern="0" dirty="0">
              <a:solidFill>
                <a:srgbClr val="FF0000"/>
              </a:solidFill>
              <a:latin typeface="Century Gothic" panose="020B0502020202020204" pitchFamily="34" charset="0"/>
              <a:cs typeface="Arial"/>
              <a:sym typeface="Arial"/>
            </a:endParaRPr>
          </a:p>
        </p:txBody>
      </p:sp>
      <p:sp>
        <p:nvSpPr>
          <p:cNvPr id="32" name="TextBox 31"/>
          <p:cNvSpPr txBox="1"/>
          <p:nvPr/>
        </p:nvSpPr>
        <p:spPr>
          <a:xfrm>
            <a:off x="10342086" y="4819995"/>
            <a:ext cx="2582912" cy="584775"/>
          </a:xfrm>
          <a:prstGeom prst="rect">
            <a:avLst/>
          </a:prstGeom>
          <a:noFill/>
        </p:spPr>
        <p:txBody>
          <a:bodyPr wrap="square" rtlCol="0">
            <a:spAutoFit/>
          </a:bodyPr>
          <a:lstStyle/>
          <a:p>
            <a:pPr>
              <a:buClr>
                <a:srgbClr val="000000"/>
              </a:buClr>
              <a:buFont typeface="Arial"/>
              <a:buNone/>
            </a:pPr>
            <a:r>
              <a:rPr lang="en-GB" sz="3200" b="1" kern="0">
                <a:solidFill>
                  <a:srgbClr val="C2931C"/>
                </a:solidFill>
                <a:latin typeface="Century Gothic" panose="020B0502020202020204" pitchFamily="34" charset="0"/>
                <a:cs typeface="Arial"/>
                <a:sym typeface="Arial"/>
              </a:rPr>
              <a:t>das </a:t>
            </a:r>
            <a:r>
              <a:rPr lang="en-GB" sz="3200" b="1" kern="0">
                <a:solidFill>
                  <a:srgbClr val="4472C4">
                    <a:lumMod val="50000"/>
                  </a:srgbClr>
                </a:solidFill>
                <a:latin typeface="Century Gothic" panose="020B0502020202020204" pitchFamily="34" charset="0"/>
                <a:cs typeface="Arial"/>
                <a:sym typeface="Arial"/>
              </a:rPr>
              <a:t>Heft</a:t>
            </a:r>
            <a:endParaRPr lang="en-GB" sz="3200" b="1" kern="0" dirty="0">
              <a:solidFill>
                <a:srgbClr val="C2931C"/>
              </a:solidFill>
              <a:latin typeface="Century Gothic" panose="020B0502020202020204" pitchFamily="34" charset="0"/>
              <a:cs typeface="Arial"/>
              <a:sym typeface="Arial"/>
            </a:endParaRPr>
          </a:p>
        </p:txBody>
      </p:sp>
      <p:sp>
        <p:nvSpPr>
          <p:cNvPr id="34" name="TextBox 33"/>
          <p:cNvSpPr txBox="1"/>
          <p:nvPr/>
        </p:nvSpPr>
        <p:spPr>
          <a:xfrm>
            <a:off x="6092211" y="5287961"/>
            <a:ext cx="3503625"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auf </a:t>
            </a:r>
            <a:r>
              <a:rPr lang="en-GB" sz="3200" b="1" u="sng" kern="0" dirty="0">
                <a:solidFill>
                  <a:srgbClr val="FF0000"/>
                </a:solidFill>
                <a:latin typeface="Century Gothic" panose="020B0502020202020204" pitchFamily="34" charset="0"/>
                <a:cs typeface="Arial"/>
                <a:sym typeface="Arial"/>
              </a:rPr>
              <a:t>der</a:t>
            </a:r>
            <a:r>
              <a:rPr lang="en-GB" sz="3200" b="1" kern="0" dirty="0">
                <a:solidFill>
                  <a:srgbClr val="FF0000"/>
                </a:solidFill>
                <a:latin typeface="Century Gothic" panose="020B0502020202020204" pitchFamily="34" charset="0"/>
                <a:cs typeface="Arial"/>
                <a:sym typeface="Arial"/>
              </a:rPr>
              <a:t> </a:t>
            </a:r>
            <a:r>
              <a:rPr lang="en-GB" sz="3200" b="1" kern="0" dirty="0" err="1">
                <a:solidFill>
                  <a:srgbClr val="4472C4">
                    <a:lumMod val="50000"/>
                  </a:srgbClr>
                </a:solidFill>
                <a:latin typeface="Century Gothic" panose="020B0502020202020204" pitchFamily="34" charset="0"/>
                <a:cs typeface="Arial"/>
                <a:sym typeface="Arial"/>
              </a:rPr>
              <a:t>Zeitung</a:t>
            </a:r>
            <a:endParaRPr lang="en-GB" sz="3200" b="1" kern="0" dirty="0">
              <a:solidFill>
                <a:srgbClr val="FF0000"/>
              </a:solidFill>
              <a:latin typeface="Century Gothic" panose="020B0502020202020204" pitchFamily="34" charset="0"/>
              <a:cs typeface="Arial"/>
              <a:sym typeface="Arial"/>
            </a:endParaRPr>
          </a:p>
        </p:txBody>
      </p:sp>
      <p:sp>
        <p:nvSpPr>
          <p:cNvPr id="35" name="TextBox 34"/>
          <p:cNvSpPr txBox="1"/>
          <p:nvPr/>
        </p:nvSpPr>
        <p:spPr>
          <a:xfrm>
            <a:off x="9434911" y="5296744"/>
            <a:ext cx="3476019"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auf </a:t>
            </a:r>
            <a:r>
              <a:rPr lang="en-GB" sz="3200" b="1" u="sng" kern="0" dirty="0" err="1">
                <a:solidFill>
                  <a:srgbClr val="C2931C"/>
                </a:solidFill>
                <a:latin typeface="Century Gothic" panose="020B0502020202020204" pitchFamily="34" charset="0"/>
                <a:cs typeface="Arial"/>
                <a:sym typeface="Arial"/>
              </a:rPr>
              <a:t>dem</a:t>
            </a:r>
            <a:r>
              <a:rPr lang="en-GB" sz="3200" b="1" kern="0" dirty="0">
                <a:solidFill>
                  <a:srgbClr val="C2931C"/>
                </a:solidFill>
                <a:latin typeface="Century Gothic" panose="020B0502020202020204" pitchFamily="34" charset="0"/>
                <a:cs typeface="Arial"/>
                <a:sym typeface="Arial"/>
              </a:rPr>
              <a:t> </a:t>
            </a:r>
            <a:r>
              <a:rPr lang="en-GB" sz="3200" b="1" kern="0" dirty="0">
                <a:solidFill>
                  <a:srgbClr val="4472C4">
                    <a:lumMod val="50000"/>
                  </a:srgbClr>
                </a:solidFill>
                <a:latin typeface="Century Gothic" panose="020B0502020202020204" pitchFamily="34" charset="0"/>
                <a:cs typeface="Arial"/>
                <a:sym typeface="Arial"/>
              </a:rPr>
              <a:t>Heft</a:t>
            </a:r>
            <a:endParaRPr lang="en-GB" sz="3200" b="1" kern="0" dirty="0">
              <a:solidFill>
                <a:srgbClr val="C2931C"/>
              </a:solidFill>
              <a:latin typeface="Century Gothic" panose="020B0502020202020204" pitchFamily="34" charset="0"/>
              <a:cs typeface="Arial"/>
              <a:sym typeface="Arial"/>
            </a:endParaRPr>
          </a:p>
        </p:txBody>
      </p:sp>
      <p:sp>
        <p:nvSpPr>
          <p:cNvPr id="39" name="Oval Callout 38"/>
          <p:cNvSpPr/>
          <p:nvPr/>
        </p:nvSpPr>
        <p:spPr>
          <a:xfrm>
            <a:off x="5085240" y="3460512"/>
            <a:ext cx="3203694" cy="1438499"/>
          </a:xfrm>
          <a:prstGeom prst="wedgeEllipseCallout">
            <a:avLst>
              <a:gd name="adj1" fmla="val -73386"/>
              <a:gd name="adj2" fmla="val -64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r>
              <a:rPr lang="en-GB" sz="2000" kern="0" dirty="0">
                <a:solidFill>
                  <a:srgbClr val="FFFFFF"/>
                </a:solidFill>
                <a:latin typeface="Century Gothic" panose="020B0502020202020204" pitchFamily="34" charset="0"/>
                <a:sym typeface="Arial"/>
              </a:rPr>
              <a:t>‘</a:t>
            </a:r>
            <a:r>
              <a:rPr lang="en-GB" b="1" kern="0" dirty="0">
                <a:solidFill>
                  <a:srgbClr val="FFFFFF"/>
                </a:solidFill>
                <a:latin typeface="Century Gothic" panose="020B0502020202020204" pitchFamily="34" charset="0"/>
                <a:sym typeface="Arial"/>
              </a:rPr>
              <a:t>in </a:t>
            </a:r>
            <a:r>
              <a:rPr lang="en-GB" b="1" kern="0" dirty="0" err="1">
                <a:solidFill>
                  <a:srgbClr val="FFFFFF"/>
                </a:solidFill>
                <a:latin typeface="Century Gothic" panose="020B0502020202020204" pitchFamily="34" charset="0"/>
                <a:sym typeface="Arial"/>
              </a:rPr>
              <a:t>dem</a:t>
            </a:r>
            <a:r>
              <a:rPr lang="en-GB" b="1" kern="0" dirty="0">
                <a:solidFill>
                  <a:srgbClr val="FFFFFF"/>
                </a:solidFill>
                <a:latin typeface="Century Gothic" panose="020B0502020202020204" pitchFamily="34" charset="0"/>
                <a:sym typeface="Arial"/>
              </a:rPr>
              <a:t> </a:t>
            </a:r>
            <a:r>
              <a:rPr lang="en-GB" kern="0" dirty="0">
                <a:solidFill>
                  <a:srgbClr val="FFFFFF"/>
                </a:solidFill>
                <a:latin typeface="Century Gothic" panose="020B0502020202020204" pitchFamily="34" charset="0"/>
                <a:sym typeface="Arial"/>
              </a:rPr>
              <a:t>‘ is often shortened to ‘</a:t>
            </a:r>
            <a:r>
              <a:rPr lang="en-GB" b="1" kern="0" dirty="0" err="1">
                <a:solidFill>
                  <a:srgbClr val="FFFFFF"/>
                </a:solidFill>
                <a:latin typeface="Century Gothic" panose="020B0502020202020204" pitchFamily="34" charset="0"/>
                <a:sym typeface="Arial"/>
              </a:rPr>
              <a:t>im</a:t>
            </a:r>
            <a:r>
              <a:rPr lang="en-GB" kern="0" dirty="0">
                <a:solidFill>
                  <a:srgbClr val="FFFFFF"/>
                </a:solidFill>
                <a:latin typeface="Century Gothic" panose="020B0502020202020204" pitchFamily="34" charset="0"/>
                <a:sym typeface="Arial"/>
              </a:rPr>
              <a:t>’:</a:t>
            </a:r>
          </a:p>
          <a:p>
            <a:pPr algn="ctr">
              <a:buClr>
                <a:srgbClr val="000000"/>
              </a:buClr>
              <a:buFont typeface="Arial"/>
              <a:buNone/>
            </a:pPr>
            <a:r>
              <a:rPr lang="en-GB" kern="0" dirty="0">
                <a:solidFill>
                  <a:srgbClr val="FFFFFF"/>
                </a:solidFill>
                <a:latin typeface="Century Gothic" panose="020B0502020202020204" pitchFamily="34" charset="0"/>
                <a:sym typeface="Wingdings" panose="05000000000000000000" pitchFamily="2" charset="2"/>
              </a:rPr>
              <a:t> </a:t>
            </a:r>
            <a:r>
              <a:rPr lang="en-GB" kern="0" dirty="0" err="1">
                <a:solidFill>
                  <a:srgbClr val="FFFFFF"/>
                </a:solidFill>
                <a:latin typeface="Century Gothic" panose="020B0502020202020204" pitchFamily="34" charset="0"/>
                <a:sym typeface="Arial"/>
              </a:rPr>
              <a:t>ich</a:t>
            </a:r>
            <a:r>
              <a:rPr lang="en-GB" kern="0" dirty="0">
                <a:solidFill>
                  <a:srgbClr val="FFFFFF"/>
                </a:solidFill>
                <a:latin typeface="Century Gothic" panose="020B0502020202020204" pitchFamily="34" charset="0"/>
                <a:sym typeface="Arial"/>
              </a:rPr>
              <a:t> bin </a:t>
            </a:r>
            <a:r>
              <a:rPr lang="en-GB" b="1" kern="0" dirty="0" err="1">
                <a:solidFill>
                  <a:srgbClr val="FFFFFF"/>
                </a:solidFill>
                <a:latin typeface="Century Gothic" panose="020B0502020202020204" pitchFamily="34" charset="0"/>
                <a:sym typeface="Arial"/>
              </a:rPr>
              <a:t>im</a:t>
            </a:r>
            <a:r>
              <a:rPr lang="en-GB" kern="0" dirty="0">
                <a:solidFill>
                  <a:srgbClr val="FFFFFF"/>
                </a:solidFill>
                <a:latin typeface="Century Gothic" panose="020B0502020202020204" pitchFamily="34" charset="0"/>
                <a:sym typeface="Arial"/>
              </a:rPr>
              <a:t> Park.</a:t>
            </a:r>
            <a:br>
              <a:rPr lang="en-GB" kern="0" dirty="0">
                <a:solidFill>
                  <a:srgbClr val="FFFFFF"/>
                </a:solidFill>
                <a:latin typeface="Century Gothic" panose="020B0502020202020204" pitchFamily="34" charset="0"/>
                <a:sym typeface="Arial"/>
              </a:rPr>
            </a:br>
            <a:r>
              <a:rPr lang="en-GB" kern="0" dirty="0">
                <a:solidFill>
                  <a:srgbClr val="FFFFFF"/>
                </a:solidFill>
                <a:latin typeface="Century Gothic" panose="020B0502020202020204" pitchFamily="34" charset="0"/>
                <a:sym typeface="Wingdings" panose="05000000000000000000" pitchFamily="2" charset="2"/>
              </a:rPr>
              <a:t> </a:t>
            </a:r>
            <a:r>
              <a:rPr lang="en-GB" kern="0" dirty="0" err="1">
                <a:solidFill>
                  <a:srgbClr val="FFFFFF"/>
                </a:solidFill>
                <a:latin typeface="Century Gothic" panose="020B0502020202020204" pitchFamily="34" charset="0"/>
                <a:sym typeface="Wingdings" panose="05000000000000000000" pitchFamily="2" charset="2"/>
              </a:rPr>
              <a:t>ich</a:t>
            </a:r>
            <a:r>
              <a:rPr lang="en-GB" kern="0" dirty="0">
                <a:solidFill>
                  <a:srgbClr val="FFFFFF"/>
                </a:solidFill>
                <a:latin typeface="Century Gothic" panose="020B0502020202020204" pitchFamily="34" charset="0"/>
                <a:sym typeface="Wingdings" panose="05000000000000000000" pitchFamily="2" charset="2"/>
              </a:rPr>
              <a:t> bin</a:t>
            </a:r>
            <a:r>
              <a:rPr lang="en-GB" kern="0" dirty="0">
                <a:solidFill>
                  <a:srgbClr val="FFFFFF"/>
                </a:solidFill>
                <a:latin typeface="Century Gothic" panose="020B0502020202020204" pitchFamily="34" charset="0"/>
                <a:sym typeface="Arial"/>
              </a:rPr>
              <a:t> </a:t>
            </a:r>
            <a:r>
              <a:rPr lang="en-GB" b="1" kern="0" dirty="0" err="1">
                <a:solidFill>
                  <a:srgbClr val="FFFFFF"/>
                </a:solidFill>
                <a:latin typeface="Century Gothic" panose="020B0502020202020204" pitchFamily="34" charset="0"/>
                <a:sym typeface="Arial"/>
              </a:rPr>
              <a:t>im</a:t>
            </a:r>
            <a:r>
              <a:rPr lang="en-GB" kern="0" dirty="0">
                <a:solidFill>
                  <a:srgbClr val="FFFFFF"/>
                </a:solidFill>
                <a:latin typeface="Century Gothic" panose="020B0502020202020204" pitchFamily="34" charset="0"/>
                <a:sym typeface="Arial"/>
              </a:rPr>
              <a:t> Kino.</a:t>
            </a:r>
            <a:endParaRPr lang="en-GB" sz="2000" kern="0" dirty="0">
              <a:solidFill>
                <a:srgbClr val="FFFFFF"/>
              </a:solidFill>
              <a:latin typeface="Century Gothic" panose="020B0502020202020204" pitchFamily="34" charset="0"/>
              <a:sym typeface="Arial"/>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85" y="4293339"/>
            <a:ext cx="1985811" cy="121134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99" y="4343622"/>
            <a:ext cx="627271" cy="36313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86412">
            <a:off x="1234992" y="4171341"/>
            <a:ext cx="617499" cy="59981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468" y="4031958"/>
            <a:ext cx="698695" cy="698695"/>
          </a:xfrm>
          <a:prstGeom prst="rect">
            <a:avLst/>
          </a:prstGeom>
        </p:spPr>
      </p:pic>
      <p:sp>
        <p:nvSpPr>
          <p:cNvPr id="29"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b="1" kern="0" dirty="0">
                <a:solidFill>
                  <a:srgbClr val="FFFFFF"/>
                </a:solidFill>
                <a:latin typeface="Century Gothic"/>
                <a:ea typeface="Century Gothic"/>
                <a:cs typeface="Century Gothic"/>
                <a:sym typeface="Century Gothic"/>
              </a:rPr>
              <a:t>Grammatik</a:t>
            </a:r>
            <a:endParaRPr b="1" kern="0" dirty="0">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19D4F6C5-1858-C443-8FFB-D275D6CFDF9D}"/>
              </a:ext>
            </a:extLst>
          </p:cNvPr>
          <p:cNvSpPr>
            <a:spLocks noGrp="1"/>
          </p:cNvSpPr>
          <p:nvPr>
            <p:ph type="title"/>
          </p:nvPr>
        </p:nvSpPr>
        <p:spPr>
          <a:xfrm>
            <a:off x="0" y="27754"/>
            <a:ext cx="10515600" cy="1325563"/>
          </a:xfrm>
        </p:spPr>
        <p:txBody>
          <a:bodyPr>
            <a:normAutofit/>
          </a:bodyPr>
          <a:lstStyle/>
          <a:p>
            <a:r>
              <a:rPr lang="en-GB" sz="2800" b="1" dirty="0">
                <a:solidFill>
                  <a:prstClr val="white"/>
                </a:solidFill>
                <a:sym typeface="Arial"/>
              </a:rPr>
              <a:t>Talking about where something is</a:t>
            </a:r>
            <a:endParaRPr lang="en-US" sz="2800" dirty="0"/>
          </a:p>
        </p:txBody>
      </p:sp>
    </p:spTree>
    <p:extLst>
      <p:ext uri="{BB962C8B-B14F-4D97-AF65-F5344CB8AC3E}">
        <p14:creationId xmlns:p14="http://schemas.microsoft.com/office/powerpoint/2010/main" val="11280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p:bldP spid="11" grpId="0"/>
      <p:bldP spid="12" grpId="0"/>
      <p:bldP spid="13" grpId="0"/>
      <p:bldP spid="19" grpId="0"/>
      <p:bldP spid="21" grpId="0"/>
      <p:bldP spid="22" grpId="0"/>
      <p:bldP spid="23" grpId="0"/>
      <p:bldP spid="26" grpId="0"/>
      <p:bldP spid="27" grpId="0"/>
      <p:bldP spid="30" grpId="0"/>
      <p:bldP spid="31" grpId="0"/>
      <p:bldP spid="32" grpId="0"/>
      <p:bldP spid="34" grpId="0"/>
      <p:bldP spid="35" grpId="0"/>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6">
            <a:extLst>
              <a:ext uri="{FF2B5EF4-FFF2-40B4-BE49-F238E27FC236}">
                <a16:creationId xmlns:a16="http://schemas.microsoft.com/office/drawing/2014/main" id="{0EA6463B-6171-084F-B36C-E6179E4BA96A}"/>
              </a:ext>
            </a:extLst>
          </p:cNvPr>
          <p:cNvSpPr>
            <a:spLocks noGrp="1"/>
          </p:cNvSpPr>
          <p:nvPr>
            <p:ph type="title"/>
          </p:nvPr>
        </p:nvSpPr>
        <p:spPr>
          <a:xfrm>
            <a:off x="0" y="11121"/>
            <a:ext cx="4844716" cy="1325563"/>
          </a:xfrm>
        </p:spPr>
        <p:txBody>
          <a:bodyPr>
            <a:normAutofit/>
          </a:bodyPr>
          <a:lstStyle/>
          <a:p>
            <a:r>
              <a:rPr lang="en-GB" sz="3600" b="1" dirty="0">
                <a:solidFill>
                  <a:srgbClr val="FFFFFF"/>
                </a:solidFill>
                <a:sym typeface="Arial"/>
              </a:rPr>
              <a:t>R2 and R3: summary</a:t>
            </a:r>
            <a:endParaRPr lang="en-US" sz="3600" dirty="0"/>
          </a:p>
        </p:txBody>
      </p:sp>
      <p:sp>
        <p:nvSpPr>
          <p:cNvPr id="16" name="TextBox 15">
            <a:extLst>
              <a:ext uri="{FF2B5EF4-FFF2-40B4-BE49-F238E27FC236}">
                <a16:creationId xmlns:a16="http://schemas.microsoft.com/office/drawing/2014/main" id="{61CFBD48-3016-684F-B62B-1963494DD7B0}"/>
              </a:ext>
            </a:extLst>
          </p:cNvPr>
          <p:cNvSpPr txBox="1"/>
          <p:nvPr/>
        </p:nvSpPr>
        <p:spPr>
          <a:xfrm>
            <a:off x="452179" y="2426062"/>
            <a:ext cx="992579" cy="584775"/>
          </a:xfrm>
          <a:prstGeom prst="rect">
            <a:avLst/>
          </a:prstGeom>
          <a:noFill/>
        </p:spPr>
        <p:txBody>
          <a:bodyPr wrap="none" rtlCol="0">
            <a:spAutoFit/>
          </a:bodyPr>
          <a:lstStyle/>
          <a:p>
            <a:pPr>
              <a:buClr>
                <a:srgbClr val="000000"/>
              </a:buClr>
              <a:buFont typeface="Arial"/>
              <a:buNone/>
            </a:pPr>
            <a:r>
              <a:rPr lang="en-US" sz="3200" b="1" kern="0" dirty="0">
                <a:solidFill>
                  <a:srgbClr val="DAA520"/>
                </a:solidFill>
                <a:latin typeface="Century Gothic" panose="020B0502020202020204" pitchFamily="34" charset="0"/>
                <a:cs typeface="Arial"/>
                <a:sym typeface="Arial"/>
              </a:rPr>
              <a:t>       </a:t>
            </a:r>
            <a:endParaRPr lang="en-US" sz="3200" kern="0" dirty="0">
              <a:solidFill>
                <a:srgbClr val="115076"/>
              </a:solidFill>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929027" y="2480519"/>
            <a:ext cx="300082" cy="584775"/>
          </a:xfrm>
          <a:prstGeom prst="rect">
            <a:avLst/>
          </a:prstGeom>
          <a:noFill/>
        </p:spPr>
        <p:txBody>
          <a:bodyPr wrap="none" rtlCol="0">
            <a:spAutoFit/>
          </a:bodyPr>
          <a:lstStyle/>
          <a:p>
            <a:pPr>
              <a:buClr>
                <a:srgbClr val="000000"/>
              </a:buClr>
              <a:buFont typeface="Arial"/>
              <a:buNone/>
            </a:pPr>
            <a:r>
              <a:rPr lang="en-US" sz="3200" b="1" kern="0" dirty="0">
                <a:solidFill>
                  <a:srgbClr val="DAA520"/>
                </a:solidFill>
                <a:latin typeface="Century Gothic" panose="020B0502020202020204" pitchFamily="34" charset="0"/>
                <a:cs typeface="Arial"/>
                <a:sym typeface="Arial"/>
              </a:rPr>
              <a:t> </a:t>
            </a:r>
            <a:endParaRPr lang="en-US" sz="3200" kern="0" dirty="0">
              <a:solidFill>
                <a:srgbClr val="115076"/>
              </a:solidFill>
              <a:latin typeface="Century Gothic" panose="020B0502020202020204" pitchFamily="34" charset="0"/>
              <a:cs typeface="Arial"/>
              <a:sym typeface="Arial"/>
            </a:endParaRPr>
          </a:p>
        </p:txBody>
      </p:sp>
      <p:sp>
        <p:nvSpPr>
          <p:cNvPr id="4" name="TextBox 3"/>
          <p:cNvSpPr txBox="1"/>
          <p:nvPr/>
        </p:nvSpPr>
        <p:spPr>
          <a:xfrm>
            <a:off x="62146" y="1437931"/>
            <a:ext cx="10391470" cy="461665"/>
          </a:xfrm>
          <a:prstGeom prst="rect">
            <a:avLst/>
          </a:prstGeom>
          <a:noFill/>
        </p:spPr>
        <p:txBody>
          <a:bodyPr wrap="square" rtlCol="0">
            <a:spAutoFit/>
          </a:bodyPr>
          <a:lstStyle/>
          <a:p>
            <a:pPr>
              <a:buClr>
                <a:srgbClr val="000000"/>
              </a:buClr>
              <a:buFont typeface="Arial"/>
              <a:buNone/>
            </a:pPr>
            <a:r>
              <a:rPr lang="en-GB" sz="2400" kern="0" dirty="0">
                <a:solidFill>
                  <a:srgbClr val="4472C4">
                    <a:lumMod val="50000"/>
                  </a:srgbClr>
                </a:solidFill>
                <a:latin typeface="Century Gothic" panose="020B0502020202020204" pitchFamily="34" charset="0"/>
                <a:cs typeface="Arial"/>
                <a:sym typeface="Arial"/>
              </a:rPr>
              <a:t>Changes to the definite article:</a:t>
            </a:r>
          </a:p>
        </p:txBody>
      </p:sp>
      <p:sp>
        <p:nvSpPr>
          <p:cNvPr id="10" name="TextBox 9"/>
          <p:cNvSpPr txBox="1"/>
          <p:nvPr/>
        </p:nvSpPr>
        <p:spPr>
          <a:xfrm>
            <a:off x="7046276" y="2151996"/>
            <a:ext cx="2969002" cy="523220"/>
          </a:xfrm>
          <a:prstGeom prst="rect">
            <a:avLst/>
          </a:prstGeom>
          <a:noFill/>
        </p:spPr>
        <p:txBody>
          <a:bodyPr wrap="square" rtlCol="0">
            <a:spAutoFit/>
          </a:bodyPr>
          <a:lstStyle/>
          <a:p>
            <a:pPr>
              <a:buClr>
                <a:srgbClr val="000000"/>
              </a:buClr>
              <a:buFont typeface="Arial"/>
              <a:buNone/>
            </a:pPr>
            <a:r>
              <a:rPr lang="en-GB" sz="2800" b="1" kern="0" dirty="0">
                <a:solidFill>
                  <a:srgbClr val="FF0000"/>
                </a:solidFill>
                <a:latin typeface="Century Gothic" panose="020B0502020202020204" pitchFamily="34" charset="0"/>
                <a:cs typeface="Arial"/>
                <a:sym typeface="Arial"/>
              </a:rPr>
              <a:t>die </a:t>
            </a:r>
            <a:r>
              <a:rPr lang="en-GB" sz="2800" b="1" kern="0" dirty="0" err="1">
                <a:solidFill>
                  <a:srgbClr val="4472C4">
                    <a:lumMod val="50000"/>
                  </a:srgbClr>
                </a:solidFill>
                <a:latin typeface="Century Gothic" panose="020B0502020202020204" pitchFamily="34" charset="0"/>
                <a:cs typeface="Arial"/>
                <a:sym typeface="Arial"/>
              </a:rPr>
              <a:t>Stadt</a:t>
            </a:r>
            <a:endParaRPr lang="en-GB" sz="2800" b="1" kern="0" dirty="0">
              <a:solidFill>
                <a:srgbClr val="FF0000"/>
              </a:solidFill>
              <a:latin typeface="Century Gothic" panose="020B0502020202020204" pitchFamily="34" charset="0"/>
              <a:cs typeface="Arial"/>
              <a:sym typeface="Arial"/>
            </a:endParaRPr>
          </a:p>
        </p:txBody>
      </p:sp>
      <p:sp>
        <p:nvSpPr>
          <p:cNvPr id="11" name="TextBox 10"/>
          <p:cNvSpPr txBox="1"/>
          <p:nvPr/>
        </p:nvSpPr>
        <p:spPr>
          <a:xfrm>
            <a:off x="10249533" y="2109895"/>
            <a:ext cx="2582912" cy="523220"/>
          </a:xfrm>
          <a:prstGeom prst="rect">
            <a:avLst/>
          </a:prstGeom>
          <a:noFill/>
        </p:spPr>
        <p:txBody>
          <a:bodyPr wrap="square" rtlCol="0">
            <a:spAutoFit/>
          </a:bodyPr>
          <a:lstStyle/>
          <a:p>
            <a:pPr>
              <a:buClr>
                <a:srgbClr val="000000"/>
              </a:buClr>
              <a:buFont typeface="Arial"/>
              <a:buNone/>
            </a:pPr>
            <a:r>
              <a:rPr lang="en-GB" sz="2800" b="1" kern="0" dirty="0">
                <a:solidFill>
                  <a:srgbClr val="C2931C"/>
                </a:solidFill>
                <a:latin typeface="Century Gothic" panose="020B0502020202020204" pitchFamily="34" charset="0"/>
                <a:cs typeface="Arial"/>
                <a:sym typeface="Arial"/>
              </a:rPr>
              <a:t>das </a:t>
            </a:r>
            <a:r>
              <a:rPr lang="en-GB" sz="2800" b="1" kern="0" dirty="0">
                <a:solidFill>
                  <a:srgbClr val="4472C4">
                    <a:lumMod val="50000"/>
                  </a:srgbClr>
                </a:solidFill>
                <a:latin typeface="Century Gothic" panose="020B0502020202020204" pitchFamily="34" charset="0"/>
                <a:cs typeface="Arial"/>
                <a:sym typeface="Arial"/>
              </a:rPr>
              <a:t>Kino</a:t>
            </a:r>
            <a:endParaRPr lang="en-GB" sz="2800" b="1" kern="0" dirty="0">
              <a:solidFill>
                <a:srgbClr val="C2931C"/>
              </a:solidFill>
              <a:latin typeface="Century Gothic" panose="020B0502020202020204" pitchFamily="34" charset="0"/>
              <a:cs typeface="Arial"/>
              <a:sym typeface="Arial"/>
            </a:endParaRPr>
          </a:p>
        </p:txBody>
      </p:sp>
      <p:sp>
        <p:nvSpPr>
          <p:cNvPr id="12" name="TextBox 11"/>
          <p:cNvSpPr txBox="1"/>
          <p:nvPr/>
        </p:nvSpPr>
        <p:spPr>
          <a:xfrm>
            <a:off x="3088582" y="2133721"/>
            <a:ext cx="3561452" cy="523220"/>
          </a:xfrm>
          <a:prstGeom prst="rect">
            <a:avLst/>
          </a:prstGeom>
          <a:noFill/>
        </p:spPr>
        <p:txBody>
          <a:bodyPr wrap="square" rtlCol="0">
            <a:spAutoFit/>
          </a:bodyPr>
          <a:lstStyle/>
          <a:p>
            <a:pPr algn="ctr">
              <a:buClr>
                <a:srgbClr val="000000"/>
              </a:buClr>
              <a:buFont typeface="Arial"/>
              <a:buNone/>
            </a:pPr>
            <a:r>
              <a:rPr lang="en-GB" sz="2800" b="1" kern="0" dirty="0">
                <a:solidFill>
                  <a:srgbClr val="0070C0"/>
                </a:solidFill>
                <a:latin typeface="Century Gothic" panose="020B0502020202020204" pitchFamily="34" charset="0"/>
                <a:cs typeface="Arial"/>
                <a:sym typeface="Arial"/>
              </a:rPr>
              <a:t>der </a:t>
            </a:r>
            <a:r>
              <a:rPr lang="en-GB" sz="2800" b="1" kern="0" dirty="0">
                <a:solidFill>
                  <a:srgbClr val="4472C4">
                    <a:lumMod val="50000"/>
                  </a:srgbClr>
                </a:solidFill>
                <a:latin typeface="Century Gothic" panose="020B0502020202020204" pitchFamily="34" charset="0"/>
                <a:cs typeface="Arial"/>
                <a:sym typeface="Arial"/>
              </a:rPr>
              <a:t>Park</a:t>
            </a:r>
            <a:endParaRPr lang="en-GB" sz="2800" b="1" kern="0" dirty="0">
              <a:solidFill>
                <a:srgbClr val="0070C0"/>
              </a:solidFill>
              <a:latin typeface="Century Gothic" panose="020B0502020202020204" pitchFamily="34" charset="0"/>
              <a:cs typeface="Arial"/>
              <a:sym typeface="Arial"/>
            </a:endParaRPr>
          </a:p>
        </p:txBody>
      </p:sp>
      <p:sp>
        <p:nvSpPr>
          <p:cNvPr id="13" name="TextBox 12"/>
          <p:cNvSpPr txBox="1"/>
          <p:nvPr/>
        </p:nvSpPr>
        <p:spPr>
          <a:xfrm>
            <a:off x="1363175" y="2728987"/>
            <a:ext cx="2211385" cy="523220"/>
          </a:xfrm>
          <a:prstGeom prst="rect">
            <a:avLst/>
          </a:prstGeom>
          <a:noFill/>
        </p:spPr>
        <p:txBody>
          <a:bodyPr wrap="square" rtlCol="0">
            <a:spAutoFit/>
          </a:bodyPr>
          <a:lstStyle/>
          <a:p>
            <a:pPr algn="ctr">
              <a:buClr>
                <a:srgbClr val="000000"/>
              </a:buClr>
              <a:buFont typeface="Arial"/>
              <a:buNone/>
            </a:pPr>
            <a:r>
              <a:rPr lang="en-GB" sz="2800" b="1" kern="0" dirty="0" err="1">
                <a:solidFill>
                  <a:srgbClr val="4472C4">
                    <a:lumMod val="50000"/>
                  </a:srgbClr>
                </a:solidFill>
                <a:latin typeface="Century Gothic" panose="020B0502020202020204" pitchFamily="34" charset="0"/>
                <a:cs typeface="Arial"/>
                <a:sym typeface="Arial"/>
              </a:rPr>
              <a:t>Ich</a:t>
            </a:r>
            <a:r>
              <a:rPr lang="en-GB" sz="2800" b="1" kern="0" dirty="0">
                <a:solidFill>
                  <a:srgbClr val="4472C4">
                    <a:lumMod val="50000"/>
                  </a:srgbClr>
                </a:solidFill>
                <a:latin typeface="Century Gothic" panose="020B0502020202020204" pitchFamily="34" charset="0"/>
                <a:cs typeface="Arial"/>
                <a:sym typeface="Arial"/>
              </a:rPr>
              <a:t> </a:t>
            </a:r>
            <a:r>
              <a:rPr lang="en-GB" sz="2800" b="1" kern="0" dirty="0" err="1">
                <a:solidFill>
                  <a:srgbClr val="4472C4">
                    <a:lumMod val="50000"/>
                  </a:srgbClr>
                </a:solidFill>
                <a:latin typeface="Century Gothic" panose="020B0502020202020204" pitchFamily="34" charset="0"/>
                <a:cs typeface="Arial"/>
                <a:sym typeface="Arial"/>
              </a:rPr>
              <a:t>gehe</a:t>
            </a:r>
            <a:r>
              <a:rPr lang="en-GB" sz="2800" b="1" kern="0" dirty="0">
                <a:solidFill>
                  <a:srgbClr val="4472C4">
                    <a:lumMod val="50000"/>
                  </a:srgbClr>
                </a:solidFill>
                <a:latin typeface="Century Gothic" panose="020B0502020202020204" pitchFamily="34" charset="0"/>
                <a:cs typeface="Arial"/>
                <a:sym typeface="Arial"/>
              </a:rPr>
              <a:t>…</a:t>
            </a:r>
          </a:p>
        </p:txBody>
      </p:sp>
      <p:sp>
        <p:nvSpPr>
          <p:cNvPr id="19" name="TextBox 18"/>
          <p:cNvSpPr txBox="1"/>
          <p:nvPr/>
        </p:nvSpPr>
        <p:spPr>
          <a:xfrm>
            <a:off x="6650034" y="2695481"/>
            <a:ext cx="2969002" cy="523220"/>
          </a:xfrm>
          <a:prstGeom prst="rect">
            <a:avLst/>
          </a:prstGeom>
          <a:noFill/>
        </p:spPr>
        <p:txBody>
          <a:bodyPr wrap="square" rtlCol="0">
            <a:spAutoFit/>
          </a:bodyPr>
          <a:lstStyle/>
          <a:p>
            <a:pPr>
              <a:buClr>
                <a:srgbClr val="000000"/>
              </a:buClr>
              <a:buFont typeface="Arial"/>
              <a:buNone/>
            </a:pPr>
            <a:r>
              <a:rPr lang="en-GB" sz="2800" b="1" kern="0" dirty="0">
                <a:solidFill>
                  <a:srgbClr val="4472C4">
                    <a:lumMod val="50000"/>
                  </a:srgbClr>
                </a:solidFill>
                <a:latin typeface="Century Gothic" panose="020B0502020202020204" pitchFamily="34" charset="0"/>
                <a:cs typeface="Arial"/>
                <a:sym typeface="Arial"/>
              </a:rPr>
              <a:t>in</a:t>
            </a:r>
            <a:r>
              <a:rPr lang="en-GB" sz="2800" kern="0" dirty="0">
                <a:solidFill>
                  <a:srgbClr val="4472C4">
                    <a:lumMod val="50000"/>
                  </a:srgbClr>
                </a:solidFill>
                <a:latin typeface="Century Gothic" panose="020B0502020202020204" pitchFamily="34" charset="0"/>
                <a:cs typeface="Arial"/>
                <a:sym typeface="Arial"/>
              </a:rPr>
              <a:t> </a:t>
            </a:r>
            <a:r>
              <a:rPr lang="en-GB" sz="2800" b="1" u="sng" kern="0" dirty="0">
                <a:solidFill>
                  <a:srgbClr val="FF0000"/>
                </a:solidFill>
                <a:latin typeface="Century Gothic" panose="020B0502020202020204" pitchFamily="34" charset="0"/>
                <a:cs typeface="Arial"/>
                <a:sym typeface="Arial"/>
              </a:rPr>
              <a:t>die</a:t>
            </a:r>
            <a:r>
              <a:rPr lang="en-GB" sz="2800" b="1" kern="0" dirty="0">
                <a:solidFill>
                  <a:srgbClr val="FF0000"/>
                </a:solidFill>
                <a:latin typeface="Century Gothic" panose="020B0502020202020204" pitchFamily="34" charset="0"/>
                <a:cs typeface="Arial"/>
                <a:sym typeface="Arial"/>
              </a:rPr>
              <a:t> </a:t>
            </a:r>
            <a:r>
              <a:rPr lang="en-GB" sz="2800" b="1" kern="0" dirty="0" err="1">
                <a:solidFill>
                  <a:srgbClr val="4472C4">
                    <a:lumMod val="50000"/>
                  </a:srgbClr>
                </a:solidFill>
                <a:latin typeface="Century Gothic" panose="020B0502020202020204" pitchFamily="34" charset="0"/>
                <a:cs typeface="Arial"/>
                <a:sym typeface="Arial"/>
              </a:rPr>
              <a:t>Stadt</a:t>
            </a:r>
            <a:endParaRPr lang="en-GB" sz="2800" b="1" kern="0" dirty="0">
              <a:solidFill>
                <a:srgbClr val="FF0000"/>
              </a:solidFill>
              <a:latin typeface="Century Gothic" panose="020B0502020202020204" pitchFamily="34" charset="0"/>
              <a:cs typeface="Arial"/>
              <a:sym typeface="Arial"/>
            </a:endParaRPr>
          </a:p>
        </p:txBody>
      </p:sp>
      <p:sp>
        <p:nvSpPr>
          <p:cNvPr id="21" name="TextBox 20"/>
          <p:cNvSpPr txBox="1"/>
          <p:nvPr/>
        </p:nvSpPr>
        <p:spPr>
          <a:xfrm>
            <a:off x="9830618" y="2687546"/>
            <a:ext cx="3476019" cy="523220"/>
          </a:xfrm>
          <a:prstGeom prst="rect">
            <a:avLst/>
          </a:prstGeom>
          <a:noFill/>
        </p:spPr>
        <p:txBody>
          <a:bodyPr wrap="square" rtlCol="0">
            <a:spAutoFit/>
          </a:bodyPr>
          <a:lstStyle/>
          <a:p>
            <a:pPr>
              <a:buClr>
                <a:srgbClr val="000000"/>
              </a:buClr>
              <a:buFont typeface="Arial"/>
              <a:buNone/>
            </a:pPr>
            <a:r>
              <a:rPr lang="en-GB" sz="2800" b="1" kern="0" dirty="0">
                <a:solidFill>
                  <a:srgbClr val="4472C4">
                    <a:lumMod val="50000"/>
                  </a:srgbClr>
                </a:solidFill>
                <a:latin typeface="Century Gothic" panose="020B0502020202020204" pitchFamily="34" charset="0"/>
                <a:cs typeface="Arial"/>
                <a:sym typeface="Arial"/>
              </a:rPr>
              <a:t>in </a:t>
            </a:r>
            <a:r>
              <a:rPr lang="en-GB" sz="2800" b="1" u="sng" kern="0" dirty="0">
                <a:solidFill>
                  <a:srgbClr val="C2931C"/>
                </a:solidFill>
                <a:latin typeface="Century Gothic" panose="020B0502020202020204" pitchFamily="34" charset="0"/>
                <a:cs typeface="Arial"/>
                <a:sym typeface="Arial"/>
              </a:rPr>
              <a:t>das</a:t>
            </a:r>
            <a:r>
              <a:rPr lang="en-GB" sz="2800" b="1" kern="0" dirty="0">
                <a:solidFill>
                  <a:srgbClr val="C2931C"/>
                </a:solidFill>
                <a:latin typeface="Century Gothic" panose="020B0502020202020204" pitchFamily="34" charset="0"/>
                <a:cs typeface="Arial"/>
                <a:sym typeface="Arial"/>
              </a:rPr>
              <a:t> </a:t>
            </a:r>
            <a:r>
              <a:rPr lang="en-GB" sz="2800" b="1" kern="0" dirty="0">
                <a:solidFill>
                  <a:srgbClr val="4472C4">
                    <a:lumMod val="50000"/>
                  </a:srgbClr>
                </a:solidFill>
                <a:latin typeface="Century Gothic" panose="020B0502020202020204" pitchFamily="34" charset="0"/>
                <a:cs typeface="Arial"/>
                <a:sym typeface="Arial"/>
              </a:rPr>
              <a:t>Kino</a:t>
            </a:r>
            <a:endParaRPr lang="en-GB" sz="2800" b="1" kern="0" dirty="0">
              <a:solidFill>
                <a:srgbClr val="C2931C"/>
              </a:solidFill>
              <a:latin typeface="Century Gothic" panose="020B0502020202020204" pitchFamily="34" charset="0"/>
              <a:cs typeface="Arial"/>
              <a:sym typeface="Arial"/>
            </a:endParaRPr>
          </a:p>
        </p:txBody>
      </p:sp>
      <p:sp>
        <p:nvSpPr>
          <p:cNvPr id="22" name="TextBox 21"/>
          <p:cNvSpPr txBox="1"/>
          <p:nvPr/>
        </p:nvSpPr>
        <p:spPr>
          <a:xfrm>
            <a:off x="2877000" y="2701642"/>
            <a:ext cx="3561452" cy="523220"/>
          </a:xfrm>
          <a:prstGeom prst="rect">
            <a:avLst/>
          </a:prstGeom>
          <a:noFill/>
        </p:spPr>
        <p:txBody>
          <a:bodyPr wrap="square" rtlCol="0">
            <a:spAutoFit/>
          </a:bodyPr>
          <a:lstStyle/>
          <a:p>
            <a:pPr algn="ctr">
              <a:buClr>
                <a:srgbClr val="000000"/>
              </a:buClr>
              <a:buFont typeface="Arial"/>
              <a:buNone/>
            </a:pPr>
            <a:r>
              <a:rPr lang="en-GB" sz="2800" b="1" kern="0" dirty="0">
                <a:solidFill>
                  <a:srgbClr val="4472C4">
                    <a:lumMod val="50000"/>
                  </a:srgbClr>
                </a:solidFill>
                <a:latin typeface="Century Gothic" panose="020B0502020202020204" pitchFamily="34" charset="0"/>
                <a:cs typeface="Arial"/>
                <a:sym typeface="Arial"/>
              </a:rPr>
              <a:t>in</a:t>
            </a:r>
            <a:r>
              <a:rPr lang="en-GB" sz="2800" b="1" kern="0" dirty="0">
                <a:solidFill>
                  <a:srgbClr val="0070C0"/>
                </a:solidFill>
                <a:latin typeface="Century Gothic" panose="020B0502020202020204" pitchFamily="34" charset="0"/>
                <a:cs typeface="Arial"/>
                <a:sym typeface="Arial"/>
              </a:rPr>
              <a:t> </a:t>
            </a:r>
            <a:r>
              <a:rPr lang="en-GB" sz="2800" b="1" u="sng" kern="0" dirty="0">
                <a:solidFill>
                  <a:srgbClr val="0070C0"/>
                </a:solidFill>
                <a:latin typeface="Century Gothic" panose="020B0502020202020204" pitchFamily="34" charset="0"/>
                <a:cs typeface="Arial"/>
                <a:sym typeface="Arial"/>
              </a:rPr>
              <a:t>den</a:t>
            </a:r>
            <a:r>
              <a:rPr lang="en-GB" sz="2800" b="1" kern="0" dirty="0">
                <a:solidFill>
                  <a:srgbClr val="0070C0"/>
                </a:solidFill>
                <a:latin typeface="Century Gothic" panose="020B0502020202020204" pitchFamily="34" charset="0"/>
                <a:cs typeface="Arial"/>
                <a:sym typeface="Arial"/>
              </a:rPr>
              <a:t> </a:t>
            </a:r>
            <a:r>
              <a:rPr lang="en-GB" sz="2800" b="1" kern="0" dirty="0">
                <a:solidFill>
                  <a:srgbClr val="4472C4">
                    <a:lumMod val="50000"/>
                  </a:srgbClr>
                </a:solidFill>
                <a:latin typeface="Century Gothic" panose="020B0502020202020204" pitchFamily="34" charset="0"/>
                <a:cs typeface="Arial"/>
                <a:sym typeface="Arial"/>
              </a:rPr>
              <a:t>Park</a:t>
            </a:r>
            <a:endParaRPr lang="en-GB" sz="2800" b="1" kern="0" dirty="0">
              <a:solidFill>
                <a:srgbClr val="0070C0"/>
              </a:solidFill>
              <a:latin typeface="Century Gothic" panose="020B0502020202020204" pitchFamily="34" charset="0"/>
              <a:cs typeface="Arial"/>
              <a:sym typeface="Arial"/>
            </a:endParaRPr>
          </a:p>
        </p:txBody>
      </p:sp>
      <p:sp>
        <p:nvSpPr>
          <p:cNvPr id="28" name="TextBox 27"/>
          <p:cNvSpPr txBox="1"/>
          <p:nvPr/>
        </p:nvSpPr>
        <p:spPr>
          <a:xfrm>
            <a:off x="1377243" y="3368219"/>
            <a:ext cx="1846785" cy="523220"/>
          </a:xfrm>
          <a:prstGeom prst="rect">
            <a:avLst/>
          </a:prstGeom>
          <a:noFill/>
        </p:spPr>
        <p:txBody>
          <a:bodyPr wrap="square" rtlCol="0">
            <a:spAutoFit/>
          </a:bodyPr>
          <a:lstStyle/>
          <a:p>
            <a:pPr algn="ctr">
              <a:buClr>
                <a:srgbClr val="000000"/>
              </a:buClr>
              <a:buFont typeface="Arial"/>
              <a:buNone/>
            </a:pPr>
            <a:r>
              <a:rPr lang="en-GB" sz="2800" b="1" kern="0" dirty="0" err="1">
                <a:solidFill>
                  <a:srgbClr val="4472C4">
                    <a:lumMod val="50000"/>
                  </a:srgbClr>
                </a:solidFill>
                <a:latin typeface="Century Gothic" panose="020B0502020202020204" pitchFamily="34" charset="0"/>
                <a:cs typeface="Arial"/>
                <a:sym typeface="Arial"/>
              </a:rPr>
              <a:t>Ich</a:t>
            </a:r>
            <a:r>
              <a:rPr lang="en-GB" sz="2800" b="1" kern="0" dirty="0">
                <a:solidFill>
                  <a:srgbClr val="4472C4">
                    <a:lumMod val="50000"/>
                  </a:srgbClr>
                </a:solidFill>
                <a:latin typeface="Century Gothic" panose="020B0502020202020204" pitchFamily="34" charset="0"/>
                <a:cs typeface="Arial"/>
                <a:sym typeface="Arial"/>
              </a:rPr>
              <a:t> bin…</a:t>
            </a:r>
          </a:p>
        </p:txBody>
      </p:sp>
      <p:sp>
        <p:nvSpPr>
          <p:cNvPr id="29" name="TextBox 28"/>
          <p:cNvSpPr txBox="1"/>
          <p:nvPr/>
        </p:nvSpPr>
        <p:spPr>
          <a:xfrm>
            <a:off x="6650034" y="3350345"/>
            <a:ext cx="2969002" cy="523220"/>
          </a:xfrm>
          <a:prstGeom prst="rect">
            <a:avLst/>
          </a:prstGeom>
          <a:noFill/>
        </p:spPr>
        <p:txBody>
          <a:bodyPr wrap="square" rtlCol="0">
            <a:spAutoFit/>
          </a:bodyPr>
          <a:lstStyle/>
          <a:p>
            <a:pPr>
              <a:buClr>
                <a:srgbClr val="000000"/>
              </a:buClr>
              <a:buFont typeface="Arial"/>
              <a:buNone/>
            </a:pPr>
            <a:r>
              <a:rPr lang="en-GB" sz="2800" b="1" kern="0" dirty="0">
                <a:solidFill>
                  <a:srgbClr val="4472C4">
                    <a:lumMod val="50000"/>
                  </a:srgbClr>
                </a:solidFill>
                <a:latin typeface="Century Gothic" panose="020B0502020202020204" pitchFamily="34" charset="0"/>
                <a:cs typeface="Arial"/>
                <a:sym typeface="Arial"/>
              </a:rPr>
              <a:t>in</a:t>
            </a:r>
            <a:r>
              <a:rPr lang="en-GB" sz="2800" kern="0" dirty="0">
                <a:solidFill>
                  <a:srgbClr val="4472C4">
                    <a:lumMod val="50000"/>
                  </a:srgbClr>
                </a:solidFill>
                <a:latin typeface="Century Gothic" panose="020B0502020202020204" pitchFamily="34" charset="0"/>
                <a:cs typeface="Arial"/>
                <a:sym typeface="Arial"/>
              </a:rPr>
              <a:t> </a:t>
            </a:r>
            <a:r>
              <a:rPr lang="en-GB" sz="2800" b="1" u="sng" kern="0" dirty="0">
                <a:solidFill>
                  <a:srgbClr val="FF0000"/>
                </a:solidFill>
                <a:latin typeface="Century Gothic" panose="020B0502020202020204" pitchFamily="34" charset="0"/>
                <a:cs typeface="Arial"/>
                <a:sym typeface="Arial"/>
              </a:rPr>
              <a:t>der</a:t>
            </a:r>
            <a:r>
              <a:rPr lang="en-GB" sz="2800" b="1" kern="0" dirty="0">
                <a:solidFill>
                  <a:srgbClr val="FF0000"/>
                </a:solidFill>
                <a:latin typeface="Century Gothic" panose="020B0502020202020204" pitchFamily="34" charset="0"/>
                <a:cs typeface="Arial"/>
                <a:sym typeface="Arial"/>
              </a:rPr>
              <a:t> </a:t>
            </a:r>
            <a:r>
              <a:rPr lang="en-GB" sz="2800" b="1" kern="0" dirty="0" err="1">
                <a:solidFill>
                  <a:srgbClr val="4472C4">
                    <a:lumMod val="50000"/>
                  </a:srgbClr>
                </a:solidFill>
                <a:latin typeface="Century Gothic" panose="020B0502020202020204" pitchFamily="34" charset="0"/>
                <a:cs typeface="Arial"/>
                <a:sym typeface="Arial"/>
              </a:rPr>
              <a:t>Stadt</a:t>
            </a:r>
            <a:endParaRPr lang="en-GB" sz="2800" b="1" kern="0" dirty="0">
              <a:solidFill>
                <a:srgbClr val="FF0000"/>
              </a:solidFill>
              <a:latin typeface="Century Gothic" panose="020B0502020202020204" pitchFamily="34" charset="0"/>
              <a:cs typeface="Arial"/>
              <a:sym typeface="Arial"/>
            </a:endParaRPr>
          </a:p>
        </p:txBody>
      </p:sp>
      <p:sp>
        <p:nvSpPr>
          <p:cNvPr id="33" name="TextBox 32"/>
          <p:cNvSpPr txBox="1"/>
          <p:nvPr/>
        </p:nvSpPr>
        <p:spPr>
          <a:xfrm>
            <a:off x="9669991" y="3355643"/>
            <a:ext cx="3476019" cy="523220"/>
          </a:xfrm>
          <a:prstGeom prst="rect">
            <a:avLst/>
          </a:prstGeom>
          <a:noFill/>
        </p:spPr>
        <p:txBody>
          <a:bodyPr wrap="square" rtlCol="0">
            <a:spAutoFit/>
          </a:bodyPr>
          <a:lstStyle/>
          <a:p>
            <a:pPr>
              <a:buClr>
                <a:srgbClr val="000000"/>
              </a:buClr>
              <a:buFont typeface="Arial"/>
              <a:buNone/>
            </a:pPr>
            <a:r>
              <a:rPr lang="en-GB" sz="2800" b="1" kern="0" dirty="0">
                <a:solidFill>
                  <a:srgbClr val="4472C4">
                    <a:lumMod val="50000"/>
                  </a:srgbClr>
                </a:solidFill>
                <a:latin typeface="Century Gothic" panose="020B0502020202020204" pitchFamily="34" charset="0"/>
                <a:cs typeface="Arial"/>
                <a:sym typeface="Arial"/>
              </a:rPr>
              <a:t>in </a:t>
            </a:r>
            <a:r>
              <a:rPr lang="en-GB" sz="2800" b="1" u="sng" kern="0" dirty="0" err="1">
                <a:solidFill>
                  <a:srgbClr val="C2931C"/>
                </a:solidFill>
                <a:latin typeface="Century Gothic" panose="020B0502020202020204" pitchFamily="34" charset="0"/>
                <a:cs typeface="Arial"/>
                <a:sym typeface="Arial"/>
              </a:rPr>
              <a:t>dem</a:t>
            </a:r>
            <a:r>
              <a:rPr lang="en-GB" sz="2800" b="1" kern="0" dirty="0">
                <a:solidFill>
                  <a:srgbClr val="C2931C"/>
                </a:solidFill>
                <a:latin typeface="Century Gothic" panose="020B0502020202020204" pitchFamily="34" charset="0"/>
                <a:cs typeface="Arial"/>
                <a:sym typeface="Arial"/>
              </a:rPr>
              <a:t> </a:t>
            </a:r>
            <a:r>
              <a:rPr lang="en-GB" sz="2800" b="1" kern="0" dirty="0">
                <a:solidFill>
                  <a:srgbClr val="4472C4">
                    <a:lumMod val="50000"/>
                  </a:srgbClr>
                </a:solidFill>
                <a:latin typeface="Century Gothic" panose="020B0502020202020204" pitchFamily="34" charset="0"/>
                <a:cs typeface="Arial"/>
                <a:sym typeface="Arial"/>
              </a:rPr>
              <a:t>Kino</a:t>
            </a:r>
            <a:endParaRPr lang="en-GB" sz="2800" b="1" kern="0" dirty="0">
              <a:solidFill>
                <a:srgbClr val="C2931C"/>
              </a:solidFill>
              <a:latin typeface="Century Gothic" panose="020B0502020202020204" pitchFamily="34" charset="0"/>
              <a:cs typeface="Arial"/>
              <a:sym typeface="Arial"/>
            </a:endParaRPr>
          </a:p>
        </p:txBody>
      </p:sp>
      <p:sp>
        <p:nvSpPr>
          <p:cNvPr id="36" name="TextBox 35"/>
          <p:cNvSpPr txBox="1"/>
          <p:nvPr/>
        </p:nvSpPr>
        <p:spPr>
          <a:xfrm>
            <a:off x="3088582" y="3341609"/>
            <a:ext cx="3238650" cy="523220"/>
          </a:xfrm>
          <a:prstGeom prst="rect">
            <a:avLst/>
          </a:prstGeom>
          <a:noFill/>
        </p:spPr>
        <p:txBody>
          <a:bodyPr wrap="square" rtlCol="0">
            <a:spAutoFit/>
          </a:bodyPr>
          <a:lstStyle/>
          <a:p>
            <a:pPr algn="ctr">
              <a:buClr>
                <a:srgbClr val="000000"/>
              </a:buClr>
              <a:buFont typeface="Arial"/>
              <a:buNone/>
            </a:pPr>
            <a:r>
              <a:rPr lang="en-GB" sz="2800" b="1" kern="0" dirty="0">
                <a:solidFill>
                  <a:srgbClr val="4472C4">
                    <a:lumMod val="50000"/>
                  </a:srgbClr>
                </a:solidFill>
                <a:latin typeface="Century Gothic" panose="020B0502020202020204" pitchFamily="34" charset="0"/>
                <a:cs typeface="Arial"/>
                <a:sym typeface="Arial"/>
              </a:rPr>
              <a:t> in</a:t>
            </a:r>
            <a:r>
              <a:rPr lang="en-GB" sz="2800" b="1" kern="0" dirty="0">
                <a:solidFill>
                  <a:srgbClr val="0070C0"/>
                </a:solidFill>
                <a:latin typeface="Century Gothic" panose="020B0502020202020204" pitchFamily="34" charset="0"/>
                <a:cs typeface="Arial"/>
                <a:sym typeface="Arial"/>
              </a:rPr>
              <a:t> </a:t>
            </a:r>
            <a:r>
              <a:rPr lang="en-GB" sz="2800" b="1" u="sng" kern="0" dirty="0" err="1">
                <a:solidFill>
                  <a:srgbClr val="0070C0"/>
                </a:solidFill>
                <a:latin typeface="Century Gothic" panose="020B0502020202020204" pitchFamily="34" charset="0"/>
                <a:cs typeface="Arial"/>
                <a:sym typeface="Arial"/>
              </a:rPr>
              <a:t>dem</a:t>
            </a:r>
            <a:r>
              <a:rPr lang="en-GB" sz="2800" b="1" kern="0" dirty="0">
                <a:solidFill>
                  <a:srgbClr val="0070C0"/>
                </a:solidFill>
                <a:latin typeface="Century Gothic" panose="020B0502020202020204" pitchFamily="34" charset="0"/>
                <a:cs typeface="Arial"/>
                <a:sym typeface="Arial"/>
              </a:rPr>
              <a:t> </a:t>
            </a:r>
            <a:r>
              <a:rPr lang="en-GB" sz="2800" b="1" kern="0" dirty="0">
                <a:solidFill>
                  <a:srgbClr val="4472C4">
                    <a:lumMod val="50000"/>
                  </a:srgbClr>
                </a:solidFill>
                <a:latin typeface="Century Gothic" panose="020B0502020202020204" pitchFamily="34" charset="0"/>
                <a:cs typeface="Arial"/>
                <a:sym typeface="Arial"/>
              </a:rPr>
              <a:t>Park</a:t>
            </a:r>
            <a:endParaRPr lang="en-GB" sz="2800" b="1" kern="0" dirty="0">
              <a:solidFill>
                <a:srgbClr val="0070C0"/>
              </a:solidFill>
              <a:latin typeface="Century Gothic" panose="020B0502020202020204" pitchFamily="34" charset="0"/>
              <a:cs typeface="Arial"/>
              <a:sym typeface="Arial"/>
            </a:endParaRPr>
          </a:p>
        </p:txBody>
      </p:sp>
      <p:sp>
        <p:nvSpPr>
          <p:cNvPr id="37" name="TextBox 36"/>
          <p:cNvSpPr txBox="1"/>
          <p:nvPr/>
        </p:nvSpPr>
        <p:spPr>
          <a:xfrm>
            <a:off x="114260" y="2718449"/>
            <a:ext cx="1305341" cy="523220"/>
          </a:xfrm>
          <a:prstGeom prst="rect">
            <a:avLst/>
          </a:prstGeom>
          <a:noFill/>
        </p:spPr>
        <p:txBody>
          <a:bodyPr wrap="square" rtlCol="0">
            <a:spAutoFit/>
          </a:bodyPr>
          <a:lstStyle/>
          <a:p>
            <a:pPr algn="ctr">
              <a:buClr>
                <a:srgbClr val="000000"/>
              </a:buClr>
              <a:buFont typeface="Arial"/>
              <a:buNone/>
            </a:pPr>
            <a:r>
              <a:rPr lang="en-GB" sz="2800" b="1" kern="0" dirty="0">
                <a:solidFill>
                  <a:srgbClr val="ED7D31"/>
                </a:solidFill>
                <a:latin typeface="Century Gothic" panose="020B0502020202020204" pitchFamily="34" charset="0"/>
                <a:cs typeface="Arial"/>
                <a:sym typeface="Arial"/>
              </a:rPr>
              <a:t>Row 2:</a:t>
            </a:r>
          </a:p>
        </p:txBody>
      </p:sp>
      <p:sp>
        <p:nvSpPr>
          <p:cNvPr id="38" name="TextBox 37"/>
          <p:cNvSpPr txBox="1"/>
          <p:nvPr/>
        </p:nvSpPr>
        <p:spPr>
          <a:xfrm>
            <a:off x="117812" y="3368219"/>
            <a:ext cx="1305341" cy="523220"/>
          </a:xfrm>
          <a:prstGeom prst="rect">
            <a:avLst/>
          </a:prstGeom>
          <a:noFill/>
        </p:spPr>
        <p:txBody>
          <a:bodyPr wrap="square" rtlCol="0">
            <a:spAutoFit/>
          </a:bodyPr>
          <a:lstStyle/>
          <a:p>
            <a:pPr algn="ctr">
              <a:buClr>
                <a:srgbClr val="000000"/>
              </a:buClr>
              <a:buFont typeface="Arial"/>
              <a:buNone/>
            </a:pPr>
            <a:r>
              <a:rPr lang="en-GB" sz="2800" b="1" kern="0">
                <a:solidFill>
                  <a:srgbClr val="ED7D31"/>
                </a:solidFill>
                <a:latin typeface="Century Gothic" panose="020B0502020202020204" pitchFamily="34" charset="0"/>
                <a:cs typeface="Arial"/>
                <a:sym typeface="Arial"/>
              </a:rPr>
              <a:t>Row 3:</a:t>
            </a:r>
            <a:endParaRPr lang="en-GB" sz="2800" b="1" kern="0" dirty="0">
              <a:solidFill>
                <a:srgbClr val="ED7D31"/>
              </a:solidFill>
              <a:latin typeface="Century Gothic" panose="020B0502020202020204" pitchFamily="34" charset="0"/>
              <a:cs typeface="Arial"/>
              <a:sym typeface="Arial"/>
            </a:endParaRPr>
          </a:p>
        </p:txBody>
      </p:sp>
      <p:sp>
        <p:nvSpPr>
          <p:cNvPr id="40" name="TextBox 39"/>
          <p:cNvSpPr txBox="1"/>
          <p:nvPr/>
        </p:nvSpPr>
        <p:spPr>
          <a:xfrm>
            <a:off x="117812" y="2110701"/>
            <a:ext cx="1305341" cy="523220"/>
          </a:xfrm>
          <a:prstGeom prst="rect">
            <a:avLst/>
          </a:prstGeom>
          <a:noFill/>
        </p:spPr>
        <p:txBody>
          <a:bodyPr wrap="square" rtlCol="0">
            <a:spAutoFit/>
          </a:bodyPr>
          <a:lstStyle/>
          <a:p>
            <a:pPr algn="ctr">
              <a:buClr>
                <a:srgbClr val="000000"/>
              </a:buClr>
              <a:buFont typeface="Arial"/>
              <a:buNone/>
            </a:pPr>
            <a:r>
              <a:rPr lang="en-GB" sz="2800" b="1" kern="0" dirty="0">
                <a:solidFill>
                  <a:srgbClr val="ED7D31"/>
                </a:solidFill>
                <a:latin typeface="Century Gothic" panose="020B0502020202020204" pitchFamily="34" charset="0"/>
                <a:cs typeface="Arial"/>
                <a:sym typeface="Arial"/>
              </a:rPr>
              <a:t>Row 1:</a:t>
            </a:r>
          </a:p>
        </p:txBody>
      </p:sp>
      <p:sp>
        <p:nvSpPr>
          <p:cNvPr id="41" name="Oval Callout 40"/>
          <p:cNvSpPr/>
          <p:nvPr/>
        </p:nvSpPr>
        <p:spPr>
          <a:xfrm>
            <a:off x="1488752" y="728466"/>
            <a:ext cx="3203694" cy="1438499"/>
          </a:xfrm>
          <a:prstGeom prst="wedgeEllipseCallout">
            <a:avLst>
              <a:gd name="adj1" fmla="val -53997"/>
              <a:gd name="adj2" fmla="val 101637"/>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r>
              <a:rPr lang="en-GB" sz="2000" kern="0">
                <a:solidFill>
                  <a:srgbClr val="FFFFFF"/>
                </a:solidFill>
                <a:latin typeface="Century Gothic" panose="020B0502020202020204" pitchFamily="34" charset="0"/>
                <a:sym typeface="Arial"/>
              </a:rPr>
              <a:t>Row 2 is used when describing </a:t>
            </a:r>
            <a:r>
              <a:rPr lang="en-GB" sz="2000" b="1" kern="0">
                <a:solidFill>
                  <a:srgbClr val="FFFFFF"/>
                </a:solidFill>
                <a:latin typeface="Century Gothic" panose="020B0502020202020204" pitchFamily="34" charset="0"/>
                <a:sym typeface="Arial"/>
              </a:rPr>
              <a:t>motion </a:t>
            </a:r>
            <a:r>
              <a:rPr lang="en-GB" sz="2000" kern="0">
                <a:solidFill>
                  <a:srgbClr val="FFFFFF"/>
                </a:solidFill>
                <a:latin typeface="Century Gothic" panose="020B0502020202020204" pitchFamily="34" charset="0"/>
                <a:sym typeface="Arial"/>
              </a:rPr>
              <a:t>into/onto something</a:t>
            </a:r>
            <a:endParaRPr lang="en-GB" sz="2000" b="1" kern="0" dirty="0">
              <a:solidFill>
                <a:srgbClr val="FFFFFF"/>
              </a:solidFill>
              <a:latin typeface="Century Gothic" panose="020B0502020202020204" pitchFamily="34" charset="0"/>
              <a:sym typeface="Arial"/>
            </a:endParaRPr>
          </a:p>
        </p:txBody>
      </p:sp>
      <p:sp>
        <p:nvSpPr>
          <p:cNvPr id="44" name="Oval Callout 43"/>
          <p:cNvSpPr/>
          <p:nvPr/>
        </p:nvSpPr>
        <p:spPr>
          <a:xfrm>
            <a:off x="199906" y="4703337"/>
            <a:ext cx="3203694" cy="1438499"/>
          </a:xfrm>
          <a:prstGeom prst="wedgeEllipseCallout">
            <a:avLst>
              <a:gd name="adj1" fmla="val -18986"/>
              <a:gd name="adj2" fmla="val -113448"/>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r>
              <a:rPr lang="en-GB" sz="2000" kern="0">
                <a:solidFill>
                  <a:srgbClr val="FFFFFF"/>
                </a:solidFill>
                <a:latin typeface="Century Gothic" panose="020B0502020202020204" pitchFamily="34" charset="0"/>
                <a:sym typeface="Arial"/>
              </a:rPr>
              <a:t>Row 3 is used when describing </a:t>
            </a:r>
            <a:r>
              <a:rPr lang="en-GB" sz="2000" b="1" kern="0">
                <a:solidFill>
                  <a:srgbClr val="FFFFFF"/>
                </a:solidFill>
                <a:latin typeface="Century Gothic" panose="020B0502020202020204" pitchFamily="34" charset="0"/>
                <a:sym typeface="Arial"/>
              </a:rPr>
              <a:t>location </a:t>
            </a:r>
            <a:r>
              <a:rPr lang="en-GB" sz="2000" kern="0">
                <a:solidFill>
                  <a:srgbClr val="FFFFFF"/>
                </a:solidFill>
                <a:latin typeface="Century Gothic" panose="020B0502020202020204" pitchFamily="34" charset="0"/>
                <a:sym typeface="Arial"/>
              </a:rPr>
              <a:t>in or on something</a:t>
            </a:r>
            <a:endParaRPr lang="en-GB" sz="2000" b="1" kern="0" dirty="0">
              <a:solidFill>
                <a:srgbClr val="FFFFFF"/>
              </a:solidFill>
              <a:latin typeface="Century Gothic" panose="020B0502020202020204" pitchFamily="34" charset="0"/>
              <a:sym typeface="Arial"/>
            </a:endParaRPr>
          </a:p>
        </p:txBody>
      </p:sp>
      <p:pic>
        <p:nvPicPr>
          <p:cNvPr id="23" name="Picture 2" descr="man in blue shorts sitting on white and black boat during dayti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7033" y="4405279"/>
            <a:ext cx="1905000" cy="127063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623707" y="5683849"/>
            <a:ext cx="3659817" cy="523220"/>
          </a:xfrm>
          <a:prstGeom prst="rect">
            <a:avLst/>
          </a:prstGeom>
          <a:noFill/>
        </p:spPr>
        <p:txBody>
          <a:bodyPr wrap="square" rtlCol="0">
            <a:spAutoFit/>
          </a:bodyPr>
          <a:lstStyle/>
          <a:p>
            <a:pPr>
              <a:buClr>
                <a:srgbClr val="000000"/>
              </a:buClr>
              <a:buFont typeface="Arial"/>
              <a:buNone/>
            </a:pPr>
            <a:r>
              <a:rPr lang="en-GB" sz="2800" b="1" kern="0" dirty="0" err="1">
                <a:solidFill>
                  <a:srgbClr val="4472C4">
                    <a:lumMod val="50000"/>
                  </a:srgbClr>
                </a:solidFill>
                <a:latin typeface="Century Gothic" panose="020B0502020202020204" pitchFamily="34" charset="0"/>
                <a:cs typeface="Arial"/>
                <a:sym typeface="Arial"/>
              </a:rPr>
              <a:t>Er</a:t>
            </a:r>
            <a:r>
              <a:rPr lang="en-GB" sz="2800" b="1" kern="0" dirty="0">
                <a:solidFill>
                  <a:srgbClr val="4472C4">
                    <a:lumMod val="50000"/>
                  </a:srgbClr>
                </a:solidFill>
                <a:latin typeface="Century Gothic" panose="020B0502020202020204" pitchFamily="34" charset="0"/>
                <a:cs typeface="Arial"/>
                <a:sym typeface="Arial"/>
              </a:rPr>
              <a:t> </a:t>
            </a:r>
            <a:r>
              <a:rPr lang="en-GB" sz="2800" b="1" kern="0" dirty="0" err="1">
                <a:solidFill>
                  <a:srgbClr val="4472C4">
                    <a:lumMod val="50000"/>
                  </a:srgbClr>
                </a:solidFill>
                <a:latin typeface="Century Gothic" panose="020B0502020202020204" pitchFamily="34" charset="0"/>
                <a:cs typeface="Arial"/>
                <a:sym typeface="Arial"/>
              </a:rPr>
              <a:t>fällt</a:t>
            </a:r>
            <a:r>
              <a:rPr lang="en-GB" sz="2800" b="1" kern="0" dirty="0">
                <a:solidFill>
                  <a:srgbClr val="4472C4">
                    <a:lumMod val="50000"/>
                  </a:srgbClr>
                </a:solidFill>
                <a:latin typeface="Century Gothic" panose="020B0502020202020204" pitchFamily="34" charset="0"/>
                <a:cs typeface="Arial"/>
                <a:sym typeface="Arial"/>
              </a:rPr>
              <a:t> </a:t>
            </a:r>
            <a:r>
              <a:rPr lang="en-GB" sz="2800" b="1" kern="0" dirty="0">
                <a:solidFill>
                  <a:srgbClr val="C2931C"/>
                </a:solidFill>
                <a:latin typeface="Century Gothic" panose="020B0502020202020204" pitchFamily="34" charset="0"/>
                <a:cs typeface="Arial"/>
                <a:sym typeface="Arial"/>
              </a:rPr>
              <a:t>ins </a:t>
            </a:r>
            <a:r>
              <a:rPr lang="en-GB" sz="2800" b="1" kern="0" dirty="0">
                <a:solidFill>
                  <a:srgbClr val="4472C4">
                    <a:lumMod val="50000"/>
                  </a:srgbClr>
                </a:solidFill>
                <a:latin typeface="Century Gothic" panose="020B0502020202020204" pitchFamily="34" charset="0"/>
                <a:cs typeface="Arial"/>
                <a:sym typeface="Arial"/>
              </a:rPr>
              <a:t>Wasser!</a:t>
            </a:r>
            <a:endParaRPr lang="en-GB" sz="2800" b="1" kern="0" dirty="0">
              <a:solidFill>
                <a:srgbClr val="C2931C"/>
              </a:solidFill>
              <a:latin typeface="Century Gothic" panose="020B0502020202020204" pitchFamily="34" charset="0"/>
              <a:cs typeface="Arial"/>
              <a:sym typeface="Arial"/>
            </a:endParaRPr>
          </a:p>
        </p:txBody>
      </p:sp>
      <p:sp>
        <p:nvSpPr>
          <p:cNvPr id="25" name="Oval Callout 24"/>
          <p:cNvSpPr/>
          <p:nvPr/>
        </p:nvSpPr>
        <p:spPr>
          <a:xfrm>
            <a:off x="6177165" y="4665591"/>
            <a:ext cx="2863569" cy="756995"/>
          </a:xfrm>
          <a:prstGeom prst="wedgeEllipseCallout">
            <a:avLst>
              <a:gd name="adj1" fmla="val 54621"/>
              <a:gd name="adj2" fmla="val 91510"/>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r>
              <a:rPr lang="en-GB" sz="2000" b="1" kern="0" dirty="0">
                <a:solidFill>
                  <a:srgbClr val="FFFFFF"/>
                </a:solidFill>
                <a:latin typeface="Century Gothic" panose="020B0502020202020204" pitchFamily="34" charset="0"/>
                <a:sym typeface="Arial"/>
              </a:rPr>
              <a:t>fallen</a:t>
            </a:r>
            <a:r>
              <a:rPr lang="en-GB" sz="2000" kern="0" dirty="0">
                <a:solidFill>
                  <a:srgbClr val="FFFFFF"/>
                </a:solidFill>
                <a:latin typeface="Century Gothic" panose="020B0502020202020204" pitchFamily="34" charset="0"/>
                <a:sym typeface="Arial"/>
              </a:rPr>
              <a:t> is a strong verb</a:t>
            </a:r>
            <a:endParaRPr lang="en-GB" sz="2000" b="1" kern="0" dirty="0">
              <a:solidFill>
                <a:srgbClr val="FFFFFF"/>
              </a:solidFill>
              <a:latin typeface="Century Gothic" panose="020B0502020202020204" pitchFamily="34" charset="0"/>
              <a:sym typeface="Arial"/>
            </a:endParaRPr>
          </a:p>
        </p:txBody>
      </p:sp>
      <p:sp>
        <p:nvSpPr>
          <p:cNvPr id="26"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b="1" kern="0" dirty="0">
                <a:solidFill>
                  <a:srgbClr val="FFFFFF"/>
                </a:solidFill>
                <a:latin typeface="Century Gothic"/>
                <a:ea typeface="Century Gothic"/>
                <a:cs typeface="Century Gothic"/>
                <a:sym typeface="Century Gothic"/>
              </a:rPr>
              <a:t>Grammatik</a:t>
            </a:r>
            <a:endParaRPr b="1" kern="0" dirty="0">
              <a:solidFill>
                <a:srgbClr val="FFFFFF"/>
              </a:solidFill>
              <a:latin typeface="Century Gothic"/>
              <a:ea typeface="Century Gothic"/>
              <a:cs typeface="Century Gothic"/>
              <a:sym typeface="Century Gothic"/>
            </a:endParaRPr>
          </a:p>
        </p:txBody>
      </p:sp>
      <p:sp>
        <p:nvSpPr>
          <p:cNvPr id="2" name="TextBox 1"/>
          <p:cNvSpPr txBox="1"/>
          <p:nvPr/>
        </p:nvSpPr>
        <p:spPr>
          <a:xfrm>
            <a:off x="4332848" y="3332827"/>
            <a:ext cx="1631854" cy="523220"/>
          </a:xfrm>
          <a:prstGeom prst="rect">
            <a:avLst/>
          </a:prstGeom>
          <a:solidFill>
            <a:schemeClr val="bg1"/>
          </a:solidFill>
        </p:spPr>
        <p:txBody>
          <a:bodyPr wrap="square" rtlCol="0">
            <a:spAutoFit/>
          </a:bodyPr>
          <a:lstStyle/>
          <a:p>
            <a:pPr algn="ctr">
              <a:buClr>
                <a:srgbClr val="000000"/>
              </a:buClr>
              <a:buFont typeface="Arial"/>
              <a:buNone/>
            </a:pPr>
            <a:r>
              <a:rPr lang="en-GB" sz="2800" b="1" kern="0" dirty="0" err="1">
                <a:solidFill>
                  <a:srgbClr val="5B9BD5">
                    <a:lumMod val="75000"/>
                  </a:srgbClr>
                </a:solidFill>
                <a:latin typeface="Century Gothic" panose="020B0502020202020204" pitchFamily="34" charset="0"/>
                <a:cs typeface="Arial"/>
                <a:sym typeface="Arial"/>
              </a:rPr>
              <a:t>im</a:t>
            </a:r>
            <a:r>
              <a:rPr lang="en-GB" sz="2800" b="1" kern="0" dirty="0">
                <a:solidFill>
                  <a:srgbClr val="5B9BD5">
                    <a:lumMod val="75000"/>
                  </a:srgbClr>
                </a:solidFill>
                <a:latin typeface="Century Gothic" panose="020B0502020202020204" pitchFamily="34" charset="0"/>
                <a:cs typeface="Arial"/>
                <a:sym typeface="Arial"/>
              </a:rPr>
              <a:t> </a:t>
            </a:r>
            <a:r>
              <a:rPr lang="en-GB" sz="2800" b="1" kern="0" dirty="0">
                <a:solidFill>
                  <a:srgbClr val="4472C4">
                    <a:lumMod val="50000"/>
                  </a:srgbClr>
                </a:solidFill>
                <a:latin typeface="Century Gothic" panose="020B0502020202020204" pitchFamily="34" charset="0"/>
                <a:cs typeface="Arial"/>
                <a:sym typeface="Arial"/>
              </a:rPr>
              <a:t>Park</a:t>
            </a:r>
            <a:endParaRPr lang="en-GB" sz="2800" b="1" kern="0" dirty="0">
              <a:solidFill>
                <a:srgbClr val="0070C0"/>
              </a:solidFill>
              <a:latin typeface="Century Gothic" panose="020B0502020202020204" pitchFamily="34" charset="0"/>
              <a:cs typeface="Arial"/>
              <a:sym typeface="Arial"/>
            </a:endParaRPr>
          </a:p>
        </p:txBody>
      </p:sp>
      <p:sp>
        <p:nvSpPr>
          <p:cNvPr id="30" name="TextBox 29"/>
          <p:cNvSpPr txBox="1"/>
          <p:nvPr/>
        </p:nvSpPr>
        <p:spPr>
          <a:xfrm>
            <a:off x="10327439" y="2685948"/>
            <a:ext cx="1601302" cy="523220"/>
          </a:xfrm>
          <a:prstGeom prst="rect">
            <a:avLst/>
          </a:prstGeom>
          <a:solidFill>
            <a:schemeClr val="bg1"/>
          </a:solidFill>
        </p:spPr>
        <p:txBody>
          <a:bodyPr wrap="square" rtlCol="0">
            <a:spAutoFit/>
          </a:bodyPr>
          <a:lstStyle/>
          <a:p>
            <a:pPr algn="ctr">
              <a:buClr>
                <a:srgbClr val="000000"/>
              </a:buClr>
              <a:buFont typeface="Arial"/>
              <a:buNone/>
            </a:pPr>
            <a:r>
              <a:rPr lang="en-GB" sz="2800" b="1" kern="0" dirty="0">
                <a:solidFill>
                  <a:srgbClr val="C2931C"/>
                </a:solidFill>
                <a:latin typeface="Century Gothic" panose="020B0502020202020204" pitchFamily="34" charset="0"/>
                <a:cs typeface="Arial"/>
                <a:sym typeface="Arial"/>
              </a:rPr>
              <a:t>ins </a:t>
            </a:r>
            <a:r>
              <a:rPr lang="en-GB" sz="2800" b="1" kern="0" dirty="0">
                <a:solidFill>
                  <a:srgbClr val="4472C4">
                    <a:lumMod val="50000"/>
                  </a:srgbClr>
                </a:solidFill>
                <a:latin typeface="Century Gothic" panose="020B0502020202020204" pitchFamily="34" charset="0"/>
                <a:cs typeface="Arial"/>
                <a:sym typeface="Arial"/>
              </a:rPr>
              <a:t>Kino</a:t>
            </a:r>
            <a:endParaRPr lang="en-GB" sz="2800" b="1" kern="0" dirty="0">
              <a:solidFill>
                <a:srgbClr val="C2931C"/>
              </a:solidFill>
              <a:latin typeface="Century Gothic" panose="020B0502020202020204" pitchFamily="34" charset="0"/>
              <a:cs typeface="Arial"/>
              <a:sym typeface="Arial"/>
            </a:endParaRPr>
          </a:p>
        </p:txBody>
      </p:sp>
      <p:sp>
        <p:nvSpPr>
          <p:cNvPr id="31" name="TextBox 30"/>
          <p:cNvSpPr txBox="1"/>
          <p:nvPr/>
        </p:nvSpPr>
        <p:spPr>
          <a:xfrm>
            <a:off x="10407380" y="3341609"/>
            <a:ext cx="1450755" cy="523220"/>
          </a:xfrm>
          <a:prstGeom prst="rect">
            <a:avLst/>
          </a:prstGeom>
          <a:solidFill>
            <a:schemeClr val="bg1"/>
          </a:solidFill>
        </p:spPr>
        <p:txBody>
          <a:bodyPr wrap="square" rtlCol="0">
            <a:spAutoFit/>
          </a:bodyPr>
          <a:lstStyle/>
          <a:p>
            <a:pPr algn="ctr">
              <a:buClr>
                <a:srgbClr val="000000"/>
              </a:buClr>
              <a:buFont typeface="Arial"/>
              <a:buNone/>
            </a:pPr>
            <a:r>
              <a:rPr lang="en-GB" sz="2800" b="1" kern="0" dirty="0" err="1">
                <a:solidFill>
                  <a:srgbClr val="C2931C"/>
                </a:solidFill>
                <a:latin typeface="Century Gothic" panose="020B0502020202020204" pitchFamily="34" charset="0"/>
                <a:cs typeface="Arial"/>
                <a:sym typeface="Arial"/>
              </a:rPr>
              <a:t>im</a:t>
            </a:r>
            <a:r>
              <a:rPr lang="en-GB" sz="2800" b="1" kern="0" dirty="0">
                <a:solidFill>
                  <a:srgbClr val="C2931C"/>
                </a:solidFill>
                <a:latin typeface="Century Gothic" panose="020B0502020202020204" pitchFamily="34" charset="0"/>
                <a:cs typeface="Arial"/>
                <a:sym typeface="Arial"/>
              </a:rPr>
              <a:t> </a:t>
            </a:r>
            <a:r>
              <a:rPr lang="en-GB" sz="2800" b="1" kern="0" dirty="0">
                <a:solidFill>
                  <a:srgbClr val="4472C4">
                    <a:lumMod val="50000"/>
                  </a:srgbClr>
                </a:solidFill>
                <a:latin typeface="Century Gothic" panose="020B0502020202020204" pitchFamily="34" charset="0"/>
                <a:cs typeface="Arial"/>
                <a:sym typeface="Arial"/>
              </a:rPr>
              <a:t>Kino</a:t>
            </a:r>
            <a:endParaRPr lang="en-GB" sz="2800" b="1" kern="0" dirty="0">
              <a:solidFill>
                <a:srgbClr val="C2931C"/>
              </a:solidFill>
              <a:latin typeface="Century Gothic" panose="020B0502020202020204" pitchFamily="34" charset="0"/>
              <a:cs typeface="Arial"/>
              <a:sym typeface="Arial"/>
            </a:endParaRPr>
          </a:p>
        </p:txBody>
      </p:sp>
      <p:sp>
        <p:nvSpPr>
          <p:cNvPr id="3" name="TextBox 2"/>
          <p:cNvSpPr txBox="1"/>
          <p:nvPr/>
        </p:nvSpPr>
        <p:spPr>
          <a:xfrm>
            <a:off x="4533596" y="5483794"/>
            <a:ext cx="3287137" cy="400110"/>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Which row is this?  Why?</a:t>
            </a:r>
          </a:p>
        </p:txBody>
      </p:sp>
      <p:sp>
        <p:nvSpPr>
          <p:cNvPr id="32" name="TextBox 31"/>
          <p:cNvSpPr txBox="1"/>
          <p:nvPr/>
        </p:nvSpPr>
        <p:spPr>
          <a:xfrm>
            <a:off x="4533596" y="5823238"/>
            <a:ext cx="3527192" cy="400110"/>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What gender is ‘Wasser’?</a:t>
            </a:r>
          </a:p>
        </p:txBody>
      </p:sp>
    </p:spTree>
    <p:extLst>
      <p:ext uri="{BB962C8B-B14F-4D97-AF65-F5344CB8AC3E}">
        <p14:creationId xmlns:p14="http://schemas.microsoft.com/office/powerpoint/2010/main" val="365457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36"/>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33"/>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3"/>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9" grpId="0"/>
      <p:bldP spid="21" grpId="0"/>
      <p:bldP spid="21" grpId="1"/>
      <p:bldP spid="22" grpId="0"/>
      <p:bldP spid="28" grpId="0"/>
      <p:bldP spid="29" grpId="0"/>
      <p:bldP spid="33" grpId="0"/>
      <p:bldP spid="33" grpId="1"/>
      <p:bldP spid="36" grpId="0"/>
      <p:bldP spid="36" grpId="1"/>
      <p:bldP spid="37" grpId="0"/>
      <p:bldP spid="38" grpId="0"/>
      <p:bldP spid="40" grpId="0"/>
      <p:bldP spid="41" grpId="0" animBg="1"/>
      <p:bldP spid="44" grpId="0" animBg="1"/>
      <p:bldP spid="24" grpId="0"/>
      <p:bldP spid="25" grpId="0" animBg="1"/>
      <p:bldP spid="2" grpId="0" animBg="1"/>
      <p:bldP spid="30" grpId="0" animBg="1"/>
      <p:bldP spid="31" grpId="0" animBg="1"/>
      <p:bldP spid="3"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6BFF46C-E73C-4763-9C18-3C9E3FB86397}"/>
              </a:ext>
            </a:extLst>
          </p:cNvPr>
          <p:cNvGrpSpPr/>
          <p:nvPr/>
        </p:nvGrpSpPr>
        <p:grpSpPr>
          <a:xfrm>
            <a:off x="93871" y="1785044"/>
            <a:ext cx="2889359" cy="4432875"/>
            <a:chOff x="300038" y="1762185"/>
            <a:chExt cx="3152078" cy="4386210"/>
          </a:xfrm>
        </p:grpSpPr>
        <p:grpSp>
          <p:nvGrpSpPr>
            <p:cNvPr id="7" name="Group 6">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10" name="Group 9">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13" name="Group 12">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15" name="Group 14">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17" name="Group 16">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19"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dirty="0">
                          <a:solidFill>
                            <a:srgbClr val="FFFFFF"/>
                          </a:solidFill>
                          <a:sym typeface="Arial"/>
                        </a:endParaRPr>
                      </a:p>
                    </p:txBody>
                  </p:sp>
                  <p:sp>
                    <p:nvSpPr>
                      <p:cNvPr id="20" name="Rectangle 19">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dirty="0">
                          <a:solidFill>
                            <a:srgbClr val="FFFFFF"/>
                          </a:solidFill>
                          <a:sym typeface="Arial"/>
                        </a:endParaRPr>
                      </a:p>
                    </p:txBody>
                  </p:sp>
                </p:grpSp>
                <p:sp>
                  <p:nvSpPr>
                    <p:cNvPr id="18" name="Oval 17">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a:solidFill>
                          <a:srgbClr val="FFFFFF"/>
                        </a:solidFill>
                        <a:sym typeface="Arial"/>
                      </a:endParaRPr>
                    </a:p>
                  </p:txBody>
                </p:sp>
              </p:grpSp>
              <p:sp>
                <p:nvSpPr>
                  <p:cNvPr id="16"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Clr>
                        <a:srgbClr val="000000"/>
                      </a:buClr>
                      <a:buFont typeface="Arial"/>
                      <a:buNone/>
                    </a:pPr>
                    <a:r>
                      <a:rPr lang="en-GB" sz="1050" b="1" kern="0" dirty="0">
                        <a:solidFill>
                          <a:srgbClr val="1F4E79"/>
                        </a:solidFill>
                        <a:ea typeface="Calibri" panose="020F0502020204030204" pitchFamily="34" charset="0"/>
                        <a:cs typeface="Times New Roman" panose="02020603050405020304" pitchFamily="18" charset="0"/>
                        <a:sym typeface="Arial"/>
                      </a:rPr>
                      <a:t> </a:t>
                    </a:r>
                    <a:endParaRPr lang="en-GB" sz="1100" kern="0" dirty="0">
                      <a:solidFill>
                        <a:srgbClr val="FFFFFF"/>
                      </a:solidFill>
                      <a:ea typeface="Calibri" panose="020F0502020204030204" pitchFamily="34" charset="0"/>
                      <a:cs typeface="Times New Roman" panose="02020603050405020304" pitchFamily="18" charset="0"/>
                      <a:sym typeface="Arial"/>
                    </a:endParaRPr>
                  </a:p>
                </p:txBody>
              </p:sp>
            </p:grpSp>
            <p:sp>
              <p:nvSpPr>
                <p:cNvPr id="14" name="TextBox 13">
                  <a:extLst>
                    <a:ext uri="{FF2B5EF4-FFF2-40B4-BE49-F238E27FC236}">
                      <a16:creationId xmlns:a16="http://schemas.microsoft.com/office/drawing/2014/main" id="{FB291743-5914-4692-965D-2410D62EF1EB}"/>
                    </a:ext>
                  </a:extLst>
                </p:cNvPr>
                <p:cNvSpPr txBox="1"/>
                <p:nvPr/>
              </p:nvSpPr>
              <p:spPr>
                <a:xfrm>
                  <a:off x="4895790" y="2622887"/>
                  <a:ext cx="1906490" cy="1028393"/>
                </a:xfrm>
                <a:prstGeom prst="rect">
                  <a:avLst/>
                </a:prstGeom>
                <a:noFill/>
              </p:spPr>
              <p:txBody>
                <a:bodyPr wrap="square" rtlCol="0">
                  <a:spAutoFit/>
                </a:bodyPr>
                <a:lstStyle/>
                <a:p>
                  <a:pPr>
                    <a:buClr>
                      <a:srgbClr val="000000"/>
                    </a:buClr>
                    <a:buFont typeface="Arial"/>
                    <a:buNone/>
                  </a:pPr>
                  <a:r>
                    <a:rPr lang="en-GB" sz="1700" b="1" kern="0" dirty="0">
                      <a:solidFill>
                        <a:srgbClr val="1F4E79"/>
                      </a:solidFill>
                      <a:latin typeface="Century Gothic" panose="020B0502020202020204" pitchFamily="34" charset="0"/>
                      <a:cs typeface="Arial"/>
                      <a:sym typeface="Arial"/>
                    </a:rPr>
                    <a:t>Mia: </a:t>
                  </a:r>
                  <a:br>
                    <a:rPr lang="en-GB" sz="1700" b="1" kern="0" dirty="0">
                      <a:solidFill>
                        <a:srgbClr val="1F4E79"/>
                      </a:solidFill>
                      <a:latin typeface="Century Gothic" panose="020B0502020202020204" pitchFamily="34" charset="0"/>
                      <a:cs typeface="Arial"/>
                      <a:sym typeface="Arial"/>
                    </a:rPr>
                  </a:br>
                  <a:r>
                    <a:rPr lang="en-GB" sz="1700" kern="0" dirty="0" err="1">
                      <a:solidFill>
                        <a:srgbClr val="1F4E79"/>
                      </a:solidFill>
                      <a:latin typeface="Century Gothic" panose="020B0502020202020204" pitchFamily="34" charset="0"/>
                      <a:cs typeface="Arial"/>
                      <a:sym typeface="Arial"/>
                    </a:rPr>
                    <a:t>Hier</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sind</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einige</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Fotos</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Mieze</a:t>
                  </a:r>
                  <a:r>
                    <a:rPr lang="en-GB" sz="1700" kern="0" dirty="0">
                      <a:solidFill>
                        <a:srgbClr val="1F4E79"/>
                      </a:solidFill>
                      <a:latin typeface="Century Gothic" panose="020B0502020202020204" pitchFamily="34" charset="0"/>
                      <a:cs typeface="Arial"/>
                      <a:sym typeface="Arial"/>
                    </a:rPr>
                    <a:t> </a:t>
                  </a:r>
                  <a:r>
                    <a:rPr lang="en-GB" sz="1700" b="1" kern="0" dirty="0" err="1">
                      <a:solidFill>
                        <a:srgbClr val="1F4E79"/>
                      </a:solidFill>
                      <a:latin typeface="Century Gothic" panose="020B0502020202020204" pitchFamily="34" charset="0"/>
                      <a:cs typeface="Arial"/>
                      <a:sym typeface="Arial"/>
                    </a:rPr>
                    <a:t>sitzt</a:t>
                  </a:r>
                  <a:r>
                    <a:rPr lang="en-GB" sz="1700" b="1" kern="0" dirty="0">
                      <a:solidFill>
                        <a:srgbClr val="1F4E79"/>
                      </a:solidFill>
                      <a:latin typeface="Century Gothic" panose="020B0502020202020204" pitchFamily="34" charset="0"/>
                      <a:cs typeface="Arial"/>
                      <a:sym typeface="Arial"/>
                    </a:rPr>
                    <a:t> / </a:t>
                  </a:r>
                  <a:r>
                    <a:rPr lang="en-GB" sz="1700" b="1" kern="0" dirty="0" err="1">
                      <a:solidFill>
                        <a:srgbClr val="1F4E79"/>
                      </a:solidFill>
                      <a:latin typeface="Century Gothic" panose="020B0502020202020204" pitchFamily="34" charset="0"/>
                      <a:cs typeface="Arial"/>
                      <a:sym typeface="Arial"/>
                    </a:rPr>
                    <a:t>springt</a:t>
                  </a:r>
                  <a:r>
                    <a:rPr lang="en-GB" sz="1700" b="1" kern="0" dirty="0">
                      <a:solidFill>
                        <a:srgbClr val="1F4E79"/>
                      </a:solidFill>
                      <a:latin typeface="Century Gothic" panose="020B0502020202020204" pitchFamily="34" charset="0"/>
                      <a:cs typeface="Arial"/>
                      <a:sym typeface="Arial"/>
                    </a:rPr>
                    <a:t> </a:t>
                  </a:r>
                  <a:r>
                    <a:rPr lang="en-GB" sz="1700" kern="0" dirty="0">
                      <a:solidFill>
                        <a:srgbClr val="1F4E79"/>
                      </a:solidFill>
                      <a:latin typeface="Century Gothic" panose="020B0502020202020204" pitchFamily="34" charset="0"/>
                      <a:cs typeface="Arial"/>
                      <a:sym typeface="Arial"/>
                    </a:rPr>
                    <a:t>auf den Boden!</a:t>
                  </a:r>
                </a:p>
              </p:txBody>
            </p:sp>
          </p:grpSp>
          <p:sp>
            <p:nvSpPr>
              <p:cNvPr id="11"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Clr>
                    <a:srgbClr val="000000"/>
                  </a:buClr>
                  <a:buFont typeface="Arial"/>
                  <a:buNone/>
                </a:pPr>
                <a:r>
                  <a:rPr lang="en-GB" sz="1050" b="1" kern="0" dirty="0">
                    <a:solidFill>
                      <a:srgbClr val="1F4E79"/>
                    </a:solidFill>
                    <a:ea typeface="Calibri" panose="020F0502020204030204" pitchFamily="34" charset="0"/>
                    <a:cs typeface="Times New Roman" panose="02020603050405020304" pitchFamily="18" charset="0"/>
                    <a:sym typeface="Arial"/>
                  </a:rPr>
                  <a:t> </a:t>
                </a:r>
                <a:endParaRPr lang="en-GB" sz="1100" kern="0" dirty="0">
                  <a:solidFill>
                    <a:srgbClr val="FFFFFF"/>
                  </a:solidFill>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B17A4EDE-2CB8-42B1-990F-5DEDB3D427BC}"/>
                  </a:ext>
                </a:extLst>
              </p:cNvPr>
              <p:cNvSpPr txBox="1"/>
              <p:nvPr/>
            </p:nvSpPr>
            <p:spPr>
              <a:xfrm>
                <a:off x="4930483" y="4314110"/>
                <a:ext cx="1998831" cy="555888"/>
              </a:xfrm>
              <a:prstGeom prst="rect">
                <a:avLst/>
              </a:prstGeom>
              <a:noFill/>
            </p:spPr>
            <p:txBody>
              <a:bodyPr wrap="square" rtlCol="0">
                <a:spAutoFit/>
              </a:bodyPr>
              <a:lstStyle/>
              <a:p>
                <a:pPr>
                  <a:buClr>
                    <a:srgbClr val="000000"/>
                  </a:buClr>
                  <a:buFont typeface="Arial"/>
                  <a:buNone/>
                </a:pPr>
                <a:r>
                  <a:rPr lang="en-GB" sz="1700" kern="0" dirty="0">
                    <a:solidFill>
                      <a:srgbClr val="1F4E79"/>
                    </a:solidFill>
                    <a:latin typeface="Century Gothic" panose="020B0502020202020204" pitchFamily="34" charset="0"/>
                    <a:cs typeface="Arial"/>
                    <a:sym typeface="Arial"/>
                  </a:rPr>
                  <a:t>…und Einstein </a:t>
                </a:r>
                <a:r>
                  <a:rPr lang="en-GB" sz="1700" b="1" kern="0" dirty="0" err="1">
                    <a:solidFill>
                      <a:srgbClr val="1F4E79"/>
                    </a:solidFill>
                    <a:latin typeface="Century Gothic" panose="020B0502020202020204" pitchFamily="34" charset="0"/>
                    <a:cs typeface="Arial"/>
                    <a:sym typeface="Arial"/>
                  </a:rPr>
                  <a:t>sitzt</a:t>
                </a:r>
                <a:r>
                  <a:rPr lang="en-GB" sz="1700" b="1" kern="0" dirty="0">
                    <a:solidFill>
                      <a:srgbClr val="1F4E79"/>
                    </a:solidFill>
                    <a:latin typeface="Century Gothic" panose="020B0502020202020204" pitchFamily="34" charset="0"/>
                    <a:cs typeface="Arial"/>
                    <a:sym typeface="Arial"/>
                  </a:rPr>
                  <a:t> / </a:t>
                </a:r>
                <a:r>
                  <a:rPr lang="en-GB" sz="1700" b="1" kern="0" dirty="0" err="1">
                    <a:solidFill>
                      <a:srgbClr val="1F4E79"/>
                    </a:solidFill>
                    <a:latin typeface="Century Gothic" panose="020B0502020202020204" pitchFamily="34" charset="0"/>
                    <a:cs typeface="Arial"/>
                    <a:sym typeface="Arial"/>
                  </a:rPr>
                  <a:t>springt</a:t>
                </a:r>
                <a:r>
                  <a:rPr lang="en-GB" sz="1700" b="1" kern="0" dirty="0">
                    <a:solidFill>
                      <a:srgbClr val="1F4E79"/>
                    </a:solidFill>
                    <a:latin typeface="Century Gothic" panose="020B0502020202020204" pitchFamily="34" charset="0"/>
                    <a:cs typeface="Arial"/>
                    <a:sym typeface="Arial"/>
                  </a:rPr>
                  <a:t> </a:t>
                </a:r>
                <a:r>
                  <a:rPr lang="en-GB" sz="1700" kern="0" dirty="0">
                    <a:solidFill>
                      <a:srgbClr val="1F4E79"/>
                    </a:solidFill>
                    <a:latin typeface="Century Gothic" panose="020B0502020202020204" pitchFamily="34" charset="0"/>
                    <a:cs typeface="Arial"/>
                    <a:sym typeface="Arial"/>
                  </a:rPr>
                  <a:t>auf </a:t>
                </a:r>
                <a:r>
                  <a:rPr lang="en-GB" sz="1700" kern="0" dirty="0" err="1">
                    <a:solidFill>
                      <a:srgbClr val="1F4E79"/>
                    </a:solidFill>
                    <a:latin typeface="Century Gothic" panose="020B0502020202020204" pitchFamily="34" charset="0"/>
                    <a:cs typeface="Arial"/>
                    <a:sym typeface="Arial"/>
                  </a:rPr>
                  <a:t>dem</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Tisch</a:t>
                </a:r>
                <a:r>
                  <a:rPr lang="en-GB" sz="1700" kern="0" dirty="0">
                    <a:solidFill>
                      <a:srgbClr val="1F4E79"/>
                    </a:solidFill>
                    <a:latin typeface="Century Gothic" panose="020B0502020202020204" pitchFamily="34" charset="0"/>
                    <a:cs typeface="Arial"/>
                    <a:sym typeface="Arial"/>
                  </a:rPr>
                  <a:t>! </a:t>
                </a:r>
              </a:p>
            </p:txBody>
          </p:sp>
        </p:grpSp>
        <p:sp>
          <p:nvSpPr>
            <p:cNvPr id="8" name="TextBox 7">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buClr>
                  <a:srgbClr val="000000"/>
                </a:buClr>
                <a:buFont typeface="Arial"/>
                <a:buNone/>
              </a:pPr>
              <a:r>
                <a:rPr lang="en-GB" sz="2000" b="1" kern="0" dirty="0">
                  <a:solidFill>
                    <a:srgbClr val="4472C4">
                      <a:lumMod val="50000"/>
                    </a:srgbClr>
                  </a:solidFill>
                  <a:cs typeface="Arial"/>
                  <a:sym typeface="Arial"/>
                </a:rPr>
                <a:t>1</a:t>
              </a:r>
            </a:p>
          </p:txBody>
        </p:sp>
        <p:sp>
          <p:nvSpPr>
            <p:cNvPr id="9" name="TextBox 8">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buClr>
                  <a:srgbClr val="000000"/>
                </a:buClr>
                <a:buFont typeface="Arial"/>
                <a:buNone/>
              </a:pPr>
              <a:r>
                <a:rPr lang="en-GB" sz="2000" b="1" kern="0" dirty="0">
                  <a:solidFill>
                    <a:srgbClr val="4472C4">
                      <a:lumMod val="50000"/>
                    </a:srgbClr>
                  </a:solidFill>
                  <a:cs typeface="Arial"/>
                  <a:sym typeface="Arial"/>
                </a:rPr>
                <a:t>2</a:t>
              </a:r>
            </a:p>
          </p:txBody>
        </p:sp>
      </p:grpSp>
      <p:pic>
        <p:nvPicPr>
          <p:cNvPr id="28" name="Picture 27">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 y="146540"/>
            <a:ext cx="6807200" cy="869950"/>
          </a:xfrm>
          <a:prstGeom prst="rect">
            <a:avLst/>
          </a:prstGeom>
        </p:spPr>
      </p:pic>
      <p:sp>
        <p:nvSpPr>
          <p:cNvPr id="2" name="Title 1">
            <a:extLst>
              <a:ext uri="{FF2B5EF4-FFF2-40B4-BE49-F238E27FC236}">
                <a16:creationId xmlns:a16="http://schemas.microsoft.com/office/drawing/2014/main" id="{2AE23394-7D69-B94C-B732-DAFA4E099D98}"/>
              </a:ext>
            </a:extLst>
          </p:cNvPr>
          <p:cNvSpPr>
            <a:spLocks noGrp="1"/>
          </p:cNvSpPr>
          <p:nvPr>
            <p:ph type="title"/>
          </p:nvPr>
        </p:nvSpPr>
        <p:spPr>
          <a:xfrm>
            <a:off x="14325" y="-150432"/>
            <a:ext cx="10515600" cy="1325563"/>
          </a:xfrm>
        </p:spPr>
        <p:txBody>
          <a:bodyPr>
            <a:normAutofit/>
          </a:bodyPr>
          <a:lstStyle/>
          <a:p>
            <a:r>
              <a:rPr lang="en-GB" sz="3300" b="1" dirty="0">
                <a:solidFill>
                  <a:srgbClr val="FFFFFF"/>
                </a:solidFill>
                <a:sym typeface="Arial"/>
              </a:rPr>
              <a:t>Mia </a:t>
            </a:r>
            <a:r>
              <a:rPr lang="en-GB" sz="3300" b="1" dirty="0" err="1">
                <a:solidFill>
                  <a:srgbClr val="FFFFFF"/>
                </a:solidFill>
                <a:sym typeface="Arial"/>
              </a:rPr>
              <a:t>sendet</a:t>
            </a:r>
            <a:r>
              <a:rPr lang="en-GB" sz="3300" b="1" dirty="0">
                <a:solidFill>
                  <a:srgbClr val="FFFFFF"/>
                </a:solidFill>
                <a:sym typeface="Arial"/>
              </a:rPr>
              <a:t> Katja </a:t>
            </a:r>
            <a:r>
              <a:rPr lang="en-GB" sz="3300" b="1" dirty="0" err="1">
                <a:solidFill>
                  <a:srgbClr val="FFFFFF"/>
                </a:solidFill>
                <a:sym typeface="Arial"/>
              </a:rPr>
              <a:t>eine</a:t>
            </a:r>
            <a:r>
              <a:rPr lang="en-GB" sz="3300" b="1" dirty="0">
                <a:solidFill>
                  <a:srgbClr val="FFFFFF"/>
                </a:solidFill>
                <a:sym typeface="Arial"/>
              </a:rPr>
              <a:t> SMS*</a:t>
            </a:r>
            <a:endParaRPr lang="en-US" sz="3300" dirty="0"/>
          </a:p>
        </p:txBody>
      </p:sp>
      <p:sp>
        <p:nvSpPr>
          <p:cNvPr id="30" name="TextBox 29">
            <a:extLst>
              <a:ext uri="{FF2B5EF4-FFF2-40B4-BE49-F238E27FC236}">
                <a16:creationId xmlns:a16="http://schemas.microsoft.com/office/drawing/2014/main" id="{1E86404C-6EEA-B24B-A2A8-F905C583B524}"/>
              </a:ext>
            </a:extLst>
          </p:cNvPr>
          <p:cNvSpPr txBox="1"/>
          <p:nvPr/>
        </p:nvSpPr>
        <p:spPr>
          <a:xfrm>
            <a:off x="2241426" y="620920"/>
            <a:ext cx="9556951" cy="1200329"/>
          </a:xfrm>
          <a:prstGeom prst="rect">
            <a:avLst/>
          </a:prstGeom>
          <a:noFill/>
        </p:spPr>
        <p:txBody>
          <a:bodyPr wrap="square" rtlCol="0">
            <a:spAutoFit/>
          </a:bodyPr>
          <a:lstStyle/>
          <a:p>
            <a:pPr>
              <a:buClr>
                <a:srgbClr val="000000"/>
              </a:buClr>
              <a:buFont typeface="Arial"/>
              <a:buNone/>
              <a:defRPr/>
            </a:pPr>
            <a:endParaRPr lang="en-GB" sz="2400" kern="0" dirty="0">
              <a:solidFill>
                <a:srgbClr val="5B9BD5">
                  <a:lumMod val="50000"/>
                </a:srgbClr>
              </a:solidFill>
              <a:latin typeface="Century Gothic" panose="020B0502020202020204" pitchFamily="34" charset="0"/>
              <a:cs typeface="Arial"/>
              <a:sym typeface="Arial"/>
            </a:endParaRPr>
          </a:p>
          <a:p>
            <a:pPr>
              <a:buClr>
                <a:srgbClr val="000000"/>
              </a:buClr>
              <a:buFont typeface="Arial"/>
              <a:buNone/>
              <a:defRPr/>
            </a:pPr>
            <a:r>
              <a:rPr lang="en-GB" sz="2400" kern="0" dirty="0">
                <a:solidFill>
                  <a:srgbClr val="5B9BD5">
                    <a:lumMod val="50000"/>
                  </a:srgbClr>
                </a:solidFill>
                <a:latin typeface="Century Gothic" panose="020B0502020202020204" pitchFamily="34" charset="0"/>
                <a:cs typeface="Arial"/>
                <a:sym typeface="Arial"/>
              </a:rPr>
              <a:t>...</a:t>
            </a:r>
            <a:r>
              <a:rPr lang="en-GB" sz="2400" kern="0" dirty="0" err="1">
                <a:solidFill>
                  <a:srgbClr val="5B9BD5">
                    <a:lumMod val="50000"/>
                  </a:srgbClr>
                </a:solidFill>
                <a:latin typeface="Century Gothic" panose="020B0502020202020204" pitchFamily="34" charset="0"/>
                <a:cs typeface="Arial"/>
                <a:sym typeface="Arial"/>
              </a:rPr>
              <a:t>aber</a:t>
            </a:r>
            <a:r>
              <a:rPr lang="en-GB" sz="2400" kern="0" dirty="0">
                <a:solidFill>
                  <a:srgbClr val="5B9BD5">
                    <a:lumMod val="50000"/>
                  </a:srgbClr>
                </a:solidFill>
                <a:latin typeface="Century Gothic" panose="020B0502020202020204" pitchFamily="34" charset="0"/>
                <a:cs typeface="Arial"/>
                <a:sym typeface="Arial"/>
              </a:rPr>
              <a:t> </a:t>
            </a:r>
            <a:r>
              <a:rPr lang="en-GB" sz="2400" kern="0" dirty="0" err="1">
                <a:solidFill>
                  <a:srgbClr val="5B9BD5">
                    <a:lumMod val="50000"/>
                  </a:srgbClr>
                </a:solidFill>
                <a:latin typeface="Century Gothic" panose="020B0502020202020204" pitchFamily="34" charset="0"/>
                <a:cs typeface="Arial"/>
                <a:sym typeface="Arial"/>
              </a:rPr>
              <a:t>keine</a:t>
            </a:r>
            <a:r>
              <a:rPr lang="en-GB" sz="2400" kern="0" dirty="0">
                <a:solidFill>
                  <a:srgbClr val="5B9BD5">
                    <a:lumMod val="50000"/>
                  </a:srgbClr>
                </a:solidFill>
                <a:latin typeface="Century Gothic" panose="020B0502020202020204" pitchFamily="34" charset="0"/>
                <a:cs typeface="Arial"/>
                <a:sym typeface="Arial"/>
              </a:rPr>
              <a:t> </a:t>
            </a:r>
            <a:r>
              <a:rPr lang="en-GB" sz="2400" kern="0" dirty="0" err="1">
                <a:solidFill>
                  <a:srgbClr val="5B9BD5">
                    <a:lumMod val="50000"/>
                  </a:srgbClr>
                </a:solidFill>
                <a:latin typeface="Century Gothic" panose="020B0502020202020204" pitchFamily="34" charset="0"/>
                <a:cs typeface="Arial"/>
                <a:sym typeface="Arial"/>
              </a:rPr>
              <a:t>Fotos</a:t>
            </a:r>
            <a:r>
              <a:rPr lang="en-GB" sz="2400" kern="0" dirty="0">
                <a:solidFill>
                  <a:srgbClr val="5B9BD5">
                    <a:lumMod val="50000"/>
                  </a:srgbClr>
                </a:solidFill>
                <a:latin typeface="Century Gothic" panose="020B0502020202020204" pitchFamily="34" charset="0"/>
                <a:cs typeface="Arial"/>
                <a:sym typeface="Arial"/>
              </a:rPr>
              <a:t>! </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Es</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gibt</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ein</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Problem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mit</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dem</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Handy.</a:t>
            </a:r>
            <a:endParaRPr lang="en-GB" sz="2400" kern="0" dirty="0">
              <a:solidFill>
                <a:srgbClr val="5B9BD5">
                  <a:lumMod val="50000"/>
                </a:srgbClr>
              </a:solidFill>
              <a:latin typeface="Century Gothic" panose="020B0502020202020204" pitchFamily="34" charset="0"/>
              <a:cs typeface="Arial"/>
              <a:sym typeface="Arial"/>
            </a:endParaRPr>
          </a:p>
          <a:p>
            <a:pPr>
              <a:buClr>
                <a:srgbClr val="000000"/>
              </a:buClr>
              <a:buFont typeface="Arial"/>
              <a:buNone/>
              <a:defRPr/>
            </a:pPr>
            <a:r>
              <a:rPr lang="en-GB" sz="2400" kern="0" dirty="0">
                <a:solidFill>
                  <a:srgbClr val="5B9BD5">
                    <a:lumMod val="50000"/>
                  </a:srgbClr>
                </a:solidFill>
                <a:latin typeface="Century Gothic" panose="020B0502020202020204" pitchFamily="34" charset="0"/>
                <a:cs typeface="Arial"/>
                <a:sym typeface="Arial"/>
              </a:rPr>
              <a:t>Welches </a:t>
            </a:r>
            <a:r>
              <a:rPr lang="en-GB" sz="2400" b="1" kern="0" dirty="0">
                <a:solidFill>
                  <a:srgbClr val="FF6600"/>
                </a:solidFill>
                <a:latin typeface="Century Gothic" panose="020B0502020202020204" pitchFamily="34" charset="0"/>
                <a:cs typeface="Arial"/>
                <a:sym typeface="Arial"/>
              </a:rPr>
              <a:t>V</a:t>
            </a:r>
            <a:r>
              <a:rPr lang="en-GB" sz="2400" b="1" kern="0" dirty="0">
                <a:solidFill>
                  <a:srgbClr val="ED7D31"/>
                </a:solidFill>
                <a:latin typeface="Century Gothic" panose="020B0502020202020204" pitchFamily="34" charset="0"/>
                <a:cs typeface="Arial"/>
                <a:sym typeface="Arial"/>
              </a:rPr>
              <a:t>erb</a:t>
            </a:r>
            <a:r>
              <a:rPr lang="en-GB" sz="2400" kern="0" dirty="0">
                <a:solidFill>
                  <a:srgbClr val="5B9BD5">
                    <a:lumMod val="50000"/>
                  </a:srgbClr>
                </a:solidFill>
                <a:latin typeface="Century Gothic" panose="020B0502020202020204" pitchFamily="34" charset="0"/>
                <a:cs typeface="Arial"/>
                <a:sym typeface="Arial"/>
              </a:rPr>
              <a:t> </a:t>
            </a:r>
            <a:r>
              <a:rPr lang="en-GB" sz="2400" kern="0" dirty="0" err="1">
                <a:solidFill>
                  <a:srgbClr val="5B9BD5">
                    <a:lumMod val="50000"/>
                  </a:srgbClr>
                </a:solidFill>
                <a:latin typeface="Century Gothic" panose="020B0502020202020204" pitchFamily="34" charset="0"/>
                <a:cs typeface="Arial"/>
                <a:sym typeface="Arial"/>
              </a:rPr>
              <a:t>ist</a:t>
            </a:r>
            <a:r>
              <a:rPr lang="en-GB" sz="2400" kern="0" dirty="0">
                <a:solidFill>
                  <a:srgbClr val="5B9BD5">
                    <a:lumMod val="50000"/>
                  </a:srgbClr>
                </a:solidFill>
                <a:latin typeface="Century Gothic" panose="020B0502020202020204" pitchFamily="34" charset="0"/>
                <a:cs typeface="Arial"/>
                <a:sym typeface="Arial"/>
              </a:rPr>
              <a:t> </a:t>
            </a:r>
            <a:r>
              <a:rPr lang="en-GB" sz="2400" kern="0" dirty="0" err="1">
                <a:solidFill>
                  <a:srgbClr val="5B9BD5">
                    <a:lumMod val="50000"/>
                  </a:srgbClr>
                </a:solidFill>
                <a:latin typeface="Century Gothic" panose="020B0502020202020204" pitchFamily="34" charset="0"/>
                <a:cs typeface="Arial"/>
                <a:sym typeface="Arial"/>
              </a:rPr>
              <a:t>richtig</a:t>
            </a:r>
            <a:r>
              <a:rPr lang="en-GB" sz="2400" kern="0" dirty="0">
                <a:solidFill>
                  <a:srgbClr val="5B9BD5">
                    <a:lumMod val="50000"/>
                  </a:srgbClr>
                </a:solidFill>
                <a:latin typeface="Century Gothic" panose="020B0502020202020204" pitchFamily="34" charset="0"/>
                <a:cs typeface="Arial"/>
                <a:sym typeface="Arial"/>
              </a:rPr>
              <a:t>?</a:t>
            </a:r>
          </a:p>
        </p:txBody>
      </p:sp>
      <p:sp>
        <p:nvSpPr>
          <p:cNvPr id="31" name="Rounded Rectangle 11" descr="background rectangle">
            <a:extLst>
              <a:ext uri="{FF2B5EF4-FFF2-40B4-BE49-F238E27FC236}">
                <a16:creationId xmlns:a16="http://schemas.microsoft.com/office/drawing/2014/main" id="{9268BA27-9508-448E-9915-ACE234D74542}"/>
              </a:ext>
            </a:extLst>
          </p:cNvPr>
          <p:cNvSpPr/>
          <p:nvPr/>
        </p:nvSpPr>
        <p:spPr>
          <a:xfrm>
            <a:off x="10794989" y="206328"/>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buClr>
                <a:srgbClr val="000000"/>
              </a:buClr>
              <a:buFont typeface="Arial"/>
              <a:buNone/>
            </a:pPr>
            <a:endParaRPr lang="en-GB" sz="1400" b="1" kern="0" dirty="0">
              <a:solidFill>
                <a:prstClr val="white"/>
              </a:solidFill>
              <a:latin typeface="Century Gothic" panose="020B0502020202020204" pitchFamily="34" charset="0"/>
              <a:sym typeface="Arial"/>
            </a:endParaRPr>
          </a:p>
        </p:txBody>
      </p:sp>
      <p:sp>
        <p:nvSpPr>
          <p:cNvPr id="32" name="Title 1">
            <a:extLst>
              <a:ext uri="{FF2B5EF4-FFF2-40B4-BE49-F238E27FC236}">
                <a16:creationId xmlns:a16="http://schemas.microsoft.com/office/drawing/2014/main" id="{147B7717-E659-D54E-B3D2-2FF33758CDA3}"/>
              </a:ext>
            </a:extLst>
          </p:cNvPr>
          <p:cNvSpPr txBox="1">
            <a:spLocks/>
          </p:cNvSpPr>
          <p:nvPr/>
        </p:nvSpPr>
        <p:spPr>
          <a:xfrm>
            <a:off x="10963880" y="125225"/>
            <a:ext cx="889000" cy="56312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kern="0">
                <a:solidFill>
                  <a:srgbClr val="FFFFFF"/>
                </a:solidFill>
              </a:rPr>
              <a:t>lesen</a:t>
            </a:r>
            <a:endParaRPr lang="en-US" sz="2000" kern="0" dirty="0">
              <a:solidFill>
                <a:srgbClr val="FFFFFF"/>
              </a:solidFill>
            </a:endParaRPr>
          </a:p>
        </p:txBody>
      </p:sp>
      <p:grpSp>
        <p:nvGrpSpPr>
          <p:cNvPr id="39" name="Group 38">
            <a:extLst>
              <a:ext uri="{FF2B5EF4-FFF2-40B4-BE49-F238E27FC236}">
                <a16:creationId xmlns:a16="http://schemas.microsoft.com/office/drawing/2014/main" id="{D6BFF46C-E73C-4763-9C18-3C9E3FB86397}"/>
              </a:ext>
            </a:extLst>
          </p:cNvPr>
          <p:cNvGrpSpPr/>
          <p:nvPr/>
        </p:nvGrpSpPr>
        <p:grpSpPr>
          <a:xfrm>
            <a:off x="3125342" y="1785044"/>
            <a:ext cx="2889359" cy="4432875"/>
            <a:chOff x="300038" y="1762185"/>
            <a:chExt cx="3152078" cy="4386210"/>
          </a:xfrm>
        </p:grpSpPr>
        <p:grpSp>
          <p:nvGrpSpPr>
            <p:cNvPr id="40" name="Group 39">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43" name="Group 42">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46" name="Group 45">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48" name="Group 47">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50" name="Group 49">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52"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dirty="0">
                          <a:solidFill>
                            <a:srgbClr val="FFFFFF"/>
                          </a:solidFill>
                          <a:sym typeface="Arial"/>
                        </a:endParaRPr>
                      </a:p>
                    </p:txBody>
                  </p:sp>
                  <p:sp>
                    <p:nvSpPr>
                      <p:cNvPr id="53" name="Rectangle 52">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dirty="0">
                          <a:solidFill>
                            <a:srgbClr val="FFFFFF"/>
                          </a:solidFill>
                          <a:sym typeface="Arial"/>
                        </a:endParaRPr>
                      </a:p>
                    </p:txBody>
                  </p:sp>
                </p:grpSp>
                <p:sp>
                  <p:nvSpPr>
                    <p:cNvPr id="51" name="Oval 50">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a:solidFill>
                          <a:srgbClr val="FFFFFF"/>
                        </a:solidFill>
                        <a:sym typeface="Arial"/>
                      </a:endParaRPr>
                    </a:p>
                  </p:txBody>
                </p:sp>
              </p:grpSp>
              <p:sp>
                <p:nvSpPr>
                  <p:cNvPr id="49"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Clr>
                        <a:srgbClr val="000000"/>
                      </a:buClr>
                      <a:buFont typeface="Arial"/>
                      <a:buNone/>
                    </a:pPr>
                    <a:r>
                      <a:rPr lang="en-GB" sz="1050" b="1" kern="0" dirty="0">
                        <a:solidFill>
                          <a:srgbClr val="1F4E79"/>
                        </a:solidFill>
                        <a:ea typeface="Calibri" panose="020F0502020204030204" pitchFamily="34" charset="0"/>
                        <a:cs typeface="Times New Roman" panose="02020603050405020304" pitchFamily="18" charset="0"/>
                        <a:sym typeface="Arial"/>
                      </a:rPr>
                      <a:t> </a:t>
                    </a:r>
                    <a:endParaRPr lang="en-GB" sz="1100" kern="0" dirty="0">
                      <a:solidFill>
                        <a:srgbClr val="FFFFFF"/>
                      </a:solidFill>
                      <a:ea typeface="Calibri" panose="020F0502020204030204" pitchFamily="34" charset="0"/>
                      <a:cs typeface="Times New Roman" panose="02020603050405020304" pitchFamily="18" charset="0"/>
                      <a:sym typeface="Arial"/>
                    </a:endParaRPr>
                  </a:p>
                </p:txBody>
              </p:sp>
            </p:grpSp>
            <p:sp>
              <p:nvSpPr>
                <p:cNvPr id="47" name="TextBox 46">
                  <a:extLst>
                    <a:ext uri="{FF2B5EF4-FFF2-40B4-BE49-F238E27FC236}">
                      <a16:creationId xmlns:a16="http://schemas.microsoft.com/office/drawing/2014/main" id="{FB291743-5914-4692-965D-2410D62EF1EB}"/>
                    </a:ext>
                  </a:extLst>
                </p:cNvPr>
                <p:cNvSpPr txBox="1"/>
                <p:nvPr/>
              </p:nvSpPr>
              <p:spPr>
                <a:xfrm>
                  <a:off x="4895790" y="2622887"/>
                  <a:ext cx="1906490" cy="792140"/>
                </a:xfrm>
                <a:prstGeom prst="rect">
                  <a:avLst/>
                </a:prstGeom>
                <a:noFill/>
              </p:spPr>
              <p:txBody>
                <a:bodyPr wrap="square" rtlCol="0">
                  <a:spAutoFit/>
                </a:bodyPr>
                <a:lstStyle/>
                <a:p>
                  <a:pPr>
                    <a:buClr>
                      <a:srgbClr val="000000"/>
                    </a:buClr>
                    <a:buFont typeface="Arial"/>
                    <a:buNone/>
                  </a:pPr>
                  <a:r>
                    <a:rPr lang="en-GB" sz="1700" kern="0" dirty="0" err="1">
                      <a:solidFill>
                        <a:srgbClr val="1F4E79"/>
                      </a:solidFill>
                      <a:latin typeface="Century Gothic" panose="020B0502020202020204" pitchFamily="34" charset="0"/>
                      <a:cs typeface="Arial"/>
                      <a:sym typeface="Arial"/>
                    </a:rPr>
                    <a:t>Hier</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ist</a:t>
                  </a:r>
                  <a:r>
                    <a:rPr lang="en-GB" sz="1700" kern="0" dirty="0">
                      <a:solidFill>
                        <a:srgbClr val="1F4E79"/>
                      </a:solidFill>
                      <a:latin typeface="Century Gothic" panose="020B0502020202020204" pitchFamily="34" charset="0"/>
                      <a:cs typeface="Arial"/>
                      <a:sym typeface="Arial"/>
                    </a:rPr>
                    <a:t> Wolfgang </a:t>
                  </a:r>
                  <a:r>
                    <a:rPr lang="en-GB" sz="1700" kern="0" dirty="0" err="1">
                      <a:solidFill>
                        <a:srgbClr val="1F4E79"/>
                      </a:solidFill>
                      <a:latin typeface="Century Gothic" panose="020B0502020202020204" pitchFamily="34" charset="0"/>
                      <a:cs typeface="Arial"/>
                      <a:sym typeface="Arial"/>
                    </a:rPr>
                    <a:t>im</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Urlaub</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Er</a:t>
                  </a:r>
                  <a:r>
                    <a:rPr lang="en-GB" sz="1700" kern="0" dirty="0">
                      <a:solidFill>
                        <a:srgbClr val="1F4E79"/>
                      </a:solidFill>
                      <a:latin typeface="Century Gothic" panose="020B0502020202020204" pitchFamily="34" charset="0"/>
                      <a:cs typeface="Arial"/>
                      <a:sym typeface="Arial"/>
                    </a:rPr>
                    <a:t> </a:t>
                  </a:r>
                  <a:r>
                    <a:rPr lang="en-GB" sz="1700" b="1" kern="0" dirty="0" err="1">
                      <a:solidFill>
                        <a:srgbClr val="1F4E79"/>
                      </a:solidFill>
                      <a:latin typeface="Century Gothic" panose="020B0502020202020204" pitchFamily="34" charset="0"/>
                      <a:cs typeface="Arial"/>
                      <a:sym typeface="Arial"/>
                    </a:rPr>
                    <a:t>fällt</a:t>
                  </a:r>
                  <a:r>
                    <a:rPr lang="en-GB" sz="1700" b="1" kern="0" dirty="0">
                      <a:solidFill>
                        <a:srgbClr val="1F4E79"/>
                      </a:solidFill>
                      <a:latin typeface="Century Gothic" panose="020B0502020202020204" pitchFamily="34" charset="0"/>
                      <a:cs typeface="Arial"/>
                      <a:sym typeface="Arial"/>
                    </a:rPr>
                    <a:t> / </a:t>
                  </a:r>
                  <a:r>
                    <a:rPr lang="en-GB" sz="1700" b="1" kern="0" dirty="0" err="1">
                      <a:solidFill>
                        <a:srgbClr val="1F4E79"/>
                      </a:solidFill>
                      <a:latin typeface="Century Gothic" panose="020B0502020202020204" pitchFamily="34" charset="0"/>
                      <a:cs typeface="Arial"/>
                      <a:sym typeface="Arial"/>
                    </a:rPr>
                    <a:t>steht</a:t>
                  </a:r>
                  <a:r>
                    <a:rPr lang="en-GB" sz="1700" b="1" kern="0" dirty="0">
                      <a:solidFill>
                        <a:srgbClr val="1F4E79"/>
                      </a:solidFill>
                      <a:latin typeface="Century Gothic" panose="020B0502020202020204" pitchFamily="34" charset="0"/>
                      <a:cs typeface="Arial"/>
                      <a:sym typeface="Arial"/>
                    </a:rPr>
                    <a:t> </a:t>
                  </a:r>
                  <a:r>
                    <a:rPr lang="en-GB" sz="1700" kern="0" dirty="0">
                      <a:solidFill>
                        <a:srgbClr val="1F4E79"/>
                      </a:solidFill>
                      <a:latin typeface="Century Gothic" panose="020B0502020202020204" pitchFamily="34" charset="0"/>
                      <a:cs typeface="Arial"/>
                      <a:sym typeface="Arial"/>
                    </a:rPr>
                    <a:t>ins Wasser! </a:t>
                  </a:r>
                </a:p>
              </p:txBody>
            </p:sp>
          </p:grpSp>
          <p:sp>
            <p:nvSpPr>
              <p:cNvPr id="44"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Clr>
                    <a:srgbClr val="000000"/>
                  </a:buClr>
                  <a:buFont typeface="Arial"/>
                  <a:buNone/>
                </a:pPr>
                <a:r>
                  <a:rPr lang="en-GB" sz="1050" b="1" kern="0" dirty="0">
                    <a:solidFill>
                      <a:srgbClr val="1F4E79"/>
                    </a:solidFill>
                    <a:ea typeface="Calibri" panose="020F0502020204030204" pitchFamily="34" charset="0"/>
                    <a:cs typeface="Times New Roman" panose="02020603050405020304" pitchFamily="18" charset="0"/>
                    <a:sym typeface="Arial"/>
                  </a:rPr>
                  <a:t> </a:t>
                </a:r>
                <a:endParaRPr lang="en-GB" sz="1100" kern="0" dirty="0">
                  <a:solidFill>
                    <a:srgbClr val="FFFFFF"/>
                  </a:solidFill>
                  <a:ea typeface="Calibri" panose="020F0502020204030204" pitchFamily="34" charset="0"/>
                  <a:cs typeface="Times New Roman" panose="02020603050405020304" pitchFamily="18" charset="0"/>
                  <a:sym typeface="Arial"/>
                </a:endParaRPr>
              </a:p>
            </p:txBody>
          </p:sp>
          <p:sp>
            <p:nvSpPr>
              <p:cNvPr id="45" name="TextBox 44">
                <a:extLst>
                  <a:ext uri="{FF2B5EF4-FFF2-40B4-BE49-F238E27FC236}">
                    <a16:creationId xmlns:a16="http://schemas.microsoft.com/office/drawing/2014/main" id="{B17A4EDE-2CB8-42B1-990F-5DEDB3D427BC}"/>
                  </a:ext>
                </a:extLst>
              </p:cNvPr>
              <p:cNvSpPr txBox="1"/>
              <p:nvPr/>
            </p:nvSpPr>
            <p:spPr>
              <a:xfrm>
                <a:off x="4930483" y="4314110"/>
                <a:ext cx="1998831" cy="555888"/>
              </a:xfrm>
              <a:prstGeom prst="rect">
                <a:avLst/>
              </a:prstGeom>
              <a:noFill/>
            </p:spPr>
            <p:txBody>
              <a:bodyPr wrap="square" rtlCol="0">
                <a:spAutoFit/>
              </a:bodyPr>
              <a:lstStyle/>
              <a:p>
                <a:pPr>
                  <a:buClr>
                    <a:srgbClr val="000000"/>
                  </a:buClr>
                  <a:buFont typeface="Arial"/>
                  <a:buNone/>
                </a:pPr>
                <a:r>
                  <a:rPr lang="en-GB" sz="1700" kern="0" dirty="0">
                    <a:solidFill>
                      <a:srgbClr val="1F4E79"/>
                    </a:solidFill>
                    <a:latin typeface="Century Gothic" panose="020B0502020202020204" pitchFamily="34" charset="0"/>
                    <a:cs typeface="Arial"/>
                    <a:sym typeface="Arial"/>
                  </a:rPr>
                  <a:t>und </a:t>
                </a:r>
                <a:r>
                  <a:rPr lang="en-GB" sz="1700" kern="0" dirty="0" err="1">
                    <a:solidFill>
                      <a:srgbClr val="1F4E79"/>
                    </a:solidFill>
                    <a:latin typeface="Century Gothic" panose="020B0502020202020204" pitchFamily="34" charset="0"/>
                    <a:cs typeface="Arial"/>
                    <a:sym typeface="Arial"/>
                  </a:rPr>
                  <a:t>Mehmt</a:t>
                </a:r>
                <a:r>
                  <a:rPr lang="en-GB" sz="1700" kern="0" dirty="0">
                    <a:solidFill>
                      <a:srgbClr val="1F4E79"/>
                    </a:solidFill>
                    <a:latin typeface="Century Gothic" panose="020B0502020202020204" pitchFamily="34" charset="0"/>
                    <a:cs typeface="Arial"/>
                    <a:sym typeface="Arial"/>
                  </a:rPr>
                  <a:t> </a:t>
                </a:r>
                <a:r>
                  <a:rPr lang="en-GB" sz="1700" b="1" kern="0" dirty="0" err="1">
                    <a:solidFill>
                      <a:srgbClr val="1F4E79"/>
                    </a:solidFill>
                    <a:latin typeface="Century Gothic" panose="020B0502020202020204" pitchFamily="34" charset="0"/>
                    <a:cs typeface="Arial"/>
                    <a:sym typeface="Arial"/>
                  </a:rPr>
                  <a:t>steht</a:t>
                </a:r>
                <a:r>
                  <a:rPr lang="en-GB" sz="1700" b="1" kern="0" dirty="0">
                    <a:solidFill>
                      <a:srgbClr val="1F4E79"/>
                    </a:solidFill>
                    <a:latin typeface="Century Gothic" panose="020B0502020202020204" pitchFamily="34" charset="0"/>
                    <a:cs typeface="Arial"/>
                    <a:sym typeface="Arial"/>
                  </a:rPr>
                  <a:t> / </a:t>
                </a:r>
                <a:r>
                  <a:rPr lang="en-GB" sz="1700" b="1" kern="0" dirty="0" err="1">
                    <a:solidFill>
                      <a:srgbClr val="1F4E79"/>
                    </a:solidFill>
                    <a:latin typeface="Century Gothic" panose="020B0502020202020204" pitchFamily="34" charset="0"/>
                    <a:cs typeface="Arial"/>
                    <a:sym typeface="Arial"/>
                  </a:rPr>
                  <a:t>fällt</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im</a:t>
                </a:r>
                <a:r>
                  <a:rPr lang="en-GB" sz="1700" kern="0" dirty="0">
                    <a:solidFill>
                      <a:srgbClr val="1F4E79"/>
                    </a:solidFill>
                    <a:latin typeface="Century Gothic" panose="020B0502020202020204" pitchFamily="34" charset="0"/>
                    <a:cs typeface="Arial"/>
                    <a:sym typeface="Arial"/>
                  </a:rPr>
                  <a:t> Wasser.</a:t>
                </a:r>
              </a:p>
            </p:txBody>
          </p:sp>
        </p:grpSp>
        <p:sp>
          <p:nvSpPr>
            <p:cNvPr id="41" name="TextBox 40">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buClr>
                  <a:srgbClr val="000000"/>
                </a:buClr>
                <a:buFont typeface="Arial"/>
                <a:buNone/>
              </a:pPr>
              <a:r>
                <a:rPr lang="en-GB" sz="2000" b="1" kern="0" dirty="0">
                  <a:solidFill>
                    <a:srgbClr val="4472C4">
                      <a:lumMod val="50000"/>
                    </a:srgbClr>
                  </a:solidFill>
                  <a:cs typeface="Arial"/>
                  <a:sym typeface="Arial"/>
                </a:rPr>
                <a:t>3</a:t>
              </a:r>
            </a:p>
          </p:txBody>
        </p:sp>
        <p:sp>
          <p:nvSpPr>
            <p:cNvPr id="42" name="TextBox 41">
              <a:extLst>
                <a:ext uri="{FF2B5EF4-FFF2-40B4-BE49-F238E27FC236}">
                  <a16:creationId xmlns:a16="http://schemas.microsoft.com/office/drawing/2014/main" id="{CBF3D5C5-53F5-4646-B693-5B462952F6AA}"/>
                </a:ext>
              </a:extLst>
            </p:cNvPr>
            <p:cNvSpPr txBox="1"/>
            <p:nvPr/>
          </p:nvSpPr>
          <p:spPr>
            <a:xfrm>
              <a:off x="2969181" y="5277558"/>
              <a:ext cx="412058" cy="400110"/>
            </a:xfrm>
            <a:prstGeom prst="rect">
              <a:avLst/>
            </a:prstGeom>
            <a:solidFill>
              <a:srgbClr val="DAA520"/>
            </a:solidFill>
            <a:ln>
              <a:solidFill>
                <a:schemeClr val="accent1">
                  <a:lumMod val="50000"/>
                </a:schemeClr>
              </a:solidFill>
            </a:ln>
          </p:spPr>
          <p:txBody>
            <a:bodyPr wrap="square" rtlCol="0">
              <a:spAutoFit/>
            </a:bodyPr>
            <a:lstStyle/>
            <a:p>
              <a:pPr algn="ctr">
                <a:buClr>
                  <a:srgbClr val="000000"/>
                </a:buClr>
                <a:buFont typeface="Arial"/>
                <a:buNone/>
              </a:pPr>
              <a:r>
                <a:rPr lang="en-GB" sz="2000" b="1" kern="0" dirty="0">
                  <a:solidFill>
                    <a:srgbClr val="4472C4">
                      <a:lumMod val="50000"/>
                    </a:srgbClr>
                  </a:solidFill>
                  <a:cs typeface="Arial"/>
                  <a:sym typeface="Arial"/>
                </a:rPr>
                <a:t>4</a:t>
              </a:r>
            </a:p>
          </p:txBody>
        </p:sp>
      </p:grpSp>
      <p:grpSp>
        <p:nvGrpSpPr>
          <p:cNvPr id="61" name="Group 60">
            <a:extLst>
              <a:ext uri="{FF2B5EF4-FFF2-40B4-BE49-F238E27FC236}">
                <a16:creationId xmlns:a16="http://schemas.microsoft.com/office/drawing/2014/main" id="{D6BFF46C-E73C-4763-9C18-3C9E3FB86397}"/>
              </a:ext>
            </a:extLst>
          </p:cNvPr>
          <p:cNvGrpSpPr/>
          <p:nvPr/>
        </p:nvGrpSpPr>
        <p:grpSpPr>
          <a:xfrm>
            <a:off x="6182914" y="1785044"/>
            <a:ext cx="2889359" cy="4432875"/>
            <a:chOff x="300038" y="1762185"/>
            <a:chExt cx="3152078" cy="4386210"/>
          </a:xfrm>
        </p:grpSpPr>
        <p:grpSp>
          <p:nvGrpSpPr>
            <p:cNvPr id="62" name="Group 61">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65" name="Group 64">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68" name="Group 67">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70" name="Group 69">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72" name="Group 71">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74"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dirty="0">
                          <a:solidFill>
                            <a:srgbClr val="FFFFFF"/>
                          </a:solidFill>
                          <a:sym typeface="Arial"/>
                        </a:endParaRPr>
                      </a:p>
                    </p:txBody>
                  </p:sp>
                  <p:sp>
                    <p:nvSpPr>
                      <p:cNvPr id="75" name="Rectangle 74">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dirty="0">
                          <a:solidFill>
                            <a:srgbClr val="FFFFFF"/>
                          </a:solidFill>
                          <a:sym typeface="Arial"/>
                        </a:endParaRPr>
                      </a:p>
                    </p:txBody>
                  </p:sp>
                </p:grpSp>
                <p:sp>
                  <p:nvSpPr>
                    <p:cNvPr id="73" name="Oval 72">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a:solidFill>
                          <a:srgbClr val="FFFFFF"/>
                        </a:solidFill>
                        <a:sym typeface="Arial"/>
                      </a:endParaRPr>
                    </a:p>
                  </p:txBody>
                </p:sp>
              </p:grpSp>
              <p:sp>
                <p:nvSpPr>
                  <p:cNvPr id="71"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Clr>
                        <a:srgbClr val="000000"/>
                      </a:buClr>
                      <a:buFont typeface="Arial"/>
                      <a:buNone/>
                    </a:pPr>
                    <a:r>
                      <a:rPr lang="en-GB" sz="1050" b="1" kern="0" dirty="0">
                        <a:solidFill>
                          <a:srgbClr val="1F4E79"/>
                        </a:solidFill>
                        <a:ea typeface="Calibri" panose="020F0502020204030204" pitchFamily="34" charset="0"/>
                        <a:cs typeface="Times New Roman" panose="02020603050405020304" pitchFamily="18" charset="0"/>
                        <a:sym typeface="Arial"/>
                      </a:rPr>
                      <a:t> </a:t>
                    </a:r>
                    <a:endParaRPr lang="en-GB" sz="1100" kern="0" dirty="0">
                      <a:solidFill>
                        <a:srgbClr val="FFFFFF"/>
                      </a:solidFill>
                      <a:ea typeface="Calibri" panose="020F0502020204030204" pitchFamily="34" charset="0"/>
                      <a:cs typeface="Times New Roman" panose="02020603050405020304" pitchFamily="18" charset="0"/>
                      <a:sym typeface="Arial"/>
                    </a:endParaRPr>
                  </a:p>
                </p:txBody>
              </p:sp>
            </p:grpSp>
            <p:sp>
              <p:nvSpPr>
                <p:cNvPr id="69" name="TextBox 68">
                  <a:extLst>
                    <a:ext uri="{FF2B5EF4-FFF2-40B4-BE49-F238E27FC236}">
                      <a16:creationId xmlns:a16="http://schemas.microsoft.com/office/drawing/2014/main" id="{FB291743-5914-4692-965D-2410D62EF1EB}"/>
                    </a:ext>
                  </a:extLst>
                </p:cNvPr>
                <p:cNvSpPr txBox="1"/>
                <p:nvPr/>
              </p:nvSpPr>
              <p:spPr>
                <a:xfrm>
                  <a:off x="4895790" y="2622887"/>
                  <a:ext cx="1906490" cy="555888"/>
                </a:xfrm>
                <a:prstGeom prst="rect">
                  <a:avLst/>
                </a:prstGeom>
                <a:noFill/>
              </p:spPr>
              <p:txBody>
                <a:bodyPr wrap="square" rtlCol="0">
                  <a:spAutoFit/>
                </a:bodyPr>
                <a:lstStyle/>
                <a:p>
                  <a:pPr>
                    <a:buClr>
                      <a:srgbClr val="000000"/>
                    </a:buClr>
                    <a:buFont typeface="Arial"/>
                    <a:buNone/>
                  </a:pPr>
                  <a:r>
                    <a:rPr lang="en-GB" sz="1700" kern="0" dirty="0" err="1">
                      <a:solidFill>
                        <a:srgbClr val="1F4E79"/>
                      </a:solidFill>
                      <a:latin typeface="Century Gothic" panose="020B0502020202020204" pitchFamily="34" charset="0"/>
                      <a:cs typeface="Arial"/>
                      <a:sym typeface="Arial"/>
                    </a:rPr>
                    <a:t>Hier</a:t>
                  </a:r>
                  <a:r>
                    <a:rPr lang="en-GB" sz="1700" kern="0" dirty="0">
                      <a:solidFill>
                        <a:srgbClr val="1F4E79"/>
                      </a:solidFill>
                      <a:latin typeface="Century Gothic" panose="020B0502020202020204" pitchFamily="34" charset="0"/>
                      <a:cs typeface="Arial"/>
                      <a:sym typeface="Arial"/>
                    </a:rPr>
                    <a:t> </a:t>
                  </a:r>
                  <a:r>
                    <a:rPr lang="en-GB" sz="1700" b="1" kern="0" dirty="0" err="1">
                      <a:solidFill>
                        <a:srgbClr val="1F4E79"/>
                      </a:solidFill>
                      <a:latin typeface="Century Gothic" panose="020B0502020202020204" pitchFamily="34" charset="0"/>
                      <a:cs typeface="Arial"/>
                      <a:sym typeface="Arial"/>
                    </a:rPr>
                    <a:t>geht</a:t>
                  </a:r>
                  <a:r>
                    <a:rPr lang="en-GB" sz="1700" b="1" kern="0" dirty="0">
                      <a:solidFill>
                        <a:srgbClr val="1F4E79"/>
                      </a:solidFill>
                      <a:latin typeface="Century Gothic" panose="020B0502020202020204" pitchFamily="34" charset="0"/>
                      <a:cs typeface="Arial"/>
                      <a:sym typeface="Arial"/>
                    </a:rPr>
                    <a:t> / </a:t>
                  </a:r>
                  <a:r>
                    <a:rPr lang="en-GB" sz="1700" b="1" kern="0" dirty="0" err="1">
                      <a:solidFill>
                        <a:srgbClr val="1F4E79"/>
                      </a:solidFill>
                      <a:latin typeface="Century Gothic" panose="020B0502020202020204" pitchFamily="34" charset="0"/>
                      <a:cs typeface="Arial"/>
                      <a:sym typeface="Arial"/>
                    </a:rPr>
                    <a:t>ist</a:t>
                  </a:r>
                  <a:r>
                    <a:rPr lang="en-GB" sz="1700" b="1" kern="0" dirty="0">
                      <a:solidFill>
                        <a:srgbClr val="1F4E79"/>
                      </a:solidFill>
                      <a:latin typeface="Century Gothic" panose="020B0502020202020204" pitchFamily="34" charset="0"/>
                      <a:cs typeface="Arial"/>
                      <a:sym typeface="Arial"/>
                    </a:rPr>
                    <a:t> </a:t>
                  </a:r>
                  <a:r>
                    <a:rPr lang="en-GB" sz="1700" kern="0" dirty="0">
                      <a:solidFill>
                        <a:srgbClr val="1F4E79"/>
                      </a:solidFill>
                      <a:latin typeface="Century Gothic" panose="020B0502020202020204" pitchFamily="34" charset="0"/>
                      <a:cs typeface="Arial"/>
                      <a:sym typeface="Arial"/>
                    </a:rPr>
                    <a:t>Mehmet in den Garten…</a:t>
                  </a:r>
                </a:p>
              </p:txBody>
            </p:sp>
          </p:grpSp>
          <p:sp>
            <p:nvSpPr>
              <p:cNvPr id="66"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Clr>
                    <a:srgbClr val="000000"/>
                  </a:buClr>
                  <a:buFont typeface="Arial"/>
                  <a:buNone/>
                </a:pPr>
                <a:r>
                  <a:rPr lang="en-GB" sz="1050" b="1" kern="0" dirty="0">
                    <a:solidFill>
                      <a:srgbClr val="1F4E79"/>
                    </a:solidFill>
                    <a:ea typeface="Calibri" panose="020F0502020204030204" pitchFamily="34" charset="0"/>
                    <a:cs typeface="Times New Roman" panose="02020603050405020304" pitchFamily="18" charset="0"/>
                    <a:sym typeface="Arial"/>
                  </a:rPr>
                  <a:t> </a:t>
                </a:r>
                <a:endParaRPr lang="en-GB" sz="1100" kern="0" dirty="0">
                  <a:solidFill>
                    <a:srgbClr val="FFFFFF"/>
                  </a:solidFill>
                  <a:ea typeface="Calibri" panose="020F0502020204030204" pitchFamily="34" charset="0"/>
                  <a:cs typeface="Times New Roman" panose="02020603050405020304" pitchFamily="18" charset="0"/>
                  <a:sym typeface="Arial"/>
                </a:endParaRPr>
              </a:p>
            </p:txBody>
          </p:sp>
          <p:sp>
            <p:nvSpPr>
              <p:cNvPr id="67" name="TextBox 66">
                <a:extLst>
                  <a:ext uri="{FF2B5EF4-FFF2-40B4-BE49-F238E27FC236}">
                    <a16:creationId xmlns:a16="http://schemas.microsoft.com/office/drawing/2014/main" id="{B17A4EDE-2CB8-42B1-990F-5DEDB3D427BC}"/>
                  </a:ext>
                </a:extLst>
              </p:cNvPr>
              <p:cNvSpPr txBox="1"/>
              <p:nvPr/>
            </p:nvSpPr>
            <p:spPr>
              <a:xfrm>
                <a:off x="4930483" y="4314110"/>
                <a:ext cx="1998831" cy="792140"/>
              </a:xfrm>
              <a:prstGeom prst="rect">
                <a:avLst/>
              </a:prstGeom>
              <a:noFill/>
            </p:spPr>
            <p:txBody>
              <a:bodyPr wrap="square" rtlCol="0">
                <a:spAutoFit/>
              </a:bodyPr>
              <a:lstStyle/>
              <a:p>
                <a:pPr>
                  <a:buClr>
                    <a:srgbClr val="000000"/>
                  </a:buClr>
                  <a:buFont typeface="Arial"/>
                  <a:buNone/>
                </a:pPr>
                <a:r>
                  <a:rPr lang="en-GB" sz="1700" kern="0" dirty="0">
                    <a:solidFill>
                      <a:srgbClr val="1F4E79"/>
                    </a:solidFill>
                    <a:latin typeface="Century Gothic" panose="020B0502020202020204" pitchFamily="34" charset="0"/>
                    <a:cs typeface="Arial"/>
                    <a:sym typeface="Arial"/>
                  </a:rPr>
                  <a:t>Auf </a:t>
                </a:r>
                <a:r>
                  <a:rPr lang="en-GB" sz="1700" kern="0" dirty="0" err="1">
                    <a:solidFill>
                      <a:srgbClr val="1F4E79"/>
                    </a:solidFill>
                    <a:latin typeface="Century Gothic" panose="020B0502020202020204" pitchFamily="34" charset="0"/>
                    <a:cs typeface="Arial"/>
                    <a:sym typeface="Arial"/>
                  </a:rPr>
                  <a:t>diesem</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Foto</a:t>
                </a:r>
                <a:r>
                  <a:rPr lang="en-GB" sz="1700" kern="0" dirty="0">
                    <a:solidFill>
                      <a:srgbClr val="1F4E79"/>
                    </a:solidFill>
                    <a:latin typeface="Century Gothic" panose="020B0502020202020204" pitchFamily="34" charset="0"/>
                    <a:cs typeface="Arial"/>
                    <a:sym typeface="Arial"/>
                  </a:rPr>
                  <a:t> </a:t>
                </a:r>
                <a:r>
                  <a:rPr lang="en-GB" sz="1700" b="1" kern="0" dirty="0" err="1">
                    <a:solidFill>
                      <a:srgbClr val="1F4E79"/>
                    </a:solidFill>
                    <a:latin typeface="Century Gothic" panose="020B0502020202020204" pitchFamily="34" charset="0"/>
                    <a:cs typeface="Arial"/>
                    <a:sym typeface="Arial"/>
                  </a:rPr>
                  <a:t>bist</a:t>
                </a:r>
                <a:r>
                  <a:rPr lang="en-GB" sz="1700" b="1" kern="0" dirty="0">
                    <a:solidFill>
                      <a:srgbClr val="1F4E79"/>
                    </a:solidFill>
                    <a:latin typeface="Century Gothic" panose="020B0502020202020204" pitchFamily="34" charset="0"/>
                    <a:cs typeface="Arial"/>
                    <a:sym typeface="Arial"/>
                  </a:rPr>
                  <a:t> / </a:t>
                </a:r>
                <a:r>
                  <a:rPr lang="en-GB" sz="1700" b="1" kern="0" dirty="0" err="1">
                    <a:solidFill>
                      <a:srgbClr val="1F4E79"/>
                    </a:solidFill>
                    <a:latin typeface="Century Gothic" panose="020B0502020202020204" pitchFamily="34" charset="0"/>
                    <a:cs typeface="Arial"/>
                    <a:sym typeface="Arial"/>
                  </a:rPr>
                  <a:t>gehst</a:t>
                </a:r>
                <a:r>
                  <a:rPr lang="en-GB" sz="1700" kern="0" dirty="0">
                    <a:solidFill>
                      <a:srgbClr val="1F4E79"/>
                    </a:solidFill>
                    <a:latin typeface="Century Gothic" panose="020B0502020202020204" pitchFamily="34" charset="0"/>
                    <a:cs typeface="Arial"/>
                    <a:sym typeface="Arial"/>
                  </a:rPr>
                  <a:t> du in der </a:t>
                </a:r>
                <a:r>
                  <a:rPr lang="en-GB" sz="1700" kern="0" dirty="0" err="1">
                    <a:solidFill>
                      <a:srgbClr val="1F4E79"/>
                    </a:solidFill>
                    <a:latin typeface="Century Gothic" panose="020B0502020202020204" pitchFamily="34" charset="0"/>
                    <a:cs typeface="Arial"/>
                    <a:sym typeface="Arial"/>
                  </a:rPr>
                  <a:t>Schule</a:t>
                </a:r>
                <a:r>
                  <a:rPr lang="en-GB" sz="1700" kern="0" dirty="0">
                    <a:solidFill>
                      <a:srgbClr val="1F4E79"/>
                    </a:solidFill>
                    <a:latin typeface="Century Gothic" panose="020B0502020202020204" pitchFamily="34" charset="0"/>
                    <a:cs typeface="Arial"/>
                    <a:sym typeface="Arial"/>
                  </a:rPr>
                  <a:t>.</a:t>
                </a:r>
              </a:p>
            </p:txBody>
          </p:sp>
        </p:grpSp>
        <p:sp>
          <p:nvSpPr>
            <p:cNvPr id="63" name="TextBox 62">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buClr>
                  <a:srgbClr val="000000"/>
                </a:buClr>
                <a:buFont typeface="Arial"/>
                <a:buNone/>
              </a:pPr>
              <a:r>
                <a:rPr lang="en-GB" sz="2000" b="1" kern="0" dirty="0">
                  <a:solidFill>
                    <a:srgbClr val="4472C4">
                      <a:lumMod val="50000"/>
                    </a:srgbClr>
                  </a:solidFill>
                  <a:cs typeface="Arial"/>
                  <a:sym typeface="Arial"/>
                </a:rPr>
                <a:t>5</a:t>
              </a:r>
            </a:p>
          </p:txBody>
        </p:sp>
        <p:sp>
          <p:nvSpPr>
            <p:cNvPr id="64" name="TextBox 63">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buClr>
                  <a:srgbClr val="000000"/>
                </a:buClr>
                <a:buFont typeface="Arial"/>
                <a:buNone/>
              </a:pPr>
              <a:r>
                <a:rPr lang="en-GB" sz="2000" b="1" kern="0" dirty="0">
                  <a:solidFill>
                    <a:srgbClr val="4472C4">
                      <a:lumMod val="50000"/>
                    </a:srgbClr>
                  </a:solidFill>
                  <a:cs typeface="Arial"/>
                  <a:sym typeface="Arial"/>
                </a:rPr>
                <a:t>6</a:t>
              </a:r>
            </a:p>
          </p:txBody>
        </p:sp>
      </p:grpSp>
      <p:grpSp>
        <p:nvGrpSpPr>
          <p:cNvPr id="83" name="Group 82">
            <a:extLst>
              <a:ext uri="{FF2B5EF4-FFF2-40B4-BE49-F238E27FC236}">
                <a16:creationId xmlns:a16="http://schemas.microsoft.com/office/drawing/2014/main" id="{D6BFF46C-E73C-4763-9C18-3C9E3FB86397}"/>
              </a:ext>
            </a:extLst>
          </p:cNvPr>
          <p:cNvGrpSpPr/>
          <p:nvPr/>
        </p:nvGrpSpPr>
        <p:grpSpPr>
          <a:xfrm>
            <a:off x="9174082" y="1785044"/>
            <a:ext cx="2889359" cy="4432875"/>
            <a:chOff x="300038" y="1762185"/>
            <a:chExt cx="3152078" cy="4386210"/>
          </a:xfrm>
        </p:grpSpPr>
        <p:grpSp>
          <p:nvGrpSpPr>
            <p:cNvPr id="84" name="Group 83">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87" name="Group 86">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90" name="Group 89">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92" name="Group 91">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94" name="Group 93">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96"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dirty="0">
                          <a:solidFill>
                            <a:srgbClr val="FFFFFF"/>
                          </a:solidFill>
                          <a:sym typeface="Arial"/>
                        </a:endParaRPr>
                      </a:p>
                    </p:txBody>
                  </p:sp>
                  <p:sp>
                    <p:nvSpPr>
                      <p:cNvPr id="97" name="Rectangle 96">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dirty="0">
                          <a:solidFill>
                            <a:srgbClr val="FFFFFF"/>
                          </a:solidFill>
                          <a:sym typeface="Arial"/>
                        </a:endParaRPr>
                      </a:p>
                    </p:txBody>
                  </p:sp>
                </p:grpSp>
                <p:sp>
                  <p:nvSpPr>
                    <p:cNvPr id="95" name="Oval 94">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Clr>
                          <a:srgbClr val="000000"/>
                        </a:buClr>
                        <a:buFont typeface="Arial"/>
                        <a:buNone/>
                      </a:pPr>
                      <a:endParaRPr lang="en-GB" sz="1400" kern="0">
                        <a:solidFill>
                          <a:srgbClr val="FFFFFF"/>
                        </a:solidFill>
                        <a:sym typeface="Arial"/>
                      </a:endParaRPr>
                    </a:p>
                  </p:txBody>
                </p:sp>
              </p:grpSp>
              <p:sp>
                <p:nvSpPr>
                  <p:cNvPr id="93"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Clr>
                        <a:srgbClr val="000000"/>
                      </a:buClr>
                      <a:buFont typeface="Arial"/>
                      <a:buNone/>
                    </a:pPr>
                    <a:r>
                      <a:rPr lang="en-GB" sz="1050" b="1" kern="0" dirty="0">
                        <a:solidFill>
                          <a:srgbClr val="1F4E79"/>
                        </a:solidFill>
                        <a:ea typeface="Calibri" panose="020F0502020204030204" pitchFamily="34" charset="0"/>
                        <a:cs typeface="Times New Roman" panose="02020603050405020304" pitchFamily="18" charset="0"/>
                        <a:sym typeface="Arial"/>
                      </a:rPr>
                      <a:t> </a:t>
                    </a:r>
                    <a:endParaRPr lang="en-GB" sz="1100" kern="0" dirty="0">
                      <a:solidFill>
                        <a:srgbClr val="FFFFFF"/>
                      </a:solidFill>
                      <a:ea typeface="Calibri" panose="020F0502020204030204" pitchFamily="34" charset="0"/>
                      <a:cs typeface="Times New Roman" panose="02020603050405020304" pitchFamily="18" charset="0"/>
                      <a:sym typeface="Arial"/>
                    </a:endParaRPr>
                  </a:p>
                </p:txBody>
              </p:sp>
            </p:grpSp>
            <p:sp>
              <p:nvSpPr>
                <p:cNvPr id="91" name="TextBox 90">
                  <a:extLst>
                    <a:ext uri="{FF2B5EF4-FFF2-40B4-BE49-F238E27FC236}">
                      <a16:creationId xmlns:a16="http://schemas.microsoft.com/office/drawing/2014/main" id="{FB291743-5914-4692-965D-2410D62EF1EB}"/>
                    </a:ext>
                  </a:extLst>
                </p:cNvPr>
                <p:cNvSpPr txBox="1"/>
                <p:nvPr/>
              </p:nvSpPr>
              <p:spPr>
                <a:xfrm>
                  <a:off x="4895790" y="2622887"/>
                  <a:ext cx="1906490" cy="792140"/>
                </a:xfrm>
                <a:prstGeom prst="rect">
                  <a:avLst/>
                </a:prstGeom>
                <a:noFill/>
              </p:spPr>
              <p:txBody>
                <a:bodyPr wrap="square" rtlCol="0">
                  <a:spAutoFit/>
                </a:bodyPr>
                <a:lstStyle/>
                <a:p>
                  <a:pPr>
                    <a:buClr>
                      <a:srgbClr val="000000"/>
                    </a:buClr>
                    <a:buFont typeface="Arial"/>
                    <a:buNone/>
                  </a:pPr>
                  <a:r>
                    <a:rPr lang="en-GB" sz="1700" kern="0" dirty="0" err="1">
                      <a:solidFill>
                        <a:srgbClr val="1F4E79"/>
                      </a:solidFill>
                      <a:latin typeface="Century Gothic" panose="020B0502020202020204" pitchFamily="34" charset="0"/>
                      <a:cs typeface="Arial"/>
                      <a:sym typeface="Arial"/>
                    </a:rPr>
                    <a:t>Hier</a:t>
                  </a:r>
                  <a:r>
                    <a:rPr lang="en-GB" sz="1700" kern="0" dirty="0">
                      <a:solidFill>
                        <a:srgbClr val="1F4E79"/>
                      </a:solidFill>
                      <a:latin typeface="Century Gothic" panose="020B0502020202020204" pitchFamily="34" charset="0"/>
                      <a:cs typeface="Arial"/>
                      <a:sym typeface="Arial"/>
                    </a:rPr>
                    <a:t> </a:t>
                  </a:r>
                  <a:r>
                    <a:rPr lang="en-GB" sz="1700" b="1" kern="0" dirty="0" err="1">
                      <a:solidFill>
                        <a:srgbClr val="1F4E79"/>
                      </a:solidFill>
                      <a:latin typeface="Century Gothic" panose="020B0502020202020204" pitchFamily="34" charset="0"/>
                      <a:cs typeface="Arial"/>
                      <a:sym typeface="Arial"/>
                    </a:rPr>
                    <a:t>ist</a:t>
                  </a:r>
                  <a:r>
                    <a:rPr lang="en-GB" sz="1700" b="1" kern="0" dirty="0">
                      <a:solidFill>
                        <a:srgbClr val="1F4E79"/>
                      </a:solidFill>
                      <a:latin typeface="Century Gothic" panose="020B0502020202020204" pitchFamily="34" charset="0"/>
                      <a:cs typeface="Arial"/>
                      <a:sym typeface="Arial"/>
                    </a:rPr>
                    <a:t> / </a:t>
                  </a:r>
                  <a:r>
                    <a:rPr lang="en-GB" sz="1700" b="1" kern="0" dirty="0" err="1">
                      <a:solidFill>
                        <a:srgbClr val="1F4E79"/>
                      </a:solidFill>
                      <a:latin typeface="Century Gothic" panose="020B0502020202020204" pitchFamily="34" charset="0"/>
                      <a:cs typeface="Arial"/>
                      <a:sym typeface="Arial"/>
                    </a:rPr>
                    <a:t>geht</a:t>
                  </a:r>
                  <a:r>
                    <a:rPr lang="en-GB" sz="1700" b="1" kern="0" dirty="0">
                      <a:solidFill>
                        <a:srgbClr val="1F4E79"/>
                      </a:solidFill>
                      <a:latin typeface="Century Gothic" panose="020B0502020202020204" pitchFamily="34" charset="0"/>
                      <a:cs typeface="Arial"/>
                      <a:sym typeface="Arial"/>
                    </a:rPr>
                    <a:t> </a:t>
                  </a:r>
                  <a:r>
                    <a:rPr lang="en-GB" sz="1700" kern="0" dirty="0">
                      <a:solidFill>
                        <a:srgbClr val="1F4E79"/>
                      </a:solidFill>
                      <a:latin typeface="Century Gothic" panose="020B0502020202020204" pitchFamily="34" charset="0"/>
                      <a:cs typeface="Arial"/>
                      <a:sym typeface="Arial"/>
                    </a:rPr>
                    <a:t>Wolfgang auf </a:t>
                  </a:r>
                  <a:r>
                    <a:rPr lang="en-GB" sz="1700" kern="0" dirty="0" err="1">
                      <a:solidFill>
                        <a:srgbClr val="1F4E79"/>
                      </a:solidFill>
                      <a:latin typeface="Century Gothic" panose="020B0502020202020204" pitchFamily="34" charset="0"/>
                      <a:cs typeface="Arial"/>
                      <a:sym typeface="Arial"/>
                    </a:rPr>
                    <a:t>dem</a:t>
                  </a:r>
                  <a:r>
                    <a:rPr lang="en-GB" sz="1700" kern="0" dirty="0">
                      <a:solidFill>
                        <a:srgbClr val="1F4E79"/>
                      </a:solidFill>
                      <a:latin typeface="Century Gothic" panose="020B0502020202020204" pitchFamily="34" charset="0"/>
                      <a:cs typeface="Arial"/>
                      <a:sym typeface="Arial"/>
                    </a:rPr>
                    <a:t> </a:t>
                  </a:r>
                  <a:r>
                    <a:rPr lang="en-GB" sz="1700" kern="0" dirty="0" err="1">
                      <a:solidFill>
                        <a:srgbClr val="1F4E79"/>
                      </a:solidFill>
                      <a:latin typeface="Century Gothic" panose="020B0502020202020204" pitchFamily="34" charset="0"/>
                      <a:cs typeface="Arial"/>
                      <a:sym typeface="Arial"/>
                    </a:rPr>
                    <a:t>Markt</a:t>
                  </a:r>
                  <a:r>
                    <a:rPr lang="en-GB" sz="1700" kern="0" dirty="0">
                      <a:solidFill>
                        <a:srgbClr val="1F4E79"/>
                      </a:solidFill>
                      <a:latin typeface="Century Gothic" panose="020B0502020202020204" pitchFamily="34" charset="0"/>
                      <a:cs typeface="Arial"/>
                      <a:sym typeface="Arial"/>
                    </a:rPr>
                    <a:t>…</a:t>
                  </a:r>
                </a:p>
              </p:txBody>
            </p:sp>
          </p:grpSp>
          <p:sp>
            <p:nvSpPr>
              <p:cNvPr id="88"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Clr>
                    <a:srgbClr val="000000"/>
                  </a:buClr>
                  <a:buFont typeface="Arial"/>
                  <a:buNone/>
                </a:pPr>
                <a:r>
                  <a:rPr lang="en-GB" sz="1050" b="1" kern="0" dirty="0">
                    <a:solidFill>
                      <a:srgbClr val="1F4E79"/>
                    </a:solidFill>
                    <a:ea typeface="Calibri" panose="020F0502020204030204" pitchFamily="34" charset="0"/>
                    <a:cs typeface="Times New Roman" panose="02020603050405020304" pitchFamily="18" charset="0"/>
                    <a:sym typeface="Arial"/>
                  </a:rPr>
                  <a:t> </a:t>
                </a:r>
                <a:endParaRPr lang="en-GB" sz="1100" kern="0" dirty="0">
                  <a:solidFill>
                    <a:srgbClr val="FFFFFF"/>
                  </a:solidFill>
                  <a:ea typeface="Calibri" panose="020F0502020204030204" pitchFamily="34" charset="0"/>
                  <a:cs typeface="Times New Roman" panose="02020603050405020304" pitchFamily="18" charset="0"/>
                  <a:sym typeface="Arial"/>
                </a:endParaRPr>
              </a:p>
            </p:txBody>
          </p:sp>
          <p:sp>
            <p:nvSpPr>
              <p:cNvPr id="89" name="TextBox 88">
                <a:extLst>
                  <a:ext uri="{FF2B5EF4-FFF2-40B4-BE49-F238E27FC236}">
                    <a16:creationId xmlns:a16="http://schemas.microsoft.com/office/drawing/2014/main" id="{B17A4EDE-2CB8-42B1-990F-5DEDB3D427BC}"/>
                  </a:ext>
                </a:extLst>
              </p:cNvPr>
              <p:cNvSpPr txBox="1"/>
              <p:nvPr/>
            </p:nvSpPr>
            <p:spPr>
              <a:xfrm>
                <a:off x="4930483" y="4314110"/>
                <a:ext cx="1998831" cy="555888"/>
              </a:xfrm>
              <a:prstGeom prst="rect">
                <a:avLst/>
              </a:prstGeom>
              <a:noFill/>
            </p:spPr>
            <p:txBody>
              <a:bodyPr wrap="square" rtlCol="0">
                <a:spAutoFit/>
              </a:bodyPr>
              <a:lstStyle/>
              <a:p>
                <a:pPr>
                  <a:buClr>
                    <a:srgbClr val="000000"/>
                  </a:buClr>
                  <a:buFont typeface="Arial"/>
                  <a:buNone/>
                </a:pPr>
                <a:r>
                  <a:rPr lang="en-GB" sz="1700" kern="0" dirty="0">
                    <a:solidFill>
                      <a:srgbClr val="1F4E79"/>
                    </a:solidFill>
                    <a:latin typeface="Century Gothic" panose="020B0502020202020204" pitchFamily="34" charset="0"/>
                    <a:cs typeface="Arial"/>
                    <a:sym typeface="Arial"/>
                  </a:rPr>
                  <a:t>…und </a:t>
                </a:r>
                <a:r>
                  <a:rPr lang="en-GB" sz="1700" kern="0" dirty="0" err="1">
                    <a:solidFill>
                      <a:srgbClr val="1F4E79"/>
                    </a:solidFill>
                    <a:latin typeface="Century Gothic" panose="020B0502020202020204" pitchFamily="34" charset="0"/>
                    <a:cs typeface="Arial"/>
                    <a:sym typeface="Arial"/>
                  </a:rPr>
                  <a:t>ich</a:t>
                </a:r>
                <a:r>
                  <a:rPr lang="en-GB" sz="1700" kern="0" dirty="0">
                    <a:solidFill>
                      <a:srgbClr val="1F4E79"/>
                    </a:solidFill>
                    <a:latin typeface="Century Gothic" panose="020B0502020202020204" pitchFamily="34" charset="0"/>
                    <a:cs typeface="Arial"/>
                    <a:sym typeface="Arial"/>
                  </a:rPr>
                  <a:t> </a:t>
                </a:r>
                <a:r>
                  <a:rPr lang="en-GB" sz="1700" b="1" kern="0" dirty="0" err="1">
                    <a:solidFill>
                      <a:srgbClr val="1F4E79"/>
                    </a:solidFill>
                    <a:latin typeface="Century Gothic" panose="020B0502020202020204" pitchFamily="34" charset="0"/>
                    <a:cs typeface="Arial"/>
                    <a:sym typeface="Arial"/>
                  </a:rPr>
                  <a:t>gehe</a:t>
                </a:r>
                <a:r>
                  <a:rPr lang="en-GB" sz="1700" b="1" kern="0" dirty="0">
                    <a:solidFill>
                      <a:srgbClr val="1F4E79"/>
                    </a:solidFill>
                    <a:latin typeface="Century Gothic" panose="020B0502020202020204" pitchFamily="34" charset="0"/>
                    <a:cs typeface="Arial"/>
                    <a:sym typeface="Arial"/>
                  </a:rPr>
                  <a:t> / bin </a:t>
                </a:r>
                <a:r>
                  <a:rPr lang="en-GB" sz="1700" kern="0" dirty="0">
                    <a:solidFill>
                      <a:srgbClr val="1F4E79"/>
                    </a:solidFill>
                    <a:latin typeface="Century Gothic" panose="020B0502020202020204" pitchFamily="34" charset="0"/>
                    <a:cs typeface="Arial"/>
                    <a:sym typeface="Arial"/>
                  </a:rPr>
                  <a:t>in die </a:t>
                </a:r>
                <a:r>
                  <a:rPr lang="en-GB" sz="1700" kern="0" dirty="0" err="1">
                    <a:solidFill>
                      <a:srgbClr val="1F4E79"/>
                    </a:solidFill>
                    <a:latin typeface="Century Gothic" panose="020B0502020202020204" pitchFamily="34" charset="0"/>
                    <a:cs typeface="Arial"/>
                    <a:sym typeface="Arial"/>
                  </a:rPr>
                  <a:t>Stadt</a:t>
                </a:r>
                <a:r>
                  <a:rPr lang="en-GB" sz="1700" kern="0" dirty="0">
                    <a:solidFill>
                      <a:srgbClr val="1F4E79"/>
                    </a:solidFill>
                    <a:latin typeface="Century Gothic" panose="020B0502020202020204" pitchFamily="34" charset="0"/>
                    <a:cs typeface="Arial"/>
                    <a:sym typeface="Arial"/>
                  </a:rPr>
                  <a:t>.</a:t>
                </a:r>
              </a:p>
            </p:txBody>
          </p:sp>
        </p:grpSp>
        <p:sp>
          <p:nvSpPr>
            <p:cNvPr id="85" name="TextBox 84">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buClr>
                  <a:srgbClr val="000000"/>
                </a:buClr>
                <a:buFont typeface="Arial"/>
                <a:buNone/>
              </a:pPr>
              <a:r>
                <a:rPr lang="en-GB" sz="2000" b="1" kern="0" dirty="0">
                  <a:solidFill>
                    <a:srgbClr val="4472C4">
                      <a:lumMod val="50000"/>
                    </a:srgbClr>
                  </a:solidFill>
                  <a:cs typeface="Arial"/>
                  <a:sym typeface="Arial"/>
                </a:rPr>
                <a:t>7</a:t>
              </a:r>
            </a:p>
          </p:txBody>
        </p:sp>
        <p:sp>
          <p:nvSpPr>
            <p:cNvPr id="86" name="TextBox 85">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buClr>
                  <a:srgbClr val="000000"/>
                </a:buClr>
                <a:buFont typeface="Arial"/>
                <a:buNone/>
              </a:pPr>
              <a:r>
                <a:rPr lang="en-GB" sz="2000" b="1" kern="0" dirty="0">
                  <a:solidFill>
                    <a:srgbClr val="4472C4">
                      <a:lumMod val="50000"/>
                    </a:srgbClr>
                  </a:solidFill>
                  <a:cs typeface="Arial"/>
                  <a:sym typeface="Arial"/>
                </a:rPr>
                <a:t>8</a:t>
              </a:r>
            </a:p>
          </p:txBody>
        </p:sp>
      </p:grpSp>
      <p:pic>
        <p:nvPicPr>
          <p:cNvPr id="105" name="Picture 104"/>
          <p:cNvPicPr>
            <a:picLocks noChangeAspect="1"/>
          </p:cNvPicPr>
          <p:nvPr/>
        </p:nvPicPr>
        <p:blipFill rotWithShape="1">
          <a:blip r:embed="rId4" cstate="print">
            <a:extLst>
              <a:ext uri="{28A0092B-C50C-407E-A947-70E740481C1C}">
                <a14:useLocalDpi xmlns:a14="http://schemas.microsoft.com/office/drawing/2010/main" val="0"/>
              </a:ext>
            </a:extLst>
          </a:blip>
          <a:srcRect l="38125" b="67696"/>
          <a:stretch/>
        </p:blipFill>
        <p:spPr>
          <a:xfrm rot="5197068">
            <a:off x="291260" y="5113323"/>
            <a:ext cx="576452" cy="432762"/>
          </a:xfrm>
          <a:prstGeom prst="rect">
            <a:avLst/>
          </a:prstGeom>
        </p:spPr>
      </p:pic>
      <p:pic>
        <p:nvPicPr>
          <p:cNvPr id="106" name="Picture 105"/>
          <p:cNvPicPr>
            <a:picLocks noChangeAspect="1"/>
          </p:cNvPicPr>
          <p:nvPr/>
        </p:nvPicPr>
        <p:blipFill rotWithShape="1">
          <a:blip r:embed="rId5" cstate="print">
            <a:extLst>
              <a:ext uri="{28A0092B-C50C-407E-A947-70E740481C1C}">
                <a14:useLocalDpi xmlns:a14="http://schemas.microsoft.com/office/drawing/2010/main" val="0"/>
              </a:ext>
            </a:extLst>
          </a:blip>
          <a:srcRect l="60313" b="39661"/>
          <a:stretch/>
        </p:blipFill>
        <p:spPr>
          <a:xfrm rot="19692556">
            <a:off x="280228" y="3144236"/>
            <a:ext cx="364773" cy="391874"/>
          </a:xfrm>
          <a:prstGeom prst="rect">
            <a:avLst/>
          </a:prstGeom>
        </p:spPr>
      </p:pic>
      <p:sp>
        <p:nvSpPr>
          <p:cNvPr id="107" name="Oval 106"/>
          <p:cNvSpPr/>
          <p:nvPr/>
        </p:nvSpPr>
        <p:spPr>
          <a:xfrm>
            <a:off x="1578275" y="2788920"/>
            <a:ext cx="951034"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108" name="Oval 107"/>
          <p:cNvSpPr/>
          <p:nvPr/>
        </p:nvSpPr>
        <p:spPr>
          <a:xfrm>
            <a:off x="1890769" y="4145823"/>
            <a:ext cx="555251"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109" name="Oval 108"/>
          <p:cNvSpPr/>
          <p:nvPr/>
        </p:nvSpPr>
        <p:spPr>
          <a:xfrm>
            <a:off x="4394522" y="2527309"/>
            <a:ext cx="611818"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110" name="Oval 109"/>
          <p:cNvSpPr/>
          <p:nvPr/>
        </p:nvSpPr>
        <p:spPr>
          <a:xfrm>
            <a:off x="4700431" y="4145823"/>
            <a:ext cx="683099"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111" name="Oval 110"/>
          <p:cNvSpPr/>
          <p:nvPr/>
        </p:nvSpPr>
        <p:spPr>
          <a:xfrm>
            <a:off x="6878859" y="2278153"/>
            <a:ext cx="675792"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112" name="Oval 111"/>
          <p:cNvSpPr/>
          <p:nvPr/>
        </p:nvSpPr>
        <p:spPr>
          <a:xfrm>
            <a:off x="8237853" y="4155336"/>
            <a:ext cx="517527"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113" name="Oval 112"/>
          <p:cNvSpPr/>
          <p:nvPr/>
        </p:nvSpPr>
        <p:spPr>
          <a:xfrm>
            <a:off x="9863616" y="2278153"/>
            <a:ext cx="400524"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114" name="Oval 113"/>
          <p:cNvSpPr/>
          <p:nvPr/>
        </p:nvSpPr>
        <p:spPr>
          <a:xfrm>
            <a:off x="10560683" y="4155336"/>
            <a:ext cx="686437"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1400" kern="0">
              <a:solidFill>
                <a:srgbClr val="FFFFFF"/>
              </a:solidFill>
              <a:sym typeface="Arial"/>
            </a:endParaRPr>
          </a:p>
        </p:txBody>
      </p:sp>
      <p:sp>
        <p:nvSpPr>
          <p:cNvPr id="115" name="TextBox 114"/>
          <p:cNvSpPr txBox="1"/>
          <p:nvPr/>
        </p:nvSpPr>
        <p:spPr>
          <a:xfrm>
            <a:off x="6613795" y="240879"/>
            <a:ext cx="5184582" cy="707886"/>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cs typeface="Arial"/>
                <a:sym typeface="Arial"/>
              </a:rPr>
              <a:t>*die SMS - text message</a:t>
            </a:r>
            <a:br>
              <a:rPr lang="en-GB" sz="2000" kern="0" dirty="0">
                <a:solidFill>
                  <a:srgbClr val="4472C4">
                    <a:lumMod val="50000"/>
                  </a:srgbClr>
                </a:solidFill>
                <a:cs typeface="Arial"/>
                <a:sym typeface="Arial"/>
              </a:rPr>
            </a:br>
            <a:r>
              <a:rPr lang="en-GB" sz="2000" i="1" kern="0" dirty="0">
                <a:solidFill>
                  <a:srgbClr val="4472C4">
                    <a:lumMod val="50000"/>
                  </a:srgbClr>
                </a:solidFill>
                <a:cs typeface="Arial"/>
                <a:sym typeface="Arial"/>
              </a:rPr>
              <a:t>(stands for ‘</a:t>
            </a:r>
            <a:r>
              <a:rPr lang="en-GB" sz="2000" b="1" i="1" kern="0" dirty="0">
                <a:solidFill>
                  <a:srgbClr val="4472C4">
                    <a:lumMod val="50000"/>
                  </a:srgbClr>
                </a:solidFill>
                <a:cs typeface="Arial"/>
                <a:sym typeface="Arial"/>
              </a:rPr>
              <a:t>S</a:t>
            </a:r>
            <a:r>
              <a:rPr lang="en-GB" sz="2000" i="1" kern="0" dirty="0">
                <a:solidFill>
                  <a:srgbClr val="4472C4">
                    <a:lumMod val="50000"/>
                  </a:srgbClr>
                </a:solidFill>
                <a:cs typeface="Arial"/>
                <a:sym typeface="Arial"/>
              </a:rPr>
              <a:t>hort </a:t>
            </a:r>
            <a:r>
              <a:rPr lang="en-GB" sz="2000" b="1" i="1" kern="0" dirty="0">
                <a:solidFill>
                  <a:srgbClr val="4472C4">
                    <a:lumMod val="50000"/>
                  </a:srgbClr>
                </a:solidFill>
                <a:cs typeface="Arial"/>
                <a:sym typeface="Arial"/>
              </a:rPr>
              <a:t>M</a:t>
            </a:r>
            <a:r>
              <a:rPr lang="en-GB" sz="2000" i="1" kern="0" dirty="0">
                <a:solidFill>
                  <a:srgbClr val="4472C4">
                    <a:lumMod val="50000"/>
                  </a:srgbClr>
                </a:solidFill>
                <a:cs typeface="Arial"/>
                <a:sym typeface="Arial"/>
              </a:rPr>
              <a:t>essage </a:t>
            </a:r>
            <a:r>
              <a:rPr lang="en-GB" sz="2000" b="1" i="1" kern="0" dirty="0">
                <a:solidFill>
                  <a:srgbClr val="4472C4">
                    <a:lumMod val="50000"/>
                  </a:srgbClr>
                </a:solidFill>
                <a:cs typeface="Arial"/>
                <a:sym typeface="Arial"/>
              </a:rPr>
              <a:t>S</a:t>
            </a:r>
            <a:r>
              <a:rPr lang="en-GB" sz="2000" i="1" kern="0" dirty="0">
                <a:solidFill>
                  <a:srgbClr val="4472C4">
                    <a:lumMod val="50000"/>
                  </a:srgbClr>
                </a:solidFill>
                <a:cs typeface="Arial"/>
                <a:sym typeface="Arial"/>
              </a:rPr>
              <a:t>ervice’)</a:t>
            </a:r>
          </a:p>
        </p:txBody>
      </p:sp>
      <p:pic>
        <p:nvPicPr>
          <p:cNvPr id="116" name="Picture 115"/>
          <p:cNvPicPr>
            <a:picLocks noChangeAspect="1"/>
          </p:cNvPicPr>
          <p:nvPr/>
        </p:nvPicPr>
        <p:blipFill rotWithShape="1">
          <a:blip r:embed="rId6" cstate="print">
            <a:extLst>
              <a:ext uri="{28A0092B-C50C-407E-A947-70E740481C1C}">
                <a14:useLocalDpi xmlns:a14="http://schemas.microsoft.com/office/drawing/2010/main" val="0"/>
              </a:ext>
            </a:extLst>
          </a:blip>
          <a:srcRect b="26536"/>
          <a:stretch/>
        </p:blipFill>
        <p:spPr>
          <a:xfrm>
            <a:off x="1197225" y="953461"/>
            <a:ext cx="723437" cy="835777"/>
          </a:xfrm>
          <a:prstGeom prst="rect">
            <a:avLst/>
          </a:prstGeom>
        </p:spPr>
      </p:pic>
      <p:pic>
        <p:nvPicPr>
          <p:cNvPr id="117" name="Picture 116"/>
          <p:cNvPicPr>
            <a:picLocks noChangeAspect="1"/>
          </p:cNvPicPr>
          <p:nvPr/>
        </p:nvPicPr>
        <p:blipFill rotWithShape="1">
          <a:blip r:embed="rId7" cstate="print">
            <a:extLst>
              <a:ext uri="{28A0092B-C50C-407E-A947-70E740481C1C}">
                <a14:useLocalDpi xmlns:a14="http://schemas.microsoft.com/office/drawing/2010/main" val="0"/>
              </a:ext>
            </a:extLst>
          </a:blip>
          <a:srcRect b="20363"/>
          <a:stretch/>
        </p:blipFill>
        <p:spPr>
          <a:xfrm flipH="1">
            <a:off x="423864" y="963653"/>
            <a:ext cx="905194" cy="808339"/>
          </a:xfrm>
          <a:prstGeom prst="rect">
            <a:avLst/>
          </a:prstGeom>
        </p:spPr>
      </p:pic>
    </p:spTree>
    <p:extLst>
      <p:ext uri="{BB962C8B-B14F-4D97-AF65-F5344CB8AC3E}">
        <p14:creationId xmlns:p14="http://schemas.microsoft.com/office/powerpoint/2010/main" val="238892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p:cNvPicPr preferRelativeResize="0"/>
          <p:nvPr/>
        </p:nvPicPr>
        <p:blipFill rotWithShape="1">
          <a:blip r:embed="rId3">
            <a:alphaModFix/>
          </a:blip>
          <a:srcRect/>
          <a:stretch/>
        </p:blipFill>
        <p:spPr>
          <a:xfrm>
            <a:off x="0" y="227806"/>
            <a:ext cx="7827819" cy="869950"/>
          </a:xfrm>
          <a:prstGeom prst="rect">
            <a:avLst/>
          </a:prstGeom>
          <a:noFill/>
          <a:ln>
            <a:noFill/>
          </a:ln>
        </p:spPr>
      </p:pic>
      <p:sp>
        <p:nvSpPr>
          <p:cNvPr id="534" name="Google Shape;534;p39"/>
          <p:cNvSpPr txBox="1">
            <a:spLocks noGrp="1"/>
          </p:cNvSpPr>
          <p:nvPr>
            <p:ph type="title"/>
          </p:nvPr>
        </p:nvSpPr>
        <p:spPr>
          <a:xfrm>
            <a:off x="164816" y="-82935"/>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Ich</a:t>
            </a:r>
            <a:r>
              <a:rPr lang="en-GB" sz="3600" b="1" dirty="0">
                <a:solidFill>
                  <a:schemeClr val="lt1"/>
                </a:solidFill>
              </a:rPr>
              <a:t> </a:t>
            </a:r>
            <a:r>
              <a:rPr lang="en-GB" sz="3600" b="1" dirty="0" err="1">
                <a:solidFill>
                  <a:schemeClr val="lt1"/>
                </a:solidFill>
              </a:rPr>
              <a:t>gehe</a:t>
            </a:r>
            <a:r>
              <a:rPr lang="en-GB" sz="3600" b="1" dirty="0">
                <a:solidFill>
                  <a:schemeClr val="lt1"/>
                </a:solidFill>
              </a:rPr>
              <a:t> </a:t>
            </a:r>
            <a:r>
              <a:rPr lang="en-GB" sz="3600" b="1" dirty="0" err="1">
                <a:solidFill>
                  <a:schemeClr val="lt1"/>
                </a:solidFill>
              </a:rPr>
              <a:t>oder</a:t>
            </a:r>
            <a:r>
              <a:rPr lang="en-GB" sz="3600" b="1" dirty="0">
                <a:solidFill>
                  <a:schemeClr val="lt1"/>
                </a:solidFill>
              </a:rPr>
              <a:t> </a:t>
            </a:r>
            <a:r>
              <a:rPr lang="en-GB" sz="3600" b="1" dirty="0" err="1">
                <a:solidFill>
                  <a:schemeClr val="lt1"/>
                </a:solidFill>
              </a:rPr>
              <a:t>ich</a:t>
            </a:r>
            <a:r>
              <a:rPr lang="en-GB" sz="3600" b="1" dirty="0">
                <a:solidFill>
                  <a:schemeClr val="lt1"/>
                </a:solidFill>
              </a:rPr>
              <a:t> bin?</a:t>
            </a:r>
            <a:endParaRPr sz="3600" dirty="0"/>
          </a:p>
        </p:txBody>
      </p:sp>
      <p:sp>
        <p:nvSpPr>
          <p:cNvPr id="536" name="Google Shape;536;p39"/>
          <p:cNvSpPr/>
          <p:nvPr/>
        </p:nvSpPr>
        <p:spPr>
          <a:xfrm>
            <a:off x="10380964" y="261862"/>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algn="ctr">
              <a:buClr>
                <a:srgbClr val="000000"/>
              </a:buClr>
              <a:buFont typeface="Arial"/>
              <a:buNone/>
            </a:pPr>
            <a:r>
              <a:rPr lang="en-GB" b="1" kern="0">
                <a:solidFill>
                  <a:srgbClr val="FFFFFF"/>
                </a:solidFill>
                <a:latin typeface="Century Gothic"/>
                <a:ea typeface="Century Gothic"/>
                <a:cs typeface="Century Gothic"/>
                <a:sym typeface="Century Gothic"/>
              </a:rPr>
              <a:t>hören</a:t>
            </a:r>
            <a:endParaRPr b="1" kern="0">
              <a:solidFill>
                <a:srgbClr val="FFFFFF"/>
              </a:solidFill>
              <a:latin typeface="Century Gothic"/>
              <a:ea typeface="Century Gothic"/>
              <a:cs typeface="Century Gothic"/>
              <a:sym typeface="Century Gothic"/>
            </a:endParaRPr>
          </a:p>
        </p:txBody>
      </p:sp>
      <p:graphicFrame>
        <p:nvGraphicFramePr>
          <p:cNvPr id="538" name="Google Shape;538;p39"/>
          <p:cNvGraphicFramePr/>
          <p:nvPr/>
        </p:nvGraphicFramePr>
        <p:xfrm>
          <a:off x="334891" y="2081808"/>
          <a:ext cx="5578514" cy="4039875"/>
        </p:xfrm>
        <a:graphic>
          <a:graphicData uri="http://schemas.openxmlformats.org/drawingml/2006/table">
            <a:tbl>
              <a:tblPr>
                <a:noFill/>
              </a:tblPr>
              <a:tblGrid>
                <a:gridCol w="713686">
                  <a:extLst>
                    <a:ext uri="{9D8B030D-6E8A-4147-A177-3AD203B41FA5}">
                      <a16:colId xmlns:a16="http://schemas.microsoft.com/office/drawing/2014/main" val="20000"/>
                    </a:ext>
                  </a:extLst>
                </a:gridCol>
                <a:gridCol w="2545372">
                  <a:extLst>
                    <a:ext uri="{9D8B030D-6E8A-4147-A177-3AD203B41FA5}">
                      <a16:colId xmlns:a16="http://schemas.microsoft.com/office/drawing/2014/main" val="20002"/>
                    </a:ext>
                  </a:extLst>
                </a:gridCol>
                <a:gridCol w="2319456">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539" name="Google Shape;539;p39">
            <a:hlinkClick r:id="" action="ppaction://noaction">
              <a:snd r:embed="rId4" name="ich ___ ins Kino.wav"/>
            </a:hlinkClick>
          </p:cNvPr>
          <p:cNvSpPr/>
          <p:nvPr/>
        </p:nvSpPr>
        <p:spPr>
          <a:xfrm>
            <a:off x="467857" y="272704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1</a:t>
            </a:r>
            <a:endParaRPr sz="1400" kern="0">
              <a:solidFill>
                <a:srgbClr val="000000"/>
              </a:solidFill>
              <a:cs typeface="Arial"/>
              <a:sym typeface="Arial"/>
            </a:endParaRPr>
          </a:p>
        </p:txBody>
      </p:sp>
      <p:sp>
        <p:nvSpPr>
          <p:cNvPr id="541" name="Google Shape;541;p39"/>
          <p:cNvSpPr txBox="1"/>
          <p:nvPr/>
        </p:nvSpPr>
        <p:spPr>
          <a:xfrm>
            <a:off x="1853761" y="2745985"/>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42" name="Google Shape;542;p39"/>
          <p:cNvSpPr txBox="1"/>
          <p:nvPr/>
        </p:nvSpPr>
        <p:spPr>
          <a:xfrm>
            <a:off x="4020589" y="2736335"/>
            <a:ext cx="1837952" cy="4420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43" name="Google Shape;543;p39">
            <a:hlinkClick r:id="" action="ppaction://noaction">
              <a:snd r:embed="rId5" name="ich ___ im Kozert.wav"/>
            </a:hlinkClick>
          </p:cNvPr>
          <p:cNvSpPr/>
          <p:nvPr/>
        </p:nvSpPr>
        <p:spPr>
          <a:xfrm>
            <a:off x="467857" y="331737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2</a:t>
            </a:r>
            <a:endParaRPr sz="1400" kern="0">
              <a:solidFill>
                <a:srgbClr val="000000"/>
              </a:solidFill>
              <a:cs typeface="Arial"/>
              <a:sym typeface="Arial"/>
            </a:endParaRPr>
          </a:p>
        </p:txBody>
      </p:sp>
      <p:sp>
        <p:nvSpPr>
          <p:cNvPr id="545" name="Google Shape;545;p39"/>
          <p:cNvSpPr txBox="1"/>
          <p:nvPr/>
        </p:nvSpPr>
        <p:spPr>
          <a:xfrm>
            <a:off x="1868091" y="3325473"/>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46" name="Google Shape;546;p39"/>
          <p:cNvSpPr txBox="1"/>
          <p:nvPr/>
        </p:nvSpPr>
        <p:spPr>
          <a:xfrm>
            <a:off x="4020589" y="3295112"/>
            <a:ext cx="1837952" cy="4420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47" name="Google Shape;547;p39">
            <a:hlinkClick r:id="" action="ppaction://noaction">
              <a:snd r:embed="rId6" name="ich ___ in die Bibliothek.wav"/>
            </a:hlinkClick>
          </p:cNvPr>
          <p:cNvSpPr/>
          <p:nvPr/>
        </p:nvSpPr>
        <p:spPr>
          <a:xfrm>
            <a:off x="467857" y="388036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3</a:t>
            </a:r>
            <a:endParaRPr sz="1400" kern="0">
              <a:solidFill>
                <a:srgbClr val="000000"/>
              </a:solidFill>
              <a:cs typeface="Arial"/>
              <a:sym typeface="Arial"/>
            </a:endParaRPr>
          </a:p>
        </p:txBody>
      </p:sp>
      <p:sp>
        <p:nvSpPr>
          <p:cNvPr id="549" name="Google Shape;549;p39"/>
          <p:cNvSpPr txBox="1"/>
          <p:nvPr/>
        </p:nvSpPr>
        <p:spPr>
          <a:xfrm>
            <a:off x="1824739" y="3895776"/>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50" name="Google Shape;550;p39"/>
          <p:cNvSpPr txBox="1"/>
          <p:nvPr/>
        </p:nvSpPr>
        <p:spPr>
          <a:xfrm>
            <a:off x="4020589" y="3883072"/>
            <a:ext cx="1837952" cy="4420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51" name="Google Shape;551;p39">
            <a:hlinkClick r:id="" action="ppaction://noaction" highlightClick="1">
              <a:snd r:embed="rId7" name="ich ___ in den Park.wav"/>
            </a:hlinkClick>
          </p:cNvPr>
          <p:cNvSpPr/>
          <p:nvPr/>
        </p:nvSpPr>
        <p:spPr>
          <a:xfrm>
            <a:off x="467857" y="447514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4</a:t>
            </a:r>
            <a:endParaRPr sz="1400" kern="0">
              <a:solidFill>
                <a:srgbClr val="000000"/>
              </a:solidFill>
              <a:cs typeface="Arial"/>
              <a:sym typeface="Arial"/>
            </a:endParaRPr>
          </a:p>
        </p:txBody>
      </p:sp>
      <p:sp>
        <p:nvSpPr>
          <p:cNvPr id="553" name="Google Shape;553;p39"/>
          <p:cNvSpPr txBox="1"/>
          <p:nvPr/>
        </p:nvSpPr>
        <p:spPr>
          <a:xfrm>
            <a:off x="1797275" y="4466079"/>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54" name="Google Shape;554;p39"/>
          <p:cNvSpPr txBox="1"/>
          <p:nvPr/>
        </p:nvSpPr>
        <p:spPr>
          <a:xfrm>
            <a:off x="4017874" y="4451007"/>
            <a:ext cx="1837952" cy="4420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55" name="Google Shape;555;p39">
            <a:hlinkClick r:id="" action="ppaction://noaction">
              <a:snd r:embed="rId8" name="ich ___ im Museum.wav"/>
            </a:hlinkClick>
          </p:cNvPr>
          <p:cNvSpPr/>
          <p:nvPr/>
        </p:nvSpPr>
        <p:spPr>
          <a:xfrm>
            <a:off x="464021" y="506508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5</a:t>
            </a:r>
            <a:endParaRPr sz="1400" kern="0">
              <a:solidFill>
                <a:srgbClr val="000000"/>
              </a:solidFill>
              <a:cs typeface="Arial"/>
              <a:sym typeface="Arial"/>
            </a:endParaRPr>
          </a:p>
        </p:txBody>
      </p:sp>
      <p:sp>
        <p:nvSpPr>
          <p:cNvPr id="557" name="Google Shape;557;p39"/>
          <p:cNvSpPr txBox="1"/>
          <p:nvPr/>
        </p:nvSpPr>
        <p:spPr>
          <a:xfrm>
            <a:off x="1797274" y="5036382"/>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58" name="Google Shape;558;p39"/>
          <p:cNvSpPr txBox="1"/>
          <p:nvPr/>
        </p:nvSpPr>
        <p:spPr>
          <a:xfrm>
            <a:off x="4017874" y="5021310"/>
            <a:ext cx="1837952" cy="4420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59" name="Google Shape;559;p39">
            <a:hlinkClick r:id="" action="ppaction://noaction">
              <a:snd r:embed="rId9" name="ich ___ in die Stadt.wav"/>
            </a:hlinkClick>
          </p:cNvPr>
          <p:cNvSpPr/>
          <p:nvPr/>
        </p:nvSpPr>
        <p:spPr>
          <a:xfrm>
            <a:off x="456283" y="562807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6</a:t>
            </a:r>
            <a:endParaRPr sz="1400" kern="0">
              <a:solidFill>
                <a:srgbClr val="000000"/>
              </a:solidFill>
              <a:cs typeface="Arial"/>
              <a:sym typeface="Arial"/>
            </a:endParaRPr>
          </a:p>
        </p:txBody>
      </p:sp>
      <p:sp>
        <p:nvSpPr>
          <p:cNvPr id="561" name="Google Shape;561;p39"/>
          <p:cNvSpPr txBox="1"/>
          <p:nvPr/>
        </p:nvSpPr>
        <p:spPr>
          <a:xfrm>
            <a:off x="1824738" y="5636361"/>
            <a:ext cx="2062717" cy="41194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62" name="Google Shape;562;p39"/>
          <p:cNvSpPr txBox="1"/>
          <p:nvPr/>
        </p:nvSpPr>
        <p:spPr>
          <a:xfrm>
            <a:off x="4035075" y="5606218"/>
            <a:ext cx="1837952" cy="44208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graphicFrame>
        <p:nvGraphicFramePr>
          <p:cNvPr id="563" name="Google Shape;563;p39"/>
          <p:cNvGraphicFramePr/>
          <p:nvPr/>
        </p:nvGraphicFramePr>
        <p:xfrm>
          <a:off x="6245794" y="2086625"/>
          <a:ext cx="5585987" cy="4039875"/>
        </p:xfrm>
        <a:graphic>
          <a:graphicData uri="http://schemas.openxmlformats.org/drawingml/2006/table">
            <a:tbl>
              <a:tblPr>
                <a:noFill/>
              </a:tblPr>
              <a:tblGrid>
                <a:gridCol w="767508">
                  <a:extLst>
                    <a:ext uri="{9D8B030D-6E8A-4147-A177-3AD203B41FA5}">
                      <a16:colId xmlns:a16="http://schemas.microsoft.com/office/drawing/2014/main" val="20000"/>
                    </a:ext>
                  </a:extLst>
                </a:gridCol>
                <a:gridCol w="2488329">
                  <a:extLst>
                    <a:ext uri="{9D8B030D-6E8A-4147-A177-3AD203B41FA5}">
                      <a16:colId xmlns:a16="http://schemas.microsoft.com/office/drawing/2014/main" val="20002"/>
                    </a:ext>
                  </a:extLst>
                </a:gridCol>
                <a:gridCol w="2330150">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564" name="Google Shape;564;p39">
            <a:hlinkClick r:id="" action="ppaction://noaction">
              <a:snd r:embed="rId10" name="ich ___ in den Garten.wav"/>
            </a:hlinkClick>
          </p:cNvPr>
          <p:cNvSpPr/>
          <p:nvPr/>
        </p:nvSpPr>
        <p:spPr>
          <a:xfrm>
            <a:off x="6392316" y="2717386"/>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7</a:t>
            </a:r>
            <a:endParaRPr sz="1400" kern="0">
              <a:solidFill>
                <a:srgbClr val="000000"/>
              </a:solidFill>
              <a:cs typeface="Arial"/>
              <a:sym typeface="Arial"/>
            </a:endParaRPr>
          </a:p>
        </p:txBody>
      </p:sp>
      <p:sp>
        <p:nvSpPr>
          <p:cNvPr id="566" name="Google Shape;566;p39"/>
          <p:cNvSpPr txBox="1"/>
          <p:nvPr/>
        </p:nvSpPr>
        <p:spPr>
          <a:xfrm>
            <a:off x="7615792" y="2782700"/>
            <a:ext cx="2162913" cy="36933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67" name="Google Shape;567;p39"/>
          <p:cNvSpPr txBox="1"/>
          <p:nvPr/>
        </p:nvSpPr>
        <p:spPr>
          <a:xfrm>
            <a:off x="9890115" y="2763486"/>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68" name="Google Shape;568;p39">
            <a:hlinkClick r:id="" action="ppaction://noaction">
              <a:snd r:embed="rId11" name="ich ___ im Theater.wav"/>
            </a:hlinkClick>
          </p:cNvPr>
          <p:cNvSpPr/>
          <p:nvPr/>
        </p:nvSpPr>
        <p:spPr>
          <a:xfrm>
            <a:off x="6392316" y="329665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8</a:t>
            </a:r>
            <a:endParaRPr sz="1400" kern="0">
              <a:solidFill>
                <a:srgbClr val="000000"/>
              </a:solidFill>
              <a:cs typeface="Arial"/>
              <a:sym typeface="Arial"/>
            </a:endParaRPr>
          </a:p>
        </p:txBody>
      </p:sp>
      <p:sp>
        <p:nvSpPr>
          <p:cNvPr id="570" name="Google Shape;570;p39"/>
          <p:cNvSpPr txBox="1"/>
          <p:nvPr/>
        </p:nvSpPr>
        <p:spPr>
          <a:xfrm>
            <a:off x="7629598" y="3393268"/>
            <a:ext cx="2162913" cy="36933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71" name="Google Shape;571;p39"/>
          <p:cNvSpPr txBox="1"/>
          <p:nvPr/>
        </p:nvSpPr>
        <p:spPr>
          <a:xfrm>
            <a:off x="9905866" y="3348264"/>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72" name="Google Shape;572;p39">
            <a:hlinkClick r:id="" action="ppaction://noaction">
              <a:snd r:embed="rId12" name="ich ___ ins Cafe.wav"/>
            </a:hlinkClick>
          </p:cNvPr>
          <p:cNvSpPr/>
          <p:nvPr/>
        </p:nvSpPr>
        <p:spPr>
          <a:xfrm>
            <a:off x="6387977" y="388035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9</a:t>
            </a:r>
            <a:endParaRPr sz="1400" kern="0">
              <a:solidFill>
                <a:srgbClr val="000000"/>
              </a:solidFill>
              <a:cs typeface="Arial"/>
              <a:sym typeface="Arial"/>
            </a:endParaRPr>
          </a:p>
        </p:txBody>
      </p:sp>
      <p:sp>
        <p:nvSpPr>
          <p:cNvPr id="574" name="Google Shape;574;p39"/>
          <p:cNvSpPr txBox="1"/>
          <p:nvPr/>
        </p:nvSpPr>
        <p:spPr>
          <a:xfrm>
            <a:off x="7615792" y="3993441"/>
            <a:ext cx="2162913" cy="36933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75" name="Google Shape;575;p39"/>
          <p:cNvSpPr txBox="1"/>
          <p:nvPr/>
        </p:nvSpPr>
        <p:spPr>
          <a:xfrm>
            <a:off x="9923353" y="3926132"/>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76" name="Google Shape;576;p39">
            <a:hlinkClick r:id="" action="ppaction://noaction">
              <a:snd r:embed="rId13" name="ich ___ in die Schule.wav"/>
            </a:hlinkClick>
          </p:cNvPr>
          <p:cNvSpPr/>
          <p:nvPr/>
        </p:nvSpPr>
        <p:spPr>
          <a:xfrm>
            <a:off x="6347432" y="4456293"/>
            <a:ext cx="543557"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10</a:t>
            </a:r>
            <a:endParaRPr sz="1400" kern="0">
              <a:solidFill>
                <a:srgbClr val="000000"/>
              </a:solidFill>
              <a:cs typeface="Arial"/>
              <a:sym typeface="Arial"/>
            </a:endParaRPr>
          </a:p>
        </p:txBody>
      </p:sp>
      <p:sp>
        <p:nvSpPr>
          <p:cNvPr id="578" name="Google Shape;578;p39"/>
          <p:cNvSpPr txBox="1"/>
          <p:nvPr/>
        </p:nvSpPr>
        <p:spPr>
          <a:xfrm>
            <a:off x="7653305" y="4527645"/>
            <a:ext cx="2162913" cy="36933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79" name="Google Shape;579;p39"/>
          <p:cNvSpPr txBox="1"/>
          <p:nvPr/>
        </p:nvSpPr>
        <p:spPr>
          <a:xfrm>
            <a:off x="9901740" y="4505028"/>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80" name="Google Shape;580;p39">
            <a:hlinkClick r:id="" action="ppaction://noaction">
              <a:snd r:embed="rId14" name="ich ___ im Klassenzimmer.wav"/>
            </a:hlinkClick>
          </p:cNvPr>
          <p:cNvSpPr/>
          <p:nvPr/>
        </p:nvSpPr>
        <p:spPr>
          <a:xfrm>
            <a:off x="6347450" y="5027474"/>
            <a:ext cx="543557"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11</a:t>
            </a:r>
            <a:endParaRPr sz="1400" kern="0">
              <a:solidFill>
                <a:srgbClr val="000000"/>
              </a:solidFill>
              <a:cs typeface="Arial"/>
              <a:sym typeface="Arial"/>
            </a:endParaRPr>
          </a:p>
        </p:txBody>
      </p:sp>
      <p:sp>
        <p:nvSpPr>
          <p:cNvPr id="582" name="Google Shape;582;p39"/>
          <p:cNvSpPr txBox="1"/>
          <p:nvPr/>
        </p:nvSpPr>
        <p:spPr>
          <a:xfrm>
            <a:off x="7653304" y="5121784"/>
            <a:ext cx="2162913" cy="36933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83" name="Google Shape;583;p39"/>
          <p:cNvSpPr txBox="1"/>
          <p:nvPr/>
        </p:nvSpPr>
        <p:spPr>
          <a:xfrm>
            <a:off x="9882272" y="5075365"/>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84" name="Google Shape;584;p39">
            <a:hlinkClick r:id="" action="ppaction://noaction">
              <a:snd r:embed="rId15" name="ich ___ ins Geschaft.wav"/>
            </a:hlinkClick>
          </p:cNvPr>
          <p:cNvSpPr/>
          <p:nvPr/>
        </p:nvSpPr>
        <p:spPr>
          <a:xfrm>
            <a:off x="6363527" y="5611174"/>
            <a:ext cx="543557"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r>
              <a:rPr lang="en-GB" sz="2400" b="1" kern="0">
                <a:solidFill>
                  <a:srgbClr val="FFFFFF"/>
                </a:solidFill>
                <a:latin typeface="Century Gothic"/>
                <a:ea typeface="Century Gothic"/>
                <a:cs typeface="Century Gothic"/>
                <a:sym typeface="Century Gothic"/>
              </a:rPr>
              <a:t>12</a:t>
            </a:r>
            <a:endParaRPr sz="1400" kern="0">
              <a:solidFill>
                <a:srgbClr val="000000"/>
              </a:solidFill>
              <a:cs typeface="Arial"/>
              <a:sym typeface="Arial"/>
            </a:endParaRPr>
          </a:p>
        </p:txBody>
      </p:sp>
      <p:sp>
        <p:nvSpPr>
          <p:cNvPr id="586" name="Google Shape;586;p39"/>
          <p:cNvSpPr txBox="1"/>
          <p:nvPr/>
        </p:nvSpPr>
        <p:spPr>
          <a:xfrm>
            <a:off x="7615792" y="5705484"/>
            <a:ext cx="2162913" cy="369332"/>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587" name="Google Shape;587;p39"/>
          <p:cNvSpPr txBox="1"/>
          <p:nvPr/>
        </p:nvSpPr>
        <p:spPr>
          <a:xfrm>
            <a:off x="9909063" y="5651646"/>
            <a:ext cx="1930041" cy="459339"/>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endParaRPr kern="0">
              <a:solidFill>
                <a:srgbClr val="000000"/>
              </a:solidFill>
              <a:latin typeface="Century Gothic"/>
              <a:ea typeface="Century Gothic"/>
              <a:cs typeface="Century Gothic"/>
              <a:sym typeface="Century Gothic"/>
            </a:endParaRPr>
          </a:p>
        </p:txBody>
      </p:sp>
      <p:sp>
        <p:nvSpPr>
          <p:cNvPr id="44" name="Google Shape;541;p39"/>
          <p:cNvSpPr txBox="1"/>
          <p:nvPr/>
        </p:nvSpPr>
        <p:spPr>
          <a:xfrm>
            <a:off x="3830360" y="2111424"/>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dirty="0" err="1">
                <a:solidFill>
                  <a:srgbClr val="4472C4">
                    <a:lumMod val="50000"/>
                  </a:srgbClr>
                </a:solidFill>
                <a:latin typeface="Century Gothic"/>
                <a:ea typeface="Century Gothic"/>
                <a:cs typeface="Century Gothic"/>
                <a:sym typeface="Century Gothic"/>
              </a:rPr>
              <a:t>ich</a:t>
            </a:r>
            <a:r>
              <a:rPr lang="en-GB" sz="2800" kern="0" dirty="0">
                <a:solidFill>
                  <a:srgbClr val="4472C4">
                    <a:lumMod val="50000"/>
                  </a:srgbClr>
                </a:solidFill>
                <a:latin typeface="Century Gothic"/>
                <a:ea typeface="Century Gothic"/>
                <a:cs typeface="Century Gothic"/>
                <a:sym typeface="Century Gothic"/>
              </a:rPr>
              <a:t> bin</a:t>
            </a:r>
          </a:p>
        </p:txBody>
      </p:sp>
      <p:sp>
        <p:nvSpPr>
          <p:cNvPr id="45" name="Google Shape;541;p39"/>
          <p:cNvSpPr txBox="1"/>
          <p:nvPr/>
        </p:nvSpPr>
        <p:spPr>
          <a:xfrm>
            <a:off x="1264709" y="2092851"/>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dirty="0" err="1">
                <a:solidFill>
                  <a:srgbClr val="4472C4">
                    <a:lumMod val="50000"/>
                  </a:srgbClr>
                </a:solidFill>
                <a:latin typeface="Century Gothic"/>
                <a:ea typeface="Century Gothic"/>
                <a:cs typeface="Century Gothic"/>
                <a:sym typeface="Century Gothic"/>
              </a:rPr>
              <a:t>ich</a:t>
            </a:r>
            <a:r>
              <a:rPr lang="en-GB" sz="2800" kern="0" dirty="0">
                <a:solidFill>
                  <a:srgbClr val="4472C4">
                    <a:lumMod val="50000"/>
                  </a:srgbClr>
                </a:solidFill>
                <a:latin typeface="Century Gothic"/>
                <a:ea typeface="Century Gothic"/>
                <a:cs typeface="Century Gothic"/>
                <a:sym typeface="Century Gothic"/>
              </a:rPr>
              <a:t> </a:t>
            </a:r>
            <a:r>
              <a:rPr lang="en-GB" sz="2800" kern="0" dirty="0" err="1">
                <a:solidFill>
                  <a:srgbClr val="4472C4">
                    <a:lumMod val="50000"/>
                  </a:srgbClr>
                </a:solidFill>
                <a:latin typeface="Century Gothic"/>
                <a:ea typeface="Century Gothic"/>
                <a:cs typeface="Century Gothic"/>
                <a:sym typeface="Century Gothic"/>
              </a:rPr>
              <a:t>gehe</a:t>
            </a:r>
            <a:endParaRPr sz="2800" kern="0" dirty="0">
              <a:solidFill>
                <a:srgbClr val="4472C4">
                  <a:lumMod val="50000"/>
                </a:srgbClr>
              </a:solidFill>
              <a:latin typeface="Century Gothic"/>
              <a:ea typeface="Century Gothic"/>
              <a:cs typeface="Century Gothic"/>
              <a:sym typeface="Century Gothic"/>
            </a:endParaRPr>
          </a:p>
        </p:txBody>
      </p:sp>
      <p:sp>
        <p:nvSpPr>
          <p:cNvPr id="46" name="Google Shape;541;p39"/>
          <p:cNvSpPr txBox="1"/>
          <p:nvPr/>
        </p:nvSpPr>
        <p:spPr>
          <a:xfrm>
            <a:off x="9779870" y="2119688"/>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dirty="0" err="1">
                <a:solidFill>
                  <a:srgbClr val="4472C4">
                    <a:lumMod val="50000"/>
                  </a:srgbClr>
                </a:solidFill>
                <a:latin typeface="Century Gothic"/>
                <a:ea typeface="Century Gothic"/>
                <a:cs typeface="Century Gothic"/>
                <a:sym typeface="Century Gothic"/>
              </a:rPr>
              <a:t>ich</a:t>
            </a:r>
            <a:r>
              <a:rPr lang="en-GB" sz="2800" kern="0" dirty="0">
                <a:solidFill>
                  <a:srgbClr val="4472C4">
                    <a:lumMod val="50000"/>
                  </a:srgbClr>
                </a:solidFill>
                <a:latin typeface="Century Gothic"/>
                <a:ea typeface="Century Gothic"/>
                <a:cs typeface="Century Gothic"/>
                <a:sym typeface="Century Gothic"/>
              </a:rPr>
              <a:t> bin</a:t>
            </a:r>
          </a:p>
        </p:txBody>
      </p:sp>
      <p:sp>
        <p:nvSpPr>
          <p:cNvPr id="47" name="Google Shape;541;p39"/>
          <p:cNvSpPr txBox="1"/>
          <p:nvPr/>
        </p:nvSpPr>
        <p:spPr>
          <a:xfrm>
            <a:off x="7260498" y="2086891"/>
            <a:ext cx="2062717" cy="52318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GB" sz="2800" kern="0" dirty="0" err="1">
                <a:solidFill>
                  <a:srgbClr val="4472C4">
                    <a:lumMod val="50000"/>
                  </a:srgbClr>
                </a:solidFill>
                <a:latin typeface="Century Gothic"/>
                <a:ea typeface="Century Gothic"/>
                <a:cs typeface="Century Gothic"/>
                <a:sym typeface="Century Gothic"/>
              </a:rPr>
              <a:t>ich</a:t>
            </a:r>
            <a:r>
              <a:rPr lang="en-GB" sz="2800" kern="0" dirty="0">
                <a:solidFill>
                  <a:srgbClr val="4472C4">
                    <a:lumMod val="50000"/>
                  </a:srgbClr>
                </a:solidFill>
                <a:latin typeface="Century Gothic"/>
                <a:ea typeface="Century Gothic"/>
                <a:cs typeface="Century Gothic"/>
                <a:sym typeface="Century Gothic"/>
              </a:rPr>
              <a:t> </a:t>
            </a:r>
            <a:r>
              <a:rPr lang="en-GB" sz="2800" kern="0" dirty="0" err="1">
                <a:solidFill>
                  <a:srgbClr val="4472C4">
                    <a:lumMod val="50000"/>
                  </a:srgbClr>
                </a:solidFill>
                <a:latin typeface="Century Gothic"/>
                <a:ea typeface="Century Gothic"/>
                <a:cs typeface="Century Gothic"/>
                <a:sym typeface="Century Gothic"/>
              </a:rPr>
              <a:t>gehe</a:t>
            </a:r>
            <a:endParaRPr lang="en-GB" sz="2800" kern="0" dirty="0">
              <a:solidFill>
                <a:srgbClr val="4472C4">
                  <a:lumMod val="50000"/>
                </a:srgbClr>
              </a:solidFill>
              <a:latin typeface="Century Gothic"/>
              <a:ea typeface="Century Gothic"/>
              <a:cs typeface="Century Gothic"/>
              <a:sym typeface="Century Gothic"/>
            </a:endParaRPr>
          </a:p>
        </p:txBody>
      </p:sp>
      <p:pic>
        <p:nvPicPr>
          <p:cNvPr id="48" name="Picture 47">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78985" y="2653947"/>
            <a:ext cx="498794" cy="519576"/>
          </a:xfrm>
          <a:prstGeom prst="rect">
            <a:avLst/>
          </a:prstGeom>
        </p:spPr>
      </p:pic>
      <p:pic>
        <p:nvPicPr>
          <p:cNvPr id="49" name="Picture 48">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18011" y="3261787"/>
            <a:ext cx="498794" cy="519576"/>
          </a:xfrm>
          <a:prstGeom prst="rect">
            <a:avLst/>
          </a:prstGeom>
        </p:spPr>
      </p:pic>
      <p:pic>
        <p:nvPicPr>
          <p:cNvPr id="50" name="Picture 49">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4266" y="3807603"/>
            <a:ext cx="498794" cy="519576"/>
          </a:xfrm>
          <a:prstGeom prst="rect">
            <a:avLst/>
          </a:prstGeom>
        </p:spPr>
      </p:pic>
      <p:pic>
        <p:nvPicPr>
          <p:cNvPr id="51" name="Picture 50">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4266" y="4994149"/>
            <a:ext cx="498794" cy="519576"/>
          </a:xfrm>
          <a:prstGeom prst="rect">
            <a:avLst/>
          </a:prstGeom>
        </p:spPr>
      </p:pic>
      <p:pic>
        <p:nvPicPr>
          <p:cNvPr id="52" name="Picture 51">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78985" y="4384641"/>
            <a:ext cx="498794" cy="519576"/>
          </a:xfrm>
          <a:prstGeom prst="rect">
            <a:avLst/>
          </a:prstGeom>
        </p:spPr>
      </p:pic>
      <p:pic>
        <p:nvPicPr>
          <p:cNvPr id="53" name="Picture 52">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7134" y="2671020"/>
            <a:ext cx="498794" cy="519576"/>
          </a:xfrm>
          <a:prstGeom prst="rect">
            <a:avLst/>
          </a:prstGeom>
        </p:spPr>
      </p:pic>
      <p:pic>
        <p:nvPicPr>
          <p:cNvPr id="54" name="Picture 53">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4122" y="5573816"/>
            <a:ext cx="498794" cy="519576"/>
          </a:xfrm>
          <a:prstGeom prst="rect">
            <a:avLst/>
          </a:prstGeom>
        </p:spPr>
      </p:pic>
      <p:pic>
        <p:nvPicPr>
          <p:cNvPr id="55" name="Picture 54">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59016" y="3857785"/>
            <a:ext cx="498794" cy="519576"/>
          </a:xfrm>
          <a:prstGeom prst="rect">
            <a:avLst/>
          </a:prstGeom>
        </p:spPr>
      </p:pic>
      <p:pic>
        <p:nvPicPr>
          <p:cNvPr id="56" name="Picture 55">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9963" y="3237266"/>
            <a:ext cx="498794" cy="519576"/>
          </a:xfrm>
          <a:prstGeom prst="rect">
            <a:avLst/>
          </a:prstGeom>
        </p:spPr>
      </p:pic>
      <p:pic>
        <p:nvPicPr>
          <p:cNvPr id="57" name="Picture 56">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9963" y="4971540"/>
            <a:ext cx="498794" cy="519576"/>
          </a:xfrm>
          <a:prstGeom prst="rect">
            <a:avLst/>
          </a:prstGeom>
        </p:spPr>
      </p:pic>
      <p:pic>
        <p:nvPicPr>
          <p:cNvPr id="58" name="Picture 57">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2192" y="4412262"/>
            <a:ext cx="498794" cy="519576"/>
          </a:xfrm>
          <a:prstGeom prst="rect">
            <a:avLst/>
          </a:prstGeom>
        </p:spPr>
      </p:pic>
      <p:pic>
        <p:nvPicPr>
          <p:cNvPr id="59" name="Picture 58">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72018" y="5548456"/>
            <a:ext cx="498794" cy="519576"/>
          </a:xfrm>
          <a:prstGeom prst="rect">
            <a:avLst/>
          </a:prstGeom>
        </p:spPr>
      </p:pic>
    </p:spTree>
    <p:extLst>
      <p:ext uri="{BB962C8B-B14F-4D97-AF65-F5344CB8AC3E}">
        <p14:creationId xmlns:p14="http://schemas.microsoft.com/office/powerpoint/2010/main" val="18595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09976" y="2031012"/>
            <a:ext cx="992579" cy="584775"/>
          </a:xfrm>
          <a:prstGeom prst="rect">
            <a:avLst/>
          </a:prstGeom>
          <a:noFill/>
        </p:spPr>
        <p:txBody>
          <a:bodyPr wrap="none" rtlCol="0">
            <a:spAutoFit/>
          </a:bodyPr>
          <a:lstStyle/>
          <a:p>
            <a:pPr>
              <a:buClr>
                <a:srgbClr val="000000"/>
              </a:buClr>
              <a:buFont typeface="Arial"/>
              <a:buNone/>
            </a:pPr>
            <a:r>
              <a:rPr lang="en-US" sz="3200" b="1" kern="0" dirty="0">
                <a:solidFill>
                  <a:srgbClr val="DAA520"/>
                </a:solidFill>
                <a:latin typeface="Century Gothic" panose="020B0502020202020204" pitchFamily="34" charset="0"/>
                <a:cs typeface="Arial"/>
                <a:sym typeface="Arial"/>
              </a:rPr>
              <a:t>       </a:t>
            </a:r>
            <a:endParaRPr lang="en-US" sz="3200" kern="0" dirty="0">
              <a:solidFill>
                <a:srgbClr val="115076"/>
              </a:solidFill>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886824" y="2085469"/>
            <a:ext cx="300082" cy="584775"/>
          </a:xfrm>
          <a:prstGeom prst="rect">
            <a:avLst/>
          </a:prstGeom>
          <a:noFill/>
        </p:spPr>
        <p:txBody>
          <a:bodyPr wrap="none" rtlCol="0">
            <a:spAutoFit/>
          </a:bodyPr>
          <a:lstStyle/>
          <a:p>
            <a:pPr>
              <a:buClr>
                <a:srgbClr val="000000"/>
              </a:buClr>
              <a:buFont typeface="Arial"/>
              <a:buNone/>
            </a:pPr>
            <a:r>
              <a:rPr lang="en-US" sz="3200" b="1" kern="0" dirty="0">
                <a:solidFill>
                  <a:srgbClr val="DAA520"/>
                </a:solidFill>
                <a:latin typeface="Century Gothic" panose="020B0502020202020204" pitchFamily="34" charset="0"/>
                <a:cs typeface="Arial"/>
                <a:sym typeface="Arial"/>
              </a:rPr>
              <a:t> </a:t>
            </a:r>
            <a:endParaRPr lang="en-US" sz="3200" kern="0" dirty="0">
              <a:solidFill>
                <a:srgbClr val="115076"/>
              </a:solidFill>
              <a:latin typeface="Century Gothic" panose="020B0502020202020204" pitchFamily="34" charset="0"/>
              <a:cs typeface="Arial"/>
              <a:sym typeface="Arial"/>
            </a:endParaRPr>
          </a:p>
        </p:txBody>
      </p:sp>
      <p:sp>
        <p:nvSpPr>
          <p:cNvPr id="4" name="TextBox 3"/>
          <p:cNvSpPr txBox="1"/>
          <p:nvPr/>
        </p:nvSpPr>
        <p:spPr>
          <a:xfrm>
            <a:off x="262484" y="1261834"/>
            <a:ext cx="10391470" cy="400110"/>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We use the preposition</a:t>
            </a:r>
            <a:r>
              <a:rPr lang="en-GB" sz="2000" b="1" kern="0" dirty="0">
                <a:solidFill>
                  <a:srgbClr val="4472C4">
                    <a:lumMod val="50000"/>
                  </a:srgbClr>
                </a:solidFill>
                <a:latin typeface="Century Gothic" panose="020B0502020202020204" pitchFamily="34" charset="0"/>
                <a:cs typeface="Arial"/>
                <a:sym typeface="Arial"/>
              </a:rPr>
              <a:t> ‘auf’  </a:t>
            </a:r>
            <a:r>
              <a:rPr lang="en-GB" sz="2000" kern="0" dirty="0">
                <a:solidFill>
                  <a:srgbClr val="4472C4">
                    <a:lumMod val="50000"/>
                  </a:srgbClr>
                </a:solidFill>
                <a:latin typeface="Century Gothic" panose="020B0502020202020204" pitchFamily="34" charset="0"/>
                <a:cs typeface="Arial"/>
                <a:sym typeface="Arial"/>
              </a:rPr>
              <a:t>to mean ‘</a:t>
            </a:r>
            <a:r>
              <a:rPr lang="en-GB" sz="2000" b="1" kern="0" dirty="0">
                <a:solidFill>
                  <a:srgbClr val="4472C4">
                    <a:lumMod val="50000"/>
                  </a:srgbClr>
                </a:solidFill>
                <a:latin typeface="Century Gothic" panose="020B0502020202020204" pitchFamily="34" charset="0"/>
                <a:cs typeface="Arial"/>
                <a:sym typeface="Arial"/>
              </a:rPr>
              <a:t>on</a:t>
            </a:r>
            <a:r>
              <a:rPr lang="en-GB" sz="2000" kern="0" dirty="0">
                <a:solidFill>
                  <a:srgbClr val="4472C4">
                    <a:lumMod val="50000"/>
                  </a:srgbClr>
                </a:solidFill>
                <a:latin typeface="Century Gothic" panose="020B0502020202020204" pitchFamily="34" charset="0"/>
                <a:cs typeface="Arial"/>
                <a:sym typeface="Arial"/>
              </a:rPr>
              <a:t>’ or ‘</a:t>
            </a:r>
            <a:r>
              <a:rPr lang="en-GB" sz="2000" b="1" kern="0" dirty="0">
                <a:solidFill>
                  <a:srgbClr val="4472C4">
                    <a:lumMod val="50000"/>
                  </a:srgbClr>
                </a:solidFill>
                <a:latin typeface="Century Gothic" panose="020B0502020202020204" pitchFamily="34" charset="0"/>
                <a:cs typeface="Arial"/>
                <a:sym typeface="Arial"/>
              </a:rPr>
              <a:t>onto</a:t>
            </a:r>
            <a:r>
              <a:rPr lang="en-GB" sz="2000" kern="0" dirty="0">
                <a:solidFill>
                  <a:srgbClr val="4472C4">
                    <a:lumMod val="50000"/>
                  </a:srgbClr>
                </a:solidFill>
                <a:latin typeface="Century Gothic" panose="020B0502020202020204" pitchFamily="34" charset="0"/>
                <a:cs typeface="Arial"/>
                <a:sym typeface="Arial"/>
              </a:rPr>
              <a:t>’, e.g.:</a:t>
            </a:r>
          </a:p>
        </p:txBody>
      </p:sp>
      <p:sp>
        <p:nvSpPr>
          <p:cNvPr id="10" name="TextBox 9"/>
          <p:cNvSpPr txBox="1"/>
          <p:nvPr/>
        </p:nvSpPr>
        <p:spPr>
          <a:xfrm>
            <a:off x="3106608" y="3754371"/>
            <a:ext cx="3387525"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auf</a:t>
            </a:r>
            <a:r>
              <a:rPr lang="en-GB" sz="3200" b="1" kern="0" dirty="0">
                <a:solidFill>
                  <a:srgbClr val="FF0000"/>
                </a:solidFill>
                <a:latin typeface="Century Gothic" panose="020B0502020202020204" pitchFamily="34" charset="0"/>
                <a:cs typeface="Arial"/>
                <a:sym typeface="Arial"/>
              </a:rPr>
              <a:t> der </a:t>
            </a:r>
            <a:r>
              <a:rPr lang="en-GB" sz="3200" b="1" kern="0" dirty="0">
                <a:solidFill>
                  <a:srgbClr val="4472C4">
                    <a:lumMod val="50000"/>
                  </a:srgbClr>
                </a:solidFill>
                <a:latin typeface="Century Gothic" panose="020B0502020202020204" pitchFamily="34" charset="0"/>
                <a:cs typeface="Arial"/>
                <a:sym typeface="Arial"/>
              </a:rPr>
              <a:t>Party</a:t>
            </a:r>
            <a:endParaRPr lang="en-GB" sz="3200" b="1" kern="0" dirty="0">
              <a:solidFill>
                <a:srgbClr val="FF0000"/>
              </a:solidFill>
              <a:latin typeface="Century Gothic" panose="020B0502020202020204" pitchFamily="34" charset="0"/>
              <a:cs typeface="Arial"/>
              <a:sym typeface="Arial"/>
            </a:endParaRPr>
          </a:p>
        </p:txBody>
      </p:sp>
      <p:sp>
        <p:nvSpPr>
          <p:cNvPr id="13" name="TextBox 12"/>
          <p:cNvSpPr txBox="1"/>
          <p:nvPr/>
        </p:nvSpPr>
        <p:spPr>
          <a:xfrm>
            <a:off x="215231" y="1768679"/>
            <a:ext cx="4909219" cy="461665"/>
          </a:xfrm>
          <a:prstGeom prst="rect">
            <a:avLst/>
          </a:prstGeom>
          <a:noFill/>
        </p:spPr>
        <p:txBody>
          <a:bodyPr wrap="square" rtlCol="0">
            <a:spAutoFit/>
          </a:bodyPr>
          <a:lstStyle/>
          <a:p>
            <a:pPr>
              <a:buClr>
                <a:srgbClr val="000000"/>
              </a:buClr>
              <a:buFont typeface="Arial"/>
              <a:buNone/>
            </a:pPr>
            <a:r>
              <a:rPr lang="en-GB" sz="2400" b="1" kern="0">
                <a:solidFill>
                  <a:srgbClr val="4472C4">
                    <a:lumMod val="50000"/>
                  </a:srgbClr>
                </a:solidFill>
                <a:latin typeface="Century Gothic" panose="020B0502020202020204" pitchFamily="34" charset="0"/>
                <a:cs typeface="Arial"/>
                <a:sym typeface="Arial"/>
              </a:rPr>
              <a:t>Der Hund sitzt auf </a:t>
            </a:r>
            <a:r>
              <a:rPr lang="en-GB" sz="2400" b="1" u="sng" kern="0">
                <a:solidFill>
                  <a:srgbClr val="4472C4">
                    <a:lumMod val="50000"/>
                  </a:srgbClr>
                </a:solidFill>
                <a:latin typeface="Century Gothic" panose="020B0502020202020204" pitchFamily="34" charset="0"/>
                <a:cs typeface="Arial"/>
                <a:sym typeface="Arial"/>
              </a:rPr>
              <a:t>dem</a:t>
            </a:r>
            <a:r>
              <a:rPr lang="en-GB" sz="2400" b="1" kern="0">
                <a:solidFill>
                  <a:srgbClr val="4472C4">
                    <a:lumMod val="50000"/>
                  </a:srgbClr>
                </a:solidFill>
                <a:latin typeface="Century Gothic" panose="020B0502020202020204" pitchFamily="34" charset="0"/>
                <a:cs typeface="Arial"/>
                <a:sym typeface="Arial"/>
              </a:rPr>
              <a:t> Tisch. </a:t>
            </a:r>
            <a:endParaRPr lang="en-GB" sz="2400" b="1" kern="0" dirty="0" err="1">
              <a:solidFill>
                <a:srgbClr val="4472C4">
                  <a:lumMod val="50000"/>
                </a:srgbClr>
              </a:solidFill>
              <a:latin typeface="Century Gothic" panose="020B0502020202020204" pitchFamily="34" charset="0"/>
              <a:cs typeface="Arial"/>
              <a:sym typeface="Arial"/>
            </a:endParaRPr>
          </a:p>
        </p:txBody>
      </p:sp>
      <p:sp>
        <p:nvSpPr>
          <p:cNvPr id="19" name="TextBox 18"/>
          <p:cNvSpPr txBox="1"/>
          <p:nvPr/>
        </p:nvSpPr>
        <p:spPr>
          <a:xfrm>
            <a:off x="3095536" y="5113703"/>
            <a:ext cx="2969002" cy="584775"/>
          </a:xfrm>
          <a:prstGeom prst="rect">
            <a:avLst/>
          </a:prstGeom>
          <a:noFill/>
        </p:spPr>
        <p:txBody>
          <a:bodyPr wrap="square" rtlCol="0">
            <a:spAutoFit/>
          </a:bodyPr>
          <a:lstStyle/>
          <a:p>
            <a:pPr>
              <a:buClr>
                <a:srgbClr val="000000"/>
              </a:buClr>
              <a:buFont typeface="Arial"/>
              <a:buNone/>
            </a:pPr>
            <a:r>
              <a:rPr lang="en-GB" sz="3200" b="1" kern="0">
                <a:solidFill>
                  <a:srgbClr val="4472C4">
                    <a:lumMod val="50000"/>
                  </a:srgbClr>
                </a:solidFill>
                <a:latin typeface="Century Gothic" panose="020B0502020202020204" pitchFamily="34" charset="0"/>
                <a:cs typeface="Arial"/>
                <a:sym typeface="Arial"/>
              </a:rPr>
              <a:t>auf</a:t>
            </a:r>
            <a:r>
              <a:rPr lang="en-GB" sz="3200" kern="0">
                <a:solidFill>
                  <a:srgbClr val="4472C4">
                    <a:lumMod val="50000"/>
                  </a:srgbClr>
                </a:solidFill>
                <a:latin typeface="Century Gothic" panose="020B0502020202020204" pitchFamily="34" charset="0"/>
                <a:cs typeface="Arial"/>
                <a:sym typeface="Arial"/>
              </a:rPr>
              <a:t> </a:t>
            </a:r>
            <a:r>
              <a:rPr lang="en-GB" sz="3200" b="1" u="sng" kern="0">
                <a:solidFill>
                  <a:srgbClr val="FF0000"/>
                </a:solidFill>
                <a:latin typeface="Century Gothic" panose="020B0502020202020204" pitchFamily="34" charset="0"/>
                <a:cs typeface="Arial"/>
                <a:sym typeface="Arial"/>
              </a:rPr>
              <a:t>die</a:t>
            </a:r>
            <a:r>
              <a:rPr lang="en-GB" sz="3200" b="1" kern="0">
                <a:solidFill>
                  <a:srgbClr val="FF0000"/>
                </a:solidFill>
                <a:latin typeface="Century Gothic" panose="020B0502020202020204" pitchFamily="34" charset="0"/>
                <a:cs typeface="Arial"/>
                <a:sym typeface="Arial"/>
              </a:rPr>
              <a:t> </a:t>
            </a:r>
            <a:r>
              <a:rPr lang="en-GB" sz="3200" b="1" kern="0">
                <a:solidFill>
                  <a:srgbClr val="4472C4">
                    <a:lumMod val="50000"/>
                  </a:srgbClr>
                </a:solidFill>
                <a:latin typeface="Century Gothic" panose="020B0502020202020204" pitchFamily="34" charset="0"/>
                <a:cs typeface="Arial"/>
                <a:sym typeface="Arial"/>
              </a:rPr>
              <a:t>Party</a:t>
            </a:r>
            <a:endParaRPr lang="en-GB" sz="3200" b="1" kern="0" dirty="0">
              <a:solidFill>
                <a:srgbClr val="FF0000"/>
              </a:solidFill>
              <a:latin typeface="Century Gothic" panose="020B0502020202020204" pitchFamily="34" charset="0"/>
              <a:cs typeface="Arial"/>
              <a:sym typeface="Arial"/>
            </a:endParaRPr>
          </a:p>
        </p:txBody>
      </p:sp>
      <p:sp>
        <p:nvSpPr>
          <p:cNvPr id="21" name="TextBox 20"/>
          <p:cNvSpPr txBox="1"/>
          <p:nvPr/>
        </p:nvSpPr>
        <p:spPr>
          <a:xfrm>
            <a:off x="3095536" y="5581378"/>
            <a:ext cx="3476019" cy="584775"/>
          </a:xfrm>
          <a:prstGeom prst="rect">
            <a:avLst/>
          </a:prstGeom>
          <a:noFill/>
        </p:spPr>
        <p:txBody>
          <a:bodyPr wrap="square" rtlCol="0">
            <a:spAutoFit/>
          </a:bodyPr>
          <a:lstStyle/>
          <a:p>
            <a:pPr>
              <a:buClr>
                <a:srgbClr val="000000"/>
              </a:buClr>
              <a:buFont typeface="Arial"/>
              <a:buNone/>
            </a:pPr>
            <a:r>
              <a:rPr lang="en-GB" sz="3200" b="1" kern="0">
                <a:solidFill>
                  <a:srgbClr val="4472C4">
                    <a:lumMod val="50000"/>
                  </a:srgbClr>
                </a:solidFill>
                <a:latin typeface="Century Gothic" panose="020B0502020202020204" pitchFamily="34" charset="0"/>
                <a:cs typeface="Arial"/>
                <a:sym typeface="Arial"/>
              </a:rPr>
              <a:t>auf </a:t>
            </a:r>
            <a:r>
              <a:rPr lang="en-GB" sz="3200" b="1" u="sng" kern="0">
                <a:solidFill>
                  <a:srgbClr val="C2931C"/>
                </a:solidFill>
                <a:latin typeface="Century Gothic" panose="020B0502020202020204" pitchFamily="34" charset="0"/>
                <a:cs typeface="Arial"/>
                <a:sym typeface="Arial"/>
              </a:rPr>
              <a:t>das</a:t>
            </a:r>
            <a:r>
              <a:rPr lang="en-GB" sz="3200" b="1" kern="0">
                <a:solidFill>
                  <a:srgbClr val="C2931C"/>
                </a:solidFill>
                <a:latin typeface="Century Gothic" panose="020B0502020202020204" pitchFamily="34" charset="0"/>
                <a:cs typeface="Arial"/>
                <a:sym typeface="Arial"/>
              </a:rPr>
              <a:t> </a:t>
            </a:r>
            <a:r>
              <a:rPr lang="en-GB" sz="3200" b="1" kern="0">
                <a:solidFill>
                  <a:srgbClr val="4472C4">
                    <a:lumMod val="50000"/>
                  </a:srgbClr>
                </a:solidFill>
                <a:latin typeface="Century Gothic" panose="020B0502020202020204" pitchFamily="34" charset="0"/>
                <a:cs typeface="Arial"/>
                <a:sym typeface="Arial"/>
              </a:rPr>
              <a:t>Festival</a:t>
            </a:r>
            <a:endParaRPr lang="en-GB" sz="3200" b="1" kern="0" dirty="0">
              <a:solidFill>
                <a:srgbClr val="C2931C"/>
              </a:solidFill>
              <a:latin typeface="Century Gothic" panose="020B0502020202020204" pitchFamily="34" charset="0"/>
              <a:cs typeface="Arial"/>
              <a:sym typeface="Arial"/>
            </a:endParaRPr>
          </a:p>
        </p:txBody>
      </p:sp>
      <p:sp>
        <p:nvSpPr>
          <p:cNvPr id="22" name="TextBox 21"/>
          <p:cNvSpPr txBox="1"/>
          <p:nvPr/>
        </p:nvSpPr>
        <p:spPr>
          <a:xfrm>
            <a:off x="2781765" y="4663804"/>
            <a:ext cx="3561452" cy="584775"/>
          </a:xfrm>
          <a:prstGeom prst="rect">
            <a:avLst/>
          </a:prstGeom>
          <a:noFill/>
        </p:spPr>
        <p:txBody>
          <a:bodyPr wrap="square" rtlCol="0">
            <a:spAutoFit/>
          </a:bodyPr>
          <a:lstStyle/>
          <a:p>
            <a:pPr algn="ctr">
              <a:buClr>
                <a:srgbClr val="000000"/>
              </a:buClr>
              <a:buFont typeface="Arial"/>
              <a:buNone/>
            </a:pPr>
            <a:r>
              <a:rPr lang="en-GB" sz="3200" b="1" kern="0">
                <a:solidFill>
                  <a:srgbClr val="4472C4">
                    <a:lumMod val="50000"/>
                  </a:srgbClr>
                </a:solidFill>
                <a:latin typeface="Century Gothic" panose="020B0502020202020204" pitchFamily="34" charset="0"/>
                <a:cs typeface="Arial"/>
                <a:sym typeface="Arial"/>
              </a:rPr>
              <a:t>auf</a:t>
            </a:r>
            <a:r>
              <a:rPr lang="en-GB" sz="3200" b="1" kern="0">
                <a:solidFill>
                  <a:srgbClr val="0070C0"/>
                </a:solidFill>
                <a:latin typeface="Century Gothic" panose="020B0502020202020204" pitchFamily="34" charset="0"/>
                <a:cs typeface="Arial"/>
                <a:sym typeface="Arial"/>
              </a:rPr>
              <a:t> </a:t>
            </a:r>
            <a:r>
              <a:rPr lang="en-GB" sz="3200" b="1" u="sng" kern="0">
                <a:solidFill>
                  <a:srgbClr val="0070C0"/>
                </a:solidFill>
                <a:latin typeface="Century Gothic" panose="020B0502020202020204" pitchFamily="34" charset="0"/>
                <a:cs typeface="Arial"/>
                <a:sym typeface="Arial"/>
              </a:rPr>
              <a:t>den</a:t>
            </a:r>
            <a:r>
              <a:rPr lang="en-GB" sz="3200" b="1" kern="0">
                <a:solidFill>
                  <a:srgbClr val="0070C0"/>
                </a:solidFill>
                <a:latin typeface="Century Gothic" panose="020B0502020202020204" pitchFamily="34" charset="0"/>
                <a:cs typeface="Arial"/>
                <a:sym typeface="Arial"/>
              </a:rPr>
              <a:t> </a:t>
            </a:r>
            <a:r>
              <a:rPr lang="en-GB" sz="3200" b="1" kern="0">
                <a:solidFill>
                  <a:srgbClr val="4472C4">
                    <a:lumMod val="50000"/>
                  </a:srgbClr>
                </a:solidFill>
                <a:latin typeface="Century Gothic" panose="020B0502020202020204" pitchFamily="34" charset="0"/>
                <a:cs typeface="Arial"/>
                <a:sym typeface="Arial"/>
              </a:rPr>
              <a:t>Markt</a:t>
            </a:r>
            <a:endParaRPr lang="en-GB" sz="3200" b="1" kern="0" dirty="0">
              <a:solidFill>
                <a:srgbClr val="4472C4">
                  <a:lumMod val="50000"/>
                </a:srgbClr>
              </a:solidFill>
              <a:latin typeface="Century Gothic" panose="020B0502020202020204" pitchFamily="34" charset="0"/>
              <a:cs typeface="Arial"/>
              <a:sym typeface="Arial"/>
            </a:endParaRPr>
          </a:p>
        </p:txBody>
      </p:sp>
      <p:sp>
        <p:nvSpPr>
          <p:cNvPr id="26" name="TextBox 25"/>
          <p:cNvSpPr txBox="1"/>
          <p:nvPr/>
        </p:nvSpPr>
        <p:spPr>
          <a:xfrm>
            <a:off x="2983779" y="3332068"/>
            <a:ext cx="3561452" cy="584775"/>
          </a:xfrm>
          <a:prstGeom prst="rect">
            <a:avLst/>
          </a:prstGeom>
          <a:noFill/>
        </p:spPr>
        <p:txBody>
          <a:bodyPr wrap="square" rtlCol="0">
            <a:spAutoFit/>
          </a:bodyPr>
          <a:lstStyle/>
          <a:p>
            <a:pPr>
              <a:buClr>
                <a:srgbClr val="000000"/>
              </a:buClr>
              <a:buFont typeface="Arial"/>
              <a:buNone/>
            </a:pPr>
            <a:r>
              <a:rPr lang="en-GB" sz="3200" b="1" kern="0">
                <a:solidFill>
                  <a:srgbClr val="0070C0"/>
                </a:solidFill>
                <a:latin typeface="Century Gothic" panose="020B0502020202020204" pitchFamily="34" charset="0"/>
                <a:cs typeface="Arial"/>
                <a:sym typeface="Arial"/>
              </a:rPr>
              <a:t> </a:t>
            </a:r>
            <a:r>
              <a:rPr lang="en-GB" sz="3200" b="1" kern="0">
                <a:solidFill>
                  <a:srgbClr val="4472C4">
                    <a:lumMod val="50000"/>
                  </a:srgbClr>
                </a:solidFill>
                <a:latin typeface="Century Gothic" panose="020B0502020202020204" pitchFamily="34" charset="0"/>
                <a:cs typeface="Arial"/>
                <a:sym typeface="Arial"/>
              </a:rPr>
              <a:t>auf</a:t>
            </a:r>
            <a:r>
              <a:rPr lang="en-GB" sz="3200" b="1" kern="0">
                <a:solidFill>
                  <a:srgbClr val="0070C0"/>
                </a:solidFill>
                <a:latin typeface="Century Gothic" panose="020B0502020202020204" pitchFamily="34" charset="0"/>
                <a:cs typeface="Arial"/>
                <a:sym typeface="Arial"/>
              </a:rPr>
              <a:t> dem </a:t>
            </a:r>
            <a:r>
              <a:rPr lang="en-GB" sz="3200" b="1" kern="0">
                <a:solidFill>
                  <a:srgbClr val="4472C4">
                    <a:lumMod val="50000"/>
                  </a:srgbClr>
                </a:solidFill>
                <a:latin typeface="Century Gothic" panose="020B0502020202020204" pitchFamily="34" charset="0"/>
                <a:cs typeface="Arial"/>
                <a:sym typeface="Arial"/>
              </a:rPr>
              <a:t>Markt</a:t>
            </a:r>
            <a:endParaRPr lang="en-GB" sz="3200" b="1" kern="0" dirty="0">
              <a:solidFill>
                <a:srgbClr val="0070C0"/>
              </a:solidFill>
              <a:latin typeface="Century Gothic" panose="020B0502020202020204" pitchFamily="34" charset="0"/>
              <a:cs typeface="Arial"/>
              <a:sym typeface="Arial"/>
            </a:endParaRPr>
          </a:p>
        </p:txBody>
      </p:sp>
      <p:sp>
        <p:nvSpPr>
          <p:cNvPr id="32" name="TextBox 31"/>
          <p:cNvSpPr txBox="1"/>
          <p:nvPr/>
        </p:nvSpPr>
        <p:spPr>
          <a:xfrm>
            <a:off x="3105986" y="4196129"/>
            <a:ext cx="3576908" cy="584775"/>
          </a:xfrm>
          <a:prstGeom prst="rect">
            <a:avLst/>
          </a:prstGeom>
          <a:noFill/>
        </p:spPr>
        <p:txBody>
          <a:bodyPr wrap="square" rtlCol="0">
            <a:spAutoFit/>
          </a:bodyPr>
          <a:lstStyle/>
          <a:p>
            <a:pPr>
              <a:buClr>
                <a:srgbClr val="000000"/>
              </a:buClr>
              <a:buFont typeface="Arial"/>
              <a:buNone/>
            </a:pPr>
            <a:r>
              <a:rPr lang="en-GB" sz="3200" b="1" kern="0" dirty="0">
                <a:solidFill>
                  <a:srgbClr val="4472C4">
                    <a:lumMod val="50000"/>
                  </a:srgbClr>
                </a:solidFill>
                <a:latin typeface="Century Gothic" panose="020B0502020202020204" pitchFamily="34" charset="0"/>
                <a:cs typeface="Arial"/>
                <a:sym typeface="Arial"/>
              </a:rPr>
              <a:t>auf</a:t>
            </a:r>
            <a:r>
              <a:rPr lang="en-GB" sz="3200" b="1" kern="0" dirty="0">
                <a:solidFill>
                  <a:srgbClr val="C2931C"/>
                </a:solidFill>
                <a:latin typeface="Century Gothic" panose="020B0502020202020204" pitchFamily="34" charset="0"/>
                <a:cs typeface="Arial"/>
                <a:sym typeface="Arial"/>
              </a:rPr>
              <a:t> </a:t>
            </a:r>
            <a:r>
              <a:rPr lang="en-GB" sz="3200" b="1" kern="0" dirty="0" err="1">
                <a:solidFill>
                  <a:srgbClr val="C2931C"/>
                </a:solidFill>
                <a:latin typeface="Century Gothic" panose="020B0502020202020204" pitchFamily="34" charset="0"/>
                <a:cs typeface="Arial"/>
                <a:sym typeface="Arial"/>
              </a:rPr>
              <a:t>dem</a:t>
            </a:r>
            <a:r>
              <a:rPr lang="en-GB" sz="3200" b="1" kern="0" dirty="0">
                <a:solidFill>
                  <a:srgbClr val="C2931C"/>
                </a:solidFill>
                <a:latin typeface="Century Gothic" panose="020B0502020202020204" pitchFamily="34" charset="0"/>
                <a:cs typeface="Arial"/>
                <a:sym typeface="Arial"/>
              </a:rPr>
              <a:t> </a:t>
            </a:r>
            <a:r>
              <a:rPr lang="en-GB" sz="3200" b="1" kern="0" dirty="0">
                <a:solidFill>
                  <a:srgbClr val="4472C4">
                    <a:lumMod val="50000"/>
                  </a:srgbClr>
                </a:solidFill>
                <a:latin typeface="Century Gothic" panose="020B0502020202020204" pitchFamily="34" charset="0"/>
                <a:cs typeface="Arial"/>
                <a:sym typeface="Arial"/>
              </a:rPr>
              <a:t>Festival</a:t>
            </a:r>
            <a:endParaRPr lang="en-GB" sz="3200" b="1" kern="0" dirty="0">
              <a:solidFill>
                <a:srgbClr val="C2931C"/>
              </a:solidFill>
              <a:latin typeface="Century Gothic" panose="020B0502020202020204" pitchFamily="34" charset="0"/>
              <a:cs typeface="Arial"/>
              <a:sym typeface="Arial"/>
            </a:endParaRPr>
          </a:p>
        </p:txBody>
      </p:sp>
      <p:sp>
        <p:nvSpPr>
          <p:cNvPr id="37"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b="1" kern="0" dirty="0">
                <a:solidFill>
                  <a:srgbClr val="FFFFFF"/>
                </a:solidFill>
                <a:latin typeface="Century Gothic"/>
                <a:ea typeface="Century Gothic"/>
                <a:cs typeface="Century Gothic"/>
                <a:sym typeface="Century Gothic"/>
              </a:rPr>
              <a:t>Grammatik</a:t>
            </a:r>
            <a:endParaRPr b="1" kern="0" dirty="0">
              <a:solidFill>
                <a:srgbClr val="FFFFFF"/>
              </a:solidFill>
              <a:latin typeface="Century Gothic"/>
              <a:ea typeface="Century Gothic"/>
              <a:cs typeface="Century Gothic"/>
              <a:sym typeface="Century Gothic"/>
            </a:endParaRPr>
          </a:p>
        </p:txBody>
      </p:sp>
      <p:sp>
        <p:nvSpPr>
          <p:cNvPr id="33" name="TextBox 32"/>
          <p:cNvSpPr txBox="1"/>
          <p:nvPr/>
        </p:nvSpPr>
        <p:spPr>
          <a:xfrm>
            <a:off x="6111579" y="1764233"/>
            <a:ext cx="7592121" cy="461665"/>
          </a:xfrm>
          <a:prstGeom prst="rect">
            <a:avLst/>
          </a:prstGeom>
          <a:noFill/>
        </p:spPr>
        <p:txBody>
          <a:bodyPr wrap="square" rtlCol="0">
            <a:spAutoFit/>
          </a:bodyPr>
          <a:lstStyle/>
          <a:p>
            <a:pPr>
              <a:buClr>
                <a:srgbClr val="000000"/>
              </a:buClr>
              <a:buFont typeface="Arial"/>
              <a:buNone/>
            </a:pPr>
            <a:r>
              <a:rPr lang="en-GB" sz="2400" b="1" kern="0">
                <a:solidFill>
                  <a:srgbClr val="4472C4">
                    <a:lumMod val="50000"/>
                  </a:srgbClr>
                </a:solidFill>
                <a:latin typeface="Century Gothic" panose="020B0502020202020204" pitchFamily="34" charset="0"/>
                <a:cs typeface="Arial"/>
                <a:sym typeface="Arial"/>
              </a:rPr>
              <a:t>Die Katze springt auf </a:t>
            </a:r>
            <a:r>
              <a:rPr lang="en-GB" sz="2400" b="1" u="sng" kern="0">
                <a:solidFill>
                  <a:srgbClr val="4472C4">
                    <a:lumMod val="50000"/>
                  </a:srgbClr>
                </a:solidFill>
                <a:latin typeface="Century Gothic" panose="020B0502020202020204" pitchFamily="34" charset="0"/>
                <a:cs typeface="Arial"/>
                <a:sym typeface="Arial"/>
              </a:rPr>
              <a:t>den</a:t>
            </a:r>
            <a:r>
              <a:rPr lang="en-GB" sz="2400" b="1" kern="0">
                <a:solidFill>
                  <a:srgbClr val="4472C4">
                    <a:lumMod val="50000"/>
                  </a:srgbClr>
                </a:solidFill>
                <a:latin typeface="Century Gothic" panose="020B0502020202020204" pitchFamily="34" charset="0"/>
                <a:cs typeface="Arial"/>
                <a:sym typeface="Arial"/>
              </a:rPr>
              <a:t> Boden.</a:t>
            </a:r>
            <a:endParaRPr lang="en-GB" sz="2400" b="1" kern="0" dirty="0">
              <a:solidFill>
                <a:srgbClr val="4472C4">
                  <a:lumMod val="50000"/>
                </a:srgbClr>
              </a:solidFill>
              <a:latin typeface="Century Gothic" panose="020B0502020202020204" pitchFamily="34" charset="0"/>
              <a:cs typeface="Arial"/>
              <a:sym typeface="Arial"/>
            </a:endParaRPr>
          </a:p>
        </p:txBody>
      </p:sp>
      <p:sp>
        <p:nvSpPr>
          <p:cNvPr id="36" name="TextBox 35"/>
          <p:cNvSpPr txBox="1"/>
          <p:nvPr/>
        </p:nvSpPr>
        <p:spPr>
          <a:xfrm>
            <a:off x="322197" y="3352461"/>
            <a:ext cx="2001956" cy="584775"/>
          </a:xfrm>
          <a:prstGeom prst="rect">
            <a:avLst/>
          </a:prstGeom>
          <a:noFill/>
        </p:spPr>
        <p:txBody>
          <a:bodyPr wrap="square" rtlCol="0">
            <a:spAutoFit/>
          </a:bodyPr>
          <a:lstStyle/>
          <a:p>
            <a:pPr>
              <a:buClr>
                <a:srgbClr val="000000"/>
              </a:buClr>
              <a:buFont typeface="Arial"/>
              <a:buNone/>
            </a:pPr>
            <a:r>
              <a:rPr lang="en-GB" sz="3200" b="1" kern="0" dirty="0" err="1">
                <a:solidFill>
                  <a:srgbClr val="4472C4">
                    <a:lumMod val="50000"/>
                  </a:srgbClr>
                </a:solidFill>
                <a:latin typeface="Century Gothic" panose="020B0502020202020204" pitchFamily="34" charset="0"/>
                <a:cs typeface="Arial"/>
                <a:sym typeface="Arial"/>
              </a:rPr>
              <a:t>Ich</a:t>
            </a:r>
            <a:r>
              <a:rPr lang="en-GB" sz="3200" b="1" kern="0" dirty="0">
                <a:solidFill>
                  <a:srgbClr val="4472C4">
                    <a:lumMod val="50000"/>
                  </a:srgbClr>
                </a:solidFill>
                <a:latin typeface="Century Gothic" panose="020B0502020202020204" pitchFamily="34" charset="0"/>
                <a:cs typeface="Arial"/>
                <a:sym typeface="Arial"/>
              </a:rPr>
              <a:t> bin…</a:t>
            </a:r>
          </a:p>
        </p:txBody>
      </p:sp>
      <p:sp>
        <p:nvSpPr>
          <p:cNvPr id="41" name="TextBox 40"/>
          <p:cNvSpPr txBox="1"/>
          <p:nvPr/>
        </p:nvSpPr>
        <p:spPr>
          <a:xfrm>
            <a:off x="262484" y="2869582"/>
            <a:ext cx="10391470" cy="400110"/>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But </a:t>
            </a:r>
            <a:r>
              <a:rPr lang="en-GB" sz="2000" b="1" kern="0" dirty="0">
                <a:solidFill>
                  <a:srgbClr val="4472C4">
                    <a:lumMod val="50000"/>
                  </a:srgbClr>
                </a:solidFill>
                <a:latin typeface="Century Gothic" panose="020B0502020202020204" pitchFamily="34" charset="0"/>
                <a:cs typeface="Arial"/>
                <a:sym typeface="Arial"/>
              </a:rPr>
              <a:t>‘auf’ </a:t>
            </a:r>
            <a:r>
              <a:rPr lang="en-GB" sz="2000" kern="0" dirty="0">
                <a:solidFill>
                  <a:srgbClr val="4472C4">
                    <a:lumMod val="50000"/>
                  </a:srgbClr>
                </a:solidFill>
                <a:latin typeface="Century Gothic" panose="020B0502020202020204" pitchFamily="34" charset="0"/>
                <a:cs typeface="Arial"/>
                <a:sym typeface="Arial"/>
              </a:rPr>
              <a:t>can also sometimes mean  ‘</a:t>
            </a:r>
            <a:r>
              <a:rPr lang="en-GB" sz="2000" b="1" kern="0" dirty="0">
                <a:solidFill>
                  <a:srgbClr val="4472C4">
                    <a:lumMod val="50000"/>
                  </a:srgbClr>
                </a:solidFill>
                <a:latin typeface="Century Gothic" panose="020B0502020202020204" pitchFamily="34" charset="0"/>
                <a:cs typeface="Arial"/>
                <a:sym typeface="Arial"/>
              </a:rPr>
              <a:t>at</a:t>
            </a:r>
            <a:r>
              <a:rPr lang="en-GB" sz="2000" kern="0" dirty="0">
                <a:solidFill>
                  <a:srgbClr val="4472C4">
                    <a:lumMod val="50000"/>
                  </a:srgbClr>
                </a:solidFill>
                <a:latin typeface="Century Gothic" panose="020B0502020202020204" pitchFamily="34" charset="0"/>
                <a:cs typeface="Arial"/>
                <a:sym typeface="Arial"/>
              </a:rPr>
              <a:t>’ or ‘</a:t>
            </a:r>
            <a:r>
              <a:rPr lang="en-GB" sz="2000" b="1" kern="0" dirty="0">
                <a:solidFill>
                  <a:srgbClr val="4472C4">
                    <a:lumMod val="50000"/>
                  </a:srgbClr>
                </a:solidFill>
                <a:latin typeface="Century Gothic" panose="020B0502020202020204" pitchFamily="34" charset="0"/>
                <a:cs typeface="Arial"/>
                <a:sym typeface="Arial"/>
              </a:rPr>
              <a:t>to</a:t>
            </a:r>
            <a:r>
              <a:rPr lang="en-GB" sz="2000" kern="0" dirty="0">
                <a:solidFill>
                  <a:srgbClr val="4472C4">
                    <a:lumMod val="50000"/>
                  </a:srgbClr>
                </a:solidFill>
                <a:latin typeface="Century Gothic" panose="020B0502020202020204" pitchFamily="34" charset="0"/>
                <a:cs typeface="Arial"/>
                <a:sym typeface="Arial"/>
              </a:rPr>
              <a:t>’:</a:t>
            </a:r>
          </a:p>
        </p:txBody>
      </p:sp>
      <p:sp>
        <p:nvSpPr>
          <p:cNvPr id="43" name="TextBox 42"/>
          <p:cNvSpPr txBox="1"/>
          <p:nvPr/>
        </p:nvSpPr>
        <p:spPr>
          <a:xfrm>
            <a:off x="187365" y="4703192"/>
            <a:ext cx="2460608" cy="584775"/>
          </a:xfrm>
          <a:prstGeom prst="rect">
            <a:avLst/>
          </a:prstGeom>
          <a:noFill/>
        </p:spPr>
        <p:txBody>
          <a:bodyPr wrap="square" rtlCol="0">
            <a:spAutoFit/>
          </a:bodyPr>
          <a:lstStyle/>
          <a:p>
            <a:pPr>
              <a:buClr>
                <a:srgbClr val="000000"/>
              </a:buClr>
              <a:buFont typeface="Arial"/>
              <a:buNone/>
            </a:pPr>
            <a:r>
              <a:rPr lang="en-GB" sz="3200" b="1" kern="0">
                <a:solidFill>
                  <a:srgbClr val="4472C4">
                    <a:lumMod val="50000"/>
                  </a:srgbClr>
                </a:solidFill>
                <a:latin typeface="Century Gothic" panose="020B0502020202020204" pitchFamily="34" charset="0"/>
                <a:cs typeface="Arial"/>
                <a:sym typeface="Arial"/>
              </a:rPr>
              <a:t>Ich gehe…</a:t>
            </a:r>
            <a:endParaRPr lang="en-GB" sz="3200" b="1" kern="0" dirty="0">
              <a:solidFill>
                <a:srgbClr val="4472C4">
                  <a:lumMod val="50000"/>
                </a:srgbClr>
              </a:solidFill>
              <a:latin typeface="Century Gothic" panose="020B0502020202020204" pitchFamily="34" charset="0"/>
              <a:cs typeface="Arial"/>
              <a:sym typeface="Arial"/>
            </a:endParaRPr>
          </a:p>
        </p:txBody>
      </p:sp>
      <p:sp>
        <p:nvSpPr>
          <p:cNvPr id="44" name="TextBox 43"/>
          <p:cNvSpPr txBox="1"/>
          <p:nvPr/>
        </p:nvSpPr>
        <p:spPr>
          <a:xfrm>
            <a:off x="220865" y="2184997"/>
            <a:ext cx="4546369" cy="400110"/>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(location)</a:t>
            </a:r>
          </a:p>
        </p:txBody>
      </p:sp>
      <p:sp>
        <p:nvSpPr>
          <p:cNvPr id="45" name="TextBox 44"/>
          <p:cNvSpPr txBox="1"/>
          <p:nvPr/>
        </p:nvSpPr>
        <p:spPr>
          <a:xfrm>
            <a:off x="6096000" y="2139210"/>
            <a:ext cx="5390148" cy="400110"/>
          </a:xfrm>
          <a:prstGeom prst="rect">
            <a:avLst/>
          </a:prstGeom>
          <a:noFill/>
        </p:spPr>
        <p:txBody>
          <a:bodyPr wrap="square" rtlCol="0">
            <a:spAutoFit/>
          </a:bodyPr>
          <a:lstStyle/>
          <a:p>
            <a:pPr>
              <a:buClr>
                <a:srgbClr val="000000"/>
              </a:buClr>
              <a:buFont typeface="Arial"/>
              <a:buNone/>
            </a:pPr>
            <a:r>
              <a:rPr lang="en-GB" sz="2000" kern="0" dirty="0">
                <a:solidFill>
                  <a:srgbClr val="4472C4">
                    <a:lumMod val="50000"/>
                  </a:srgbClr>
                </a:solidFill>
                <a:latin typeface="Century Gothic" panose="020B0502020202020204" pitchFamily="34" charset="0"/>
                <a:cs typeface="Arial"/>
                <a:sym typeface="Arial"/>
              </a:rPr>
              <a:t>(motion)</a:t>
            </a:r>
          </a:p>
        </p:txBody>
      </p:sp>
      <p:sp>
        <p:nvSpPr>
          <p:cNvPr id="46" name="Oval Callout 45"/>
          <p:cNvSpPr/>
          <p:nvPr/>
        </p:nvSpPr>
        <p:spPr>
          <a:xfrm>
            <a:off x="8185817" y="3253355"/>
            <a:ext cx="3754828" cy="2820897"/>
          </a:xfrm>
          <a:prstGeom prst="wedgeEllipseCallout">
            <a:avLst>
              <a:gd name="adj1" fmla="val -91448"/>
              <a:gd name="adj2" fmla="val -1143"/>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
                <a:srgbClr val="000000"/>
              </a:buClr>
              <a:buFont typeface="Arial"/>
              <a:buNone/>
            </a:pPr>
            <a:r>
              <a:rPr lang="en-GB" sz="2000" kern="0" dirty="0">
                <a:solidFill>
                  <a:srgbClr val="FFFFFF"/>
                </a:solidFill>
                <a:latin typeface="Century Gothic" panose="020B0502020202020204" pitchFamily="34" charset="0"/>
                <a:sym typeface="Arial"/>
              </a:rPr>
              <a:t>Often, as in these examples, the use of </a:t>
            </a:r>
            <a:r>
              <a:rPr lang="en-GB" sz="2000" b="1" i="1" kern="0" dirty="0">
                <a:solidFill>
                  <a:srgbClr val="FFFFFF"/>
                </a:solidFill>
                <a:latin typeface="Century Gothic" panose="020B0502020202020204" pitchFamily="34" charset="0"/>
                <a:sym typeface="Arial"/>
              </a:rPr>
              <a:t>auf</a:t>
            </a:r>
            <a:r>
              <a:rPr lang="en-GB" sz="2000" i="1" kern="0" dirty="0">
                <a:solidFill>
                  <a:srgbClr val="FFFFFF"/>
                </a:solidFill>
                <a:latin typeface="Century Gothic" panose="020B0502020202020204" pitchFamily="34" charset="0"/>
                <a:sym typeface="Arial"/>
              </a:rPr>
              <a:t> </a:t>
            </a:r>
            <a:r>
              <a:rPr lang="en-GB" sz="2000" kern="0" dirty="0">
                <a:solidFill>
                  <a:srgbClr val="FFFFFF"/>
                </a:solidFill>
                <a:latin typeface="Century Gothic" panose="020B0502020202020204" pitchFamily="34" charset="0"/>
                <a:sym typeface="Arial"/>
              </a:rPr>
              <a:t>is for </a:t>
            </a:r>
            <a:r>
              <a:rPr lang="en-GB" sz="2000" u="sng" kern="0" dirty="0">
                <a:solidFill>
                  <a:srgbClr val="FFFFFF"/>
                </a:solidFill>
                <a:latin typeface="Century Gothic" panose="020B0502020202020204" pitchFamily="34" charset="0"/>
                <a:sym typeface="Arial"/>
              </a:rPr>
              <a:t>open spaces</a:t>
            </a:r>
            <a:r>
              <a:rPr lang="en-GB" sz="2000" kern="0" dirty="0">
                <a:solidFill>
                  <a:srgbClr val="FFFFFF"/>
                </a:solidFill>
                <a:latin typeface="Century Gothic" panose="020B0502020202020204" pitchFamily="34" charset="0"/>
                <a:sym typeface="Arial"/>
              </a:rPr>
              <a:t> or </a:t>
            </a:r>
            <a:r>
              <a:rPr lang="en-GB" sz="2000" u="sng" kern="0" dirty="0">
                <a:solidFill>
                  <a:srgbClr val="FFFFFF"/>
                </a:solidFill>
                <a:latin typeface="Century Gothic" panose="020B0502020202020204" pitchFamily="34" charset="0"/>
                <a:sym typeface="Arial"/>
              </a:rPr>
              <a:t>events</a:t>
            </a:r>
            <a:r>
              <a:rPr lang="en-GB" sz="2000" kern="0" dirty="0">
                <a:solidFill>
                  <a:srgbClr val="FFFFFF"/>
                </a:solidFill>
                <a:latin typeface="Century Gothic" panose="020B0502020202020204" pitchFamily="34" charset="0"/>
                <a:sym typeface="Arial"/>
              </a:rPr>
              <a:t>. For example, also use </a:t>
            </a:r>
            <a:r>
              <a:rPr lang="en-GB" sz="2000" b="1" i="1" kern="0" dirty="0">
                <a:solidFill>
                  <a:srgbClr val="FFFFFF"/>
                </a:solidFill>
                <a:latin typeface="Century Gothic" panose="020B0502020202020204" pitchFamily="34" charset="0"/>
                <a:sym typeface="Arial"/>
              </a:rPr>
              <a:t>auf</a:t>
            </a:r>
            <a:r>
              <a:rPr lang="en-GB" sz="2000" kern="0" dirty="0">
                <a:solidFill>
                  <a:srgbClr val="FFFFFF"/>
                </a:solidFill>
                <a:latin typeface="Century Gothic" panose="020B0502020202020204" pitchFamily="34" charset="0"/>
                <a:sym typeface="Arial"/>
              </a:rPr>
              <a:t> for an open air or pop concert.</a:t>
            </a:r>
          </a:p>
        </p:txBody>
      </p:sp>
      <p:sp>
        <p:nvSpPr>
          <p:cNvPr id="47" name="TextBox 46"/>
          <p:cNvSpPr txBox="1"/>
          <p:nvPr/>
        </p:nvSpPr>
        <p:spPr>
          <a:xfrm>
            <a:off x="322197" y="3879128"/>
            <a:ext cx="1458477" cy="400110"/>
          </a:xfrm>
          <a:prstGeom prst="rect">
            <a:avLst/>
          </a:prstGeom>
          <a:noFill/>
        </p:spPr>
        <p:txBody>
          <a:bodyPr wrap="square" rtlCol="0">
            <a:spAutoFit/>
          </a:bodyPr>
          <a:lstStyle/>
          <a:p>
            <a:pPr>
              <a:buClr>
                <a:srgbClr val="000000"/>
              </a:buClr>
              <a:buFont typeface="Arial"/>
              <a:buNone/>
            </a:pPr>
            <a:r>
              <a:rPr lang="en-GB" sz="2000" kern="0">
                <a:solidFill>
                  <a:srgbClr val="4472C4">
                    <a:lumMod val="50000"/>
                  </a:srgbClr>
                </a:solidFill>
                <a:latin typeface="Century Gothic" panose="020B0502020202020204" pitchFamily="34" charset="0"/>
                <a:cs typeface="Arial"/>
                <a:sym typeface="Arial"/>
              </a:rPr>
              <a:t>(location)</a:t>
            </a:r>
            <a:endParaRPr lang="en-GB" sz="2000" kern="0" dirty="0">
              <a:solidFill>
                <a:srgbClr val="4472C4">
                  <a:lumMod val="50000"/>
                </a:srgbClr>
              </a:solidFill>
              <a:latin typeface="Century Gothic" panose="020B0502020202020204" pitchFamily="34" charset="0"/>
              <a:cs typeface="Arial"/>
              <a:sym typeface="Arial"/>
            </a:endParaRPr>
          </a:p>
        </p:txBody>
      </p:sp>
      <p:sp>
        <p:nvSpPr>
          <p:cNvPr id="48" name="TextBox 47"/>
          <p:cNvSpPr txBox="1"/>
          <p:nvPr/>
        </p:nvSpPr>
        <p:spPr>
          <a:xfrm>
            <a:off x="317159" y="5255236"/>
            <a:ext cx="1303094" cy="400110"/>
          </a:xfrm>
          <a:prstGeom prst="rect">
            <a:avLst/>
          </a:prstGeom>
          <a:noFill/>
        </p:spPr>
        <p:txBody>
          <a:bodyPr wrap="square" rtlCol="0">
            <a:spAutoFit/>
          </a:bodyPr>
          <a:lstStyle/>
          <a:p>
            <a:pPr>
              <a:buClr>
                <a:srgbClr val="000000"/>
              </a:buClr>
              <a:buFont typeface="Arial"/>
              <a:buNone/>
            </a:pPr>
            <a:r>
              <a:rPr lang="en-GB" sz="2000" kern="0">
                <a:solidFill>
                  <a:srgbClr val="4472C4">
                    <a:lumMod val="50000"/>
                  </a:srgbClr>
                </a:solidFill>
                <a:latin typeface="Century Gothic" panose="020B0502020202020204" pitchFamily="34" charset="0"/>
                <a:cs typeface="Arial"/>
                <a:sym typeface="Arial"/>
              </a:rPr>
              <a:t>(motion)</a:t>
            </a:r>
            <a:endParaRPr lang="en-GB" sz="2000" kern="0" dirty="0">
              <a:solidFill>
                <a:srgbClr val="4472C4">
                  <a:lumMod val="50000"/>
                </a:srgbClr>
              </a:solidFill>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2BF69B6B-6489-EB4C-877F-24230634F687}"/>
              </a:ext>
            </a:extLst>
          </p:cNvPr>
          <p:cNvSpPr>
            <a:spLocks noGrp="1"/>
          </p:cNvSpPr>
          <p:nvPr>
            <p:ph type="title"/>
          </p:nvPr>
        </p:nvSpPr>
        <p:spPr>
          <a:xfrm>
            <a:off x="0" y="-21682"/>
            <a:ext cx="10515600" cy="1325563"/>
          </a:xfrm>
        </p:spPr>
        <p:txBody>
          <a:bodyPr>
            <a:normAutofit/>
          </a:bodyPr>
          <a:lstStyle/>
          <a:p>
            <a:r>
              <a:rPr lang="en-GB" sz="3300" b="1" dirty="0">
                <a:solidFill>
                  <a:prstClr val="white"/>
                </a:solidFill>
                <a:sym typeface="Arial"/>
              </a:rPr>
              <a:t>Using </a:t>
            </a:r>
            <a:r>
              <a:rPr lang="en-GB" sz="3300" b="1" i="1" dirty="0">
                <a:solidFill>
                  <a:prstClr val="white"/>
                </a:solidFill>
                <a:sym typeface="Arial"/>
              </a:rPr>
              <a:t>auf</a:t>
            </a:r>
            <a:r>
              <a:rPr lang="en-GB" sz="3300" b="1" dirty="0">
                <a:solidFill>
                  <a:prstClr val="white"/>
                </a:solidFill>
                <a:sym typeface="Arial"/>
              </a:rPr>
              <a:t> to mean ‘at’ or ‘to’</a:t>
            </a:r>
            <a:endParaRPr lang="en-US" sz="3300" dirty="0"/>
          </a:p>
        </p:txBody>
      </p:sp>
    </p:spTree>
    <p:extLst>
      <p:ext uri="{BB962C8B-B14F-4D97-AF65-F5344CB8AC3E}">
        <p14:creationId xmlns:p14="http://schemas.microsoft.com/office/powerpoint/2010/main" val="105974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P spid="19" grpId="0"/>
      <p:bldP spid="21" grpId="0"/>
      <p:bldP spid="22" grpId="0"/>
      <p:bldP spid="26" grpId="0"/>
      <p:bldP spid="32" grpId="0"/>
      <p:bldP spid="33" grpId="0"/>
      <p:bldP spid="36" grpId="0"/>
      <p:bldP spid="41" grpId="0"/>
      <p:bldP spid="43" grpId="0"/>
      <p:bldP spid="44" grpId="0"/>
      <p:bldP spid="45" grpId="0"/>
      <p:bldP spid="46" grpId="0" animBg="1"/>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323681" y="1149482"/>
            <a:ext cx="11299358" cy="1200329"/>
          </a:xfrm>
          <a:prstGeom prst="rect">
            <a:avLst/>
          </a:prstGeom>
          <a:noFill/>
        </p:spPr>
        <p:txBody>
          <a:bodyPr wrap="square" rtlCol="0">
            <a:spAutoFit/>
          </a:bodyPr>
          <a:lstStyle/>
          <a:p>
            <a:pPr>
              <a:buClr>
                <a:srgbClr val="000000"/>
              </a:buClr>
              <a:buFont typeface="Arial"/>
              <a:buNone/>
            </a:pPr>
            <a:r>
              <a:rPr lang="en-GB" sz="2400" b="1" kern="0">
                <a:solidFill>
                  <a:srgbClr val="115076"/>
                </a:solidFill>
                <a:latin typeface="Century Gothic" panose="020B0502020202020204" pitchFamily="34" charset="0"/>
                <a:cs typeface="Arial"/>
                <a:sym typeface="Arial"/>
              </a:rPr>
              <a:t>Remember! </a:t>
            </a:r>
            <a:r>
              <a:rPr lang="en-GB" sz="2400" kern="0">
                <a:solidFill>
                  <a:srgbClr val="115076"/>
                </a:solidFill>
                <a:latin typeface="Century Gothic" panose="020B0502020202020204" pitchFamily="34" charset="0"/>
                <a:cs typeface="Arial"/>
                <a:sym typeface="Arial"/>
              </a:rPr>
              <a:t>The translation of </a:t>
            </a:r>
            <a:r>
              <a:rPr lang="en-GB" sz="2400" b="1" i="1" kern="0">
                <a:solidFill>
                  <a:srgbClr val="115076"/>
                </a:solidFill>
                <a:latin typeface="Century Gothic" panose="020B0502020202020204" pitchFamily="34" charset="0"/>
                <a:cs typeface="Arial"/>
                <a:sym typeface="Arial"/>
              </a:rPr>
              <a:t>auf </a:t>
            </a:r>
            <a:r>
              <a:rPr lang="en-GB" sz="2400" kern="0">
                <a:solidFill>
                  <a:srgbClr val="115076"/>
                </a:solidFill>
                <a:latin typeface="Century Gothic" panose="020B0502020202020204" pitchFamily="34" charset="0"/>
                <a:cs typeface="Arial"/>
                <a:sym typeface="Arial"/>
              </a:rPr>
              <a:t>is ‘</a:t>
            </a:r>
            <a:r>
              <a:rPr lang="en-GB" sz="2400" b="1" kern="0">
                <a:solidFill>
                  <a:srgbClr val="115076"/>
                </a:solidFill>
                <a:latin typeface="Century Gothic" panose="020B0502020202020204" pitchFamily="34" charset="0"/>
                <a:cs typeface="Arial"/>
                <a:sym typeface="Arial"/>
              </a:rPr>
              <a:t>onto</a:t>
            </a:r>
            <a:r>
              <a:rPr lang="en-GB" sz="2400" kern="0">
                <a:solidFill>
                  <a:srgbClr val="115076"/>
                </a:solidFill>
                <a:latin typeface="Century Gothic" panose="020B0502020202020204" pitchFamily="34" charset="0"/>
                <a:cs typeface="Arial"/>
                <a:sym typeface="Arial"/>
              </a:rPr>
              <a:t>’ or ‘</a:t>
            </a:r>
            <a:r>
              <a:rPr lang="en-GB" sz="2400" b="1" kern="0">
                <a:solidFill>
                  <a:srgbClr val="115076"/>
                </a:solidFill>
                <a:latin typeface="Century Gothic" panose="020B0502020202020204" pitchFamily="34" charset="0"/>
                <a:cs typeface="Arial"/>
                <a:sym typeface="Arial"/>
              </a:rPr>
              <a:t>to</a:t>
            </a:r>
            <a:r>
              <a:rPr lang="en-GB" sz="2400" kern="0">
                <a:solidFill>
                  <a:srgbClr val="115076"/>
                </a:solidFill>
                <a:latin typeface="Century Gothic" panose="020B0502020202020204" pitchFamily="34" charset="0"/>
                <a:cs typeface="Arial"/>
                <a:sym typeface="Arial"/>
              </a:rPr>
              <a:t>’ with verbs of </a:t>
            </a:r>
            <a:r>
              <a:rPr lang="en-GB" sz="2400" b="1" kern="0">
                <a:solidFill>
                  <a:srgbClr val="115076"/>
                </a:solidFill>
                <a:latin typeface="Century Gothic" panose="020B0502020202020204" pitchFamily="34" charset="0"/>
                <a:cs typeface="Arial"/>
                <a:sym typeface="Arial"/>
              </a:rPr>
              <a:t>movement </a:t>
            </a:r>
            <a:r>
              <a:rPr lang="en-GB" sz="2400" kern="0">
                <a:solidFill>
                  <a:srgbClr val="115076"/>
                </a:solidFill>
                <a:latin typeface="Century Gothic" panose="020B0502020202020204" pitchFamily="34" charset="0"/>
                <a:cs typeface="Arial"/>
                <a:sym typeface="Arial"/>
              </a:rPr>
              <a:t>Row 2 article) and ‘</a:t>
            </a:r>
            <a:r>
              <a:rPr lang="en-GB" sz="2400" b="1" kern="0">
                <a:solidFill>
                  <a:srgbClr val="115076"/>
                </a:solidFill>
                <a:latin typeface="Century Gothic" panose="020B0502020202020204" pitchFamily="34" charset="0"/>
                <a:cs typeface="Arial"/>
                <a:sym typeface="Arial"/>
              </a:rPr>
              <a:t>on</a:t>
            </a:r>
            <a:r>
              <a:rPr lang="en-GB" sz="2400" kern="0">
                <a:solidFill>
                  <a:srgbClr val="115076"/>
                </a:solidFill>
                <a:latin typeface="Century Gothic" panose="020B0502020202020204" pitchFamily="34" charset="0"/>
                <a:cs typeface="Arial"/>
                <a:sym typeface="Arial"/>
              </a:rPr>
              <a:t>’ or ‘</a:t>
            </a:r>
            <a:r>
              <a:rPr lang="en-GB" sz="2400" b="1" kern="0">
                <a:solidFill>
                  <a:srgbClr val="115076"/>
                </a:solidFill>
                <a:latin typeface="Century Gothic" panose="020B0502020202020204" pitchFamily="34" charset="0"/>
                <a:cs typeface="Arial"/>
                <a:sym typeface="Arial"/>
              </a:rPr>
              <a:t>at</a:t>
            </a:r>
            <a:r>
              <a:rPr lang="en-GB" sz="2400" kern="0">
                <a:solidFill>
                  <a:srgbClr val="115076"/>
                </a:solidFill>
                <a:latin typeface="Century Gothic" panose="020B0502020202020204" pitchFamily="34" charset="0"/>
                <a:cs typeface="Arial"/>
                <a:sym typeface="Arial"/>
              </a:rPr>
              <a:t>’ with verbs of  </a:t>
            </a:r>
            <a:r>
              <a:rPr lang="en-GB" sz="2400" b="1" kern="0">
                <a:solidFill>
                  <a:srgbClr val="115076"/>
                </a:solidFill>
                <a:latin typeface="Century Gothic" panose="020B0502020202020204" pitchFamily="34" charset="0"/>
                <a:cs typeface="Arial"/>
                <a:sym typeface="Arial"/>
              </a:rPr>
              <a:t>location</a:t>
            </a:r>
            <a:r>
              <a:rPr lang="en-GB" sz="2400" kern="0">
                <a:solidFill>
                  <a:srgbClr val="115076"/>
                </a:solidFill>
                <a:latin typeface="Century Gothic" panose="020B0502020202020204" pitchFamily="34" charset="0"/>
                <a:cs typeface="Arial"/>
                <a:sym typeface="Arial"/>
              </a:rPr>
              <a:t> (Row 3 article). </a:t>
            </a:r>
          </a:p>
          <a:p>
            <a:pPr>
              <a:buClr>
                <a:srgbClr val="000000"/>
              </a:buClr>
              <a:buFont typeface="Arial"/>
              <a:buNone/>
            </a:pPr>
            <a:r>
              <a:rPr lang="en-GB" sz="2400" b="1" kern="0">
                <a:solidFill>
                  <a:srgbClr val="115076"/>
                </a:solidFill>
                <a:latin typeface="Century Gothic" panose="020B0502020202020204" pitchFamily="34" charset="0"/>
                <a:cs typeface="Arial"/>
                <a:sym typeface="Arial"/>
              </a:rPr>
              <a:t>What is the correct translation in each case below?</a:t>
            </a:r>
            <a:endParaRPr lang="en-GB" sz="2400" b="1" kern="0" dirty="0">
              <a:solidFill>
                <a:srgbClr val="115076"/>
              </a:solidFill>
              <a:latin typeface="Century Gothic" panose="020B0502020202020204" pitchFamily="34" charset="0"/>
              <a:cs typeface="Arial"/>
              <a:sym typeface="Arial"/>
            </a:endParaRP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nvGraphicFramePr>
        <p:xfrm>
          <a:off x="548636" y="2470975"/>
          <a:ext cx="11074403" cy="3600000"/>
        </p:xfrm>
        <a:graphic>
          <a:graphicData uri="http://schemas.openxmlformats.org/drawingml/2006/table">
            <a:tbl>
              <a:tblPr firstRow="1" bandRow="1">
                <a:tableStyleId>{5940675A-B579-460E-94D1-54222C63F5DA}</a:tableStyleId>
              </a:tblPr>
              <a:tblGrid>
                <a:gridCol w="836411">
                  <a:extLst>
                    <a:ext uri="{9D8B030D-6E8A-4147-A177-3AD203B41FA5}">
                      <a16:colId xmlns:a16="http://schemas.microsoft.com/office/drawing/2014/main" val="2967689207"/>
                    </a:ext>
                  </a:extLst>
                </a:gridCol>
                <a:gridCol w="4197408">
                  <a:extLst>
                    <a:ext uri="{9D8B030D-6E8A-4147-A177-3AD203B41FA5}">
                      <a16:colId xmlns:a16="http://schemas.microsoft.com/office/drawing/2014/main" val="2892665280"/>
                    </a:ext>
                  </a:extLst>
                </a:gridCol>
                <a:gridCol w="1510146">
                  <a:extLst>
                    <a:ext uri="{9D8B030D-6E8A-4147-A177-3AD203B41FA5}">
                      <a16:colId xmlns:a16="http://schemas.microsoft.com/office/drawing/2014/main" val="3764915247"/>
                    </a:ext>
                  </a:extLst>
                </a:gridCol>
                <a:gridCol w="1510146">
                  <a:extLst>
                    <a:ext uri="{9D8B030D-6E8A-4147-A177-3AD203B41FA5}">
                      <a16:colId xmlns:a16="http://schemas.microsoft.com/office/drawing/2014/main" val="2783025705"/>
                    </a:ext>
                  </a:extLst>
                </a:gridCol>
                <a:gridCol w="1510146">
                  <a:extLst>
                    <a:ext uri="{9D8B030D-6E8A-4147-A177-3AD203B41FA5}">
                      <a16:colId xmlns:a16="http://schemas.microsoft.com/office/drawing/2014/main" val="2504861633"/>
                    </a:ext>
                  </a:extLst>
                </a:gridCol>
                <a:gridCol w="1510146">
                  <a:extLst>
                    <a:ext uri="{9D8B030D-6E8A-4147-A177-3AD203B41FA5}">
                      <a16:colId xmlns:a16="http://schemas.microsoft.com/office/drawing/2014/main" val="2376805943"/>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a:solidFill>
                            <a:srgbClr val="115076"/>
                          </a:solidFill>
                          <a:latin typeface="Century Gothic" panose="020B0502020202020204" pitchFamily="34" charset="0"/>
                        </a:rPr>
                        <a:t>‘on</a:t>
                      </a:r>
                      <a:r>
                        <a:rPr lang="en-GB"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‘onto</a:t>
                      </a:r>
                      <a:r>
                        <a:rPr lang="en-GB"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‘at’</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‘to’</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Ich gehe </a:t>
                      </a:r>
                      <a:r>
                        <a:rPr lang="en-GB" sz="2000" b="1">
                          <a:solidFill>
                            <a:srgbClr val="115076"/>
                          </a:solidFill>
                          <a:latin typeface="Century Gothic" panose="020B0502020202020204" pitchFamily="34" charset="0"/>
                        </a:rPr>
                        <a:t>auf </a:t>
                      </a:r>
                      <a:r>
                        <a:rPr lang="en-GB" sz="2000">
                          <a:solidFill>
                            <a:srgbClr val="115076"/>
                          </a:solidFill>
                          <a:latin typeface="Century Gothic" panose="020B0502020202020204" pitchFamily="34" charset="0"/>
                        </a:rPr>
                        <a:t>die Party</a:t>
                      </a:r>
                      <a:r>
                        <a:rPr lang="en-GB" sz="2000" b="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Ich bin </a:t>
                      </a:r>
                      <a:r>
                        <a:rPr lang="en-GB" sz="2000" b="1">
                          <a:solidFill>
                            <a:srgbClr val="115076"/>
                          </a:solidFill>
                          <a:latin typeface="Century Gothic" panose="020B0502020202020204" pitchFamily="34" charset="0"/>
                        </a:rPr>
                        <a:t>auf</a:t>
                      </a:r>
                      <a:r>
                        <a:rPr lang="en-GB" sz="2000">
                          <a:solidFill>
                            <a:srgbClr val="115076"/>
                          </a:solidFill>
                          <a:latin typeface="Century Gothic" panose="020B0502020202020204" pitchFamily="34" charset="0"/>
                        </a:rPr>
                        <a:t> dem Festival</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Das Buch</a:t>
                      </a:r>
                      <a:r>
                        <a:rPr lang="en-GB" sz="2000" baseline="0">
                          <a:solidFill>
                            <a:srgbClr val="115076"/>
                          </a:solidFill>
                          <a:latin typeface="Century Gothic" panose="020B0502020202020204" pitchFamily="34" charset="0"/>
                        </a:rPr>
                        <a:t> is </a:t>
                      </a:r>
                      <a:r>
                        <a:rPr lang="en-GB" sz="2000" b="1" baseline="0">
                          <a:solidFill>
                            <a:srgbClr val="115076"/>
                          </a:solidFill>
                          <a:latin typeface="Century Gothic" panose="020B0502020202020204" pitchFamily="34" charset="0"/>
                        </a:rPr>
                        <a:t>auf </a:t>
                      </a:r>
                      <a:r>
                        <a:rPr lang="en-GB" sz="2000" baseline="0">
                          <a:solidFill>
                            <a:srgbClr val="115076"/>
                          </a:solidFill>
                          <a:latin typeface="Century Gothic" panose="020B0502020202020204" pitchFamily="34" charset="0"/>
                        </a:rPr>
                        <a:t>dem Tisch</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Die Katze</a:t>
                      </a:r>
                      <a:r>
                        <a:rPr lang="en-GB" sz="2000" baseline="0">
                          <a:solidFill>
                            <a:srgbClr val="115076"/>
                          </a:solidFill>
                          <a:latin typeface="Century Gothic" panose="020B0502020202020204" pitchFamily="34" charset="0"/>
                        </a:rPr>
                        <a:t> springt </a:t>
                      </a:r>
                      <a:r>
                        <a:rPr lang="en-GB" sz="2000" b="1" baseline="0">
                          <a:solidFill>
                            <a:srgbClr val="115076"/>
                          </a:solidFill>
                          <a:latin typeface="Century Gothic" panose="020B0502020202020204" pitchFamily="34" charset="0"/>
                        </a:rPr>
                        <a:t>auf</a:t>
                      </a:r>
                      <a:r>
                        <a:rPr lang="en-GB" sz="2000" baseline="0">
                          <a:solidFill>
                            <a:srgbClr val="115076"/>
                          </a:solidFill>
                          <a:latin typeface="Century Gothic" panose="020B0502020202020204" pitchFamily="34" charset="0"/>
                        </a:rPr>
                        <a:t> den Tisch</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801" y="3045840"/>
            <a:ext cx="720000" cy="749999"/>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546" y="3820978"/>
            <a:ext cx="720000" cy="749999"/>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200" y="4570977"/>
            <a:ext cx="720000" cy="749999"/>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616" y="5320976"/>
            <a:ext cx="720000" cy="749999"/>
          </a:xfrm>
          <a:prstGeom prst="rect">
            <a:avLst/>
          </a:prstGeom>
        </p:spPr>
      </p:pic>
      <p:pic>
        <p:nvPicPr>
          <p:cNvPr id="18" name="Picture 17">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9"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b="1" kern="0">
                <a:solidFill>
                  <a:srgbClr val="FFFFFF"/>
                </a:solidFill>
                <a:latin typeface="Century Gothic"/>
                <a:ea typeface="Century Gothic"/>
                <a:cs typeface="Century Gothic"/>
                <a:sym typeface="Century Gothic"/>
              </a:rPr>
              <a:t>lesen</a:t>
            </a:r>
            <a:endParaRPr b="1" kern="0" dirty="0">
              <a:solidFill>
                <a:srgbClr val="FFFFFF"/>
              </a:solidFill>
              <a:latin typeface="Century Gothic"/>
              <a:ea typeface="Century Gothic"/>
              <a:cs typeface="Century Gothic"/>
              <a:sym typeface="Century Gothic"/>
            </a:endParaRPr>
          </a:p>
        </p:txBody>
      </p:sp>
      <p:sp>
        <p:nvSpPr>
          <p:cNvPr id="6" name="Rectangle 5"/>
          <p:cNvSpPr/>
          <p:nvPr/>
        </p:nvSpPr>
        <p:spPr>
          <a:xfrm>
            <a:off x="204471" y="369864"/>
            <a:ext cx="5205271" cy="523220"/>
          </a:xfrm>
          <a:prstGeom prst="rect">
            <a:avLst/>
          </a:prstGeom>
        </p:spPr>
        <p:txBody>
          <a:bodyPr wrap="none">
            <a:spAutoFit/>
          </a:bodyPr>
          <a:lstStyle/>
          <a:p>
            <a:pPr>
              <a:buClr>
                <a:srgbClr val="000000"/>
              </a:buClr>
              <a:buFont typeface="Arial"/>
              <a:buNone/>
            </a:pPr>
            <a:r>
              <a:rPr lang="en-GB" sz="2800" b="1" kern="0">
                <a:solidFill>
                  <a:prstClr val="white"/>
                </a:solidFill>
                <a:latin typeface="Century Gothic" panose="020B0502020202020204" pitchFamily="34" charset="0"/>
                <a:cs typeface="Arial"/>
                <a:sym typeface="Arial"/>
              </a:rPr>
              <a:t>The different meanings of </a:t>
            </a:r>
            <a:r>
              <a:rPr lang="en-GB" sz="2800" b="1" i="1" kern="0">
                <a:solidFill>
                  <a:prstClr val="white"/>
                </a:solidFill>
                <a:latin typeface="Century Gothic" panose="020B0502020202020204" pitchFamily="34" charset="0"/>
                <a:cs typeface="Arial"/>
                <a:sym typeface="Arial"/>
              </a:rPr>
              <a:t>auf</a:t>
            </a:r>
            <a:endParaRPr lang="en-GB" sz="2800" b="1" kern="0" dirty="0">
              <a:solidFill>
                <a:prstClr val="white"/>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15638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323681" y="1149482"/>
            <a:ext cx="11299358" cy="1200329"/>
          </a:xfrm>
          <a:prstGeom prst="rect">
            <a:avLst/>
          </a:prstGeom>
          <a:noFill/>
        </p:spPr>
        <p:txBody>
          <a:bodyPr wrap="square" rtlCol="0">
            <a:spAutoFit/>
          </a:bodyPr>
          <a:lstStyle/>
          <a:p>
            <a:pPr>
              <a:buClr>
                <a:srgbClr val="000000"/>
              </a:buClr>
              <a:buFont typeface="Arial"/>
              <a:buNone/>
            </a:pPr>
            <a:r>
              <a:rPr lang="en-GB" sz="2400" b="1" kern="0">
                <a:solidFill>
                  <a:srgbClr val="115076"/>
                </a:solidFill>
                <a:latin typeface="Century Gothic" panose="020B0502020202020204" pitchFamily="34" charset="0"/>
                <a:cs typeface="Arial"/>
                <a:sym typeface="Arial"/>
              </a:rPr>
              <a:t>Remember! </a:t>
            </a:r>
            <a:r>
              <a:rPr lang="en-GB" sz="2400" kern="0">
                <a:solidFill>
                  <a:srgbClr val="115076"/>
                </a:solidFill>
                <a:latin typeface="Century Gothic" panose="020B0502020202020204" pitchFamily="34" charset="0"/>
                <a:cs typeface="Arial"/>
                <a:sym typeface="Arial"/>
              </a:rPr>
              <a:t>The translation of </a:t>
            </a:r>
            <a:r>
              <a:rPr lang="en-GB" sz="2400" b="1" i="1" kern="0">
                <a:solidFill>
                  <a:srgbClr val="115076"/>
                </a:solidFill>
                <a:latin typeface="Century Gothic" panose="020B0502020202020204" pitchFamily="34" charset="0"/>
                <a:cs typeface="Arial"/>
                <a:sym typeface="Arial"/>
              </a:rPr>
              <a:t>auf </a:t>
            </a:r>
            <a:r>
              <a:rPr lang="en-GB" sz="2400" kern="0">
                <a:solidFill>
                  <a:srgbClr val="115076"/>
                </a:solidFill>
                <a:latin typeface="Century Gothic" panose="020B0502020202020204" pitchFamily="34" charset="0"/>
                <a:cs typeface="Arial"/>
                <a:sym typeface="Arial"/>
              </a:rPr>
              <a:t>is ‘</a:t>
            </a:r>
            <a:r>
              <a:rPr lang="en-GB" sz="2400" b="1" kern="0">
                <a:solidFill>
                  <a:srgbClr val="115076"/>
                </a:solidFill>
                <a:latin typeface="Century Gothic" panose="020B0502020202020204" pitchFamily="34" charset="0"/>
                <a:cs typeface="Arial"/>
                <a:sym typeface="Arial"/>
              </a:rPr>
              <a:t>onto</a:t>
            </a:r>
            <a:r>
              <a:rPr lang="en-GB" sz="2400" kern="0">
                <a:solidFill>
                  <a:srgbClr val="115076"/>
                </a:solidFill>
                <a:latin typeface="Century Gothic" panose="020B0502020202020204" pitchFamily="34" charset="0"/>
                <a:cs typeface="Arial"/>
                <a:sym typeface="Arial"/>
              </a:rPr>
              <a:t>’ or ‘</a:t>
            </a:r>
            <a:r>
              <a:rPr lang="en-GB" sz="2400" b="1" kern="0">
                <a:solidFill>
                  <a:srgbClr val="115076"/>
                </a:solidFill>
                <a:latin typeface="Century Gothic" panose="020B0502020202020204" pitchFamily="34" charset="0"/>
                <a:cs typeface="Arial"/>
                <a:sym typeface="Arial"/>
              </a:rPr>
              <a:t>to</a:t>
            </a:r>
            <a:r>
              <a:rPr lang="en-GB" sz="2400" kern="0">
                <a:solidFill>
                  <a:srgbClr val="115076"/>
                </a:solidFill>
                <a:latin typeface="Century Gothic" panose="020B0502020202020204" pitchFamily="34" charset="0"/>
                <a:cs typeface="Arial"/>
                <a:sym typeface="Arial"/>
              </a:rPr>
              <a:t>’ with verbs of </a:t>
            </a:r>
            <a:r>
              <a:rPr lang="en-GB" sz="2400" b="1" kern="0">
                <a:solidFill>
                  <a:srgbClr val="115076"/>
                </a:solidFill>
                <a:latin typeface="Century Gothic" panose="020B0502020202020204" pitchFamily="34" charset="0"/>
                <a:cs typeface="Arial"/>
                <a:sym typeface="Arial"/>
              </a:rPr>
              <a:t>movement </a:t>
            </a:r>
            <a:r>
              <a:rPr lang="en-GB" sz="2400" kern="0">
                <a:solidFill>
                  <a:srgbClr val="115076"/>
                </a:solidFill>
                <a:latin typeface="Century Gothic" panose="020B0502020202020204" pitchFamily="34" charset="0"/>
                <a:cs typeface="Arial"/>
                <a:sym typeface="Arial"/>
              </a:rPr>
              <a:t>Row 2 article) and ‘</a:t>
            </a:r>
            <a:r>
              <a:rPr lang="en-GB" sz="2400" b="1" kern="0">
                <a:solidFill>
                  <a:srgbClr val="115076"/>
                </a:solidFill>
                <a:latin typeface="Century Gothic" panose="020B0502020202020204" pitchFamily="34" charset="0"/>
                <a:cs typeface="Arial"/>
                <a:sym typeface="Arial"/>
              </a:rPr>
              <a:t>on</a:t>
            </a:r>
            <a:r>
              <a:rPr lang="en-GB" sz="2400" kern="0">
                <a:solidFill>
                  <a:srgbClr val="115076"/>
                </a:solidFill>
                <a:latin typeface="Century Gothic" panose="020B0502020202020204" pitchFamily="34" charset="0"/>
                <a:cs typeface="Arial"/>
                <a:sym typeface="Arial"/>
              </a:rPr>
              <a:t>’ or ‘</a:t>
            </a:r>
            <a:r>
              <a:rPr lang="en-GB" sz="2400" b="1" kern="0">
                <a:solidFill>
                  <a:srgbClr val="115076"/>
                </a:solidFill>
                <a:latin typeface="Century Gothic" panose="020B0502020202020204" pitchFamily="34" charset="0"/>
                <a:cs typeface="Arial"/>
                <a:sym typeface="Arial"/>
              </a:rPr>
              <a:t>at</a:t>
            </a:r>
            <a:r>
              <a:rPr lang="en-GB" sz="2400" kern="0">
                <a:solidFill>
                  <a:srgbClr val="115076"/>
                </a:solidFill>
                <a:latin typeface="Century Gothic" panose="020B0502020202020204" pitchFamily="34" charset="0"/>
                <a:cs typeface="Arial"/>
                <a:sym typeface="Arial"/>
              </a:rPr>
              <a:t>’ with verbs of  </a:t>
            </a:r>
            <a:r>
              <a:rPr lang="en-GB" sz="2400" b="1" kern="0">
                <a:solidFill>
                  <a:srgbClr val="115076"/>
                </a:solidFill>
                <a:latin typeface="Century Gothic" panose="020B0502020202020204" pitchFamily="34" charset="0"/>
                <a:cs typeface="Arial"/>
                <a:sym typeface="Arial"/>
              </a:rPr>
              <a:t>location</a:t>
            </a:r>
            <a:r>
              <a:rPr lang="en-GB" sz="2400" kern="0">
                <a:solidFill>
                  <a:srgbClr val="115076"/>
                </a:solidFill>
                <a:latin typeface="Century Gothic" panose="020B0502020202020204" pitchFamily="34" charset="0"/>
                <a:cs typeface="Arial"/>
                <a:sym typeface="Arial"/>
              </a:rPr>
              <a:t> (Row 3 article). </a:t>
            </a:r>
          </a:p>
          <a:p>
            <a:pPr>
              <a:buClr>
                <a:srgbClr val="000000"/>
              </a:buClr>
              <a:buFont typeface="Arial"/>
              <a:buNone/>
            </a:pPr>
            <a:r>
              <a:rPr lang="en-GB" sz="2400" b="1" kern="0">
                <a:solidFill>
                  <a:srgbClr val="115076"/>
                </a:solidFill>
                <a:latin typeface="Century Gothic" panose="020B0502020202020204" pitchFamily="34" charset="0"/>
                <a:cs typeface="Arial"/>
                <a:sym typeface="Arial"/>
              </a:rPr>
              <a:t>What is the correct translation in each case below?</a:t>
            </a:r>
            <a:endParaRPr lang="en-GB" sz="2400" b="1" kern="0" dirty="0">
              <a:solidFill>
                <a:srgbClr val="115076"/>
              </a:solidFill>
              <a:latin typeface="Century Gothic" panose="020B0502020202020204" pitchFamily="34" charset="0"/>
              <a:cs typeface="Arial"/>
              <a:sym typeface="Arial"/>
            </a:endParaRP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nvGraphicFramePr>
        <p:xfrm>
          <a:off x="548636" y="2470975"/>
          <a:ext cx="11074403" cy="3600000"/>
        </p:xfrm>
        <a:graphic>
          <a:graphicData uri="http://schemas.openxmlformats.org/drawingml/2006/table">
            <a:tbl>
              <a:tblPr firstRow="1" bandRow="1">
                <a:tableStyleId>{5940675A-B579-460E-94D1-54222C63F5DA}</a:tableStyleId>
              </a:tblPr>
              <a:tblGrid>
                <a:gridCol w="1006766">
                  <a:extLst>
                    <a:ext uri="{9D8B030D-6E8A-4147-A177-3AD203B41FA5}">
                      <a16:colId xmlns:a16="http://schemas.microsoft.com/office/drawing/2014/main" val="2967689207"/>
                    </a:ext>
                  </a:extLst>
                </a:gridCol>
                <a:gridCol w="4027053">
                  <a:extLst>
                    <a:ext uri="{9D8B030D-6E8A-4147-A177-3AD203B41FA5}">
                      <a16:colId xmlns:a16="http://schemas.microsoft.com/office/drawing/2014/main" val="2892665280"/>
                    </a:ext>
                  </a:extLst>
                </a:gridCol>
                <a:gridCol w="1510146">
                  <a:extLst>
                    <a:ext uri="{9D8B030D-6E8A-4147-A177-3AD203B41FA5}">
                      <a16:colId xmlns:a16="http://schemas.microsoft.com/office/drawing/2014/main" val="3764915247"/>
                    </a:ext>
                  </a:extLst>
                </a:gridCol>
                <a:gridCol w="1510146">
                  <a:extLst>
                    <a:ext uri="{9D8B030D-6E8A-4147-A177-3AD203B41FA5}">
                      <a16:colId xmlns:a16="http://schemas.microsoft.com/office/drawing/2014/main" val="2783025705"/>
                    </a:ext>
                  </a:extLst>
                </a:gridCol>
                <a:gridCol w="1510146">
                  <a:extLst>
                    <a:ext uri="{9D8B030D-6E8A-4147-A177-3AD203B41FA5}">
                      <a16:colId xmlns:a16="http://schemas.microsoft.com/office/drawing/2014/main" val="2504861633"/>
                    </a:ext>
                  </a:extLst>
                </a:gridCol>
                <a:gridCol w="1510146">
                  <a:extLst>
                    <a:ext uri="{9D8B030D-6E8A-4147-A177-3AD203B41FA5}">
                      <a16:colId xmlns:a16="http://schemas.microsoft.com/office/drawing/2014/main" val="2376805943"/>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a:solidFill>
                            <a:srgbClr val="115076"/>
                          </a:solidFill>
                          <a:latin typeface="Century Gothic" panose="020B0502020202020204" pitchFamily="34" charset="0"/>
                        </a:rPr>
                        <a:t>‘on</a:t>
                      </a:r>
                      <a:r>
                        <a:rPr lang="en-GB"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‘onto</a:t>
                      </a:r>
                      <a:r>
                        <a:rPr lang="en-GB"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‘at’</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‘to’</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a:solidFill>
                            <a:srgbClr val="115076"/>
                          </a:solidFill>
                          <a:latin typeface="Century Gothic" panose="020B0502020202020204" pitchFamily="34" charset="0"/>
                        </a:rPr>
                        <a:t>5.</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Ich bin </a:t>
                      </a:r>
                      <a:r>
                        <a:rPr lang="en-GB" sz="2000" b="1">
                          <a:solidFill>
                            <a:srgbClr val="115076"/>
                          </a:solidFill>
                          <a:latin typeface="Century Gothic" panose="020B0502020202020204" pitchFamily="34" charset="0"/>
                        </a:rPr>
                        <a:t>auf </a:t>
                      </a:r>
                      <a:r>
                        <a:rPr lang="en-GB" sz="2000">
                          <a:solidFill>
                            <a:srgbClr val="115076"/>
                          </a:solidFill>
                          <a:latin typeface="Century Gothic" panose="020B0502020202020204" pitchFamily="34" charset="0"/>
                        </a:rPr>
                        <a:t>der Party</a:t>
                      </a:r>
                      <a:r>
                        <a:rPr lang="en-GB" sz="2000" b="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6</a:t>
                      </a:r>
                      <a:r>
                        <a:rPr lang="en-GB" sz="2400" b="1">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Ich gehe </a:t>
                      </a:r>
                      <a:r>
                        <a:rPr lang="en-GB" sz="2000" b="1">
                          <a:solidFill>
                            <a:srgbClr val="115076"/>
                          </a:solidFill>
                          <a:latin typeface="Century Gothic" panose="020B0502020202020204" pitchFamily="34" charset="0"/>
                        </a:rPr>
                        <a:t>auf</a:t>
                      </a:r>
                      <a:r>
                        <a:rPr lang="en-GB" sz="2000">
                          <a:solidFill>
                            <a:srgbClr val="115076"/>
                          </a:solidFill>
                          <a:latin typeface="Century Gothic" panose="020B0502020202020204" pitchFamily="34" charset="0"/>
                        </a:rPr>
                        <a:t> den Markt</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a:solidFill>
                            <a:srgbClr val="115076"/>
                          </a:solidFill>
                          <a:latin typeface="Century Gothic" panose="020B0502020202020204" pitchFamily="34" charset="0"/>
                        </a:rPr>
                        <a:t>7.</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b="0" baseline="0">
                          <a:solidFill>
                            <a:srgbClr val="115076"/>
                          </a:solidFill>
                          <a:latin typeface="Century Gothic" panose="020B0502020202020204" pitchFamily="34" charset="0"/>
                        </a:rPr>
                        <a:t>Ich springe </a:t>
                      </a:r>
                      <a:r>
                        <a:rPr lang="en-GB" sz="2000" b="1" baseline="0">
                          <a:solidFill>
                            <a:srgbClr val="115076"/>
                          </a:solidFill>
                          <a:latin typeface="Century Gothic" panose="020B0502020202020204" pitchFamily="34" charset="0"/>
                        </a:rPr>
                        <a:t>auf </a:t>
                      </a:r>
                      <a:r>
                        <a:rPr lang="en-GB" sz="2000" baseline="0">
                          <a:solidFill>
                            <a:srgbClr val="115076"/>
                          </a:solidFill>
                          <a:latin typeface="Century Gothic" panose="020B0502020202020204" pitchFamily="34" charset="0"/>
                        </a:rPr>
                        <a:t>den Boden</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a:solidFill>
                            <a:srgbClr val="115076"/>
                          </a:solidFill>
                          <a:latin typeface="Century Gothic" panose="020B0502020202020204" pitchFamily="34" charset="0"/>
                        </a:rPr>
                        <a:t>8.</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Der Hund </a:t>
                      </a:r>
                      <a:r>
                        <a:rPr lang="en-GB" sz="2000" baseline="0">
                          <a:solidFill>
                            <a:srgbClr val="115076"/>
                          </a:solidFill>
                          <a:latin typeface="Century Gothic" panose="020B0502020202020204" pitchFamily="34" charset="0"/>
                        </a:rPr>
                        <a:t>sitzt </a:t>
                      </a:r>
                      <a:r>
                        <a:rPr lang="en-GB" sz="2000" b="1" baseline="0">
                          <a:solidFill>
                            <a:srgbClr val="115076"/>
                          </a:solidFill>
                          <a:latin typeface="Century Gothic" panose="020B0502020202020204" pitchFamily="34" charset="0"/>
                        </a:rPr>
                        <a:t>auf</a:t>
                      </a:r>
                      <a:r>
                        <a:rPr lang="en-GB" sz="2000" baseline="0">
                          <a:solidFill>
                            <a:srgbClr val="115076"/>
                          </a:solidFill>
                          <a:latin typeface="Century Gothic" panose="020B0502020202020204" pitchFamily="34" charset="0"/>
                        </a:rPr>
                        <a:t> dem Boden.</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546" y="3070979"/>
            <a:ext cx="720000" cy="749999"/>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9132" y="3895975"/>
            <a:ext cx="720000" cy="749999"/>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065" y="4570977"/>
            <a:ext cx="720000" cy="749999"/>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200" y="5320976"/>
            <a:ext cx="720000" cy="749999"/>
          </a:xfrm>
          <a:prstGeom prst="rect">
            <a:avLst/>
          </a:prstGeom>
        </p:spPr>
      </p:pic>
      <p:pic>
        <p:nvPicPr>
          <p:cNvPr id="18" name="Picture 17">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9"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b="1" kern="0">
                <a:solidFill>
                  <a:srgbClr val="FFFFFF"/>
                </a:solidFill>
                <a:latin typeface="Century Gothic"/>
                <a:ea typeface="Century Gothic"/>
                <a:cs typeface="Century Gothic"/>
                <a:sym typeface="Century Gothic"/>
              </a:rPr>
              <a:t>lesen</a:t>
            </a:r>
            <a:endParaRPr b="1" kern="0" dirty="0">
              <a:solidFill>
                <a:srgbClr val="FFFFFF"/>
              </a:solidFill>
              <a:latin typeface="Century Gothic"/>
              <a:ea typeface="Century Gothic"/>
              <a:cs typeface="Century Gothic"/>
              <a:sym typeface="Century Gothic"/>
            </a:endParaRPr>
          </a:p>
        </p:txBody>
      </p:sp>
      <p:sp>
        <p:nvSpPr>
          <p:cNvPr id="6" name="Rectangle 5"/>
          <p:cNvSpPr/>
          <p:nvPr/>
        </p:nvSpPr>
        <p:spPr>
          <a:xfrm>
            <a:off x="204471" y="369864"/>
            <a:ext cx="5737468" cy="523220"/>
          </a:xfrm>
          <a:prstGeom prst="rect">
            <a:avLst/>
          </a:prstGeom>
        </p:spPr>
        <p:txBody>
          <a:bodyPr wrap="none">
            <a:spAutoFit/>
          </a:bodyPr>
          <a:lstStyle/>
          <a:p>
            <a:pPr>
              <a:buClr>
                <a:srgbClr val="000000"/>
              </a:buClr>
              <a:buFont typeface="Arial"/>
              <a:buNone/>
            </a:pPr>
            <a:r>
              <a:rPr lang="en-GB" sz="2800" b="1" kern="0" dirty="0">
                <a:solidFill>
                  <a:prstClr val="white"/>
                </a:solidFill>
                <a:latin typeface="Century Gothic" panose="020B0502020202020204" pitchFamily="34" charset="0"/>
                <a:cs typeface="Arial"/>
                <a:sym typeface="Arial"/>
              </a:rPr>
              <a:t>The different meanings of </a:t>
            </a:r>
            <a:r>
              <a:rPr lang="en-GB" sz="2800" b="1" i="1" kern="0" dirty="0">
                <a:solidFill>
                  <a:prstClr val="white"/>
                </a:solidFill>
                <a:latin typeface="Century Gothic" panose="020B0502020202020204" pitchFamily="34" charset="0"/>
                <a:cs typeface="Arial"/>
                <a:sym typeface="Arial"/>
              </a:rPr>
              <a:t>auf [2]</a:t>
            </a:r>
            <a:endParaRPr lang="en-GB" sz="2800" b="1" kern="0" dirty="0">
              <a:solidFill>
                <a:prstClr val="white"/>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40272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Template>
  <TotalTime>2610</TotalTime>
  <Words>2765</Words>
  <Application>Microsoft Macintosh PowerPoint</Application>
  <PresentationFormat>Widescreen</PresentationFormat>
  <Paragraphs>367</Paragraphs>
  <Slides>14</Slides>
  <Notes>14</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Century Gothic</vt:lpstr>
      <vt:lpstr>6_Office Theme</vt:lpstr>
      <vt:lpstr>1_Office Theme</vt:lpstr>
      <vt:lpstr>Grammatik</vt:lpstr>
      <vt:lpstr>Talking about where something or someone is moving to</vt:lpstr>
      <vt:lpstr>Talking about where something is</vt:lpstr>
      <vt:lpstr>R2 and R3: summary</vt:lpstr>
      <vt:lpstr>Mia sendet Katja eine SMS*</vt:lpstr>
      <vt:lpstr>Ich gehe oder ich bin?</vt:lpstr>
      <vt:lpstr>Using auf to mean ‘at’ or ‘to’</vt:lpstr>
      <vt:lpstr>Saying ‘to’ and ‘in’ in French</vt:lpstr>
      <vt:lpstr>Saying ‘to’ and ‘in’ in French</vt:lpstr>
      <vt:lpstr>Wolfgang und Mia gehen shoppen</vt:lpstr>
      <vt:lpstr>Wo ist er/sie? Wohin geht er/sie?</vt:lpstr>
      <vt:lpstr>Self-study version</vt:lpstr>
      <vt:lpstr>Wo ist er/sie? Wohin geht er/sie?</vt:lpstr>
      <vt:lpstr>Wo bist du? Wohin gehst du?</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Helen Thomas</cp:lastModifiedBy>
  <cp:revision>171</cp:revision>
  <dcterms:created xsi:type="dcterms:W3CDTF">2020-03-10T16:54:18Z</dcterms:created>
  <dcterms:modified xsi:type="dcterms:W3CDTF">2020-05-04T09:45:21Z</dcterms:modified>
</cp:coreProperties>
</file>