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77" r:id="rId2"/>
    <p:sldId id="596" r:id="rId3"/>
    <p:sldId id="597" r:id="rId4"/>
    <p:sldId id="280" r:id="rId5"/>
    <p:sldId id="599" r:id="rId6"/>
    <p:sldId id="557" r:id="rId7"/>
    <p:sldId id="310" r:id="rId8"/>
    <p:sldId id="600" r:id="rId9"/>
    <p:sldId id="601" r:id="rId10"/>
    <p:sldId id="615" r:id="rId11"/>
    <p:sldId id="617" r:id="rId12"/>
    <p:sldId id="618" r:id="rId13"/>
    <p:sldId id="510" r:id="rId14"/>
    <p:sldId id="547" r:id="rId15"/>
    <p:sldId id="538" r:id="rId16"/>
    <p:sldId id="611" r:id="rId17"/>
    <p:sldId id="652" r:id="rId18"/>
    <p:sldId id="497" r:id="rId19"/>
    <p:sldId id="737" r:id="rId20"/>
    <p:sldId id="715" r:id="rId21"/>
    <p:sldId id="281" r:id="rId22"/>
    <p:sldId id="27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2897"/>
  </p:normalViewPr>
  <p:slideViewPr>
    <p:cSldViewPr snapToGrid="0" snapToObjects="1">
      <p:cViewPr varScale="1">
        <p:scale>
          <a:sx n="79" d="100"/>
          <a:sy n="79" d="100"/>
        </p:scale>
        <p:origin x="185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entury Gothic" panose="020B0502020202020204" pitchFamily="34" charset="0"/>
              </a:defRPr>
            </a:lvl1pPr>
          </a:lstStyle>
          <a:p>
            <a:fld id="{F98BDFF8-01D4-E748-A066-C0206C229680}" type="datetimeFigureOut">
              <a:rPr lang="en-US" smtClean="0"/>
              <a:pPr/>
              <a:t>7/12/22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entury Gothic" panose="020B0502020202020204" pitchFamily="34" charset="0"/>
              </a:defRPr>
            </a:lvl1pPr>
          </a:lstStyle>
          <a:p>
            <a:fld id="{EC58A0E7-C5AC-2B47-92D1-B8211131768E}" type="slidenum">
              <a:rPr lang="en-US" smtClean="0"/>
              <a:pPr/>
              <a:t>‹#›</a:t>
            </a:fld>
            <a:endParaRPr lang="en-US" dirty="0"/>
          </a:p>
        </p:txBody>
      </p:sp>
    </p:spTree>
    <p:extLst>
      <p:ext uri="{BB962C8B-B14F-4D97-AF65-F5344CB8AC3E}">
        <p14:creationId xmlns:p14="http://schemas.microsoft.com/office/powerpoint/2010/main" val="1370681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entury Gothic" panose="020B0502020202020204" pitchFamily="34" charset="0"/>
        <a:ea typeface="+mn-ea"/>
        <a:cs typeface="+mn-cs"/>
      </a:defRPr>
    </a:lvl1pPr>
    <a:lvl2pPr marL="457200" algn="l" defTabSz="914400" rtl="0" eaLnBrk="1" latinLnBrk="0" hangingPunct="1">
      <a:defRPr sz="1200" b="0" i="0" kern="1200">
        <a:solidFill>
          <a:schemeClr val="tx1"/>
        </a:solidFill>
        <a:latin typeface="Century Gothic" panose="020B0502020202020204" pitchFamily="34" charset="0"/>
        <a:ea typeface="+mn-ea"/>
        <a:cs typeface="+mn-cs"/>
      </a:defRPr>
    </a:lvl2pPr>
    <a:lvl3pPr marL="914400" algn="l" defTabSz="914400" rtl="0" eaLnBrk="1" latinLnBrk="0" hangingPunct="1">
      <a:defRPr sz="1200" b="0" i="0" kern="1200">
        <a:solidFill>
          <a:schemeClr val="tx1"/>
        </a:solidFill>
        <a:latin typeface="Century Gothic" panose="020B0502020202020204" pitchFamily="34" charset="0"/>
        <a:ea typeface="+mn-ea"/>
        <a:cs typeface="+mn-cs"/>
      </a:defRPr>
    </a:lvl3pPr>
    <a:lvl4pPr marL="1371600" algn="l" defTabSz="914400" rtl="0" eaLnBrk="1" latinLnBrk="0" hangingPunct="1">
      <a:defRPr sz="1200" b="0" i="0" kern="1200">
        <a:solidFill>
          <a:schemeClr val="tx1"/>
        </a:solidFill>
        <a:latin typeface="Century Gothic" panose="020B0502020202020204" pitchFamily="34" charset="0"/>
        <a:ea typeface="+mn-ea"/>
        <a:cs typeface="+mn-cs"/>
      </a:defRPr>
    </a:lvl4pPr>
    <a:lvl5pPr marL="1828800" algn="l" defTabSz="914400" rtl="0" eaLnBrk="1" latinLnBrk="0" hangingPunct="1">
      <a:defRPr sz="1200" b="0" i="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240054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8.2.1.5</a:t>
            </a:r>
          </a:p>
          <a:p>
            <a:endParaRPr lang="en-GB" b="1" dirty="0"/>
          </a:p>
          <a:p>
            <a:r>
              <a:rPr lang="en-GB" b="1" dirty="0"/>
              <a:t>Timing: 15 minutes</a:t>
            </a:r>
            <a:br>
              <a:rPr lang="en-GB" dirty="0"/>
            </a:br>
            <a:br>
              <a:rPr lang="en-GB" b="1" dirty="0"/>
            </a:br>
            <a:r>
              <a:rPr lang="en-GB" b="1" dirty="0"/>
              <a:t>Aim: </a:t>
            </a:r>
            <a:r>
              <a:rPr lang="en-GB" b="0" dirty="0"/>
              <a:t>To practise productive use (written modality) of the R2 adjective endings, using vocabulary presented and revised this week.</a:t>
            </a:r>
            <a:br>
              <a:rPr lang="en-GB" dirty="0"/>
            </a:br>
            <a:br>
              <a:rPr lang="en-GB" dirty="0"/>
            </a:br>
            <a:r>
              <a:rPr lang="en-GB" b="1" dirty="0"/>
              <a:t>Procedure:</a:t>
            </a:r>
            <a:br>
              <a:rPr lang="en-GB" dirty="0"/>
            </a:br>
            <a:r>
              <a:rPr lang="en-GB" dirty="0"/>
              <a:t>1. Students use the questions in German to guide them in writing</a:t>
            </a:r>
            <a:r>
              <a:rPr lang="en-GB" baseline="0" dirty="0"/>
              <a:t> a description of their town.</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326912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8.2.2.4</a:t>
            </a:r>
          </a:p>
          <a:p>
            <a:endParaRPr lang="en-GB" b="1" dirty="0"/>
          </a:p>
          <a:p>
            <a:r>
              <a:rPr lang="en-GB" b="1" dirty="0"/>
              <a:t>Timing: 10 minutes</a:t>
            </a:r>
            <a:br>
              <a:rPr lang="en-GB" dirty="0"/>
            </a:br>
            <a:br>
              <a:rPr lang="en-GB" b="1" dirty="0"/>
            </a:br>
            <a:r>
              <a:rPr lang="en-GB" b="1" dirty="0"/>
              <a:t>Aim: </a:t>
            </a:r>
            <a:r>
              <a:rPr lang="en-GB" b="0" dirty="0"/>
              <a:t>To practise present and perfect tense in a free writing context. This activity also brings in the recently-learned</a:t>
            </a:r>
            <a:r>
              <a:rPr lang="en-GB" b="0" baseline="0" dirty="0"/>
              <a:t> vocabulary.</a:t>
            </a:r>
          </a:p>
          <a:p>
            <a:endParaRPr lang="en-GB" b="0" baseline="0" dirty="0"/>
          </a:p>
          <a:p>
            <a:r>
              <a:rPr lang="en-GB" b="1" dirty="0"/>
              <a:t>Procedure:</a:t>
            </a:r>
            <a:br>
              <a:rPr lang="en-GB" dirty="0"/>
            </a:br>
            <a:r>
              <a:rPr lang="en-GB" dirty="0"/>
              <a:t>1. Discuss the aim and title themes</a:t>
            </a:r>
            <a:r>
              <a:rPr lang="en-GB" baseline="0" dirty="0"/>
              <a:t> with the students.</a:t>
            </a:r>
          </a:p>
          <a:p>
            <a:r>
              <a:rPr lang="en-GB" baseline="0" dirty="0"/>
              <a:t>2. Cycle through the information on the slide using the animation sequence. Leave slide on display for reference during the task itself.</a:t>
            </a:r>
          </a:p>
          <a:p>
            <a:r>
              <a:rPr lang="en-GB" baseline="0" dirty="0"/>
              <a:t>3. There is a 50-word template on the next slide, to assist students with their word count as they attempt each task (printable version on the NCELP Resource Portal with this resource sequence).</a:t>
            </a:r>
            <a:br>
              <a:rPr lang="en-GB" dirty="0"/>
            </a:b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169719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8.2.2.4</a:t>
            </a:r>
          </a:p>
          <a:p>
            <a:endParaRPr lang="en-GB" b="1" dirty="0"/>
          </a:p>
          <a:p>
            <a:r>
              <a:rPr lang="en-GB" b="1" dirty="0"/>
              <a:t>50-word</a:t>
            </a:r>
            <a:r>
              <a:rPr lang="en-GB" b="1" baseline="0" dirty="0"/>
              <a:t> writing template to assist with word count (write one word per cell).</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90444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8.3.1.1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OPTIONAL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Timing: 3 minutes</a:t>
            </a:r>
            <a:br>
              <a:rPr lang="en-GB" dirty="0"/>
            </a:br>
            <a:br>
              <a:rPr lang="en-GB" b="1" dirty="0"/>
            </a:br>
            <a:r>
              <a:rPr lang="en-GB" b="1" dirty="0"/>
              <a:t>Aim: </a:t>
            </a:r>
            <a:r>
              <a:rPr lang="en-GB" b="0" i="0" dirty="0"/>
              <a:t>To </a:t>
            </a:r>
            <a:r>
              <a:rPr lang="en-US" b="0" i="0" dirty="0"/>
              <a:t>consider some of the wider themes in </a:t>
            </a:r>
            <a:r>
              <a:rPr lang="en-GB" b="0" i="0" dirty="0"/>
              <a:t>the text; to interpret journalistic texts; t</a:t>
            </a:r>
            <a:r>
              <a:rPr lang="en-GB" b="0" dirty="0"/>
              <a:t>o react in writing to information in a news article; to produce some of this week’s new words in context; to revise giving opinions using structures with </a:t>
            </a:r>
            <a:r>
              <a:rPr lang="en-GB" b="0" i="1" dirty="0" err="1"/>
              <a:t>weil</a:t>
            </a:r>
            <a:r>
              <a:rPr lang="en-GB" b="0" i="1" dirty="0"/>
              <a:t> </a:t>
            </a:r>
            <a:r>
              <a:rPr lang="en-GB" b="0" i="0" dirty="0"/>
              <a:t>and </a:t>
            </a:r>
            <a:r>
              <a:rPr lang="en-GB" b="0" i="1" dirty="0" err="1"/>
              <a:t>denn</a:t>
            </a:r>
            <a:r>
              <a:rPr lang="en-GB" b="0" i="1" dirty="0"/>
              <a:t>.</a:t>
            </a:r>
            <a:br>
              <a:rPr lang="en-GB" dirty="0"/>
            </a:br>
            <a:br>
              <a:rPr lang="en-GB" dirty="0"/>
            </a:br>
            <a:r>
              <a:rPr lang="en-GB" b="1" dirty="0"/>
              <a:t>Procedure:</a:t>
            </a:r>
            <a:br>
              <a:rPr lang="en-GB" dirty="0"/>
            </a:br>
            <a:r>
              <a:rPr lang="en-GB" dirty="0"/>
              <a:t>1. In pairs, students discuss whether or not they think the writers are expressing an opinion on the text, and, if yes, which opinion it is.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 Students write a sentence with </a:t>
            </a:r>
            <a:r>
              <a:rPr lang="en-GB" i="1" dirty="0" err="1"/>
              <a:t>weil</a:t>
            </a:r>
            <a:r>
              <a:rPr lang="en-GB" i="1" dirty="0"/>
              <a:t> </a:t>
            </a:r>
            <a:r>
              <a:rPr lang="en-GB" i="0" dirty="0"/>
              <a:t>or </a:t>
            </a:r>
            <a:r>
              <a:rPr lang="en-GB" i="1" dirty="0" err="1"/>
              <a:t>denn</a:t>
            </a:r>
            <a:r>
              <a:rPr lang="en-GB" dirty="0"/>
              <a:t> justifying their choice.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 </a:t>
            </a:r>
            <a:r>
              <a:rPr lang="en-GB" baseline="0" dirty="0"/>
              <a:t>Again, there is no right or wrong answer – praise should be given for a grammatically correct sentence with a semantically appropriate justification.</a:t>
            </a:r>
            <a:br>
              <a:rPr lang="en-GB" baseline="0" dirty="0"/>
            </a:br>
            <a:br>
              <a:rPr lang="en-GB" b="1" baseline="0" dirty="0"/>
            </a:br>
            <a:r>
              <a:rPr lang="en-GB" b="1" baseline="0" dirty="0"/>
              <a:t>Note: </a:t>
            </a:r>
            <a:r>
              <a:rPr lang="en-GB" i="1" baseline="0" dirty="0"/>
              <a:t>this task is challenging and likely not for all classes.  A task to elicit a simpler but still personal response to the text is provided on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of unknown words (1 is the most frequent word in German): </a:t>
            </a:r>
            <a:br>
              <a:rPr lang="en-GB" baseline="0" dirty="0"/>
            </a:br>
            <a:r>
              <a:rPr lang="en-GB" baseline="0" dirty="0" err="1"/>
              <a:t>Gewinn</a:t>
            </a:r>
            <a:r>
              <a:rPr lang="en-GB" baseline="0" dirty="0"/>
              <a:t> [985], </a:t>
            </a:r>
            <a:r>
              <a:rPr lang="en-GB" baseline="0" dirty="0" err="1"/>
              <a:t>verkaufen</a:t>
            </a:r>
            <a:r>
              <a:rPr lang="en-GB" baseline="0" dirty="0"/>
              <a:t> [721], </a:t>
            </a:r>
            <a:r>
              <a:rPr lang="en-GB" baseline="0" dirty="0" err="1"/>
              <a:t>eingeben</a:t>
            </a:r>
            <a:r>
              <a:rPr lang="en-GB" baseline="0" dirty="0"/>
              <a:t> [4461]</a:t>
            </a:r>
            <a:br>
              <a:rPr lang="en-GB" baseline="0" dirty="0"/>
            </a:br>
            <a:r>
              <a:rPr lang="en-GB" i="1" dirty="0"/>
              <a:t>Source: Jones, R.L. &amp; </a:t>
            </a:r>
            <a:r>
              <a:rPr lang="en-GB" i="1" dirty="0" err="1"/>
              <a:t>Tschirner</a:t>
            </a:r>
            <a:r>
              <a:rPr lang="en-GB" i="1" dirty="0"/>
              <a:t>, E. (2019). A frequency dictionary of German: core vocabulary for learners. Routledge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of cognates (1 is the most frequent word in German): </a:t>
            </a:r>
            <a:br>
              <a:rPr lang="en-GB" baseline="0" dirty="0"/>
            </a:br>
            <a:r>
              <a:rPr lang="en-GB" baseline="0" dirty="0"/>
              <a:t>Autor [723], </a:t>
            </a:r>
            <a:r>
              <a:rPr lang="en-GB" baseline="0" dirty="0" err="1"/>
              <a:t>persönlich</a:t>
            </a:r>
            <a:r>
              <a:rPr lang="en-GB" baseline="0" dirty="0"/>
              <a:t> [545], EU [726], </a:t>
            </a:r>
            <a:r>
              <a:rPr lang="en-GB" baseline="0" dirty="0" err="1"/>
              <a:t>wenn</a:t>
            </a:r>
            <a:r>
              <a:rPr lang="en-GB" baseline="0" dirty="0"/>
              <a:t> [42], </a:t>
            </a:r>
            <a:r>
              <a:rPr lang="fr-FR" dirty="0"/>
              <a:t>User [&gt;5000]</a:t>
            </a:r>
            <a:br>
              <a:rPr lang="en-GB" baseline="0" dirty="0"/>
            </a:br>
            <a:r>
              <a:rPr lang="en-GB" i="1" dirty="0"/>
              <a:t>Source: Jones, R.L. &amp; </a:t>
            </a:r>
            <a:r>
              <a:rPr lang="en-GB" i="1" dirty="0" err="1"/>
              <a:t>Tschirner</a:t>
            </a:r>
            <a:r>
              <a:rPr lang="en-GB" i="1" dirty="0"/>
              <a:t>, E. (2019). A frequency dictionary of German: core vocabulary for learners. Routledge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517073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8.3.1.1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Timing: 2 minutes</a:t>
            </a:r>
            <a:br>
              <a:rPr lang="en-GB" dirty="0"/>
            </a:br>
            <a:br>
              <a:rPr lang="en-GB" b="1" dirty="0"/>
            </a:br>
            <a:r>
              <a:rPr lang="en-GB" b="1" dirty="0"/>
              <a:t>Aim: </a:t>
            </a:r>
            <a:r>
              <a:rPr lang="en-GB" b="0" dirty="0"/>
              <a:t>I</a:t>
            </a:r>
            <a:r>
              <a:rPr lang="en-GB" dirty="0"/>
              <a:t>t is appropriate to end this lesson with a short paired/group discussion of students’ reactions to text and topic. The slide suggests vocabulary but students may of course offer more/different adjectives/opinions</a:t>
            </a:r>
            <a:r>
              <a:rPr lang="fr-FR" dirty="0"/>
              <a:t>.</a:t>
            </a:r>
            <a:br>
              <a:rPr lang="en-GB" dirty="0"/>
            </a:br>
            <a:br>
              <a:rPr lang="en-GB" dirty="0"/>
            </a:br>
            <a:r>
              <a:rPr lang="en-GB" b="1" baseline="0" dirty="0"/>
              <a:t>Word frequency (1 is the most frequent word in German): </a:t>
            </a:r>
            <a:br>
              <a:rPr lang="en-GB" baseline="0" dirty="0"/>
            </a:br>
            <a:r>
              <a:rPr lang="fr-FR" sz="1200" dirty="0" err="1">
                <a:solidFill>
                  <a:srgbClr val="115076"/>
                </a:solidFill>
                <a:latin typeface="Century Gothic" panose="020B0502020202020204" pitchFamily="34" charset="0"/>
              </a:rPr>
              <a:t>pessimistisch</a:t>
            </a:r>
            <a:r>
              <a:rPr lang="fr-FR" sz="1200" dirty="0">
                <a:solidFill>
                  <a:srgbClr val="115076"/>
                </a:solidFill>
                <a:latin typeface="Century Gothic" panose="020B0502020202020204" pitchFamily="34" charset="0"/>
              </a:rPr>
              <a:t> [&gt;5000], </a:t>
            </a:r>
            <a:r>
              <a:rPr lang="fr-FR" sz="1200" dirty="0" err="1">
                <a:solidFill>
                  <a:srgbClr val="115076"/>
                </a:solidFill>
                <a:latin typeface="Century Gothic" panose="020B0502020202020204" pitchFamily="34" charset="0"/>
              </a:rPr>
              <a:t>optimistisch</a:t>
            </a:r>
            <a:r>
              <a:rPr lang="fr-FR" sz="1200" dirty="0">
                <a:solidFill>
                  <a:srgbClr val="115076"/>
                </a:solidFill>
                <a:latin typeface="Century Gothic" panose="020B0502020202020204" pitchFamily="34" charset="0"/>
              </a:rPr>
              <a:t> [4687]</a:t>
            </a:r>
            <a:br>
              <a:rPr lang="en-GB" baseline="0" dirty="0"/>
            </a:br>
            <a:r>
              <a:rPr lang="en-GB" i="1" dirty="0"/>
              <a:t>Source:  Jones, R.L. &amp; </a:t>
            </a:r>
            <a:r>
              <a:rPr lang="en-GB" i="1" dirty="0" err="1"/>
              <a:t>Tschirner</a:t>
            </a:r>
            <a:r>
              <a:rPr lang="en-GB" i="1" dirty="0"/>
              <a:t>, E. (2019). A frequency dictionary of German: core vocabulary for learners. Routledge</a:t>
            </a:r>
          </a:p>
          <a:p>
            <a:br>
              <a:rPr lang="en-GB" dirty="0"/>
            </a:b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453172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8.3.1.1</a:t>
            </a:r>
          </a:p>
          <a:p>
            <a:endParaRPr lang="en-GB" b="1" dirty="0"/>
          </a:p>
          <a:p>
            <a:r>
              <a:rPr lang="en-GB" b="1" dirty="0"/>
              <a:t>Optional extra for higher proficiency learners</a:t>
            </a:r>
          </a:p>
          <a:p>
            <a:endParaRPr lang="en-GB" b="1" dirty="0"/>
          </a:p>
          <a:p>
            <a:r>
              <a:rPr lang="en-GB" b="1" dirty="0"/>
              <a:t>Timing: 10 minutes</a:t>
            </a:r>
            <a:br>
              <a:rPr lang="en-GB" dirty="0"/>
            </a:br>
            <a:br>
              <a:rPr lang="en-GB" b="1" dirty="0"/>
            </a:br>
            <a:r>
              <a:rPr lang="en-GB" b="1" dirty="0"/>
              <a:t>Aim: </a:t>
            </a:r>
            <a:r>
              <a:rPr lang="en-GB" b="0" dirty="0"/>
              <a:t>To react in writing to information in a factual text; to produce some of this week’s new words in context; to revise structures with </a:t>
            </a:r>
            <a:r>
              <a:rPr lang="en-GB" b="0" i="1" dirty="0" err="1"/>
              <a:t>weil</a:t>
            </a:r>
            <a:r>
              <a:rPr lang="en-GB" b="0" i="1" dirty="0"/>
              <a:t> </a:t>
            </a:r>
            <a:r>
              <a:rPr lang="en-GB" b="0" i="0" dirty="0"/>
              <a:t>and </a:t>
            </a:r>
            <a:r>
              <a:rPr lang="en-GB" b="0" i="1" dirty="0" err="1"/>
              <a:t>denn</a:t>
            </a:r>
            <a:r>
              <a:rPr lang="en-GB" b="0" i="1" dirty="0"/>
              <a:t>.</a:t>
            </a:r>
            <a:br>
              <a:rPr lang="en-GB" dirty="0"/>
            </a:br>
            <a:br>
              <a:rPr lang="en-GB" dirty="0"/>
            </a:br>
            <a:r>
              <a:rPr lang="en-GB" b="1" dirty="0"/>
              <a:t>Procedure:</a:t>
            </a:r>
            <a:br>
              <a:rPr lang="en-GB" dirty="0"/>
            </a:br>
            <a:r>
              <a:rPr lang="en-GB" dirty="0"/>
              <a:t>1. Look at the laws on the slide – work out their meaning with students. Many of the vocabulary items are known words or cognates, but some dictionary work will be required.</a:t>
            </a:r>
          </a:p>
          <a:p>
            <a:r>
              <a:rPr lang="en-GB" dirty="0"/>
              <a:t>2. Students write their thoughts on the laws, using </a:t>
            </a:r>
            <a:r>
              <a:rPr lang="en-GB" i="1" dirty="0" err="1"/>
              <a:t>weil</a:t>
            </a:r>
            <a:r>
              <a:rPr lang="en-GB" i="1" dirty="0"/>
              <a:t> </a:t>
            </a:r>
            <a:r>
              <a:rPr lang="en-GB" i="0" dirty="0"/>
              <a:t>and </a:t>
            </a:r>
            <a:r>
              <a:rPr lang="en-GB" i="1" dirty="0" err="1"/>
              <a:t>denn</a:t>
            </a:r>
            <a:r>
              <a:rPr lang="en-GB" i="1" dirty="0"/>
              <a:t> </a:t>
            </a:r>
            <a:r>
              <a:rPr lang="en-GB" i="0" dirty="0"/>
              <a:t>at least twice each.</a:t>
            </a:r>
            <a:br>
              <a:rPr lang="en-GB" dirty="0"/>
            </a:br>
            <a:br>
              <a:rPr lang="en-GB" dirty="0"/>
            </a:br>
            <a:br>
              <a:rPr lang="en-GB" dirty="0"/>
            </a:br>
            <a:r>
              <a:rPr lang="en-GB" b="1" baseline="0" dirty="0"/>
              <a:t>Word frequency (1 is the most frequent word in German): </a:t>
            </a:r>
            <a:br>
              <a:rPr lang="en-GB" baseline="0" dirty="0"/>
            </a:br>
            <a:r>
              <a:rPr lang="en-GB" baseline="0" dirty="0" err="1"/>
              <a:t>verbieten</a:t>
            </a:r>
            <a:r>
              <a:rPr lang="en-GB" baseline="0" dirty="0"/>
              <a:t> [1320], </a:t>
            </a:r>
            <a:r>
              <a:rPr lang="en-GB" baseline="0" dirty="0" err="1"/>
              <a:t>Gleichschritt</a:t>
            </a:r>
            <a:r>
              <a:rPr lang="en-GB" baseline="0" dirty="0"/>
              <a:t> [141/376], Brücke [1938], </a:t>
            </a:r>
            <a:r>
              <a:rPr lang="en-GB" baseline="0" dirty="0" err="1"/>
              <a:t>marschieren</a:t>
            </a:r>
            <a:r>
              <a:rPr lang="en-GB" baseline="0" dirty="0"/>
              <a:t> [4544], </a:t>
            </a:r>
            <a:r>
              <a:rPr lang="en-GB" baseline="0" dirty="0" err="1"/>
              <a:t>Ehe</a:t>
            </a:r>
            <a:r>
              <a:rPr lang="en-GB" baseline="0" dirty="0"/>
              <a:t> [2321], </a:t>
            </a:r>
            <a:r>
              <a:rPr lang="en-GB" baseline="0" dirty="0" err="1"/>
              <a:t>gültig</a:t>
            </a:r>
            <a:r>
              <a:rPr lang="en-GB" baseline="0" dirty="0"/>
              <a:t> [3651], </a:t>
            </a:r>
            <a:r>
              <a:rPr lang="en-GB" baseline="0" dirty="0" err="1"/>
              <a:t>betrunken</a:t>
            </a:r>
            <a:r>
              <a:rPr lang="en-GB" baseline="0" dirty="0"/>
              <a:t> [&gt;5000], Tod [540], </a:t>
            </a:r>
            <a:r>
              <a:rPr lang="en-GB" baseline="0" dirty="0" err="1"/>
              <a:t>Einbrecher</a:t>
            </a:r>
            <a:r>
              <a:rPr lang="en-GB" baseline="0" dirty="0"/>
              <a:t> [&gt;5000], </a:t>
            </a:r>
            <a:r>
              <a:rPr lang="en-GB" baseline="0" dirty="0" err="1"/>
              <a:t>nackt</a:t>
            </a:r>
            <a:r>
              <a:rPr lang="en-GB" baseline="0" dirty="0"/>
              <a:t> [1978], Autobahn [2966], leer [874], Tank [&gt;5000]</a:t>
            </a:r>
            <a:br>
              <a:rPr lang="en-GB" baseline="0" dirty="0"/>
            </a:br>
            <a:r>
              <a:rPr lang="en-GB" i="1" dirty="0"/>
              <a:t>Source:  Jones, R.L. &amp; </a:t>
            </a:r>
            <a:r>
              <a:rPr lang="en-GB" i="1" dirty="0" err="1"/>
              <a:t>Tschirner</a:t>
            </a:r>
            <a:r>
              <a:rPr lang="en-GB" i="1" dirty="0"/>
              <a:t>, E. (2019). A frequency dictionary of German: core vocabulary for learners. Routledge</a:t>
            </a:r>
          </a:p>
          <a:p>
            <a:br>
              <a:rPr lang="en-GB" dirty="0"/>
            </a:br>
            <a:r>
              <a:rPr lang="en-GB" b="1" dirty="0"/>
              <a:t>Source:</a:t>
            </a:r>
          </a:p>
          <a:p>
            <a:r>
              <a:rPr lang="en-GB" dirty="0"/>
              <a:t>https://www.wmn.de/lifestyle/social-life/die-lustigsten-gesetze-in-deutschland-df1hmexa-id4769</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517073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8.3.1.2</a:t>
            </a:r>
          </a:p>
          <a:p>
            <a:endParaRPr lang="en-GB" b="1" dirty="0"/>
          </a:p>
          <a:p>
            <a:r>
              <a:rPr lang="en-GB" b="1" dirty="0"/>
              <a:t>Timing: 3 minutes (to explain the task, which students then complete for HW – 15 minutes)</a:t>
            </a:r>
            <a:br>
              <a:rPr lang="en-GB" dirty="0"/>
            </a:br>
            <a:br>
              <a:rPr lang="en-GB" b="1" dirty="0"/>
            </a:br>
            <a:r>
              <a:rPr lang="en-GB" b="1" dirty="0"/>
              <a:t>Aim: </a:t>
            </a:r>
            <a:r>
              <a:rPr lang="en-GB" b="0" dirty="0"/>
              <a:t>A fairly free writing task where students need to write about their plans for this week, using either WO1 or WO2, as indicated.</a:t>
            </a:r>
            <a:br>
              <a:rPr lang="en-GB" b="0" dirty="0"/>
            </a:br>
            <a:br>
              <a:rPr lang="en-GB" dirty="0"/>
            </a:br>
            <a:r>
              <a:rPr lang="en-GB" b="1" dirty="0"/>
              <a:t>Procedure:</a:t>
            </a:r>
            <a:br>
              <a:rPr lang="en-GB" dirty="0"/>
            </a:br>
            <a:r>
              <a:rPr lang="en-GB" dirty="0"/>
              <a:t>1. Students label up their books with two lines’ space for each day of the week.</a:t>
            </a:r>
          </a:p>
          <a:p>
            <a:r>
              <a:rPr lang="en-GB" dirty="0"/>
              <a:t>2. They write a sentence (or two) in German for each of the days.</a:t>
            </a:r>
            <a:br>
              <a:rPr lang="en-GB" dirty="0"/>
            </a:b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858559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8.3.1.4</a:t>
            </a:r>
          </a:p>
          <a:p>
            <a:endParaRPr lang="en-GB" b="1" dirty="0"/>
          </a:p>
          <a:p>
            <a:r>
              <a:rPr lang="en-GB" b="1" dirty="0"/>
              <a:t>Timing: 5 minutes</a:t>
            </a:r>
            <a:br>
              <a:rPr lang="en-GB" dirty="0"/>
            </a:br>
            <a:br>
              <a:rPr lang="en-GB" b="1" dirty="0"/>
            </a:br>
            <a:r>
              <a:rPr lang="en-GB" b="1" dirty="0"/>
              <a:t>Aim: </a:t>
            </a:r>
            <a:r>
              <a:rPr lang="en-GB" b="0" dirty="0"/>
              <a:t>To practice the use of </a:t>
            </a:r>
            <a:r>
              <a:rPr lang="en-GB" b="0" i="1" dirty="0" err="1"/>
              <a:t>werden</a:t>
            </a:r>
            <a:r>
              <a:rPr lang="en-GB" b="0" i="1" dirty="0"/>
              <a:t> </a:t>
            </a:r>
            <a:r>
              <a:rPr lang="en-GB" b="0" i="0" dirty="0"/>
              <a:t>and </a:t>
            </a:r>
            <a:r>
              <a:rPr lang="en-GB" b="0" i="1" dirty="0" err="1"/>
              <a:t>wollen</a:t>
            </a:r>
            <a:r>
              <a:rPr lang="en-GB" b="0" i="0" dirty="0"/>
              <a:t> in a freer spoken context.</a:t>
            </a:r>
            <a:br>
              <a:rPr lang="en-GB" dirty="0"/>
            </a:br>
            <a:br>
              <a:rPr lang="en-GB" dirty="0"/>
            </a:br>
            <a:r>
              <a:rPr lang="en-GB" b="1" dirty="0"/>
              <a:t>Procedure:</a:t>
            </a:r>
            <a:br>
              <a:rPr lang="en-GB" dirty="0"/>
            </a:br>
            <a:r>
              <a:rPr lang="en-GB" dirty="0"/>
              <a:t>1. Students work in pairs and take turns asking (and answering) each other questions about the weekend.</a:t>
            </a:r>
          </a:p>
          <a:p>
            <a:r>
              <a:rPr lang="en-GB" dirty="0"/>
              <a:t>2. Students should use </a:t>
            </a:r>
            <a:r>
              <a:rPr lang="en-GB" i="1" dirty="0" err="1"/>
              <a:t>wollen</a:t>
            </a:r>
            <a:r>
              <a:rPr lang="en-GB" i="1" dirty="0"/>
              <a:t> </a:t>
            </a:r>
            <a:r>
              <a:rPr lang="en-GB" i="0" dirty="0"/>
              <a:t>and </a:t>
            </a:r>
            <a:r>
              <a:rPr lang="en-GB" i="1" dirty="0" err="1"/>
              <a:t>werden</a:t>
            </a:r>
            <a:r>
              <a:rPr lang="en-GB" i="0" dirty="0"/>
              <a:t> at least twice.</a:t>
            </a:r>
            <a:endParaRPr lang="en-GB" dirty="0"/>
          </a:p>
          <a:p>
            <a:endParaRPr lang="en-GB" dirty="0"/>
          </a:p>
          <a:p>
            <a:br>
              <a:rPr lang="en-GB" dirty="0"/>
            </a:b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276359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8.3.1.6</a:t>
            </a:r>
          </a:p>
          <a:p>
            <a:endParaRPr lang="en-GB" b="1" dirty="0"/>
          </a:p>
          <a:p>
            <a:r>
              <a:rPr lang="en-GB" b="1" dirty="0"/>
              <a:t>Timing: 8 minutes</a:t>
            </a:r>
            <a:br>
              <a:rPr lang="en-GB" dirty="0"/>
            </a:br>
            <a:br>
              <a:rPr lang="en-GB" b="1" dirty="0"/>
            </a:br>
            <a:r>
              <a:rPr lang="en-GB" b="1" dirty="0"/>
              <a:t>Aim: </a:t>
            </a:r>
            <a:r>
              <a:rPr lang="en-GB" b="0" dirty="0"/>
              <a:t>To provide extended reading practice featuring</a:t>
            </a:r>
            <a:r>
              <a:rPr lang="en-GB" b="0" baseline="0" dirty="0"/>
              <a:t> R1, R2 and R3 article and adjective endings, as well as some cultural background.</a:t>
            </a:r>
            <a:br>
              <a:rPr lang="en-GB" b="0" dirty="0"/>
            </a:br>
            <a:br>
              <a:rPr lang="en-GB" dirty="0"/>
            </a:br>
            <a:r>
              <a:rPr lang="en-GB" b="1" dirty="0"/>
              <a:t>Procedure:</a:t>
            </a:r>
            <a:br>
              <a:rPr lang="en-GB" dirty="0"/>
            </a:br>
            <a:r>
              <a:rPr lang="en-GB" dirty="0"/>
              <a:t>1. Clicking removes</a:t>
            </a:r>
            <a:r>
              <a:rPr lang="en-GB" baseline="0" dirty="0"/>
              <a:t> the photos one by one to reveal a short text behind each about the Berlin location pictured.</a:t>
            </a:r>
            <a:endParaRPr lang="en-GB" dirty="0"/>
          </a:p>
          <a:p>
            <a:r>
              <a:rPr lang="en-GB" dirty="0"/>
              <a:t>2. Students read the texts</a:t>
            </a:r>
            <a:r>
              <a:rPr lang="en-GB" baseline="0" dirty="0"/>
              <a:t> and then write six sentences about what they have learnt from the texts, one sentence for each.</a:t>
            </a:r>
          </a:p>
          <a:p>
            <a:r>
              <a:rPr lang="en-GB" baseline="0" dirty="0"/>
              <a:t>3. Use backspace to have another look at the photo, if desired, after reading each text, before advancing again.</a:t>
            </a:r>
          </a:p>
          <a:p>
            <a:endParaRPr lang="en-GB" dirty="0"/>
          </a:p>
          <a:p>
            <a:r>
              <a:rPr lang="en-GB" b="1" dirty="0"/>
              <a:t>Texts:</a:t>
            </a:r>
          </a:p>
          <a:p>
            <a:pPr rtl="0" eaLnBrk="1" fontAlgn="t" latinLnBrk="0" hangingPunct="1"/>
            <a:r>
              <a:rPr lang="de-DE" sz="1200" u="none" strike="noStrike" kern="1200" dirty="0">
                <a:solidFill>
                  <a:schemeClr val="tx1"/>
                </a:solidFill>
                <a:effectLst/>
                <a:ea typeface="+mn-ea"/>
                <a:cs typeface="+mn-cs"/>
              </a:rPr>
              <a:t>1. Auf der bekannten</a:t>
            </a:r>
            <a:r>
              <a:rPr lang="de-DE" sz="1200" u="none" strike="noStrike" kern="1200" baseline="0" dirty="0">
                <a:solidFill>
                  <a:schemeClr val="tx1"/>
                </a:solidFill>
                <a:effectLst/>
                <a:ea typeface="+mn-ea"/>
                <a:cs typeface="+mn-cs"/>
              </a:rPr>
              <a:t> </a:t>
            </a:r>
            <a:r>
              <a:rPr lang="de-DE" sz="1200" u="none" strike="noStrike" kern="1200" dirty="0">
                <a:solidFill>
                  <a:schemeClr val="tx1"/>
                </a:solidFill>
                <a:effectLst/>
                <a:ea typeface="+mn-ea"/>
                <a:cs typeface="+mn-cs"/>
              </a:rPr>
              <a:t>Straße Unter den Linden gibt es eine wichtige</a:t>
            </a:r>
            <a:r>
              <a:rPr lang="de-DE" sz="1200" u="none" strike="noStrike" kern="1200" baseline="0" dirty="0">
                <a:solidFill>
                  <a:schemeClr val="tx1"/>
                </a:solidFill>
                <a:effectLst/>
                <a:ea typeface="+mn-ea"/>
                <a:cs typeface="+mn-cs"/>
              </a:rPr>
              <a:t> Universität – d</a:t>
            </a:r>
            <a:r>
              <a:rPr lang="de-DE" sz="1200" u="none" strike="noStrike" kern="1200" dirty="0">
                <a:solidFill>
                  <a:schemeClr val="tx1"/>
                </a:solidFill>
                <a:effectLst/>
                <a:ea typeface="+mn-ea"/>
                <a:cs typeface="+mn-cs"/>
              </a:rPr>
              <a:t>ie Humboldt-Universität. Jedes Jahr lernen über 6.000 junge Studenten hier.</a:t>
            </a:r>
            <a:endParaRPr lang="en-GB" sz="1200" u="none" strike="noStrike" kern="1200" dirty="0">
              <a:solidFill>
                <a:schemeClr val="tx1"/>
              </a:solidFill>
              <a:effectLst/>
              <a:ea typeface="+mn-ea"/>
              <a:cs typeface="+mn-cs"/>
            </a:endParaRPr>
          </a:p>
          <a:p>
            <a:pPr rtl="0" eaLnBrk="1" fontAlgn="auto" latinLnBrk="0" hangingPunct="1"/>
            <a:r>
              <a:rPr lang="de-DE" sz="1200" u="none" strike="noStrike" kern="1200" dirty="0">
                <a:solidFill>
                  <a:schemeClr val="tx1"/>
                </a:solidFill>
                <a:effectLst/>
                <a:ea typeface="+mn-ea"/>
                <a:cs typeface="+mn-cs"/>
              </a:rPr>
              <a:t>2. Neben dem </a:t>
            </a:r>
            <a:r>
              <a:rPr lang="de-DE" sz="1200" u="none" strike="noStrike" kern="1200" baseline="0" dirty="0">
                <a:solidFill>
                  <a:schemeClr val="tx1"/>
                </a:solidFill>
                <a:effectLst/>
                <a:ea typeface="+mn-ea"/>
                <a:cs typeface="+mn-cs"/>
              </a:rPr>
              <a:t>grünen </a:t>
            </a:r>
            <a:r>
              <a:rPr lang="de-DE" sz="1200" u="none" strike="noStrike" kern="1200" dirty="0">
                <a:solidFill>
                  <a:schemeClr val="tx1"/>
                </a:solidFill>
                <a:effectLst/>
                <a:ea typeface="+mn-ea"/>
                <a:cs typeface="+mn-cs"/>
              </a:rPr>
              <a:t>Tiergarten gibt es ein großes Geschäft:</a:t>
            </a:r>
            <a:r>
              <a:rPr lang="de-DE" sz="1200" u="none" strike="noStrike" kern="1200" baseline="0" dirty="0">
                <a:solidFill>
                  <a:schemeClr val="tx1"/>
                </a:solidFill>
                <a:effectLst/>
                <a:ea typeface="+mn-ea"/>
                <a:cs typeface="+mn-cs"/>
              </a:rPr>
              <a:t> </a:t>
            </a:r>
            <a:r>
              <a:rPr lang="de-DE" sz="1200" u="none" strike="noStrike" kern="1200" dirty="0">
                <a:solidFill>
                  <a:schemeClr val="tx1"/>
                </a:solidFill>
                <a:effectLst/>
                <a:ea typeface="+mn-ea"/>
                <a:cs typeface="+mn-cs"/>
              </a:rPr>
              <a:t>KaDeWe (Kaufhaus des Westens). Hier kann man billige oder teuere Kleidung kaufen.</a:t>
            </a:r>
            <a:endParaRPr lang="en-GB" sz="1200" u="none" strike="noStrike" kern="1200" dirty="0">
              <a:solidFill>
                <a:schemeClr val="tx1"/>
              </a:solidFill>
              <a:effectLst/>
              <a:ea typeface="+mn-ea"/>
              <a:cs typeface="+mn-cs"/>
            </a:endParaRPr>
          </a:p>
          <a:p>
            <a:pPr rtl="0" eaLnBrk="1" fontAlgn="t" latinLnBrk="0" hangingPunct="1"/>
            <a:r>
              <a:rPr lang="de-DE" sz="1200" u="none" strike="noStrike" kern="1200" dirty="0">
                <a:solidFill>
                  <a:schemeClr val="tx1"/>
                </a:solidFill>
                <a:effectLst/>
                <a:ea typeface="+mn-ea"/>
                <a:cs typeface="+mn-cs"/>
              </a:rPr>
              <a:t>3. Der schöne Volkspark Friedrichshain, in der Nähe vo</a:t>
            </a:r>
            <a:r>
              <a:rPr lang="de-DE" sz="1200" u="none" strike="noStrike" kern="1200" baseline="0" dirty="0">
                <a:solidFill>
                  <a:schemeClr val="tx1"/>
                </a:solidFill>
                <a:effectLst/>
                <a:ea typeface="+mn-ea"/>
                <a:cs typeface="+mn-cs"/>
              </a:rPr>
              <a:t>m</a:t>
            </a:r>
            <a:r>
              <a:rPr lang="de-DE" sz="1200" u="none" strike="noStrike" kern="1200" dirty="0">
                <a:solidFill>
                  <a:schemeClr val="tx1"/>
                </a:solidFill>
                <a:effectLst/>
                <a:ea typeface="+mn-ea"/>
                <a:cs typeface="+mn-cs"/>
              </a:rPr>
              <a:t> wunderbaren Velodrom, hat viele alte Bäume. Man kann eine glückliche Stunde in</a:t>
            </a:r>
            <a:r>
              <a:rPr lang="de-DE" sz="1200" u="none" strike="noStrike" kern="1200" baseline="0" dirty="0">
                <a:solidFill>
                  <a:schemeClr val="tx1"/>
                </a:solidFill>
                <a:effectLst/>
                <a:ea typeface="+mn-ea"/>
                <a:cs typeface="+mn-cs"/>
              </a:rPr>
              <a:t> diesem </a:t>
            </a:r>
            <a:r>
              <a:rPr lang="de-DE" sz="1200" u="none" strike="noStrike" kern="1200" dirty="0">
                <a:solidFill>
                  <a:schemeClr val="tx1"/>
                </a:solidFill>
                <a:effectLst/>
                <a:ea typeface="+mn-ea"/>
                <a:cs typeface="+mn-cs"/>
              </a:rPr>
              <a:t>großen</a:t>
            </a:r>
            <a:r>
              <a:rPr lang="de-DE" sz="1200" u="none" strike="noStrike" kern="1200" baseline="0" dirty="0">
                <a:solidFill>
                  <a:schemeClr val="tx1"/>
                </a:solidFill>
                <a:effectLst/>
                <a:ea typeface="+mn-ea"/>
                <a:cs typeface="+mn-cs"/>
              </a:rPr>
              <a:t> Park </a:t>
            </a:r>
            <a:r>
              <a:rPr lang="de-DE" sz="1200" u="none" strike="noStrike" kern="1200" dirty="0">
                <a:solidFill>
                  <a:schemeClr val="tx1"/>
                </a:solidFill>
                <a:effectLst/>
                <a:ea typeface="+mn-ea"/>
                <a:cs typeface="+mn-cs"/>
              </a:rPr>
              <a:t>verbringen.</a:t>
            </a:r>
            <a:endParaRPr lang="en-GB" sz="1200" u="none" strike="noStrike" kern="1200" dirty="0">
              <a:solidFill>
                <a:schemeClr val="tx1"/>
              </a:solidFill>
              <a:effectLst/>
              <a:ea typeface="+mn-ea"/>
              <a:cs typeface="+mn-cs"/>
            </a:endParaRPr>
          </a:p>
          <a:p>
            <a:pPr rtl="0" eaLnBrk="1" fontAlgn="t" latinLnBrk="0" hangingPunct="1"/>
            <a:r>
              <a:rPr lang="de-DE" sz="1200" u="none" strike="noStrike" kern="1200" dirty="0">
                <a:solidFill>
                  <a:schemeClr val="tx1"/>
                </a:solidFill>
                <a:effectLst/>
                <a:ea typeface="+mn-ea"/>
                <a:cs typeface="+mn-cs"/>
              </a:rPr>
              <a:t>4. Die modernen Wolkenkratzer* von Berlin – zum Beispiel der tolle Berliner Fernsehturm – sind sehr interessante Gebäude. Von diesem großen Wolkenkratzer</a:t>
            </a:r>
            <a:r>
              <a:rPr lang="de-DE" sz="1200" u="none" strike="noStrike" kern="1200" baseline="0" dirty="0">
                <a:solidFill>
                  <a:schemeClr val="tx1"/>
                </a:solidFill>
                <a:effectLst/>
                <a:ea typeface="+mn-ea"/>
                <a:cs typeface="+mn-cs"/>
              </a:rPr>
              <a:t> </a:t>
            </a:r>
            <a:r>
              <a:rPr lang="de-DE" sz="1200" u="none" strike="noStrike" kern="1200" dirty="0">
                <a:solidFill>
                  <a:schemeClr val="tx1"/>
                </a:solidFill>
                <a:effectLst/>
                <a:ea typeface="+mn-ea"/>
                <a:cs typeface="+mn-cs"/>
              </a:rPr>
              <a:t>hat man einen tollen Ausblick** auf die ganze</a:t>
            </a:r>
            <a:r>
              <a:rPr lang="de-DE" sz="1200" u="none" strike="noStrike" kern="1200" baseline="0" dirty="0">
                <a:solidFill>
                  <a:schemeClr val="tx1"/>
                </a:solidFill>
                <a:effectLst/>
                <a:ea typeface="+mn-ea"/>
                <a:cs typeface="+mn-cs"/>
              </a:rPr>
              <a:t> </a:t>
            </a:r>
            <a:r>
              <a:rPr lang="de-DE" sz="1200" u="none" strike="noStrike" kern="1200" dirty="0">
                <a:solidFill>
                  <a:schemeClr val="tx1"/>
                </a:solidFill>
                <a:effectLst/>
                <a:ea typeface="+mn-ea"/>
                <a:cs typeface="+mn-cs"/>
              </a:rPr>
              <a:t>Stadt!</a:t>
            </a:r>
            <a:endParaRPr lang="en-GB" sz="1200" u="none" strike="noStrike" kern="1200" dirty="0">
              <a:solidFill>
                <a:schemeClr val="tx1"/>
              </a:solidFill>
              <a:effectLst/>
              <a:ea typeface="+mn-ea"/>
              <a:cs typeface="+mn-cs"/>
            </a:endParaRPr>
          </a:p>
          <a:p>
            <a:pPr rtl="0" eaLnBrk="1" fontAlgn="t" latinLnBrk="0" hangingPunct="1"/>
            <a:r>
              <a:rPr lang="de-DE" sz="1200" u="none" strike="noStrike" kern="1200" dirty="0">
                <a:solidFill>
                  <a:schemeClr val="tx1"/>
                </a:solidFill>
                <a:effectLst/>
                <a:ea typeface="+mn-ea"/>
                <a:cs typeface="+mn-cs"/>
              </a:rPr>
              <a:t>5. Jeden Mittwoch um 18 Uhr findet in einem Café in Berlin die World Language Party statt. Neue Menschen aus der ganzen Welt kommen. Das ist immer ein tolles Event.</a:t>
            </a:r>
            <a:endParaRPr lang="en-GB" sz="1200" u="none" strike="noStrike" kern="1200" dirty="0">
              <a:solidFill>
                <a:schemeClr val="tx1"/>
              </a:solidFill>
              <a:effectLst/>
              <a:ea typeface="+mn-ea"/>
              <a:cs typeface="+mn-cs"/>
            </a:endParaRPr>
          </a:p>
          <a:p>
            <a:pPr rtl="0" eaLnBrk="1" fontAlgn="t" latinLnBrk="0" hangingPunct="1"/>
            <a:r>
              <a:rPr lang="de-DE" sz="1200" u="none" strike="noStrike" kern="1200" dirty="0">
                <a:solidFill>
                  <a:schemeClr val="tx1"/>
                </a:solidFill>
                <a:effectLst/>
                <a:ea typeface="+mn-ea"/>
                <a:cs typeface="+mn-cs"/>
              </a:rPr>
              <a:t>6. Sie dürfen nicht vergessen, eine ruhige Bootstour auf der Spree zu machen. Auf der rechten Seite, das schöne Schloss Bellevue! Auf der linken Seite,</a:t>
            </a:r>
            <a:r>
              <a:rPr lang="de-DE" sz="1200" u="none" strike="noStrike" kern="1200" baseline="0" dirty="0">
                <a:solidFill>
                  <a:schemeClr val="tx1"/>
                </a:solidFill>
                <a:effectLst/>
                <a:ea typeface="+mn-ea"/>
                <a:cs typeface="+mn-cs"/>
              </a:rPr>
              <a:t> die Grüne Meile (grüne Felder)!</a:t>
            </a:r>
            <a:endParaRPr lang="en-GB" dirty="0"/>
          </a:p>
          <a:p>
            <a:endParaRPr lang="en-GB" dirty="0"/>
          </a:p>
          <a:p>
            <a:r>
              <a:rPr lang="en-GB" b="1" baseline="0" dirty="0"/>
              <a:t>Word frequency (1 is the most frequent word in German): </a:t>
            </a:r>
            <a:br>
              <a:rPr lang="en-GB" baseline="0" dirty="0"/>
            </a:br>
            <a:r>
              <a:rPr lang="en-GB" baseline="0" dirty="0" err="1"/>
              <a:t>Wolkenkratzer</a:t>
            </a:r>
            <a:r>
              <a:rPr lang="en-GB" baseline="0" dirty="0"/>
              <a:t> [&gt;5000] </a:t>
            </a:r>
            <a:r>
              <a:rPr lang="en-GB" baseline="0" dirty="0" err="1"/>
              <a:t>Ausblick</a:t>
            </a:r>
            <a:r>
              <a:rPr lang="en-GB" baseline="0" dirty="0"/>
              <a:t> [4959] </a:t>
            </a:r>
            <a:r>
              <a:rPr lang="en-GB" baseline="0" dirty="0" err="1"/>
              <a:t>Velodrom</a:t>
            </a:r>
            <a:r>
              <a:rPr lang="en-GB" baseline="0" dirty="0"/>
              <a:t> [&gt;5000] Event [&gt;5000] </a:t>
            </a:r>
            <a:r>
              <a:rPr lang="en-GB" baseline="0" dirty="0" err="1"/>
              <a:t>Bootstour</a:t>
            </a:r>
            <a:r>
              <a:rPr lang="en-GB" baseline="0" dirty="0"/>
              <a:t> [&gt;5000] </a:t>
            </a:r>
            <a:r>
              <a:rPr lang="en-GB" baseline="0" dirty="0" err="1"/>
              <a:t>Meile</a:t>
            </a:r>
            <a:r>
              <a:rPr lang="en-GB" baseline="0" dirty="0"/>
              <a:t> [&gt;5000] Park [2141]</a:t>
            </a:r>
            <a:br>
              <a:rPr lang="en-GB" baseline="0" dirty="0"/>
            </a:br>
            <a:endParaRPr lang="en-GB" baseline="0" dirty="0"/>
          </a:p>
          <a:p>
            <a:r>
              <a:rPr lang="en-GB" i="1" dirty="0"/>
              <a:t>Source:  Jones, R.L. &amp; </a:t>
            </a:r>
            <a:r>
              <a:rPr lang="en-GB" i="1" dirty="0" err="1"/>
              <a:t>Tschirner</a:t>
            </a:r>
            <a:r>
              <a:rPr lang="en-GB" i="1" dirty="0"/>
              <a:t>, E. (2019). A frequency dictionary of German: core vocabulary for learners. Routledge</a:t>
            </a:r>
          </a:p>
          <a:p>
            <a:endParaRPr lang="en-GB" b="1" dirty="0"/>
          </a:p>
          <a:p>
            <a:r>
              <a:rPr lang="en-GB" b="1" dirty="0"/>
              <a:t>Pictures:</a:t>
            </a:r>
          </a:p>
          <a:p>
            <a:r>
              <a:rPr lang="en-GB" sz="1200" kern="1200" dirty="0">
                <a:solidFill>
                  <a:schemeClr val="tx1"/>
                </a:solidFill>
                <a:effectLst/>
                <a:ea typeface="+mn-ea"/>
                <a:cs typeface="+mn-cs"/>
              </a:rPr>
              <a:t>1. Ryan Hadley from Seattle, USA (https://commons.wikimedia.org/wiki/File:Humboldt_University_And_Bebelplatz.jpg), „Humboldt University And </a:t>
            </a:r>
            <a:r>
              <a:rPr lang="en-GB" sz="1200" kern="1200" dirty="0" err="1">
                <a:solidFill>
                  <a:schemeClr val="tx1"/>
                </a:solidFill>
                <a:effectLst/>
                <a:ea typeface="+mn-ea"/>
                <a:cs typeface="+mn-cs"/>
              </a:rPr>
              <a:t>Bebelplatz</a:t>
            </a:r>
            <a:r>
              <a:rPr lang="en-GB" sz="1200" kern="1200" dirty="0">
                <a:solidFill>
                  <a:schemeClr val="tx1"/>
                </a:solidFill>
                <a:effectLst/>
                <a:ea typeface="+mn-ea"/>
                <a:cs typeface="+mn-cs"/>
              </a:rPr>
              <a:t>“, https://creativecommons.org/licenses/by-sa/2.0/legalcode</a:t>
            </a:r>
          </a:p>
          <a:p>
            <a:r>
              <a:rPr lang="en-GB" sz="1200" kern="1200" dirty="0">
                <a:solidFill>
                  <a:schemeClr val="tx1"/>
                </a:solidFill>
                <a:effectLst/>
                <a:ea typeface="+mn-ea"/>
                <a:cs typeface="+mn-cs"/>
              </a:rPr>
              <a:t>2. </a:t>
            </a:r>
            <a:r>
              <a:rPr lang="de-DE" sz="1200" kern="1200" dirty="0">
                <a:solidFill>
                  <a:schemeClr val="tx1"/>
                </a:solidFill>
                <a:effectLst/>
                <a:ea typeface="+mn-ea"/>
                <a:cs typeface="+mn-cs"/>
              </a:rPr>
              <a:t>Dieter Brügmann (https://commons.wikimedia.org/wiki/File:Berlin_kadewe.jpg), „Berlin kadewe“, https://creativecommons.org/licenses/by-sa/3.0/legalcode</a:t>
            </a:r>
          </a:p>
          <a:p>
            <a:r>
              <a:rPr lang="en-GB" dirty="0"/>
              <a:t>3. </a:t>
            </a:r>
            <a:r>
              <a:rPr lang="de-DE" sz="1200" kern="1200" dirty="0">
                <a:solidFill>
                  <a:schemeClr val="tx1"/>
                </a:solidFill>
                <a:effectLst/>
                <a:ea typeface="+mn-ea"/>
                <a:cs typeface="+mn-cs"/>
              </a:rPr>
              <a:t>Manfred Brückels (https://commons.wikimedia.org/wiki/File:Maerchenbrunnen_Berlin_Friedrichshain_Zugang_2.jpg), „Maerchenbrunnen Berlin Friedrichshain Zugang 2“, https://creativecommons.org/licenses/by-sa/3.0/legalcode</a:t>
            </a:r>
          </a:p>
          <a:p>
            <a:r>
              <a:rPr lang="de-DE" sz="1200" kern="1200" dirty="0">
                <a:solidFill>
                  <a:schemeClr val="tx1"/>
                </a:solidFill>
                <a:effectLst/>
                <a:ea typeface="+mn-ea"/>
                <a:cs typeface="+mn-cs"/>
              </a:rPr>
              <a:t>4. </a:t>
            </a:r>
            <a:r>
              <a:rPr lang="en-GB" sz="1200" kern="1200" dirty="0" err="1">
                <a:solidFill>
                  <a:schemeClr val="tx1"/>
                </a:solidFill>
                <a:effectLst/>
                <a:ea typeface="+mn-ea"/>
                <a:cs typeface="+mn-cs"/>
              </a:rPr>
              <a:t>Jörg</a:t>
            </a:r>
            <a:r>
              <a:rPr lang="en-GB" sz="1200" kern="1200" dirty="0">
                <a:solidFill>
                  <a:schemeClr val="tx1"/>
                </a:solidFill>
                <a:effectLst/>
                <a:ea typeface="+mn-ea"/>
                <a:cs typeface="+mn-cs"/>
              </a:rPr>
              <a:t> </a:t>
            </a:r>
            <a:r>
              <a:rPr lang="en-GB" sz="1200" kern="1200" dirty="0" err="1">
                <a:solidFill>
                  <a:schemeClr val="tx1"/>
                </a:solidFill>
                <a:effectLst/>
                <a:ea typeface="+mn-ea"/>
                <a:cs typeface="+mn-cs"/>
              </a:rPr>
              <a:t>Blobelt</a:t>
            </a:r>
            <a:r>
              <a:rPr lang="en-GB" sz="1200" kern="1200" dirty="0">
                <a:solidFill>
                  <a:schemeClr val="tx1"/>
                </a:solidFill>
                <a:effectLst/>
                <a:ea typeface="+mn-ea"/>
                <a:cs typeface="+mn-cs"/>
              </a:rPr>
              <a:t> creator QS:P170,Q28598952 (https://commons.wikimedia.org/wiki/File:19860930290NR_Berlin-Mitte_Berliner_Fernsehturm_Marienkirche.jpg), https://creativecommons.org/licenses/by-sa/4.0/legalcode</a:t>
            </a:r>
          </a:p>
          <a:p>
            <a:r>
              <a:rPr lang="en-GB" sz="1200" kern="1200" dirty="0">
                <a:solidFill>
                  <a:schemeClr val="tx1"/>
                </a:solidFill>
                <a:effectLst/>
                <a:ea typeface="+mn-ea"/>
                <a:cs typeface="+mn-cs"/>
              </a:rPr>
              <a:t>5.  CC0 Public Domain. Free for personal and commercial use. No attribution required.</a:t>
            </a:r>
          </a:p>
          <a:p>
            <a:r>
              <a:rPr lang="en-GB" sz="1200" kern="1200" dirty="0">
                <a:solidFill>
                  <a:schemeClr val="tx1"/>
                </a:solidFill>
                <a:effectLst/>
                <a:ea typeface="+mn-ea"/>
                <a:cs typeface="+mn-cs"/>
              </a:rPr>
              <a:t>6.</a:t>
            </a:r>
            <a:r>
              <a:rPr lang="en-GB" sz="1200" kern="1200" baseline="0" dirty="0">
                <a:solidFill>
                  <a:schemeClr val="tx1"/>
                </a:solidFill>
                <a:effectLst/>
                <a:ea typeface="+mn-ea"/>
                <a:cs typeface="+mn-cs"/>
              </a:rPr>
              <a:t> </a:t>
            </a:r>
            <a:r>
              <a:rPr lang="de-DE" sz="1200" kern="1200" dirty="0">
                <a:solidFill>
                  <a:schemeClr val="tx1"/>
                </a:solidFill>
                <a:effectLst/>
                <a:ea typeface="+mn-ea"/>
                <a:cs typeface="+mn-cs"/>
              </a:rPr>
              <a:t>Biberbaer (https://commons.wikimedia.org/wiki/File:Tagesausflugsschiff_Alexander_in_Berlin_auf_der_Spree.JPG), „Tagesausflugsschiff Alexander in Berlin auf der Spree“, https://creativecommons.org/licenses/by-sa/3.0/legalcode</a:t>
            </a:r>
            <a:endParaRPr lang="en-GB" sz="1200" kern="1200" dirty="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271062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8.3.2.1</a:t>
            </a:r>
          </a:p>
          <a:p>
            <a:endParaRPr lang="en-GB" b="1" dirty="0"/>
          </a:p>
          <a:p>
            <a:r>
              <a:rPr lang="en-GB" b="1" dirty="0"/>
              <a:t>Timing: 2 minutes to explain the task (plus time to write at home)</a:t>
            </a:r>
            <a:br>
              <a:rPr lang="en-GB" dirty="0"/>
            </a:br>
            <a:br>
              <a:rPr lang="en-GB" b="1" dirty="0"/>
            </a:br>
            <a:r>
              <a:rPr lang="en-GB" b="1" dirty="0"/>
              <a:t>Aim: To apply language knowledge in a freer context in the written modality.</a:t>
            </a:r>
            <a:br>
              <a:rPr lang="en-GB" dirty="0"/>
            </a:br>
            <a:br>
              <a:rPr lang="en-GB" dirty="0"/>
            </a:br>
            <a:r>
              <a:rPr lang="en-GB" b="1" dirty="0"/>
              <a:t>Procedure:</a:t>
            </a:r>
            <a:br>
              <a:rPr lang="en-GB" dirty="0"/>
            </a:br>
            <a:r>
              <a:rPr lang="en-GB" dirty="0"/>
              <a:t>1. Explain the task and elicit the meanings of the bullet points.</a:t>
            </a:r>
          </a:p>
          <a:p>
            <a:r>
              <a:rPr lang="en-GB" dirty="0"/>
              <a:t>2. Suggest that students write either 1 or 2 sentences per bullet.</a:t>
            </a:r>
          </a:p>
          <a:p>
            <a:r>
              <a:rPr lang="en-GB" dirty="0"/>
              <a:t>3. Encourage them to focus on their use of the perfect tense, and the prepositions in, auf, an with R2/R3.</a:t>
            </a:r>
          </a:p>
          <a:p>
            <a:r>
              <a:rPr lang="en-GB" dirty="0"/>
              <a:t>4. Suggest they give at least one time of day.</a:t>
            </a:r>
          </a:p>
          <a:p>
            <a:r>
              <a:rPr lang="en-GB" dirty="0"/>
              <a:t>5. Remind them to give two reasons (bullets 4 and 6 require them)</a:t>
            </a:r>
          </a:p>
          <a:p>
            <a:endParaRPr lang="en-GB" dirty="0"/>
          </a:p>
          <a:p>
            <a:endParaRPr lang="en-GB" dirty="0"/>
          </a:p>
          <a:p>
            <a:br>
              <a:rPr lang="en-GB" dirty="0"/>
            </a:b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75416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8.1.1.1</a:t>
            </a:r>
          </a:p>
          <a:p>
            <a:endParaRPr lang="en-GB" b="1" dirty="0"/>
          </a:p>
          <a:p>
            <a:r>
              <a:rPr lang="en-GB" b="1" dirty="0"/>
              <a:t>Timing: 10 minutes</a:t>
            </a:r>
            <a:br>
              <a:rPr lang="en-GB" dirty="0"/>
            </a:br>
            <a:br>
              <a:rPr lang="en-GB" b="1" dirty="0"/>
            </a:br>
            <a:r>
              <a:rPr lang="en-GB" b="1" dirty="0"/>
              <a:t>Aim: </a:t>
            </a:r>
            <a:r>
              <a:rPr lang="en-GB" b="0" dirty="0"/>
              <a:t>To practise 1</a:t>
            </a:r>
            <a:r>
              <a:rPr lang="en-GB" b="0" baseline="30000" dirty="0"/>
              <a:t>st</a:t>
            </a:r>
            <a:r>
              <a:rPr lang="en-GB" b="0" dirty="0"/>
              <a:t> person present tense vs perfect tense in writing.</a:t>
            </a:r>
            <a:br>
              <a:rPr lang="en-GB" dirty="0"/>
            </a:br>
            <a:br>
              <a:rPr lang="en-GB" dirty="0"/>
            </a:br>
            <a:r>
              <a:rPr lang="en-GB" b="1" dirty="0"/>
              <a:t>Procedure:</a:t>
            </a:r>
            <a:br>
              <a:rPr lang="en-GB" dirty="0"/>
            </a:br>
            <a:r>
              <a:rPr lang="en-GB" dirty="0"/>
              <a:t>1. Use all the cards.</a:t>
            </a:r>
          </a:p>
          <a:p>
            <a:r>
              <a:rPr lang="en-GB" dirty="0"/>
              <a:t>2. Write 5 sentences to describe your activities this year and 5 sentences to describe your activities last year.</a:t>
            </a:r>
          </a:p>
          <a:p>
            <a:br>
              <a:rPr lang="en-GB" dirty="0"/>
            </a:b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003052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8.3.2.2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Timing: 3 minutes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1" dirty="0"/>
            </a:br>
            <a:r>
              <a:rPr lang="en-GB" b="1" dirty="0"/>
              <a:t>Aim: </a:t>
            </a:r>
            <a:r>
              <a:rPr lang="en-GB" b="0" dirty="0"/>
              <a:t>To practise oral responses in a more holistic task, using nouns and adjective endings with indefinite articles and the imperfect and perfect tenses. </a:t>
            </a:r>
            <a:br>
              <a:rPr lang="en-GB" b="0" dirty="0"/>
            </a:br>
            <a:br>
              <a:rPr lang="en-GB" b="0" dirty="0"/>
            </a:br>
            <a:r>
              <a:rPr lang="en-GB" b="1" dirty="0"/>
              <a:t>Procedure:</a:t>
            </a:r>
            <a:br>
              <a:rPr lang="en-GB" dirty="0"/>
            </a:br>
            <a:r>
              <a:rPr lang="en-GB" dirty="0"/>
              <a:t>1. Students describe the photo in German,</a:t>
            </a:r>
            <a:r>
              <a:rPr lang="en-GB" baseline="0" dirty="0"/>
              <a:t> responding to the first question.</a:t>
            </a:r>
            <a:br>
              <a:rPr lang="en-GB" baseline="0" dirty="0"/>
            </a:br>
            <a:r>
              <a:rPr lang="en-GB" baseline="0" dirty="0"/>
              <a:t>2. They then answer the two follow up questions with their own information.</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endParaRPr lang="en-GB" dirty="0"/>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331839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8.3.2.5</a:t>
            </a:r>
          </a:p>
          <a:p>
            <a:endParaRPr lang="en-GB" b="1" dirty="0"/>
          </a:p>
          <a:p>
            <a:r>
              <a:rPr lang="en-GB" b="1" dirty="0"/>
              <a:t>Timing: 12 minutes</a:t>
            </a:r>
            <a:br>
              <a:rPr lang="en-GB" dirty="0"/>
            </a:br>
            <a:br>
              <a:rPr lang="en-GB" b="1" dirty="0"/>
            </a:br>
            <a:r>
              <a:rPr lang="en-GB" b="1" dirty="0"/>
              <a:t>Aim: </a:t>
            </a:r>
            <a:r>
              <a:rPr lang="en-GB" b="0" dirty="0"/>
              <a:t>To practise written production of future plans, using a range of </a:t>
            </a:r>
            <a:r>
              <a:rPr lang="en-GB" b="0" dirty="0" err="1"/>
              <a:t>zu</a:t>
            </a:r>
            <a:r>
              <a:rPr lang="en-GB" b="0" dirty="0"/>
              <a:t> + infinitive structures, </a:t>
            </a:r>
            <a:r>
              <a:rPr lang="en-GB" b="0" dirty="0" err="1"/>
              <a:t>werden</a:t>
            </a:r>
            <a:r>
              <a:rPr lang="en-GB" b="0" dirty="0"/>
              <a:t> and modal verbs.</a:t>
            </a:r>
            <a:br>
              <a:rPr lang="en-GB" dirty="0"/>
            </a:br>
            <a:br>
              <a:rPr lang="en-GB" dirty="0"/>
            </a:br>
            <a:r>
              <a:rPr lang="en-GB" b="1" dirty="0"/>
              <a:t>Procedure:</a:t>
            </a:r>
            <a:br>
              <a:rPr lang="en-GB" dirty="0"/>
            </a:br>
            <a:r>
              <a:rPr lang="en-GB" dirty="0"/>
              <a:t>1. Ensure that task instructions are clear.  </a:t>
            </a:r>
            <a:br>
              <a:rPr lang="en-GB" dirty="0"/>
            </a:br>
            <a:r>
              <a:rPr lang="en-GB" b="1" i="1" dirty="0"/>
              <a:t>Note: </a:t>
            </a:r>
            <a:r>
              <a:rPr lang="en-GB" dirty="0"/>
              <a:t>The task is differentiated; students can write a set of individual sentences or challenge themselves to link the sentences into a coherent paragraph, by joining the ideas.  For this they can make use of some of the suggested additional structures.</a:t>
            </a:r>
          </a:p>
          <a:p>
            <a:r>
              <a:rPr lang="en-GB" dirty="0"/>
              <a:t>2. Ensure sentence prompts are clear.</a:t>
            </a:r>
          </a:p>
          <a:p>
            <a:r>
              <a:rPr lang="en-GB" dirty="0"/>
              <a:t>3. If necessary, prompt students to say for each sentence whether or not they will need to use ‘</a:t>
            </a:r>
            <a:r>
              <a:rPr lang="en-GB" dirty="0" err="1"/>
              <a:t>zu</a:t>
            </a:r>
            <a:r>
              <a:rPr lang="en-GB" dirty="0"/>
              <a:t>’ before the infinitive.</a:t>
            </a: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812223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8.3.2.7</a:t>
            </a:r>
            <a:br>
              <a:rPr lang="en-GB" b="1" dirty="0"/>
            </a:br>
            <a:endParaRPr lang="en-GB" b="1" dirty="0"/>
          </a:p>
          <a:p>
            <a:r>
              <a:rPr lang="en-GB" b="1" dirty="0"/>
              <a:t>Timing: </a:t>
            </a:r>
            <a:r>
              <a:rPr lang="en-GB" b="0" dirty="0"/>
              <a:t>7 minutes</a:t>
            </a:r>
            <a:br>
              <a:rPr lang="en-GB" b="0" dirty="0"/>
            </a:br>
            <a:br>
              <a:rPr lang="en-GB" b="1" dirty="0"/>
            </a:br>
            <a:r>
              <a:rPr lang="en-GB" b="1" dirty="0"/>
              <a:t>Aim: </a:t>
            </a:r>
            <a:r>
              <a:rPr lang="en-GB" b="0" dirty="0"/>
              <a:t>To prepare for a speaking task by ranking nine things that are important to them, using reference resources where necessary. </a:t>
            </a:r>
            <a:br>
              <a:rPr lang="en-GB" dirty="0"/>
            </a:br>
            <a:br>
              <a:rPr lang="en-GB" dirty="0"/>
            </a:br>
            <a:r>
              <a:rPr lang="en-GB" b="1" dirty="0"/>
              <a:t>Procedure:</a:t>
            </a:r>
            <a:br>
              <a:rPr lang="en-GB" dirty="0"/>
            </a:br>
            <a:r>
              <a:rPr lang="en-GB" dirty="0"/>
              <a:t>1. Explain that the task is for each student to think of 9 things that are important them.</a:t>
            </a:r>
          </a:p>
          <a:p>
            <a:r>
              <a:rPr lang="en-GB" dirty="0"/>
              <a:t>2. There are some ideas on this slide, but students could come up with their own ideas.</a:t>
            </a:r>
          </a:p>
          <a:p>
            <a:r>
              <a:rPr lang="en-GB" dirty="0"/>
              <a:t>3. Students look up words in online or hard copy dictionaries. </a:t>
            </a:r>
          </a:p>
          <a:p>
            <a:r>
              <a:rPr lang="en-GB" dirty="0"/>
              <a:t>4. Student fill in the diamond shape: the top field is very important, the bottom field is not so important.</a:t>
            </a:r>
          </a:p>
          <a:p>
            <a:endParaRPr lang="en-GB" dirty="0"/>
          </a:p>
          <a:p>
            <a:r>
              <a:rPr lang="en-GB" dirty="0"/>
              <a:t>Variation: Rather than individually, students could work in groups where they have to agree on concepts and rank order. </a:t>
            </a:r>
          </a:p>
          <a:p>
            <a:endParaRPr lang="en-GB" dirty="0"/>
          </a:p>
          <a:p>
            <a:r>
              <a:rPr lang="en-GB" dirty="0"/>
              <a:t>Differentiation: If working in groups, students could use target language to negotiate rankings, e.g.</a:t>
            </a:r>
          </a:p>
          <a:p>
            <a:r>
              <a:rPr lang="en-GB" dirty="0"/>
              <a:t>“</a:t>
            </a:r>
            <a:r>
              <a:rPr lang="en-GB" dirty="0" err="1"/>
              <a:t>Familie</a:t>
            </a:r>
            <a:r>
              <a:rPr lang="en-GB" dirty="0"/>
              <a:t> </a:t>
            </a:r>
            <a:r>
              <a:rPr lang="en-GB" dirty="0" err="1"/>
              <a:t>ist</a:t>
            </a:r>
            <a:r>
              <a:rPr lang="en-GB" dirty="0"/>
              <a:t> mir </a:t>
            </a:r>
            <a:r>
              <a:rPr lang="en-GB" dirty="0" err="1"/>
              <a:t>nicht</a:t>
            </a:r>
            <a:r>
              <a:rPr lang="en-GB" dirty="0"/>
              <a:t> so </a:t>
            </a:r>
            <a:r>
              <a:rPr lang="en-GB" dirty="0" err="1"/>
              <a:t>wichtig</a:t>
            </a:r>
            <a:r>
              <a:rPr lang="en-GB" dirty="0"/>
              <a:t>. Und </a:t>
            </a:r>
            <a:r>
              <a:rPr lang="en-GB" dirty="0" err="1"/>
              <a:t>dir</a:t>
            </a:r>
            <a:r>
              <a:rPr lang="en-GB" dirty="0"/>
              <a:t>?” </a:t>
            </a:r>
          </a:p>
          <a:p>
            <a:r>
              <a:rPr lang="en-GB" dirty="0"/>
              <a:t>“</a:t>
            </a:r>
            <a:r>
              <a:rPr lang="en-GB" dirty="0" err="1"/>
              <a:t>Waaas</a:t>
            </a:r>
            <a:r>
              <a:rPr lang="en-GB" dirty="0"/>
              <a:t>? </a:t>
            </a:r>
            <a:r>
              <a:rPr lang="en-GB" dirty="0" err="1"/>
              <a:t>Familie</a:t>
            </a:r>
            <a:r>
              <a:rPr lang="en-GB" dirty="0"/>
              <a:t> </a:t>
            </a:r>
            <a:r>
              <a:rPr lang="en-GB" dirty="0" err="1"/>
              <a:t>ist</a:t>
            </a:r>
            <a:r>
              <a:rPr lang="en-GB" dirty="0"/>
              <a:t> mir </a:t>
            </a:r>
            <a:r>
              <a:rPr lang="en-GB" dirty="0" err="1"/>
              <a:t>sehr</a:t>
            </a:r>
            <a:r>
              <a:rPr lang="en-GB" dirty="0"/>
              <a:t> </a:t>
            </a:r>
            <a:r>
              <a:rPr lang="en-GB" dirty="0" err="1"/>
              <a:t>wichtig</a:t>
            </a:r>
            <a:r>
              <a:rPr lang="en-GB" dirty="0"/>
              <a:t>!”</a:t>
            </a:r>
          </a:p>
          <a:p>
            <a:br>
              <a:rPr lang="en-GB" dirty="0"/>
            </a:br>
            <a:r>
              <a:rPr lang="en-GB" b="1" baseline="0" dirty="0"/>
              <a:t>Word frequency of unknown words (1 is the most frequent word in German): </a:t>
            </a:r>
            <a:br>
              <a:rPr lang="en-GB" baseline="0" dirty="0"/>
            </a:br>
            <a:r>
              <a:rPr lang="en-GB" baseline="0" dirty="0" err="1"/>
              <a:t>streicheln</a:t>
            </a:r>
            <a:r>
              <a:rPr lang="en-GB" baseline="0" dirty="0"/>
              <a:t> [4377] Frieden [1696] Gesundheit [1851] WLAN [&gt;5000]</a:t>
            </a:r>
            <a:br>
              <a:rPr lang="en-GB" baseline="0" dirty="0"/>
            </a:br>
            <a:r>
              <a:rPr lang="en-GB" i="1" dirty="0"/>
              <a:t>Source:  Jones, R.L. &amp; </a:t>
            </a:r>
            <a:r>
              <a:rPr lang="en-GB" i="1" dirty="0" err="1"/>
              <a:t>Tschirner</a:t>
            </a:r>
            <a:r>
              <a:rPr lang="en-GB" i="1" dirty="0"/>
              <a:t>, E. (2019). A frequency dictionary of German: core vocabulary for learners. Routledge</a:t>
            </a:r>
          </a:p>
          <a:p>
            <a:br>
              <a:rPr lang="en-GB" dirty="0"/>
            </a:b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970288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8.1.1.1</a:t>
            </a:r>
          </a:p>
          <a:p>
            <a:endParaRPr lang="en-GB" b="1" dirty="0"/>
          </a:p>
          <a:p>
            <a:r>
              <a:rPr lang="en-GB" b="1" dirty="0"/>
              <a:t>Timing: 10 minutes</a:t>
            </a:r>
            <a:br>
              <a:rPr lang="en-GB" dirty="0"/>
            </a:br>
            <a:br>
              <a:rPr lang="en-GB" b="1" dirty="0"/>
            </a:br>
            <a:r>
              <a:rPr lang="en-GB" b="1" dirty="0"/>
              <a:t>Aim: </a:t>
            </a:r>
            <a:r>
              <a:rPr lang="en-GB" b="0" dirty="0"/>
              <a:t>To practise present and perfect in writing. This activity also brings in the new determiners and sequencing adverbs.</a:t>
            </a:r>
            <a:br>
              <a:rPr lang="en-GB" dirty="0"/>
            </a:br>
            <a:br>
              <a:rPr lang="en-GB" dirty="0"/>
            </a:br>
            <a:r>
              <a:rPr lang="en-GB" b="1" dirty="0"/>
              <a:t>Procedure:</a:t>
            </a:r>
            <a:br>
              <a:rPr lang="en-GB" dirty="0"/>
            </a:br>
            <a:r>
              <a:rPr lang="en-GB" dirty="0"/>
              <a:t>1. Pick one of the persons from the previous activity and write down their information.</a:t>
            </a:r>
          </a:p>
          <a:p>
            <a:r>
              <a:rPr lang="en-GB" dirty="0"/>
              <a:t>2. Based on the information write a postcard message.</a:t>
            </a:r>
          </a:p>
          <a:p>
            <a:r>
              <a:rPr lang="en-GB" dirty="0"/>
              <a:t>3. In your message also use at least 2 words from each of the three boxes above.</a:t>
            </a:r>
            <a:br>
              <a:rPr lang="en-GB" dirty="0"/>
            </a:br>
            <a:br>
              <a:rPr lang="en-GB" dirty="0"/>
            </a:b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370292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8.1.1.3</a:t>
            </a:r>
          </a:p>
          <a:p>
            <a:endParaRPr lang="en-GB" b="1" dirty="0"/>
          </a:p>
          <a:p>
            <a:r>
              <a:rPr lang="en-GB" b="1" dirty="0"/>
              <a:t>Timing: 8 minutes</a:t>
            </a:r>
            <a:br>
              <a:rPr lang="en-GB" dirty="0"/>
            </a:br>
            <a:br>
              <a:rPr lang="en-GB" b="1" dirty="0"/>
            </a:br>
            <a:r>
              <a:rPr lang="en-GB" b="1" dirty="0"/>
              <a:t>Aim: </a:t>
            </a:r>
            <a:r>
              <a:rPr lang="en-GB" b="0" dirty="0"/>
              <a:t>Written practice in saying what you want to do using modal verbs and </a:t>
            </a:r>
            <a:r>
              <a:rPr lang="en-GB" b="0" i="1" dirty="0" err="1"/>
              <a:t>zu</a:t>
            </a:r>
            <a:r>
              <a:rPr lang="en-GB" b="0" i="1" dirty="0"/>
              <a:t> </a:t>
            </a:r>
            <a:r>
              <a:rPr lang="en-GB" b="0" i="0" dirty="0"/>
              <a:t>+ infinitive structures.</a:t>
            </a:r>
            <a:br>
              <a:rPr lang="en-GB" dirty="0"/>
            </a:br>
            <a:br>
              <a:rPr lang="en-GB" dirty="0"/>
            </a:br>
            <a:r>
              <a:rPr lang="en-GB" b="1" dirty="0"/>
              <a:t>Procedure:</a:t>
            </a:r>
            <a:br>
              <a:rPr lang="en-GB" dirty="0"/>
            </a:br>
            <a:r>
              <a:rPr lang="en-GB" dirty="0"/>
              <a:t>1. Work through one example of each kind of structure with the class.</a:t>
            </a:r>
          </a:p>
          <a:p>
            <a:r>
              <a:rPr lang="en-GB" dirty="0"/>
              <a:t>2. Give students 3 minutes to write sentences of their own. </a:t>
            </a:r>
          </a:p>
          <a:p>
            <a:r>
              <a:rPr lang="en-GB" dirty="0"/>
              <a:t>3. Give students 2 minutes to peer-correct with a partner.</a:t>
            </a:r>
          </a:p>
          <a:p>
            <a:r>
              <a:rPr lang="en-GB" dirty="0"/>
              <a:t>4. Elicit some examples from students and add them to this slide. For an added challenge, ask students to read out their partner’s sentences in the third person.</a:t>
            </a:r>
          </a:p>
          <a:p>
            <a:endParaRPr lang="en-GB" dirty="0"/>
          </a:p>
          <a:p>
            <a:r>
              <a:rPr lang="en-GB" b="1" baseline="0" dirty="0"/>
              <a:t>Word frequency of near-cognates used (1 is the most frequent word in German): </a:t>
            </a:r>
            <a:br>
              <a:rPr lang="en-GB" baseline="0" dirty="0"/>
            </a:br>
            <a:r>
              <a:rPr lang="en-GB" baseline="0" dirty="0" err="1"/>
              <a:t>planen</a:t>
            </a:r>
            <a:r>
              <a:rPr lang="en-GB" baseline="0" dirty="0"/>
              <a:t> [954]</a:t>
            </a:r>
            <a:br>
              <a:rPr lang="en-GB" baseline="0" dirty="0"/>
            </a:br>
            <a:r>
              <a:rPr lang="en-GB" i="1" dirty="0"/>
              <a:t>Source: Jones, R.L. &amp; </a:t>
            </a:r>
            <a:r>
              <a:rPr lang="en-GB" i="1" dirty="0" err="1"/>
              <a:t>Tschirner</a:t>
            </a:r>
            <a:r>
              <a:rPr lang="en-GB" i="1" dirty="0"/>
              <a:t>, E. (2006). A frequency dictionary of German: core vocabulary for learners. Routledge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825355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8.1.1.5 </a:t>
            </a:r>
          </a:p>
          <a:p>
            <a:endParaRPr lang="en-GB" b="1" dirty="0"/>
          </a:p>
          <a:p>
            <a:r>
              <a:rPr lang="en-GB" b="1" dirty="0"/>
              <a:t>Timing: 10 minutes (plus continuation as appropriate, for homework)</a:t>
            </a:r>
            <a:br>
              <a:rPr lang="en-GB" dirty="0"/>
            </a:br>
            <a:br>
              <a:rPr lang="en-GB" b="1" dirty="0"/>
            </a:br>
            <a:r>
              <a:rPr lang="en-GB" b="1" dirty="0"/>
              <a:t>Aim: </a:t>
            </a:r>
            <a:r>
              <a:rPr lang="en-GB" b="0" dirty="0"/>
              <a:t>to develop personal expression through application of knowledge of adjective endings R1 (nominative) with a range of nouns.</a:t>
            </a:r>
            <a:br>
              <a:rPr lang="en-GB" b="0" dirty="0"/>
            </a:br>
            <a:br>
              <a:rPr lang="en-GB" b="0" dirty="0"/>
            </a:br>
            <a:r>
              <a:rPr lang="en-GB" b="1" dirty="0"/>
              <a:t>Procedure:</a:t>
            </a:r>
            <a:br>
              <a:rPr lang="en-GB" dirty="0"/>
            </a:br>
            <a:r>
              <a:rPr lang="en-GB" dirty="0"/>
              <a:t>1. Explain the options for this activity.</a:t>
            </a:r>
          </a:p>
          <a:p>
            <a:r>
              <a:rPr lang="en-GB" dirty="0"/>
              <a:t>2. Students either add additional adjectives to the Brecht poem, to describe nouns that are without adjectives.</a:t>
            </a:r>
            <a:br>
              <a:rPr lang="en-GB" dirty="0"/>
            </a:br>
            <a:r>
              <a:rPr lang="en-GB" dirty="0"/>
              <a:t>Or, they write their own ‘Pleasures’ poem – a list of their special moments, favourite things.  They should include some adjectives in front of the noun.</a:t>
            </a:r>
          </a:p>
          <a:p>
            <a:br>
              <a:rPr lang="en-GB" dirty="0"/>
            </a:b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825355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7.3.1.1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10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practise written production of sentences with WO1 and WO2 in a freer context.</a:t>
            </a:r>
            <a:br>
              <a:rPr lang="en-GB" b="1" baseline="0" dirty="0"/>
            </a:br>
            <a:r>
              <a:rPr lang="en-GB" sz="1200" b="0" baseline="0" dirty="0"/>
              <a:t>In this free production exercise, students are first encouraged to use dictionaries to find out how to say the activities they do in their free time in German.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r>
              <a:rPr lang="en-GB" b="1" baseline="0" dirty="0"/>
              <a:t>Procedure:</a:t>
            </a:r>
            <a:endParaRPr kumimoji="0" lang="en-US" sz="1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endParaRPr>
          </a:p>
          <a:p>
            <a:r>
              <a:rPr lang="en-GB" sz="1200" b="0" baseline="0" dirty="0"/>
              <a:t>1. Students should sketch a grid in their workbooks and try to write a different activity for each day.</a:t>
            </a:r>
          </a:p>
          <a:p>
            <a:r>
              <a:rPr lang="en-GB" sz="1200" b="0" baseline="0" dirty="0"/>
              <a:t>2. Students should use WO1 three times and WO2 twice, as indicate by the starts of sentences.</a:t>
            </a:r>
          </a:p>
          <a:p>
            <a:endParaRPr lang="en-GB" sz="1200" b="0" i="0" baseline="0" dirty="0"/>
          </a:p>
          <a:p>
            <a:r>
              <a:rPr lang="en-GB" sz="1200" b="1" i="0" baseline="0" dirty="0"/>
              <a:t>Note: </a:t>
            </a:r>
            <a:r>
              <a:rPr lang="en-GB" sz="1200" b="0" i="0" baseline="0" dirty="0"/>
              <a:t>If there is not enough time to complete this exercise, it should be set for homework. Students will use their answers in the spoken exercise in next week’s lesson, which follows on from this one.</a:t>
            </a: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466640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7.3.1.2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8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aseline="0" dirty="0"/>
              <a:t>To apply the knowledge gained this week to own contexts in a free-writing and speaking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1. Teacher gives students three minutes to write three sentences describing habitual activities they do on certain 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2. Teacher reminds students how to turn statements into </a:t>
            </a:r>
            <a:r>
              <a:rPr lang="en-GB" baseline="0" dirty="0" err="1"/>
              <a:t>wh</a:t>
            </a:r>
            <a:r>
              <a:rPr lang="en-GB" baseline="0" dirty="0"/>
              <a:t>-questions.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3. Students must find others in the class with similar routines to theirs by asking </a:t>
            </a:r>
            <a:r>
              <a:rPr lang="en-GB" i="1" baseline="0" dirty="0" err="1"/>
              <a:t>wann</a:t>
            </a:r>
            <a:r>
              <a:rPr lang="en-GB" i="0" baseline="0" dirty="0"/>
              <a:t>-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0" dirty="0"/>
              <a:t>4. If students don’t do the activity at all, they should be encouraged to reply in the negative with </a:t>
            </a:r>
            <a:r>
              <a:rPr lang="en-GB" i="1" baseline="0" dirty="0" err="1"/>
              <a:t>nie</a:t>
            </a:r>
            <a:r>
              <a:rPr lang="en-GB" i="1" baseline="0" dirty="0"/>
              <a:t>/</a:t>
            </a:r>
            <a:r>
              <a:rPr lang="en-GB" i="1" baseline="0" dirty="0" err="1"/>
              <a:t>nicht</a:t>
            </a:r>
            <a:r>
              <a:rPr lang="en-GB" i="1" baseline="0" dirty="0"/>
              <a:t>/</a:t>
            </a:r>
            <a:r>
              <a:rPr lang="en-GB" i="1" baseline="0" dirty="0" err="1"/>
              <a:t>kein</a:t>
            </a:r>
            <a:r>
              <a:rPr lang="en-GB" i="0" baseline="0" dirty="0"/>
              <a:t> as appropriate.</a:t>
            </a: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710282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8.2.1.3</a:t>
            </a:r>
          </a:p>
          <a:p>
            <a:endParaRPr lang="en-GB" b="1" dirty="0"/>
          </a:p>
          <a:p>
            <a:r>
              <a:rPr lang="en-GB" b="1" dirty="0"/>
              <a:t>Timing: 14 minutes</a:t>
            </a:r>
            <a:br>
              <a:rPr lang="en-GB" dirty="0"/>
            </a:br>
            <a:br>
              <a:rPr lang="en-GB" b="1" dirty="0"/>
            </a:br>
            <a:r>
              <a:rPr lang="en-GB" b="1" dirty="0"/>
              <a:t>Aim: </a:t>
            </a:r>
            <a:r>
              <a:rPr lang="en-GB" b="0" dirty="0"/>
              <a:t>To practise perfect tense in a free writing context. This activity also brings back </a:t>
            </a:r>
            <a:r>
              <a:rPr lang="en-GB" b="0" i="1" dirty="0"/>
              <a:t>in / auf</a:t>
            </a:r>
            <a:r>
              <a:rPr lang="en-GB" b="0" dirty="0"/>
              <a:t> and sequencing adverbs.</a:t>
            </a:r>
            <a:br>
              <a:rPr lang="en-GB" dirty="0"/>
            </a:br>
            <a:br>
              <a:rPr lang="en-GB" dirty="0"/>
            </a:br>
            <a:r>
              <a:rPr lang="en-GB" b="1" dirty="0"/>
              <a:t>Procedure:</a:t>
            </a:r>
            <a:br>
              <a:rPr lang="en-GB" dirty="0"/>
            </a:br>
            <a:r>
              <a:rPr lang="en-GB" dirty="0"/>
              <a:t>1. Pick a new experience you have had. For example, remembering a first day at a new school OR a trip or visit somewhere OR a time you helped out / volunteered somewhere.</a:t>
            </a:r>
          </a:p>
          <a:p>
            <a:r>
              <a:rPr lang="en-GB" dirty="0"/>
              <a:t>2. Based on the information write a postcard message.</a:t>
            </a:r>
          </a:p>
          <a:p>
            <a:r>
              <a:rPr lang="en-GB" dirty="0"/>
              <a:t>3. In your message also use at least 2 words from each of the three boxes above.</a:t>
            </a:r>
            <a:br>
              <a:rPr lang="en-GB" dirty="0"/>
            </a:b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787152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8.2.1.3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Timing: 6 minutes</a:t>
            </a:r>
            <a:br>
              <a:rPr lang="en-GB" b="1" dirty="0"/>
            </a:br>
            <a:r>
              <a:rPr lang="en-GB" b="1" i="1" dirty="0"/>
              <a:t>Alternatively, this task would make a very useful additional speaking homework task and could be recorded by students. </a:t>
            </a:r>
            <a:br>
              <a:rPr lang="en-GB" b="1" dirty="0"/>
            </a:br>
            <a:br>
              <a:rPr lang="en-GB" b="1" dirty="0"/>
            </a:br>
            <a:r>
              <a:rPr lang="en-GB" b="1" dirty="0"/>
              <a:t>Aim: </a:t>
            </a:r>
            <a:r>
              <a:rPr lang="en-GB" b="0" dirty="0"/>
              <a:t>To practise the revisited grammar in a free spoken context.</a:t>
            </a:r>
            <a:br>
              <a:rPr lang="en-GB" dirty="0"/>
            </a:br>
            <a:br>
              <a:rPr lang="en-GB" dirty="0"/>
            </a:br>
            <a:r>
              <a:rPr lang="en-GB" b="1" dirty="0"/>
              <a:t>Procedure:</a:t>
            </a:r>
            <a:br>
              <a:rPr lang="en-GB" dirty="0"/>
            </a:br>
            <a:r>
              <a:rPr lang="en-GB" dirty="0"/>
              <a:t>1. Individually, write up to 5 single word headings on a card to support a short description of a recent experience. It can be (but does not need to be) the same as used in the writing activity. Make sure you don’t read from your previously written text.</a:t>
            </a:r>
          </a:p>
          <a:p>
            <a:r>
              <a:rPr lang="en-GB" dirty="0"/>
              <a:t>2. Work in pairs. Partner A tells Partner B about a recent experience. </a:t>
            </a:r>
            <a:br>
              <a:rPr lang="en-GB" dirty="0"/>
            </a:br>
            <a:r>
              <a:rPr lang="en-GB" dirty="0"/>
              <a:t>3. Partner B writes down 5 pieces of information from what they hear (in English).</a:t>
            </a:r>
          </a:p>
          <a:p>
            <a:r>
              <a:rPr lang="en-GB" dirty="0"/>
              <a:t>4. Swap roles and repeat.</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33399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D9617-F5C0-67D8-A46E-020E51420C9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C9532F6-6903-AA1E-A5E8-D5461C7A5F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160FCC9-BF81-2185-438C-531EB12E9508}"/>
              </a:ext>
            </a:extLst>
          </p:cNvPr>
          <p:cNvSpPr>
            <a:spLocks noGrp="1"/>
          </p:cNvSpPr>
          <p:nvPr>
            <p:ph type="dt" sz="half" idx="10"/>
          </p:nvPr>
        </p:nvSpPr>
        <p:spPr/>
        <p:txBody>
          <a:bodyPr/>
          <a:lstStyle/>
          <a:p>
            <a:fld id="{8319E13E-4713-D64F-9A43-63332C07849D}" type="datetimeFigureOut">
              <a:rPr lang="en-US" smtClean="0"/>
              <a:t>7/12/22</a:t>
            </a:fld>
            <a:endParaRPr lang="en-US"/>
          </a:p>
        </p:txBody>
      </p:sp>
      <p:sp>
        <p:nvSpPr>
          <p:cNvPr id="5" name="Footer Placeholder 4">
            <a:extLst>
              <a:ext uri="{FF2B5EF4-FFF2-40B4-BE49-F238E27FC236}">
                <a16:creationId xmlns:a16="http://schemas.microsoft.com/office/drawing/2014/main" id="{0929D5BC-2268-0074-BF55-B45241ADC8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953692-1978-1CDE-8C94-462B0EF97DCF}"/>
              </a:ext>
            </a:extLst>
          </p:cNvPr>
          <p:cNvSpPr>
            <a:spLocks noGrp="1"/>
          </p:cNvSpPr>
          <p:nvPr>
            <p:ph type="sldNum" sz="quarter" idx="12"/>
          </p:nvPr>
        </p:nvSpPr>
        <p:spPr/>
        <p:txBody>
          <a:bodyPr/>
          <a:lstStyle/>
          <a:p>
            <a:fld id="{59651715-B36D-594D-83D8-2DED98E01F2C}" type="slidenum">
              <a:rPr lang="en-US" smtClean="0"/>
              <a:t>‹#›</a:t>
            </a:fld>
            <a:endParaRPr lang="en-US"/>
          </a:p>
        </p:txBody>
      </p:sp>
    </p:spTree>
    <p:extLst>
      <p:ext uri="{BB962C8B-B14F-4D97-AF65-F5344CB8AC3E}">
        <p14:creationId xmlns:p14="http://schemas.microsoft.com/office/powerpoint/2010/main" val="1984583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9D520-D260-B452-B78D-EB9F2AE7B66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95FBFD3-A82E-81FA-C17F-23E70D26319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FDE8C45-F8B2-6B32-DC74-59A48E50EFBF}"/>
              </a:ext>
            </a:extLst>
          </p:cNvPr>
          <p:cNvSpPr>
            <a:spLocks noGrp="1"/>
          </p:cNvSpPr>
          <p:nvPr>
            <p:ph type="dt" sz="half" idx="10"/>
          </p:nvPr>
        </p:nvSpPr>
        <p:spPr/>
        <p:txBody>
          <a:bodyPr/>
          <a:lstStyle/>
          <a:p>
            <a:fld id="{8319E13E-4713-D64F-9A43-63332C07849D}" type="datetimeFigureOut">
              <a:rPr lang="en-US" smtClean="0"/>
              <a:t>7/12/22</a:t>
            </a:fld>
            <a:endParaRPr lang="en-US"/>
          </a:p>
        </p:txBody>
      </p:sp>
      <p:sp>
        <p:nvSpPr>
          <p:cNvPr id="5" name="Footer Placeholder 4">
            <a:extLst>
              <a:ext uri="{FF2B5EF4-FFF2-40B4-BE49-F238E27FC236}">
                <a16:creationId xmlns:a16="http://schemas.microsoft.com/office/drawing/2014/main" id="{15752E96-DE96-A01F-EF35-B19F1FFD14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63B654-0008-4EA6-C8AE-6C309CFCDDE3}"/>
              </a:ext>
            </a:extLst>
          </p:cNvPr>
          <p:cNvSpPr>
            <a:spLocks noGrp="1"/>
          </p:cNvSpPr>
          <p:nvPr>
            <p:ph type="sldNum" sz="quarter" idx="12"/>
          </p:nvPr>
        </p:nvSpPr>
        <p:spPr/>
        <p:txBody>
          <a:bodyPr/>
          <a:lstStyle/>
          <a:p>
            <a:fld id="{59651715-B36D-594D-83D8-2DED98E01F2C}" type="slidenum">
              <a:rPr lang="en-US" smtClean="0"/>
              <a:t>‹#›</a:t>
            </a:fld>
            <a:endParaRPr lang="en-US"/>
          </a:p>
        </p:txBody>
      </p:sp>
    </p:spTree>
    <p:extLst>
      <p:ext uri="{BB962C8B-B14F-4D97-AF65-F5344CB8AC3E}">
        <p14:creationId xmlns:p14="http://schemas.microsoft.com/office/powerpoint/2010/main" val="2368927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8FFE8F-A567-64D7-6FDA-9EA370CE1FE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55C35B6-AAF1-0947-E531-A8043598D58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0B878B5-FE57-9DAE-CA5E-8CA0F2C9E5F0}"/>
              </a:ext>
            </a:extLst>
          </p:cNvPr>
          <p:cNvSpPr>
            <a:spLocks noGrp="1"/>
          </p:cNvSpPr>
          <p:nvPr>
            <p:ph type="dt" sz="half" idx="10"/>
          </p:nvPr>
        </p:nvSpPr>
        <p:spPr/>
        <p:txBody>
          <a:bodyPr/>
          <a:lstStyle/>
          <a:p>
            <a:fld id="{8319E13E-4713-D64F-9A43-63332C07849D}" type="datetimeFigureOut">
              <a:rPr lang="en-US" smtClean="0"/>
              <a:t>7/12/22</a:t>
            </a:fld>
            <a:endParaRPr lang="en-US"/>
          </a:p>
        </p:txBody>
      </p:sp>
      <p:sp>
        <p:nvSpPr>
          <p:cNvPr id="5" name="Footer Placeholder 4">
            <a:extLst>
              <a:ext uri="{FF2B5EF4-FFF2-40B4-BE49-F238E27FC236}">
                <a16:creationId xmlns:a16="http://schemas.microsoft.com/office/drawing/2014/main" id="{3649849C-2F64-1B95-47E1-57B52EE191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70CD21-A9EB-2248-D699-A6EDDAFA19C7}"/>
              </a:ext>
            </a:extLst>
          </p:cNvPr>
          <p:cNvSpPr>
            <a:spLocks noGrp="1"/>
          </p:cNvSpPr>
          <p:nvPr>
            <p:ph type="sldNum" sz="quarter" idx="12"/>
          </p:nvPr>
        </p:nvSpPr>
        <p:spPr/>
        <p:txBody>
          <a:bodyPr/>
          <a:lstStyle/>
          <a:p>
            <a:fld id="{59651715-B36D-594D-83D8-2DED98E01F2C}" type="slidenum">
              <a:rPr lang="en-US" smtClean="0"/>
              <a:t>‹#›</a:t>
            </a:fld>
            <a:endParaRPr lang="en-US"/>
          </a:p>
        </p:txBody>
      </p:sp>
    </p:spTree>
    <p:extLst>
      <p:ext uri="{BB962C8B-B14F-4D97-AF65-F5344CB8AC3E}">
        <p14:creationId xmlns:p14="http://schemas.microsoft.com/office/powerpoint/2010/main" val="3615693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3B55C-D036-267F-C1B1-3F1F48A11F1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5DA37A1-F322-E852-ADB0-61918CBFD90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CAB067-5FDE-86B8-3637-A201CB50A5FE}"/>
              </a:ext>
            </a:extLst>
          </p:cNvPr>
          <p:cNvSpPr>
            <a:spLocks noGrp="1"/>
          </p:cNvSpPr>
          <p:nvPr>
            <p:ph type="dt" sz="half" idx="10"/>
          </p:nvPr>
        </p:nvSpPr>
        <p:spPr/>
        <p:txBody>
          <a:bodyPr/>
          <a:lstStyle/>
          <a:p>
            <a:fld id="{8319E13E-4713-D64F-9A43-63332C07849D}" type="datetimeFigureOut">
              <a:rPr lang="en-US" smtClean="0"/>
              <a:t>7/12/22</a:t>
            </a:fld>
            <a:endParaRPr lang="en-US"/>
          </a:p>
        </p:txBody>
      </p:sp>
      <p:sp>
        <p:nvSpPr>
          <p:cNvPr id="5" name="Footer Placeholder 4">
            <a:extLst>
              <a:ext uri="{FF2B5EF4-FFF2-40B4-BE49-F238E27FC236}">
                <a16:creationId xmlns:a16="http://schemas.microsoft.com/office/drawing/2014/main" id="{329EE671-D560-D54A-1FE2-F6A04312E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D8AAD-1826-F55C-B621-AD14F72BC4BA}"/>
              </a:ext>
            </a:extLst>
          </p:cNvPr>
          <p:cNvSpPr>
            <a:spLocks noGrp="1"/>
          </p:cNvSpPr>
          <p:nvPr>
            <p:ph type="sldNum" sz="quarter" idx="12"/>
          </p:nvPr>
        </p:nvSpPr>
        <p:spPr/>
        <p:txBody>
          <a:bodyPr/>
          <a:lstStyle/>
          <a:p>
            <a:fld id="{59651715-B36D-594D-83D8-2DED98E01F2C}" type="slidenum">
              <a:rPr lang="en-US" smtClean="0"/>
              <a:t>‹#›</a:t>
            </a:fld>
            <a:endParaRPr lang="en-US"/>
          </a:p>
        </p:txBody>
      </p:sp>
    </p:spTree>
    <p:extLst>
      <p:ext uri="{BB962C8B-B14F-4D97-AF65-F5344CB8AC3E}">
        <p14:creationId xmlns:p14="http://schemas.microsoft.com/office/powerpoint/2010/main" val="138328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EC16F-B698-C34B-672A-6F800EDD8FD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C114A8B-2EA0-84D0-DA50-21B580EAB5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01B395B-2FE1-8B23-D288-F3B0403613F9}"/>
              </a:ext>
            </a:extLst>
          </p:cNvPr>
          <p:cNvSpPr>
            <a:spLocks noGrp="1"/>
          </p:cNvSpPr>
          <p:nvPr>
            <p:ph type="dt" sz="half" idx="10"/>
          </p:nvPr>
        </p:nvSpPr>
        <p:spPr/>
        <p:txBody>
          <a:bodyPr/>
          <a:lstStyle/>
          <a:p>
            <a:fld id="{8319E13E-4713-D64F-9A43-63332C07849D}" type="datetimeFigureOut">
              <a:rPr lang="en-US" smtClean="0"/>
              <a:t>7/12/22</a:t>
            </a:fld>
            <a:endParaRPr lang="en-US"/>
          </a:p>
        </p:txBody>
      </p:sp>
      <p:sp>
        <p:nvSpPr>
          <p:cNvPr id="5" name="Footer Placeholder 4">
            <a:extLst>
              <a:ext uri="{FF2B5EF4-FFF2-40B4-BE49-F238E27FC236}">
                <a16:creationId xmlns:a16="http://schemas.microsoft.com/office/drawing/2014/main" id="{7A803F47-5E05-4490-1841-26E04F1FC5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033D17-CB32-1A0F-533D-04AB909439D0}"/>
              </a:ext>
            </a:extLst>
          </p:cNvPr>
          <p:cNvSpPr>
            <a:spLocks noGrp="1"/>
          </p:cNvSpPr>
          <p:nvPr>
            <p:ph type="sldNum" sz="quarter" idx="12"/>
          </p:nvPr>
        </p:nvSpPr>
        <p:spPr/>
        <p:txBody>
          <a:bodyPr/>
          <a:lstStyle/>
          <a:p>
            <a:fld id="{59651715-B36D-594D-83D8-2DED98E01F2C}" type="slidenum">
              <a:rPr lang="en-US" smtClean="0"/>
              <a:t>‹#›</a:t>
            </a:fld>
            <a:endParaRPr lang="en-US"/>
          </a:p>
        </p:txBody>
      </p:sp>
    </p:spTree>
    <p:extLst>
      <p:ext uri="{BB962C8B-B14F-4D97-AF65-F5344CB8AC3E}">
        <p14:creationId xmlns:p14="http://schemas.microsoft.com/office/powerpoint/2010/main" val="169220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AA7CC-2727-B345-1A9D-A44063C0CF4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0152CD1-35F5-7B3A-EB96-35F620480D7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D569A6E-FBFE-A33D-016A-36E1843DC08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0F77C38-45B6-C162-3C50-FA07A5356557}"/>
              </a:ext>
            </a:extLst>
          </p:cNvPr>
          <p:cNvSpPr>
            <a:spLocks noGrp="1"/>
          </p:cNvSpPr>
          <p:nvPr>
            <p:ph type="dt" sz="half" idx="10"/>
          </p:nvPr>
        </p:nvSpPr>
        <p:spPr/>
        <p:txBody>
          <a:bodyPr/>
          <a:lstStyle/>
          <a:p>
            <a:fld id="{8319E13E-4713-D64F-9A43-63332C07849D}" type="datetimeFigureOut">
              <a:rPr lang="en-US" smtClean="0"/>
              <a:t>7/12/22</a:t>
            </a:fld>
            <a:endParaRPr lang="en-US"/>
          </a:p>
        </p:txBody>
      </p:sp>
      <p:sp>
        <p:nvSpPr>
          <p:cNvPr id="6" name="Footer Placeholder 5">
            <a:extLst>
              <a:ext uri="{FF2B5EF4-FFF2-40B4-BE49-F238E27FC236}">
                <a16:creationId xmlns:a16="http://schemas.microsoft.com/office/drawing/2014/main" id="{F1FADE94-8AE7-1E09-082D-BB680EF5A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2721F0-394E-0740-8DDE-58162E01AAD1}"/>
              </a:ext>
            </a:extLst>
          </p:cNvPr>
          <p:cNvSpPr>
            <a:spLocks noGrp="1"/>
          </p:cNvSpPr>
          <p:nvPr>
            <p:ph type="sldNum" sz="quarter" idx="12"/>
          </p:nvPr>
        </p:nvSpPr>
        <p:spPr/>
        <p:txBody>
          <a:bodyPr/>
          <a:lstStyle/>
          <a:p>
            <a:fld id="{59651715-B36D-594D-83D8-2DED98E01F2C}" type="slidenum">
              <a:rPr lang="en-US" smtClean="0"/>
              <a:t>‹#›</a:t>
            </a:fld>
            <a:endParaRPr lang="en-US"/>
          </a:p>
        </p:txBody>
      </p:sp>
    </p:spTree>
    <p:extLst>
      <p:ext uri="{BB962C8B-B14F-4D97-AF65-F5344CB8AC3E}">
        <p14:creationId xmlns:p14="http://schemas.microsoft.com/office/powerpoint/2010/main" val="3801802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DDF1D-282A-716D-E23A-1207C0E93BA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76F6C43-11F1-2E8F-0AD8-99D6F2EC9A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2AC3D1E-7017-78C7-CF8D-EBE5D74E6ED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789DA3B-37A1-0292-6C34-64CB33F5B8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4C43C30-65C3-9D11-7921-B901FBEC780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93979F1-49A0-5160-C521-CE0F0C6433AA}"/>
              </a:ext>
            </a:extLst>
          </p:cNvPr>
          <p:cNvSpPr>
            <a:spLocks noGrp="1"/>
          </p:cNvSpPr>
          <p:nvPr>
            <p:ph type="dt" sz="half" idx="10"/>
          </p:nvPr>
        </p:nvSpPr>
        <p:spPr/>
        <p:txBody>
          <a:bodyPr/>
          <a:lstStyle/>
          <a:p>
            <a:fld id="{8319E13E-4713-D64F-9A43-63332C07849D}" type="datetimeFigureOut">
              <a:rPr lang="en-US" smtClean="0"/>
              <a:t>7/12/22</a:t>
            </a:fld>
            <a:endParaRPr lang="en-US"/>
          </a:p>
        </p:txBody>
      </p:sp>
      <p:sp>
        <p:nvSpPr>
          <p:cNvPr id="8" name="Footer Placeholder 7">
            <a:extLst>
              <a:ext uri="{FF2B5EF4-FFF2-40B4-BE49-F238E27FC236}">
                <a16:creationId xmlns:a16="http://schemas.microsoft.com/office/drawing/2014/main" id="{C546F9F0-8448-9C9F-AE15-42E5F78F27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F5DE55-9BB6-1E2A-C52B-231A0E0791B6}"/>
              </a:ext>
            </a:extLst>
          </p:cNvPr>
          <p:cNvSpPr>
            <a:spLocks noGrp="1"/>
          </p:cNvSpPr>
          <p:nvPr>
            <p:ph type="sldNum" sz="quarter" idx="12"/>
          </p:nvPr>
        </p:nvSpPr>
        <p:spPr/>
        <p:txBody>
          <a:bodyPr/>
          <a:lstStyle/>
          <a:p>
            <a:fld id="{59651715-B36D-594D-83D8-2DED98E01F2C}" type="slidenum">
              <a:rPr lang="en-US" smtClean="0"/>
              <a:t>‹#›</a:t>
            </a:fld>
            <a:endParaRPr lang="en-US"/>
          </a:p>
        </p:txBody>
      </p:sp>
    </p:spTree>
    <p:extLst>
      <p:ext uri="{BB962C8B-B14F-4D97-AF65-F5344CB8AC3E}">
        <p14:creationId xmlns:p14="http://schemas.microsoft.com/office/powerpoint/2010/main" val="1477893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C477A-407C-AF33-B8F9-A087167E924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4547609-4E7D-F1F2-4EF4-EEFEE4CCE565}"/>
              </a:ext>
            </a:extLst>
          </p:cNvPr>
          <p:cNvSpPr>
            <a:spLocks noGrp="1"/>
          </p:cNvSpPr>
          <p:nvPr>
            <p:ph type="dt" sz="half" idx="10"/>
          </p:nvPr>
        </p:nvSpPr>
        <p:spPr/>
        <p:txBody>
          <a:bodyPr/>
          <a:lstStyle/>
          <a:p>
            <a:fld id="{8319E13E-4713-D64F-9A43-63332C07849D}" type="datetimeFigureOut">
              <a:rPr lang="en-US" smtClean="0"/>
              <a:t>7/12/22</a:t>
            </a:fld>
            <a:endParaRPr lang="en-US"/>
          </a:p>
        </p:txBody>
      </p:sp>
      <p:sp>
        <p:nvSpPr>
          <p:cNvPr id="4" name="Footer Placeholder 3">
            <a:extLst>
              <a:ext uri="{FF2B5EF4-FFF2-40B4-BE49-F238E27FC236}">
                <a16:creationId xmlns:a16="http://schemas.microsoft.com/office/drawing/2014/main" id="{E3AEF67C-C2D4-4316-AC20-BFE7D43B2F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041F4F-262F-B5AA-6AEF-34B61B707DB9}"/>
              </a:ext>
            </a:extLst>
          </p:cNvPr>
          <p:cNvSpPr>
            <a:spLocks noGrp="1"/>
          </p:cNvSpPr>
          <p:nvPr>
            <p:ph type="sldNum" sz="quarter" idx="12"/>
          </p:nvPr>
        </p:nvSpPr>
        <p:spPr/>
        <p:txBody>
          <a:bodyPr/>
          <a:lstStyle/>
          <a:p>
            <a:fld id="{59651715-B36D-594D-83D8-2DED98E01F2C}" type="slidenum">
              <a:rPr lang="en-US" smtClean="0"/>
              <a:t>‹#›</a:t>
            </a:fld>
            <a:endParaRPr lang="en-US"/>
          </a:p>
        </p:txBody>
      </p:sp>
    </p:spTree>
    <p:extLst>
      <p:ext uri="{BB962C8B-B14F-4D97-AF65-F5344CB8AC3E}">
        <p14:creationId xmlns:p14="http://schemas.microsoft.com/office/powerpoint/2010/main" val="60892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F9713D-5EF0-46EA-9E81-F08666A19E16}"/>
              </a:ext>
            </a:extLst>
          </p:cNvPr>
          <p:cNvSpPr>
            <a:spLocks noGrp="1"/>
          </p:cNvSpPr>
          <p:nvPr>
            <p:ph type="dt" sz="half" idx="10"/>
          </p:nvPr>
        </p:nvSpPr>
        <p:spPr/>
        <p:txBody>
          <a:bodyPr/>
          <a:lstStyle/>
          <a:p>
            <a:fld id="{8319E13E-4713-D64F-9A43-63332C07849D}" type="datetimeFigureOut">
              <a:rPr lang="en-US" smtClean="0"/>
              <a:t>7/12/22</a:t>
            </a:fld>
            <a:endParaRPr lang="en-US"/>
          </a:p>
        </p:txBody>
      </p:sp>
      <p:sp>
        <p:nvSpPr>
          <p:cNvPr id="3" name="Footer Placeholder 2">
            <a:extLst>
              <a:ext uri="{FF2B5EF4-FFF2-40B4-BE49-F238E27FC236}">
                <a16:creationId xmlns:a16="http://schemas.microsoft.com/office/drawing/2014/main" id="{E0235267-8D88-9028-8C15-ED627AD24A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54E28E-B76D-A164-E1A7-B1F27C34A336}"/>
              </a:ext>
            </a:extLst>
          </p:cNvPr>
          <p:cNvSpPr>
            <a:spLocks noGrp="1"/>
          </p:cNvSpPr>
          <p:nvPr>
            <p:ph type="sldNum" sz="quarter" idx="12"/>
          </p:nvPr>
        </p:nvSpPr>
        <p:spPr/>
        <p:txBody>
          <a:bodyPr/>
          <a:lstStyle/>
          <a:p>
            <a:fld id="{59651715-B36D-594D-83D8-2DED98E01F2C}" type="slidenum">
              <a:rPr lang="en-US" smtClean="0"/>
              <a:t>‹#›</a:t>
            </a:fld>
            <a:endParaRPr lang="en-US"/>
          </a:p>
        </p:txBody>
      </p:sp>
    </p:spTree>
    <p:extLst>
      <p:ext uri="{BB962C8B-B14F-4D97-AF65-F5344CB8AC3E}">
        <p14:creationId xmlns:p14="http://schemas.microsoft.com/office/powerpoint/2010/main" val="817121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85049-DA35-7708-6806-B7F55B70736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6688B70-7F41-8AB0-D323-48A031803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DF4AE35-B1F7-B78A-3AED-A2CC93584B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5EE9050-ECB8-C491-25C2-C11D00613710}"/>
              </a:ext>
            </a:extLst>
          </p:cNvPr>
          <p:cNvSpPr>
            <a:spLocks noGrp="1"/>
          </p:cNvSpPr>
          <p:nvPr>
            <p:ph type="dt" sz="half" idx="10"/>
          </p:nvPr>
        </p:nvSpPr>
        <p:spPr/>
        <p:txBody>
          <a:bodyPr/>
          <a:lstStyle/>
          <a:p>
            <a:fld id="{8319E13E-4713-D64F-9A43-63332C07849D}" type="datetimeFigureOut">
              <a:rPr lang="en-US" smtClean="0"/>
              <a:t>7/12/22</a:t>
            </a:fld>
            <a:endParaRPr lang="en-US"/>
          </a:p>
        </p:txBody>
      </p:sp>
      <p:sp>
        <p:nvSpPr>
          <p:cNvPr id="6" name="Footer Placeholder 5">
            <a:extLst>
              <a:ext uri="{FF2B5EF4-FFF2-40B4-BE49-F238E27FC236}">
                <a16:creationId xmlns:a16="http://schemas.microsoft.com/office/drawing/2014/main" id="{D67C66F8-858C-C8F8-32BA-E38DD0622E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7B8346-024E-7E4C-EDA9-F4920E529644}"/>
              </a:ext>
            </a:extLst>
          </p:cNvPr>
          <p:cNvSpPr>
            <a:spLocks noGrp="1"/>
          </p:cNvSpPr>
          <p:nvPr>
            <p:ph type="sldNum" sz="quarter" idx="12"/>
          </p:nvPr>
        </p:nvSpPr>
        <p:spPr/>
        <p:txBody>
          <a:bodyPr/>
          <a:lstStyle/>
          <a:p>
            <a:fld id="{59651715-B36D-594D-83D8-2DED98E01F2C}" type="slidenum">
              <a:rPr lang="en-US" smtClean="0"/>
              <a:t>‹#›</a:t>
            </a:fld>
            <a:endParaRPr lang="en-US"/>
          </a:p>
        </p:txBody>
      </p:sp>
    </p:spTree>
    <p:extLst>
      <p:ext uri="{BB962C8B-B14F-4D97-AF65-F5344CB8AC3E}">
        <p14:creationId xmlns:p14="http://schemas.microsoft.com/office/powerpoint/2010/main" val="3746942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F938A-C209-0ECD-5540-E36EEE884EC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D6CDAFD-C85D-8239-5AB3-EAB1DFA5E3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B75834-550E-5685-D444-502B65F94E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19E1D90-6CBE-C723-F0DB-F269539444DD}"/>
              </a:ext>
            </a:extLst>
          </p:cNvPr>
          <p:cNvSpPr>
            <a:spLocks noGrp="1"/>
          </p:cNvSpPr>
          <p:nvPr>
            <p:ph type="dt" sz="half" idx="10"/>
          </p:nvPr>
        </p:nvSpPr>
        <p:spPr/>
        <p:txBody>
          <a:bodyPr/>
          <a:lstStyle/>
          <a:p>
            <a:fld id="{8319E13E-4713-D64F-9A43-63332C07849D}" type="datetimeFigureOut">
              <a:rPr lang="en-US" smtClean="0"/>
              <a:t>7/12/22</a:t>
            </a:fld>
            <a:endParaRPr lang="en-US"/>
          </a:p>
        </p:txBody>
      </p:sp>
      <p:sp>
        <p:nvSpPr>
          <p:cNvPr id="6" name="Footer Placeholder 5">
            <a:extLst>
              <a:ext uri="{FF2B5EF4-FFF2-40B4-BE49-F238E27FC236}">
                <a16:creationId xmlns:a16="http://schemas.microsoft.com/office/drawing/2014/main" id="{A4B4892B-7310-AE79-DFB1-5FDE08CAAA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DBA4C9-B71D-9950-062C-B2AB080854AB}"/>
              </a:ext>
            </a:extLst>
          </p:cNvPr>
          <p:cNvSpPr>
            <a:spLocks noGrp="1"/>
          </p:cNvSpPr>
          <p:nvPr>
            <p:ph type="sldNum" sz="quarter" idx="12"/>
          </p:nvPr>
        </p:nvSpPr>
        <p:spPr/>
        <p:txBody>
          <a:bodyPr/>
          <a:lstStyle/>
          <a:p>
            <a:fld id="{59651715-B36D-594D-83D8-2DED98E01F2C}" type="slidenum">
              <a:rPr lang="en-US" smtClean="0"/>
              <a:t>‹#›</a:t>
            </a:fld>
            <a:endParaRPr lang="en-US"/>
          </a:p>
        </p:txBody>
      </p:sp>
    </p:spTree>
    <p:extLst>
      <p:ext uri="{BB962C8B-B14F-4D97-AF65-F5344CB8AC3E}">
        <p14:creationId xmlns:p14="http://schemas.microsoft.com/office/powerpoint/2010/main" val="326426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CD0FAA-76FC-3863-DCAD-DA8FD013E4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25EE4CB-4569-DEE0-FB08-79B3EBE144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405E227D-5CA1-1E0B-B3E5-DDA30D0CC9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Century Gothic" panose="020B0502020202020204" pitchFamily="34" charset="0"/>
              </a:defRPr>
            </a:lvl1pPr>
          </a:lstStyle>
          <a:p>
            <a:fld id="{8319E13E-4713-D64F-9A43-63332C07849D}" type="datetimeFigureOut">
              <a:rPr lang="en-US" smtClean="0"/>
              <a:pPr/>
              <a:t>7/12/22</a:t>
            </a:fld>
            <a:endParaRPr lang="en-US" dirty="0"/>
          </a:p>
        </p:txBody>
      </p:sp>
      <p:sp>
        <p:nvSpPr>
          <p:cNvPr id="5" name="Footer Placeholder 4">
            <a:extLst>
              <a:ext uri="{FF2B5EF4-FFF2-40B4-BE49-F238E27FC236}">
                <a16:creationId xmlns:a16="http://schemas.microsoft.com/office/drawing/2014/main" id="{269E0584-4794-60CB-DBFA-70DB0B4D73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Century Gothic" panose="020B0502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9CC6426E-87C8-239A-FA97-3E42A9A0E0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Century Gothic" panose="020B0502020202020204" pitchFamily="34" charset="0"/>
              </a:defRPr>
            </a:lvl1pPr>
          </a:lstStyle>
          <a:p>
            <a:fld id="{59651715-B36D-594D-83D8-2DED98E01F2C}" type="slidenum">
              <a:rPr lang="en-US" smtClean="0"/>
              <a:pPr/>
              <a:t>‹#›</a:t>
            </a:fld>
            <a:endParaRPr lang="en-US" dirty="0"/>
          </a:p>
        </p:txBody>
      </p:sp>
    </p:spTree>
    <p:extLst>
      <p:ext uri="{BB962C8B-B14F-4D97-AF65-F5344CB8AC3E}">
        <p14:creationId xmlns:p14="http://schemas.microsoft.com/office/powerpoint/2010/main" val="2275333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gi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4.tiff"/><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tiff"/><Relationship Id="rId5" Type="http://schemas.microsoft.com/office/2007/relationships/hdphoto" Target="../media/hdphoto2.wdp"/><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1.png"/><Relationship Id="rId7"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0.jpeg"/><Relationship Id="rId11" Type="http://schemas.openxmlformats.org/officeDocument/2006/relationships/image" Target="../media/image45.pn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gif"/><Relationship Id="rId9"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svg"/><Relationship Id="rId2" Type="http://schemas.openxmlformats.org/officeDocument/2006/relationships/notesSlide" Target="../notesSlides/notesSlide2.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sv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6.gif"/></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1.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gif"/><Relationship Id="rId4" Type="http://schemas.openxmlformats.org/officeDocument/2006/relationships/image" Target="../media/image49.jpeg"/><Relationship Id="rId9" Type="http://schemas.openxmlformats.org/officeDocument/2006/relationships/image" Target="../media/image54.gif"/><Relationship Id="rId14"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4960307" cy="869950"/>
          </a:xfrm>
          <a:prstGeom prst="rect">
            <a:avLst/>
          </a:prstGeom>
        </p:spPr>
      </p:pic>
      <p:sp>
        <p:nvSpPr>
          <p:cNvPr id="4" name="Title 3"/>
          <p:cNvSpPr>
            <a:spLocks noGrp="1"/>
          </p:cNvSpPr>
          <p:nvPr>
            <p:ph type="title"/>
          </p:nvPr>
        </p:nvSpPr>
        <p:spPr>
          <a:xfrm>
            <a:off x="0" y="294041"/>
            <a:ext cx="4509370" cy="707849"/>
          </a:xfrm>
        </p:spPr>
        <p:txBody>
          <a:bodyPr>
            <a:normAutofit/>
          </a:bodyPr>
          <a:lstStyle/>
          <a:p>
            <a:r>
              <a:rPr lang="en-GB" sz="3600" b="1" dirty="0">
                <a:solidFill>
                  <a:schemeClr val="bg1"/>
                </a:solidFill>
              </a:rPr>
              <a:t>Examples</a:t>
            </a:r>
          </a:p>
        </p:txBody>
      </p:sp>
      <p:sp>
        <p:nvSpPr>
          <p:cNvPr id="5" name="Rounded Rectangle 11">
            <a:extLst>
              <a:ext uri="{FF2B5EF4-FFF2-40B4-BE49-F238E27FC236}">
                <a16:creationId xmlns:a16="http://schemas.microsoft.com/office/drawing/2014/main" id="{483D7EB9-C2AA-4190-98DE-925F861600E9}"/>
              </a:ext>
            </a:extLst>
          </p:cNvPr>
          <p:cNvSpPr/>
          <p:nvPr/>
        </p:nvSpPr>
        <p:spPr>
          <a:xfrm>
            <a:off x="10335986" y="247046"/>
            <a:ext cx="1623214"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production</a:t>
            </a:r>
          </a:p>
        </p:txBody>
      </p:sp>
      <p:sp>
        <p:nvSpPr>
          <p:cNvPr id="6" name="TextBox 5">
            <a:extLst>
              <a:ext uri="{FF2B5EF4-FFF2-40B4-BE49-F238E27FC236}">
                <a16:creationId xmlns:a16="http://schemas.microsoft.com/office/drawing/2014/main" id="{7B2326E1-A87B-2D46-8B7D-5F8E8817AFDA}"/>
              </a:ext>
            </a:extLst>
          </p:cNvPr>
          <p:cNvSpPr txBox="1"/>
          <p:nvPr/>
        </p:nvSpPr>
        <p:spPr>
          <a:xfrm>
            <a:off x="907617" y="1720840"/>
            <a:ext cx="10376766" cy="3416320"/>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lang="en-US" sz="7200" b="1" dirty="0">
                <a:solidFill>
                  <a:srgbClr val="4472C4">
                    <a:lumMod val="50000"/>
                  </a:srgbClr>
                </a:solidFill>
                <a:latin typeface="Century Gothic" panose="020F0302020204030204"/>
              </a:rPr>
              <a:t>(Freer) production tasks eliciting personal response</a:t>
            </a:r>
          </a:p>
        </p:txBody>
      </p:sp>
    </p:spTree>
    <p:extLst>
      <p:ext uri="{BB962C8B-B14F-4D97-AF65-F5344CB8AC3E}">
        <p14:creationId xmlns:p14="http://schemas.microsoft.com/office/powerpoint/2010/main" val="375858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3481137" cy="869950"/>
          </a:xfrm>
          <a:prstGeom prst="rect">
            <a:avLst/>
          </a:prstGeom>
        </p:spPr>
      </p:pic>
      <p:sp>
        <p:nvSpPr>
          <p:cNvPr id="4" name="Title 3"/>
          <p:cNvSpPr>
            <a:spLocks noGrp="1"/>
          </p:cNvSpPr>
          <p:nvPr>
            <p:ph type="title"/>
          </p:nvPr>
        </p:nvSpPr>
        <p:spPr>
          <a:xfrm>
            <a:off x="0" y="294041"/>
            <a:ext cx="6096000" cy="707849"/>
          </a:xfrm>
        </p:spPr>
        <p:txBody>
          <a:bodyPr>
            <a:normAutofit/>
          </a:bodyPr>
          <a:lstStyle/>
          <a:p>
            <a:r>
              <a:rPr lang="en-GB" sz="3600" b="1" dirty="0" err="1">
                <a:solidFill>
                  <a:schemeClr val="bg1"/>
                </a:solidFill>
              </a:rPr>
              <a:t>Deine</a:t>
            </a:r>
            <a:r>
              <a:rPr lang="en-GB" sz="3600" b="1" dirty="0">
                <a:solidFill>
                  <a:schemeClr val="bg1"/>
                </a:solidFill>
              </a:rPr>
              <a:t> Stadt</a:t>
            </a:r>
          </a:p>
        </p:txBody>
      </p:sp>
      <p:sp>
        <p:nvSpPr>
          <p:cNvPr id="5" name="Rounded Rectangle 11">
            <a:extLst>
              <a:ext uri="{FF2B5EF4-FFF2-40B4-BE49-F238E27FC236}">
                <a16:creationId xmlns:a16="http://schemas.microsoft.com/office/drawing/2014/main" id="{483D7EB9-C2AA-4190-98DE-925F861600E9}"/>
              </a:ext>
            </a:extLst>
          </p:cNvPr>
          <p:cNvSpPr/>
          <p:nvPr/>
        </p:nvSpPr>
        <p:spPr>
          <a:xfrm>
            <a:off x="10508974" y="247046"/>
            <a:ext cx="1448353"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schreiben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0059922B-7BB8-6A4C-A3D8-5E83A76F38CE}"/>
              </a:ext>
            </a:extLst>
          </p:cNvPr>
          <p:cNvSpPr txBox="1"/>
          <p:nvPr/>
        </p:nvSpPr>
        <p:spPr>
          <a:xfrm>
            <a:off x="931513" y="3065085"/>
            <a:ext cx="10328974" cy="1938992"/>
          </a:xfrm>
          <a:prstGeom prst="rect">
            <a:avLst/>
          </a:prstGeom>
          <a:solidFill>
            <a:srgbClr val="FFF4E7"/>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4472C4">
                    <a:lumMod val="50000"/>
                  </a:srgbClr>
                </a:solidFill>
                <a:effectLst/>
                <a:uLnTx/>
                <a:uFillTx/>
                <a:latin typeface="Century Gothic" panose="020F0302020204030204"/>
              </a:rPr>
              <a:t>Wie ist deine Stadt heute?</a:t>
            </a:r>
            <a:br>
              <a:rPr kumimoji="0" lang="de-DE" sz="2400" b="0" i="0" u="none" strike="noStrike" kern="1200" cap="none" spc="0" normalizeH="0" baseline="0" noProof="0" dirty="0">
                <a:ln>
                  <a:noFill/>
                </a:ln>
                <a:solidFill>
                  <a:srgbClr val="4472C4">
                    <a:lumMod val="50000"/>
                  </a:srgbClr>
                </a:solidFill>
                <a:effectLst/>
                <a:uLnTx/>
                <a:uFillTx/>
                <a:latin typeface="Century Gothic" panose="020F0302020204030204"/>
              </a:rPr>
            </a:br>
            <a:r>
              <a:rPr kumimoji="0" lang="de-DE" sz="2400" b="0" i="0" u="none" strike="noStrike" kern="1200" cap="none" spc="0" normalizeH="0" baseline="0" noProof="0" dirty="0">
                <a:ln>
                  <a:noFill/>
                </a:ln>
                <a:solidFill>
                  <a:srgbClr val="4472C4">
                    <a:lumMod val="50000"/>
                  </a:srgbClr>
                </a:solidFill>
                <a:effectLst/>
                <a:uLnTx/>
                <a:uFillTx/>
                <a:latin typeface="Century Gothic" panose="020F0302020204030204"/>
              </a:rPr>
              <a:t>Wie war sie früher?</a:t>
            </a:r>
            <a:br>
              <a:rPr kumimoji="0" lang="de-DE" sz="2400" b="0" i="0" u="none" strike="noStrike" kern="1200" cap="none" spc="0" normalizeH="0" baseline="0" noProof="0" dirty="0">
                <a:ln>
                  <a:noFill/>
                </a:ln>
                <a:solidFill>
                  <a:srgbClr val="4472C4">
                    <a:lumMod val="50000"/>
                  </a:srgbClr>
                </a:solidFill>
                <a:effectLst/>
                <a:uLnTx/>
                <a:uFillTx/>
                <a:latin typeface="Century Gothic" panose="020F0302020204030204"/>
              </a:rPr>
            </a:br>
            <a:r>
              <a:rPr kumimoji="0" lang="de-DE" sz="2400" b="0" i="0" u="none" strike="noStrike" kern="1200" cap="none" spc="0" normalizeH="0" baseline="0" noProof="0" dirty="0">
                <a:ln>
                  <a:noFill/>
                </a:ln>
                <a:solidFill>
                  <a:srgbClr val="4472C4">
                    <a:lumMod val="50000"/>
                  </a:srgbClr>
                </a:solidFill>
                <a:effectLst/>
                <a:uLnTx/>
                <a:uFillTx/>
                <a:latin typeface="Century Gothic" panose="020F0302020204030204"/>
              </a:rPr>
              <a:t>Was gab es früher nicht?</a:t>
            </a:r>
            <a:br>
              <a:rPr kumimoji="0" lang="de-DE" sz="2400" b="0" i="0" u="none" strike="noStrike" kern="1200" cap="none" spc="0" normalizeH="0" baseline="0" noProof="0" dirty="0">
                <a:ln>
                  <a:noFill/>
                </a:ln>
                <a:solidFill>
                  <a:srgbClr val="4472C4">
                    <a:lumMod val="50000"/>
                  </a:srgbClr>
                </a:solidFill>
                <a:effectLst/>
                <a:uLnTx/>
                <a:uFillTx/>
                <a:latin typeface="Century Gothic" panose="020F0302020204030204"/>
              </a:rPr>
            </a:br>
            <a:r>
              <a:rPr kumimoji="0" lang="de-DE" sz="2400" b="0" i="0" u="none" strike="noStrike" kern="1200" cap="none" spc="0" normalizeH="0" baseline="0" noProof="0" dirty="0">
                <a:ln>
                  <a:noFill/>
                </a:ln>
                <a:solidFill>
                  <a:srgbClr val="4472C4">
                    <a:lumMod val="50000"/>
                  </a:srgbClr>
                </a:solidFill>
                <a:effectLst/>
                <a:uLnTx/>
                <a:uFillTx/>
                <a:latin typeface="Century Gothic" panose="020F0302020204030204"/>
              </a:rPr>
              <a:t>Was gibt es jetzt?</a:t>
            </a:r>
            <a:br>
              <a:rPr kumimoji="0" lang="de-DE" sz="2400" b="0" i="0" u="none" strike="noStrike" kern="1200" cap="none" spc="0" normalizeH="0" baseline="0" noProof="0" dirty="0">
                <a:ln>
                  <a:noFill/>
                </a:ln>
                <a:solidFill>
                  <a:srgbClr val="4472C4">
                    <a:lumMod val="50000"/>
                  </a:srgbClr>
                </a:solidFill>
                <a:effectLst/>
                <a:uLnTx/>
                <a:uFillTx/>
                <a:latin typeface="Century Gothic" panose="020F0302020204030204"/>
              </a:rPr>
            </a:br>
            <a:r>
              <a:rPr kumimoji="0" lang="de-DE" sz="2400" b="0" i="0" u="none" strike="noStrike" kern="1200" cap="none" spc="0" normalizeH="0" baseline="0" noProof="0" dirty="0">
                <a:ln>
                  <a:noFill/>
                </a:ln>
                <a:solidFill>
                  <a:srgbClr val="4472C4">
                    <a:lumMod val="50000"/>
                  </a:srgbClr>
                </a:solidFill>
                <a:effectLst/>
                <a:uLnTx/>
                <a:uFillTx/>
                <a:latin typeface="Century Gothic" panose="020F0302020204030204"/>
              </a:rPr>
              <a:t>Was kann man in </a:t>
            </a:r>
            <a:r>
              <a:rPr lang="de-DE" sz="2400" dirty="0">
                <a:solidFill>
                  <a:srgbClr val="4472C4">
                    <a:lumMod val="50000"/>
                  </a:srgbClr>
                </a:solidFill>
                <a:latin typeface="Century Gothic" panose="020F0302020204030204"/>
              </a:rPr>
              <a:t>deiner Stadt machen?</a:t>
            </a:r>
            <a:endParaRPr kumimoji="0" lang="de-DE" sz="2400" b="0" i="0" u="none" strike="noStrike" kern="1200" cap="none" spc="0" normalizeH="0" baseline="0" noProof="0" dirty="0">
              <a:ln>
                <a:noFill/>
              </a:ln>
              <a:solidFill>
                <a:srgbClr val="4472C4">
                  <a:lumMod val="50000"/>
                </a:srgbClr>
              </a:solidFill>
              <a:effectLst/>
              <a:uLnTx/>
              <a:uFillTx/>
              <a:latin typeface="Century Gothic" panose="020F0302020204030204"/>
            </a:endParaRPr>
          </a:p>
        </p:txBody>
      </p:sp>
      <p:sp>
        <p:nvSpPr>
          <p:cNvPr id="2" name="Rounded Rectangular Callout 1"/>
          <p:cNvSpPr/>
          <p:nvPr/>
        </p:nvSpPr>
        <p:spPr>
          <a:xfrm>
            <a:off x="8608201" y="3136067"/>
            <a:ext cx="2486527" cy="1668379"/>
          </a:xfrm>
          <a:prstGeom prst="wedgeRoundRectCallout">
            <a:avLst>
              <a:gd name="adj1" fmla="val -33736"/>
              <a:gd name="adj2" fmla="val 62500"/>
              <a:gd name="adj3" fmla="val 16667"/>
            </a:avLst>
          </a:prstGeom>
          <a:solidFill>
            <a:srgbClr val="115076"/>
          </a:solidFill>
          <a:ln>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en-US" sz="2000" dirty="0">
              <a:solidFill>
                <a:schemeClr val="bg1"/>
              </a:solidFill>
              <a:latin typeface="Century Gothic" panose="020B0502020202020204" pitchFamily="34" charset="0"/>
            </a:endParaRPr>
          </a:p>
          <a:p>
            <a:pPr lvl="0" algn="ctr">
              <a:defRPr/>
            </a:pPr>
            <a:r>
              <a:rPr lang="en-US" sz="2000" dirty="0">
                <a:solidFill>
                  <a:schemeClr val="bg1"/>
                </a:solidFill>
                <a:latin typeface="Century Gothic" panose="020B0502020202020204" pitchFamily="34" charset="0"/>
              </a:rPr>
              <a:t>Remember to use adjectives. </a:t>
            </a:r>
          </a:p>
          <a:p>
            <a:pPr lvl="0" algn="ctr">
              <a:defRPr/>
            </a:pPr>
            <a:r>
              <a:rPr lang="en-US" sz="2000" dirty="0">
                <a:solidFill>
                  <a:schemeClr val="bg1"/>
                </a:solidFill>
                <a:latin typeface="Century Gothic" panose="020B0502020202020204" pitchFamily="34" charset="0"/>
              </a:rPr>
              <a:t>Don’t forget the R2 (accusative) endings!</a:t>
            </a:r>
            <a:br>
              <a:rPr lang="en-US" sz="2000" dirty="0">
                <a:solidFill>
                  <a:schemeClr val="bg1"/>
                </a:solidFill>
                <a:latin typeface="Century Gothic" panose="020B0502020202020204" pitchFamily="34" charset="0"/>
              </a:rPr>
            </a:br>
            <a:endParaRPr lang="en-US" sz="2000" dirty="0">
              <a:solidFill>
                <a:schemeClr val="bg1"/>
              </a:solidFill>
              <a:latin typeface="Century Gothic" panose="020B0502020202020204" pitchFamily="34" charset="0"/>
            </a:endParaRPr>
          </a:p>
        </p:txBody>
      </p:sp>
      <p:sp>
        <p:nvSpPr>
          <p:cNvPr id="8" name="TextBox 7"/>
          <p:cNvSpPr txBox="1"/>
          <p:nvPr/>
        </p:nvSpPr>
        <p:spPr>
          <a:xfrm>
            <a:off x="433137" y="1456521"/>
            <a:ext cx="8454189" cy="1200329"/>
          </a:xfrm>
          <a:prstGeom prst="rect">
            <a:avLst/>
          </a:prstGeom>
          <a:noFill/>
        </p:spPr>
        <p:txBody>
          <a:bodyPr wrap="square" rtlCol="0">
            <a:spAutoFit/>
          </a:bodyPr>
          <a:lstStyle/>
          <a:p>
            <a:r>
              <a:rPr lang="en-US" sz="2400" dirty="0" err="1">
                <a:solidFill>
                  <a:srgbClr val="4472C4">
                    <a:lumMod val="50000"/>
                  </a:srgbClr>
                </a:solidFill>
                <a:latin typeface="Century Gothic" panose="020B0502020202020204" pitchFamily="34" charset="0"/>
              </a:rPr>
              <a:t>Schreib</a:t>
            </a:r>
            <a:r>
              <a:rPr lang="en-US" sz="2400" dirty="0">
                <a:solidFill>
                  <a:srgbClr val="4472C4">
                    <a:lumMod val="50000"/>
                  </a:srgbClr>
                </a:solidFill>
                <a:latin typeface="Century Gothic" panose="020B0502020202020204" pitchFamily="34" charset="0"/>
              </a:rPr>
              <a:t> </a:t>
            </a:r>
            <a:r>
              <a:rPr lang="en-US" sz="2400" dirty="0" err="1">
                <a:solidFill>
                  <a:srgbClr val="4472C4">
                    <a:lumMod val="50000"/>
                  </a:srgbClr>
                </a:solidFill>
                <a:latin typeface="Century Gothic" panose="020B0502020202020204" pitchFamily="34" charset="0"/>
              </a:rPr>
              <a:t>etwas</a:t>
            </a:r>
            <a:r>
              <a:rPr lang="en-US" sz="2400" dirty="0">
                <a:solidFill>
                  <a:srgbClr val="4472C4">
                    <a:lumMod val="50000"/>
                  </a:srgbClr>
                </a:solidFill>
                <a:latin typeface="Century Gothic" panose="020B0502020202020204" pitchFamily="34" charset="0"/>
              </a:rPr>
              <a:t> für Mia </a:t>
            </a:r>
            <a:r>
              <a:rPr lang="en-US" sz="2400" dirty="0" err="1">
                <a:solidFill>
                  <a:srgbClr val="4472C4">
                    <a:lumMod val="50000"/>
                  </a:srgbClr>
                </a:solidFill>
                <a:latin typeface="Century Gothic" panose="020B0502020202020204" pitchFamily="34" charset="0"/>
              </a:rPr>
              <a:t>über</a:t>
            </a:r>
            <a:r>
              <a:rPr lang="en-US" sz="2400" dirty="0">
                <a:solidFill>
                  <a:srgbClr val="4472C4">
                    <a:lumMod val="50000"/>
                  </a:srgbClr>
                </a:solidFill>
                <a:latin typeface="Century Gothic" panose="020B0502020202020204" pitchFamily="34" charset="0"/>
              </a:rPr>
              <a:t> </a:t>
            </a:r>
            <a:r>
              <a:rPr lang="en-US" sz="2400" dirty="0" err="1">
                <a:solidFill>
                  <a:srgbClr val="4472C4">
                    <a:lumMod val="50000"/>
                  </a:srgbClr>
                </a:solidFill>
                <a:latin typeface="Century Gothic" panose="020B0502020202020204" pitchFamily="34" charset="0"/>
              </a:rPr>
              <a:t>deine</a:t>
            </a:r>
            <a:r>
              <a:rPr lang="en-US" sz="2400" dirty="0">
                <a:solidFill>
                  <a:srgbClr val="4472C4">
                    <a:lumMod val="50000"/>
                  </a:srgbClr>
                </a:solidFill>
                <a:latin typeface="Century Gothic" panose="020B0502020202020204" pitchFamily="34" charset="0"/>
              </a:rPr>
              <a:t> Stadt!</a:t>
            </a:r>
            <a:br>
              <a:rPr lang="en-US" sz="2400" dirty="0">
                <a:solidFill>
                  <a:srgbClr val="4472C4">
                    <a:lumMod val="50000"/>
                  </a:srgbClr>
                </a:solidFill>
                <a:latin typeface="Century Gothic" panose="020B0502020202020204" pitchFamily="34" charset="0"/>
              </a:rPr>
            </a:br>
            <a:endParaRPr lang="en-US" sz="2400" dirty="0">
              <a:solidFill>
                <a:srgbClr val="4472C4">
                  <a:lumMod val="50000"/>
                </a:srgbClr>
              </a:solidFill>
              <a:latin typeface="Century Gothic" panose="020B0502020202020204" pitchFamily="34" charset="0"/>
            </a:endParaRPr>
          </a:p>
          <a:p>
            <a:r>
              <a:rPr lang="en-US" sz="2400" dirty="0" err="1">
                <a:solidFill>
                  <a:srgbClr val="4472C4">
                    <a:lumMod val="50000"/>
                  </a:srgbClr>
                </a:solidFill>
                <a:latin typeface="Century Gothic" panose="020B0502020202020204" pitchFamily="34" charset="0"/>
              </a:rPr>
              <a:t>Beantworte</a:t>
            </a:r>
            <a:r>
              <a:rPr lang="en-US" sz="2400" dirty="0">
                <a:solidFill>
                  <a:srgbClr val="4472C4">
                    <a:lumMod val="50000"/>
                  </a:srgbClr>
                </a:solidFill>
                <a:latin typeface="Century Gothic" panose="020B0502020202020204" pitchFamily="34" charset="0"/>
              </a:rPr>
              <a:t> </a:t>
            </a:r>
            <a:r>
              <a:rPr lang="en-US" sz="2400" dirty="0" err="1">
                <a:solidFill>
                  <a:srgbClr val="4472C4">
                    <a:lumMod val="50000"/>
                  </a:srgbClr>
                </a:solidFill>
                <a:latin typeface="Century Gothic" panose="020B0502020202020204" pitchFamily="34" charset="0"/>
              </a:rPr>
              <a:t>diese</a:t>
            </a:r>
            <a:r>
              <a:rPr lang="en-US" sz="2400" dirty="0">
                <a:solidFill>
                  <a:srgbClr val="4472C4">
                    <a:lumMod val="50000"/>
                  </a:srgbClr>
                </a:solidFill>
                <a:latin typeface="Century Gothic" panose="020B0502020202020204" pitchFamily="34" charset="0"/>
              </a:rPr>
              <a:t> </a:t>
            </a:r>
            <a:r>
              <a:rPr lang="en-US" sz="2400" dirty="0" err="1">
                <a:solidFill>
                  <a:srgbClr val="4472C4">
                    <a:lumMod val="50000"/>
                  </a:srgbClr>
                </a:solidFill>
                <a:latin typeface="Century Gothic" panose="020B0502020202020204" pitchFamily="34" charset="0"/>
              </a:rPr>
              <a:t>Fragen</a:t>
            </a:r>
            <a:r>
              <a:rPr lang="en-US" sz="2400" dirty="0">
                <a:solidFill>
                  <a:srgbClr val="4472C4">
                    <a:lumMod val="50000"/>
                  </a:srgbClr>
                </a:solidFill>
                <a:latin typeface="Century Gothic" panose="020B0502020202020204" pitchFamily="34" charset="0"/>
              </a:rPr>
              <a:t>:</a:t>
            </a:r>
            <a:endParaRPr lang="en-GB" sz="2400" dirty="0">
              <a:solidFill>
                <a:schemeClr val="accent5">
                  <a:lumMod val="50000"/>
                </a:schemeClr>
              </a:solidFill>
              <a:latin typeface="Century Gothic" panose="020B050202020202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2261" y="219312"/>
            <a:ext cx="1800225" cy="1837373"/>
          </a:xfrm>
          <a:prstGeom prst="rect">
            <a:avLst/>
          </a:prstGeom>
        </p:spPr>
      </p:pic>
    </p:spTree>
    <p:extLst>
      <p:ext uri="{BB962C8B-B14F-4D97-AF65-F5344CB8AC3E}">
        <p14:creationId xmlns:p14="http://schemas.microsoft.com/office/powerpoint/2010/main" val="2651100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207542"/>
            <a:ext cx="9389661" cy="869950"/>
          </a:xfrm>
          <a:prstGeom prst="rect">
            <a:avLst/>
          </a:prstGeom>
        </p:spPr>
      </p:pic>
      <p:sp>
        <p:nvSpPr>
          <p:cNvPr id="4" name="Title 3"/>
          <p:cNvSpPr>
            <a:spLocks noGrp="1"/>
          </p:cNvSpPr>
          <p:nvPr>
            <p:ph type="title"/>
          </p:nvPr>
        </p:nvSpPr>
        <p:spPr>
          <a:xfrm>
            <a:off x="-1" y="232256"/>
            <a:ext cx="8434317" cy="707849"/>
          </a:xfrm>
        </p:spPr>
        <p:txBody>
          <a:bodyPr>
            <a:normAutofit fontScale="90000"/>
          </a:bodyPr>
          <a:lstStyle/>
          <a:p>
            <a:r>
              <a:rPr lang="en-GB" sz="3200" b="1" dirty="0" err="1">
                <a:solidFill>
                  <a:schemeClr val="bg1"/>
                </a:solidFill>
              </a:rPr>
              <a:t>Unsere</a:t>
            </a:r>
            <a:r>
              <a:rPr lang="en-GB" sz="3200" b="1" dirty="0">
                <a:solidFill>
                  <a:schemeClr val="bg1"/>
                </a:solidFill>
              </a:rPr>
              <a:t> Schule, </a:t>
            </a:r>
            <a:r>
              <a:rPr lang="en-GB" sz="3200" b="1" dirty="0" err="1">
                <a:solidFill>
                  <a:schemeClr val="bg1"/>
                </a:solidFill>
              </a:rPr>
              <a:t>mein</a:t>
            </a:r>
            <a:r>
              <a:rPr lang="en-GB" sz="3200" b="1" dirty="0">
                <a:solidFill>
                  <a:schemeClr val="bg1"/>
                </a:solidFill>
              </a:rPr>
              <a:t> Lehrer / </a:t>
            </a:r>
            <a:r>
              <a:rPr lang="en-GB" sz="3200" b="1" dirty="0" err="1">
                <a:solidFill>
                  <a:schemeClr val="bg1"/>
                </a:solidFill>
              </a:rPr>
              <a:t>meine</a:t>
            </a:r>
            <a:r>
              <a:rPr lang="en-GB" sz="3200" b="1" dirty="0">
                <a:solidFill>
                  <a:schemeClr val="bg1"/>
                </a:solidFill>
              </a:rPr>
              <a:t> </a:t>
            </a:r>
            <a:r>
              <a:rPr lang="en-GB" sz="3200" b="1" dirty="0" err="1">
                <a:solidFill>
                  <a:schemeClr val="bg1"/>
                </a:solidFill>
              </a:rPr>
              <a:t>Lehrerin</a:t>
            </a:r>
            <a:endParaRPr lang="en-GB" sz="3200" b="1" dirty="0">
              <a:solidFill>
                <a:schemeClr val="bg1"/>
              </a:solidFill>
            </a:endParaRPr>
          </a:p>
        </p:txBody>
      </p:sp>
      <p:sp>
        <p:nvSpPr>
          <p:cNvPr id="5" name="Rounded Rectangle 11">
            <a:extLst>
              <a:ext uri="{FF2B5EF4-FFF2-40B4-BE49-F238E27FC236}">
                <a16:creationId xmlns:a16="http://schemas.microsoft.com/office/drawing/2014/main" id="{483D7EB9-C2AA-4190-98DE-925F861600E9}"/>
              </a:ext>
            </a:extLst>
          </p:cNvPr>
          <p:cNvSpPr/>
          <p:nvPr/>
        </p:nvSpPr>
        <p:spPr>
          <a:xfrm>
            <a:off x="10508974" y="247046"/>
            <a:ext cx="1448353"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schreiben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nvGrpSpPr>
          <p:cNvPr id="10" name="Group 9">
            <a:extLst>
              <a:ext uri="{FF2B5EF4-FFF2-40B4-BE49-F238E27FC236}">
                <a16:creationId xmlns:a16="http://schemas.microsoft.com/office/drawing/2014/main" id="{D6F0299D-EB61-3942-9A12-B5537C403495}"/>
              </a:ext>
            </a:extLst>
          </p:cNvPr>
          <p:cNvGrpSpPr/>
          <p:nvPr/>
        </p:nvGrpSpPr>
        <p:grpSpPr>
          <a:xfrm>
            <a:off x="3941087" y="1687094"/>
            <a:ext cx="8016240" cy="4572000"/>
            <a:chOff x="3520440" y="1371600"/>
            <a:chExt cx="8016240" cy="4572000"/>
          </a:xfrm>
        </p:grpSpPr>
        <p:sp>
          <p:nvSpPr>
            <p:cNvPr id="2" name="Rectangle 1">
              <a:extLst>
                <a:ext uri="{FF2B5EF4-FFF2-40B4-BE49-F238E27FC236}">
                  <a16:creationId xmlns:a16="http://schemas.microsoft.com/office/drawing/2014/main" id="{76071148-1C6C-BB44-9B2C-10F646F830E6}"/>
                </a:ext>
              </a:extLst>
            </p:cNvPr>
            <p:cNvSpPr/>
            <p:nvPr/>
          </p:nvSpPr>
          <p:spPr>
            <a:xfrm>
              <a:off x="3520440" y="1371600"/>
              <a:ext cx="8016240" cy="4572000"/>
            </a:xfrm>
            <a:prstGeom prst="rect">
              <a:avLst/>
            </a:prstGeom>
            <a:solidFill>
              <a:srgbClr val="FFF4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cxnSp>
          <p:nvCxnSpPr>
            <p:cNvPr id="8" name="Straight Connector 7">
              <a:extLst>
                <a:ext uri="{FF2B5EF4-FFF2-40B4-BE49-F238E27FC236}">
                  <a16:creationId xmlns:a16="http://schemas.microsoft.com/office/drawing/2014/main" id="{50EE2B17-5D60-0444-8339-C229265B84FD}"/>
                </a:ext>
              </a:extLst>
            </p:cNvPr>
            <p:cNvCxnSpPr/>
            <p:nvPr/>
          </p:nvCxnSpPr>
          <p:spPr>
            <a:xfrm>
              <a:off x="7513320" y="1676400"/>
              <a:ext cx="0" cy="4008120"/>
            </a:xfrm>
            <a:prstGeom prst="line">
              <a:avLst/>
            </a:prstGeom>
            <a:ln>
              <a:solidFill>
                <a:srgbClr val="115076"/>
              </a:solidFill>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DEB3F702-00C5-BD47-BAC1-5D9F309FB3EC}"/>
              </a:ext>
            </a:extLst>
          </p:cNvPr>
          <p:cNvSpPr/>
          <p:nvPr/>
        </p:nvSpPr>
        <p:spPr>
          <a:xfrm>
            <a:off x="234673" y="1766983"/>
            <a:ext cx="3516489" cy="1450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4" name="Rectangle 13">
            <a:extLst>
              <a:ext uri="{FF2B5EF4-FFF2-40B4-BE49-F238E27FC236}">
                <a16:creationId xmlns:a16="http://schemas.microsoft.com/office/drawing/2014/main" id="{C2739C93-139D-914F-A441-DB582E0C2709}"/>
              </a:ext>
            </a:extLst>
          </p:cNvPr>
          <p:cNvSpPr/>
          <p:nvPr/>
        </p:nvSpPr>
        <p:spPr>
          <a:xfrm>
            <a:off x="228600" y="3322326"/>
            <a:ext cx="3516489" cy="14498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5" name="Rectangle 14">
            <a:extLst>
              <a:ext uri="{FF2B5EF4-FFF2-40B4-BE49-F238E27FC236}">
                <a16:creationId xmlns:a16="http://schemas.microsoft.com/office/drawing/2014/main" id="{333B7300-3578-3643-B983-8740362E4E14}"/>
              </a:ext>
            </a:extLst>
          </p:cNvPr>
          <p:cNvSpPr/>
          <p:nvPr/>
        </p:nvSpPr>
        <p:spPr>
          <a:xfrm>
            <a:off x="216099" y="4879682"/>
            <a:ext cx="3516489" cy="14498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7" name="TextBox 16">
            <a:extLst>
              <a:ext uri="{FF2B5EF4-FFF2-40B4-BE49-F238E27FC236}">
                <a16:creationId xmlns:a16="http://schemas.microsoft.com/office/drawing/2014/main" id="{BBE11D55-9075-B74C-8167-5A355E70FB12}"/>
              </a:ext>
            </a:extLst>
          </p:cNvPr>
          <p:cNvSpPr txBox="1"/>
          <p:nvPr/>
        </p:nvSpPr>
        <p:spPr>
          <a:xfrm>
            <a:off x="448033" y="1835200"/>
            <a:ext cx="63831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4472C4">
                    <a:lumMod val="50000"/>
                  </a:srgbClr>
                </a:solidFill>
                <a:effectLst/>
                <a:uLnTx/>
                <a:uFillTx/>
                <a:latin typeface="Century Gothic" panose="020F0302020204030204"/>
                <a:ea typeface="+mn-ea"/>
                <a:cs typeface="+mn-cs"/>
              </a:rPr>
              <a:t>mit</a:t>
            </a:r>
            <a:endPar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9" name="TextBox 18">
            <a:extLst>
              <a:ext uri="{FF2B5EF4-FFF2-40B4-BE49-F238E27FC236}">
                <a16:creationId xmlns:a16="http://schemas.microsoft.com/office/drawing/2014/main" id="{20C76616-7C28-924C-A684-C045E7539DF9}"/>
              </a:ext>
            </a:extLst>
          </p:cNvPr>
          <p:cNvSpPr txBox="1"/>
          <p:nvPr/>
        </p:nvSpPr>
        <p:spPr>
          <a:xfrm>
            <a:off x="348647" y="2710589"/>
            <a:ext cx="111601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4472C4">
                    <a:lumMod val="50000"/>
                  </a:srgbClr>
                </a:solidFill>
                <a:effectLst/>
                <a:uLnTx/>
                <a:uFillTx/>
                <a:latin typeface="Century Gothic" panose="020F0302020204030204"/>
                <a:ea typeface="+mn-ea"/>
                <a:cs typeface="+mn-cs"/>
              </a:rPr>
              <a:t>immer</a:t>
            </a:r>
            <a:endPar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0" name="TextBox 19">
            <a:extLst>
              <a:ext uri="{FF2B5EF4-FFF2-40B4-BE49-F238E27FC236}">
                <a16:creationId xmlns:a16="http://schemas.microsoft.com/office/drawing/2014/main" id="{5D9C52D0-A9E1-EA46-ACB5-1678D5C8F976}"/>
              </a:ext>
            </a:extLst>
          </p:cNvPr>
          <p:cNvSpPr txBox="1"/>
          <p:nvPr/>
        </p:nvSpPr>
        <p:spPr>
          <a:xfrm>
            <a:off x="1687735" y="1833693"/>
            <a:ext cx="96212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4472C4">
                    <a:lumMod val="50000"/>
                  </a:srgbClr>
                </a:solidFill>
                <a:latin typeface="Century Gothic" panose="020F0302020204030204"/>
              </a:rPr>
              <a:t>ohne</a:t>
            </a:r>
            <a:endPar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2" name="TextBox 21">
            <a:extLst>
              <a:ext uri="{FF2B5EF4-FFF2-40B4-BE49-F238E27FC236}">
                <a16:creationId xmlns:a16="http://schemas.microsoft.com/office/drawing/2014/main" id="{46FA0710-B7EA-0148-9CFC-D041909DB6AB}"/>
              </a:ext>
            </a:extLst>
          </p:cNvPr>
          <p:cNvSpPr txBox="1"/>
          <p:nvPr/>
        </p:nvSpPr>
        <p:spPr>
          <a:xfrm>
            <a:off x="756740" y="2273598"/>
            <a:ext cx="12474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4472C4">
                    <a:lumMod val="50000"/>
                  </a:srgbClr>
                </a:solidFill>
                <a:effectLst/>
                <a:uLnTx/>
                <a:uFillTx/>
                <a:latin typeface="Century Gothic" panose="020F0302020204030204"/>
                <a:ea typeface="+mn-ea"/>
                <a:cs typeface="+mn-cs"/>
              </a:rPr>
              <a:t>jedoch</a:t>
            </a:r>
            <a:endPar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3" name="TextBox 22">
            <a:extLst>
              <a:ext uri="{FF2B5EF4-FFF2-40B4-BE49-F238E27FC236}">
                <a16:creationId xmlns:a16="http://schemas.microsoft.com/office/drawing/2014/main" id="{3B212BD9-9563-DD4A-848E-9B14BFA8A9E6}"/>
              </a:ext>
            </a:extLst>
          </p:cNvPr>
          <p:cNvSpPr txBox="1"/>
          <p:nvPr/>
        </p:nvSpPr>
        <p:spPr>
          <a:xfrm>
            <a:off x="2193643" y="2662580"/>
            <a:ext cx="105830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4472C4">
                    <a:lumMod val="50000"/>
                  </a:srgbClr>
                </a:solidFill>
                <a:effectLst/>
                <a:uLnTx/>
                <a:uFillTx/>
                <a:latin typeface="Century Gothic" panose="020F0302020204030204"/>
                <a:ea typeface="+mn-ea"/>
                <a:cs typeface="+mn-cs"/>
              </a:rPr>
              <a:t>selten</a:t>
            </a:r>
            <a:endPar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0" name="TextBox 29">
            <a:extLst>
              <a:ext uri="{FF2B5EF4-FFF2-40B4-BE49-F238E27FC236}">
                <a16:creationId xmlns:a16="http://schemas.microsoft.com/office/drawing/2014/main" id="{FACF2E1D-79E0-AE4D-9133-E62D3DCBC463}"/>
              </a:ext>
            </a:extLst>
          </p:cNvPr>
          <p:cNvSpPr txBox="1"/>
          <p:nvPr/>
        </p:nvSpPr>
        <p:spPr>
          <a:xfrm>
            <a:off x="2378612" y="3455483"/>
            <a:ext cx="5261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ihr</a:t>
            </a:r>
            <a:endPar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1" name="TextBox 30">
            <a:extLst>
              <a:ext uri="{FF2B5EF4-FFF2-40B4-BE49-F238E27FC236}">
                <a16:creationId xmlns:a16="http://schemas.microsoft.com/office/drawing/2014/main" id="{2A1735AD-3E54-AE4D-A5C1-ABCD7AD007A3}"/>
              </a:ext>
            </a:extLst>
          </p:cNvPr>
          <p:cNvSpPr txBox="1"/>
          <p:nvPr/>
        </p:nvSpPr>
        <p:spPr>
          <a:xfrm>
            <a:off x="1794318" y="4227059"/>
            <a:ext cx="169469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ihnen</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 </a:t>
            </a: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sie</a:t>
            </a:r>
            <a:endPar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4" name="TextBox 33">
            <a:extLst>
              <a:ext uri="{FF2B5EF4-FFF2-40B4-BE49-F238E27FC236}">
                <a16:creationId xmlns:a16="http://schemas.microsoft.com/office/drawing/2014/main" id="{36EE695A-45B6-2348-AB98-DABAE5217ED0}"/>
              </a:ext>
            </a:extLst>
          </p:cNvPr>
          <p:cNvSpPr txBox="1"/>
          <p:nvPr/>
        </p:nvSpPr>
        <p:spPr>
          <a:xfrm>
            <a:off x="906652" y="5308109"/>
            <a:ext cx="11176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4472C4">
                    <a:lumMod val="50000"/>
                  </a:srgbClr>
                </a:solidFill>
                <a:effectLst/>
                <a:uLnTx/>
                <a:uFillTx/>
                <a:latin typeface="Century Gothic" panose="020F0302020204030204"/>
                <a:ea typeface="+mn-ea"/>
                <a:cs typeface="+mn-cs"/>
              </a:rPr>
              <a:t>helfen</a:t>
            </a:r>
            <a:endPar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6" name="TextBox 35">
            <a:extLst>
              <a:ext uri="{FF2B5EF4-FFF2-40B4-BE49-F238E27FC236}">
                <a16:creationId xmlns:a16="http://schemas.microsoft.com/office/drawing/2014/main" id="{21909F60-6E75-DE41-9313-E3B9DA681634}"/>
              </a:ext>
            </a:extLst>
          </p:cNvPr>
          <p:cNvSpPr txBox="1"/>
          <p:nvPr/>
        </p:nvSpPr>
        <p:spPr>
          <a:xfrm>
            <a:off x="2186185" y="4841293"/>
            <a:ext cx="118974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4472C4">
                    <a:lumMod val="50000"/>
                  </a:srgbClr>
                </a:solidFill>
                <a:effectLst/>
                <a:uLnTx/>
                <a:uFillTx/>
                <a:latin typeface="Century Gothic" panose="020F0302020204030204"/>
                <a:ea typeface="+mn-ea"/>
                <a:cs typeface="+mn-cs"/>
              </a:rPr>
              <a:t>geben</a:t>
            </a:r>
            <a:endPar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7" name="TextBox 36">
            <a:extLst>
              <a:ext uri="{FF2B5EF4-FFF2-40B4-BE49-F238E27FC236}">
                <a16:creationId xmlns:a16="http://schemas.microsoft.com/office/drawing/2014/main" id="{472E988A-901C-6141-BCFF-6A887EFEA1D7}"/>
              </a:ext>
            </a:extLst>
          </p:cNvPr>
          <p:cNvSpPr txBox="1"/>
          <p:nvPr/>
        </p:nvSpPr>
        <p:spPr>
          <a:xfrm>
            <a:off x="224382" y="5867830"/>
            <a:ext cx="153439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4472C4">
                    <a:lumMod val="50000"/>
                  </a:srgbClr>
                </a:solidFill>
                <a:effectLst/>
                <a:uLnTx/>
                <a:uFillTx/>
                <a:latin typeface="Century Gothic" panose="020F0302020204030204"/>
                <a:ea typeface="+mn-ea"/>
                <a:cs typeface="+mn-cs"/>
              </a:rPr>
              <a:t>erlauben</a:t>
            </a:r>
            <a:endPar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9" name="TextBox 38">
            <a:extLst>
              <a:ext uri="{FF2B5EF4-FFF2-40B4-BE49-F238E27FC236}">
                <a16:creationId xmlns:a16="http://schemas.microsoft.com/office/drawing/2014/main" id="{2B578DC9-2F03-4543-B334-AF8D199E856D}"/>
              </a:ext>
            </a:extLst>
          </p:cNvPr>
          <p:cNvSpPr txBox="1"/>
          <p:nvPr/>
        </p:nvSpPr>
        <p:spPr>
          <a:xfrm>
            <a:off x="324720" y="4872897"/>
            <a:ext cx="145584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4472C4">
                    <a:lumMod val="50000"/>
                  </a:srgbClr>
                </a:solidFill>
                <a:effectLst/>
                <a:uLnTx/>
                <a:uFillTx/>
                <a:latin typeface="Century Gothic" panose="020F0302020204030204"/>
                <a:ea typeface="+mn-ea"/>
                <a:cs typeface="+mn-cs"/>
              </a:rPr>
              <a:t>erzählen</a:t>
            </a:r>
            <a:endPar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pic>
        <p:nvPicPr>
          <p:cNvPr id="7" name="Picture 6" descr="A close up of a sign&#10;&#10;Description automatically generated">
            <a:extLst>
              <a:ext uri="{FF2B5EF4-FFF2-40B4-BE49-F238E27FC236}">
                <a16:creationId xmlns:a16="http://schemas.microsoft.com/office/drawing/2014/main" id="{77FAF686-4D47-EF4F-AB04-87DC576327F8}"/>
              </a:ext>
            </a:extLst>
          </p:cNvPr>
          <p:cNvPicPr>
            <a:picLocks noChangeAspect="1"/>
          </p:cNvPicPr>
          <p:nvPr/>
        </p:nvPicPr>
        <p:blipFill rotWithShape="1">
          <a:blip r:embed="rId4">
            <a:extLst>
              <a:ext uri="{28A0092B-C50C-407E-A947-70E740481C1C}">
                <a14:useLocalDpi xmlns:a14="http://schemas.microsoft.com/office/drawing/2010/main" val="0"/>
              </a:ext>
            </a:extLst>
          </a:blip>
          <a:srcRect l="11874" t="13238" r="67800" b="69386"/>
          <a:stretch/>
        </p:blipFill>
        <p:spPr>
          <a:xfrm>
            <a:off x="9636431" y="1935998"/>
            <a:ext cx="824219" cy="493200"/>
          </a:xfrm>
          <a:prstGeom prst="rect">
            <a:avLst/>
          </a:prstGeom>
        </p:spPr>
      </p:pic>
      <p:pic>
        <p:nvPicPr>
          <p:cNvPr id="12" name="Graphic 11" descr="Stamp">
            <a:extLst>
              <a:ext uri="{FF2B5EF4-FFF2-40B4-BE49-F238E27FC236}">
                <a16:creationId xmlns:a16="http://schemas.microsoft.com/office/drawing/2014/main" id="{210CBEDF-D8C7-454F-8EC9-154FB65B9E4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44148" y="1612382"/>
            <a:ext cx="1440403" cy="1440403"/>
          </a:xfrm>
          <a:prstGeom prst="rect">
            <a:avLst/>
          </a:prstGeom>
        </p:spPr>
      </p:pic>
      <p:sp>
        <p:nvSpPr>
          <p:cNvPr id="28" name="TextBox 27">
            <a:extLst>
              <a:ext uri="{FF2B5EF4-FFF2-40B4-BE49-F238E27FC236}">
                <a16:creationId xmlns:a16="http://schemas.microsoft.com/office/drawing/2014/main" id="{21A54B58-AB6A-054B-A94F-7DAB50746874}"/>
              </a:ext>
            </a:extLst>
          </p:cNvPr>
          <p:cNvSpPr txBox="1"/>
          <p:nvPr/>
        </p:nvSpPr>
        <p:spPr>
          <a:xfrm>
            <a:off x="1999602" y="5646485"/>
            <a:ext cx="138371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4472C4">
                    <a:lumMod val="50000"/>
                  </a:srgbClr>
                </a:solidFill>
                <a:effectLst/>
                <a:uLnTx/>
                <a:uFillTx/>
                <a:latin typeface="Century Gothic" panose="020F0302020204030204"/>
                <a:ea typeface="+mn-ea"/>
                <a:cs typeface="+mn-cs"/>
              </a:rPr>
              <a:t>erklären</a:t>
            </a:r>
            <a:endPar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9" name="TextBox 28">
            <a:extLst>
              <a:ext uri="{FF2B5EF4-FFF2-40B4-BE49-F238E27FC236}">
                <a16:creationId xmlns:a16="http://schemas.microsoft.com/office/drawing/2014/main" id="{DF823637-1EB5-CB4C-8269-F492DB5FCDC1}"/>
              </a:ext>
            </a:extLst>
          </p:cNvPr>
          <p:cNvSpPr txBox="1"/>
          <p:nvPr/>
        </p:nvSpPr>
        <p:spPr>
          <a:xfrm>
            <a:off x="577399" y="3528606"/>
            <a:ext cx="97334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unser</a:t>
            </a:r>
            <a:endPar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3" name="TextBox 32">
            <a:extLst>
              <a:ext uri="{FF2B5EF4-FFF2-40B4-BE49-F238E27FC236}">
                <a16:creationId xmlns:a16="http://schemas.microsoft.com/office/drawing/2014/main" id="{5E0F59FA-9876-D04D-B871-983A099FB12B}"/>
              </a:ext>
            </a:extLst>
          </p:cNvPr>
          <p:cNvSpPr txBox="1"/>
          <p:nvPr/>
        </p:nvSpPr>
        <p:spPr>
          <a:xfrm>
            <a:off x="531366" y="4253512"/>
            <a:ext cx="67999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uns</a:t>
            </a:r>
            <a:endPar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8" name="Speech Bubble: Rectangle with Corners Rounded 30">
            <a:extLst>
              <a:ext uri="{FF2B5EF4-FFF2-40B4-BE49-F238E27FC236}">
                <a16:creationId xmlns:a16="http://schemas.microsoft.com/office/drawing/2014/main" id="{C08F406E-2B43-3343-A136-B91A488A815D}"/>
              </a:ext>
            </a:extLst>
          </p:cNvPr>
          <p:cNvSpPr/>
          <p:nvPr/>
        </p:nvSpPr>
        <p:spPr>
          <a:xfrm>
            <a:off x="3712568" y="1862592"/>
            <a:ext cx="3620727" cy="695996"/>
          </a:xfrm>
          <a:prstGeom prst="wedgeRoundRectCallout">
            <a:avLst>
              <a:gd name="adj1" fmla="val -56084"/>
              <a:gd name="adj2" fmla="val 46602"/>
              <a:gd name="adj3" fmla="val 16667"/>
            </a:avLst>
          </a:prstGeom>
          <a:solidFill>
            <a:srgbClr val="104F75"/>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a:ln>
                  <a:noFill/>
                </a:ln>
                <a:solidFill>
                  <a:prstClr val="white"/>
                </a:solidFill>
                <a:effectLst/>
                <a:uLnTx/>
                <a:uFillTx/>
                <a:latin typeface="Century Gothic" panose="020F0302020204030204"/>
                <a:ea typeface="+mn-ea"/>
                <a:cs typeface="+mn-cs"/>
              </a:rPr>
              <a:t>Try to use these prepositions and adverbs.</a:t>
            </a:r>
            <a:endParaRPr kumimoji="0" lang="en-GB" sz="200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41" name="Speech Bubble: Rectangle with Corners Rounded 30">
            <a:extLst>
              <a:ext uri="{FF2B5EF4-FFF2-40B4-BE49-F238E27FC236}">
                <a16:creationId xmlns:a16="http://schemas.microsoft.com/office/drawing/2014/main" id="{E5C96E8E-1E34-CF4B-A919-0EA9D7779DC5}"/>
              </a:ext>
            </a:extLst>
          </p:cNvPr>
          <p:cNvSpPr/>
          <p:nvPr/>
        </p:nvSpPr>
        <p:spPr>
          <a:xfrm>
            <a:off x="3828661" y="3490924"/>
            <a:ext cx="3620727" cy="964340"/>
          </a:xfrm>
          <a:prstGeom prst="wedgeRoundRectCallout">
            <a:avLst>
              <a:gd name="adj1" fmla="val -57956"/>
              <a:gd name="adj2" fmla="val 38650"/>
              <a:gd name="adj3" fmla="val 16667"/>
            </a:avLst>
          </a:prstGeom>
          <a:solidFill>
            <a:srgbClr val="104F75"/>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rPr>
              <a:t>Try to include ‘our</a:t>
            </a:r>
            <a:r>
              <a:rPr kumimoji="0" lang="en-GB" sz="2000" b="0" i="0" u="none" strike="noStrike" kern="1200" cap="none" spc="0" normalizeH="0" noProof="0" dirty="0">
                <a:ln>
                  <a:noFill/>
                </a:ln>
                <a:solidFill>
                  <a:prstClr val="white"/>
                </a:solidFill>
                <a:effectLst/>
                <a:uLnTx/>
                <a:uFillTx/>
                <a:latin typeface="Century Gothic" panose="020F0302020204030204"/>
                <a:ea typeface="+mn-ea"/>
                <a:cs typeface="+mn-cs"/>
              </a:rPr>
              <a:t> / their’ and ‘us / them’ at least once in your texts.</a:t>
            </a:r>
            <a:endParaRPr kumimoji="0" lang="en-GB" sz="20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42" name="Speech Bubble: Rectangle with Corners Rounded 30">
            <a:extLst>
              <a:ext uri="{FF2B5EF4-FFF2-40B4-BE49-F238E27FC236}">
                <a16:creationId xmlns:a16="http://schemas.microsoft.com/office/drawing/2014/main" id="{D0D17A1F-9C6F-F749-96E0-7DA23DD5CFC0}"/>
              </a:ext>
            </a:extLst>
          </p:cNvPr>
          <p:cNvSpPr/>
          <p:nvPr/>
        </p:nvSpPr>
        <p:spPr>
          <a:xfrm>
            <a:off x="3881137" y="5478119"/>
            <a:ext cx="3844331" cy="798395"/>
          </a:xfrm>
          <a:prstGeom prst="wedgeRoundRectCallout">
            <a:avLst>
              <a:gd name="adj1" fmla="val -57325"/>
              <a:gd name="adj2" fmla="val -35431"/>
              <a:gd name="adj3" fmla="val 16667"/>
            </a:avLst>
          </a:prstGeom>
          <a:solidFill>
            <a:srgbClr val="104F75"/>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a:ln>
                  <a:noFill/>
                </a:ln>
                <a:solidFill>
                  <a:prstClr val="white"/>
                </a:solidFill>
                <a:effectLst/>
                <a:uLnTx/>
                <a:uFillTx/>
                <a:latin typeface="Century Gothic" panose="020F0302020204030204"/>
                <a:ea typeface="+mn-ea"/>
                <a:cs typeface="+mn-cs"/>
              </a:rPr>
              <a:t>Try to use these verbs in the present and past tenses.</a:t>
            </a:r>
            <a:endParaRPr kumimoji="0" lang="en-GB" sz="200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32" name="TextBox 31">
            <a:extLst>
              <a:ext uri="{FF2B5EF4-FFF2-40B4-BE49-F238E27FC236}">
                <a16:creationId xmlns:a16="http://schemas.microsoft.com/office/drawing/2014/main" id="{3B212BD9-9563-DD4A-848E-9B14BFA8A9E6}"/>
              </a:ext>
            </a:extLst>
          </p:cNvPr>
          <p:cNvSpPr txBox="1"/>
          <p:nvPr/>
        </p:nvSpPr>
        <p:spPr>
          <a:xfrm>
            <a:off x="2443251" y="2247724"/>
            <a:ext cx="58702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4472C4">
                    <a:lumMod val="50000"/>
                  </a:srgbClr>
                </a:solidFill>
                <a:effectLst/>
                <a:uLnTx/>
                <a:uFillTx/>
                <a:latin typeface="Century Gothic" panose="020F0302020204030204"/>
                <a:ea typeface="+mn-ea"/>
                <a:cs typeface="+mn-cs"/>
              </a:rPr>
              <a:t>oft</a:t>
            </a:r>
            <a:endPar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43" name="TextBox 42">
            <a:extLst>
              <a:ext uri="{FF2B5EF4-FFF2-40B4-BE49-F238E27FC236}">
                <a16:creationId xmlns:a16="http://schemas.microsoft.com/office/drawing/2014/main" id="{166D8552-626C-6E44-91CB-C1B20389A00F}"/>
              </a:ext>
            </a:extLst>
          </p:cNvPr>
          <p:cNvSpPr txBox="1"/>
          <p:nvPr/>
        </p:nvSpPr>
        <p:spPr>
          <a:xfrm>
            <a:off x="4070519" y="1024928"/>
            <a:ext cx="7946758" cy="707886"/>
          </a:xfrm>
          <a:prstGeom prst="rect">
            <a:avLst/>
          </a:prstGeom>
          <a:noFill/>
        </p:spPr>
        <p:txBody>
          <a:bodyPr wrap="square" rtlCol="0">
            <a:spAutoFit/>
          </a:bodyPr>
          <a:lstStyle/>
          <a:p>
            <a:r>
              <a:rPr lang="en-GB" sz="2000" dirty="0" err="1">
                <a:solidFill>
                  <a:schemeClr val="accent5">
                    <a:lumMod val="50000"/>
                  </a:schemeClr>
                </a:solidFill>
                <a:latin typeface="Century Gothic" panose="020B0502020202020204" pitchFamily="34" charset="0"/>
              </a:rPr>
              <a:t>Schreib</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zwei</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kurze</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Texte</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mit</a:t>
            </a:r>
            <a:r>
              <a:rPr lang="en-GB" sz="2000" dirty="0">
                <a:solidFill>
                  <a:schemeClr val="accent5">
                    <a:lumMod val="50000"/>
                  </a:schemeClr>
                </a:solidFill>
                <a:latin typeface="Century Gothic" panose="020B0502020202020204" pitchFamily="34" charset="0"/>
              </a:rPr>
              <a:t> 50-60 </a:t>
            </a:r>
            <a:r>
              <a:rPr lang="en-GB" sz="2000" dirty="0" err="1">
                <a:solidFill>
                  <a:schemeClr val="accent5">
                    <a:lumMod val="50000"/>
                  </a:schemeClr>
                </a:solidFill>
                <a:latin typeface="Century Gothic" panose="020B0502020202020204" pitchFamily="34" charset="0"/>
              </a:rPr>
              <a:t>Wörtern</a:t>
            </a:r>
            <a:r>
              <a:rPr lang="en-GB" sz="2000" dirty="0">
                <a:solidFill>
                  <a:schemeClr val="accent5">
                    <a:lumMod val="50000"/>
                  </a:schemeClr>
                </a:solidFill>
                <a:latin typeface="Century Gothic" panose="020B0502020202020204" pitchFamily="34" charset="0"/>
              </a:rPr>
              <a:t>. Es </a:t>
            </a:r>
            <a:r>
              <a:rPr lang="en-GB" sz="2000" dirty="0" err="1">
                <a:solidFill>
                  <a:schemeClr val="accent5">
                    <a:lumMod val="50000"/>
                  </a:schemeClr>
                </a:solidFill>
                <a:latin typeface="Century Gothic" panose="020B0502020202020204" pitchFamily="34" charset="0"/>
              </a:rPr>
              <a:t>gibt</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zwei</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Titel</a:t>
            </a:r>
            <a:r>
              <a:rPr lang="en-GB" sz="2000" dirty="0">
                <a:solidFill>
                  <a:schemeClr val="accent5">
                    <a:lumMod val="50000"/>
                  </a:schemeClr>
                </a:solidFill>
                <a:latin typeface="Century Gothic" panose="020B0502020202020204" pitchFamily="34" charset="0"/>
              </a:rPr>
              <a:t>: </a:t>
            </a:r>
            <a:br>
              <a:rPr lang="en-GB" sz="2000" dirty="0">
                <a:solidFill>
                  <a:schemeClr val="accent5">
                    <a:lumMod val="50000"/>
                  </a:schemeClr>
                </a:solidFill>
                <a:latin typeface="Century Gothic" panose="020B0502020202020204" pitchFamily="34" charset="0"/>
              </a:rPr>
            </a:br>
            <a:r>
              <a:rPr lang="en-GB" sz="2000" dirty="0">
                <a:solidFill>
                  <a:schemeClr val="accent5">
                    <a:lumMod val="50000"/>
                  </a:schemeClr>
                </a:solidFill>
                <a:latin typeface="Century Gothic" panose="020B0502020202020204" pitchFamily="34" charset="0"/>
              </a:rPr>
              <a:t>(1) </a:t>
            </a:r>
            <a:r>
              <a:rPr lang="en-GB" sz="2000" dirty="0" err="1">
                <a:solidFill>
                  <a:schemeClr val="accent5">
                    <a:lumMod val="50000"/>
                  </a:schemeClr>
                </a:solidFill>
                <a:latin typeface="Century Gothic" panose="020B0502020202020204" pitchFamily="34" charset="0"/>
              </a:rPr>
              <a:t>Unsere</a:t>
            </a:r>
            <a:r>
              <a:rPr lang="en-GB" sz="2000" dirty="0">
                <a:solidFill>
                  <a:schemeClr val="accent5">
                    <a:lumMod val="50000"/>
                  </a:schemeClr>
                </a:solidFill>
                <a:latin typeface="Century Gothic" panose="020B0502020202020204" pitchFamily="34" charset="0"/>
              </a:rPr>
              <a:t> Schule; (2) Mein </a:t>
            </a:r>
            <a:r>
              <a:rPr lang="en-GB" sz="2000" dirty="0" err="1">
                <a:solidFill>
                  <a:schemeClr val="accent5">
                    <a:lumMod val="50000"/>
                  </a:schemeClr>
                </a:solidFill>
                <a:latin typeface="Century Gothic" panose="020B0502020202020204" pitchFamily="34" charset="0"/>
              </a:rPr>
              <a:t>neuer</a:t>
            </a:r>
            <a:r>
              <a:rPr lang="en-GB" sz="2000" dirty="0">
                <a:solidFill>
                  <a:schemeClr val="accent5">
                    <a:lumMod val="50000"/>
                  </a:schemeClr>
                </a:solidFill>
                <a:latin typeface="Century Gothic" panose="020B0502020202020204" pitchFamily="34" charset="0"/>
              </a:rPr>
              <a:t> Lehrer / </a:t>
            </a:r>
            <a:r>
              <a:rPr lang="en-GB" sz="2000" dirty="0" err="1">
                <a:solidFill>
                  <a:schemeClr val="accent5">
                    <a:lumMod val="50000"/>
                  </a:schemeClr>
                </a:solidFill>
                <a:latin typeface="Century Gothic" panose="020B0502020202020204" pitchFamily="34" charset="0"/>
              </a:rPr>
              <a:t>Meine</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neue</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Lehrerin</a:t>
            </a:r>
            <a:endParaRPr lang="en-US" sz="20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423854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4041"/>
            <a:ext cx="8780585" cy="869950"/>
          </a:xfrm>
          <a:prstGeom prst="rect">
            <a:avLst/>
          </a:prstGeom>
        </p:spPr>
      </p:pic>
      <p:sp>
        <p:nvSpPr>
          <p:cNvPr id="4" name="Title 3"/>
          <p:cNvSpPr>
            <a:spLocks noGrp="1"/>
          </p:cNvSpPr>
          <p:nvPr>
            <p:ph type="title"/>
          </p:nvPr>
        </p:nvSpPr>
        <p:spPr>
          <a:xfrm>
            <a:off x="-1" y="294041"/>
            <a:ext cx="8780585" cy="707849"/>
          </a:xfrm>
        </p:spPr>
        <p:txBody>
          <a:bodyPr>
            <a:noAutofit/>
          </a:bodyPr>
          <a:lstStyle/>
          <a:p>
            <a:r>
              <a:rPr lang="en-GB" sz="2800" b="1" dirty="0" err="1">
                <a:solidFill>
                  <a:schemeClr val="bg1"/>
                </a:solidFill>
              </a:rPr>
              <a:t>Unsere</a:t>
            </a:r>
            <a:r>
              <a:rPr lang="en-GB" sz="2800" b="1" dirty="0">
                <a:solidFill>
                  <a:schemeClr val="bg1"/>
                </a:solidFill>
              </a:rPr>
              <a:t> Schule, </a:t>
            </a:r>
            <a:r>
              <a:rPr lang="en-GB" sz="2800" b="1" dirty="0" err="1">
                <a:solidFill>
                  <a:schemeClr val="bg1"/>
                </a:solidFill>
              </a:rPr>
              <a:t>mein</a:t>
            </a:r>
            <a:r>
              <a:rPr lang="en-GB" sz="2800" b="1" dirty="0">
                <a:solidFill>
                  <a:schemeClr val="bg1"/>
                </a:solidFill>
              </a:rPr>
              <a:t> Lehrer / </a:t>
            </a:r>
            <a:r>
              <a:rPr lang="en-GB" sz="2800" b="1" dirty="0" err="1">
                <a:solidFill>
                  <a:schemeClr val="bg1"/>
                </a:solidFill>
              </a:rPr>
              <a:t>meine</a:t>
            </a:r>
            <a:r>
              <a:rPr lang="en-GB" sz="2800" b="1" dirty="0">
                <a:solidFill>
                  <a:schemeClr val="bg1"/>
                </a:solidFill>
              </a:rPr>
              <a:t> </a:t>
            </a:r>
            <a:r>
              <a:rPr lang="en-GB" sz="2800" b="1" dirty="0" err="1">
                <a:solidFill>
                  <a:schemeClr val="bg1"/>
                </a:solidFill>
              </a:rPr>
              <a:t>Lehrerin</a:t>
            </a:r>
            <a:endParaRPr lang="en-GB" sz="2800" b="1" dirty="0">
              <a:solidFill>
                <a:schemeClr val="bg1"/>
              </a:solidFill>
            </a:endParaRPr>
          </a:p>
        </p:txBody>
      </p:sp>
      <p:sp>
        <p:nvSpPr>
          <p:cNvPr id="5" name="Rounded Rectangle 11">
            <a:extLst>
              <a:ext uri="{FF2B5EF4-FFF2-40B4-BE49-F238E27FC236}">
                <a16:creationId xmlns:a16="http://schemas.microsoft.com/office/drawing/2014/main" id="{483D7EB9-C2AA-4190-98DE-925F861600E9}"/>
              </a:ext>
            </a:extLst>
          </p:cNvPr>
          <p:cNvSpPr/>
          <p:nvPr/>
        </p:nvSpPr>
        <p:spPr>
          <a:xfrm>
            <a:off x="10508974" y="247046"/>
            <a:ext cx="1448353"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schreiben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aphicFrame>
        <p:nvGraphicFramePr>
          <p:cNvPr id="9" name="Table 8"/>
          <p:cNvGraphicFramePr>
            <a:graphicFrameLocks noGrp="1"/>
          </p:cNvGraphicFramePr>
          <p:nvPr/>
        </p:nvGraphicFramePr>
        <p:xfrm>
          <a:off x="259489" y="1980052"/>
          <a:ext cx="11590640" cy="2937935"/>
        </p:xfrm>
        <a:graphic>
          <a:graphicData uri="http://schemas.openxmlformats.org/drawingml/2006/table">
            <a:tbl>
              <a:tblPr firstRow="1" bandRow="1">
                <a:tableStyleId>{5940675A-B579-460E-94D1-54222C63F5DA}</a:tableStyleId>
              </a:tblPr>
              <a:tblGrid>
                <a:gridCol w="1159064">
                  <a:extLst>
                    <a:ext uri="{9D8B030D-6E8A-4147-A177-3AD203B41FA5}">
                      <a16:colId xmlns:a16="http://schemas.microsoft.com/office/drawing/2014/main" val="2183740966"/>
                    </a:ext>
                  </a:extLst>
                </a:gridCol>
                <a:gridCol w="1159064">
                  <a:extLst>
                    <a:ext uri="{9D8B030D-6E8A-4147-A177-3AD203B41FA5}">
                      <a16:colId xmlns:a16="http://schemas.microsoft.com/office/drawing/2014/main" val="2100865369"/>
                    </a:ext>
                  </a:extLst>
                </a:gridCol>
                <a:gridCol w="1159064">
                  <a:extLst>
                    <a:ext uri="{9D8B030D-6E8A-4147-A177-3AD203B41FA5}">
                      <a16:colId xmlns:a16="http://schemas.microsoft.com/office/drawing/2014/main" val="1335207425"/>
                    </a:ext>
                  </a:extLst>
                </a:gridCol>
                <a:gridCol w="1159064">
                  <a:extLst>
                    <a:ext uri="{9D8B030D-6E8A-4147-A177-3AD203B41FA5}">
                      <a16:colId xmlns:a16="http://schemas.microsoft.com/office/drawing/2014/main" val="393932548"/>
                    </a:ext>
                  </a:extLst>
                </a:gridCol>
                <a:gridCol w="1159064">
                  <a:extLst>
                    <a:ext uri="{9D8B030D-6E8A-4147-A177-3AD203B41FA5}">
                      <a16:colId xmlns:a16="http://schemas.microsoft.com/office/drawing/2014/main" val="3868258282"/>
                    </a:ext>
                  </a:extLst>
                </a:gridCol>
                <a:gridCol w="1159064">
                  <a:extLst>
                    <a:ext uri="{9D8B030D-6E8A-4147-A177-3AD203B41FA5}">
                      <a16:colId xmlns:a16="http://schemas.microsoft.com/office/drawing/2014/main" val="1390080437"/>
                    </a:ext>
                  </a:extLst>
                </a:gridCol>
                <a:gridCol w="1159064">
                  <a:extLst>
                    <a:ext uri="{9D8B030D-6E8A-4147-A177-3AD203B41FA5}">
                      <a16:colId xmlns:a16="http://schemas.microsoft.com/office/drawing/2014/main" val="2010346361"/>
                    </a:ext>
                  </a:extLst>
                </a:gridCol>
                <a:gridCol w="1159064">
                  <a:extLst>
                    <a:ext uri="{9D8B030D-6E8A-4147-A177-3AD203B41FA5}">
                      <a16:colId xmlns:a16="http://schemas.microsoft.com/office/drawing/2014/main" val="3418901898"/>
                    </a:ext>
                  </a:extLst>
                </a:gridCol>
                <a:gridCol w="1159064">
                  <a:extLst>
                    <a:ext uri="{9D8B030D-6E8A-4147-A177-3AD203B41FA5}">
                      <a16:colId xmlns:a16="http://schemas.microsoft.com/office/drawing/2014/main" val="3224937008"/>
                    </a:ext>
                  </a:extLst>
                </a:gridCol>
                <a:gridCol w="1159064">
                  <a:extLst>
                    <a:ext uri="{9D8B030D-6E8A-4147-A177-3AD203B41FA5}">
                      <a16:colId xmlns:a16="http://schemas.microsoft.com/office/drawing/2014/main" val="2707744427"/>
                    </a:ext>
                  </a:extLst>
                </a:gridCol>
              </a:tblGrid>
              <a:tr h="587587">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321636643"/>
                  </a:ext>
                </a:extLst>
              </a:tr>
              <a:tr h="587587">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2067622440"/>
                  </a:ext>
                </a:extLst>
              </a:tr>
              <a:tr h="587587">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2086053606"/>
                  </a:ext>
                </a:extLst>
              </a:tr>
              <a:tr h="587587">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3098216341"/>
                  </a:ext>
                </a:extLst>
              </a:tr>
              <a:tr h="587587">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b="0" i="0" dirty="0">
                        <a:latin typeface="Century Gothic" panose="020B0502020202020204"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24863861"/>
                  </a:ext>
                </a:extLst>
              </a:tr>
            </a:tbl>
          </a:graphicData>
        </a:graphic>
      </p:graphicFrame>
    </p:spTree>
    <p:extLst>
      <p:ext uri="{BB962C8B-B14F-4D97-AF65-F5344CB8AC3E}">
        <p14:creationId xmlns:p14="http://schemas.microsoft.com/office/powerpoint/2010/main" val="3266060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294041"/>
            <a:ext cx="6617368" cy="707849"/>
          </a:xfrm>
        </p:spPr>
        <p:txBody>
          <a:bodyPr>
            <a:normAutofit/>
          </a:bodyPr>
          <a:lstStyle/>
          <a:p>
            <a:r>
              <a:rPr lang="en-GB" sz="3600" b="1" dirty="0" err="1">
                <a:solidFill>
                  <a:schemeClr val="bg1"/>
                </a:solidFill>
              </a:rPr>
              <a:t>Für</a:t>
            </a:r>
            <a:r>
              <a:rPr lang="en-GB" sz="3600" b="1" dirty="0">
                <a:solidFill>
                  <a:schemeClr val="bg1"/>
                </a:solidFill>
              </a:rPr>
              <a:t> </a:t>
            </a:r>
            <a:r>
              <a:rPr lang="en-GB" sz="3600" b="1" dirty="0" err="1">
                <a:solidFill>
                  <a:schemeClr val="bg1"/>
                </a:solidFill>
              </a:rPr>
              <a:t>oder</a:t>
            </a:r>
            <a:r>
              <a:rPr lang="en-GB" sz="3600" b="1" dirty="0">
                <a:solidFill>
                  <a:schemeClr val="bg1"/>
                </a:solidFill>
              </a:rPr>
              <a:t> </a:t>
            </a:r>
            <a:r>
              <a:rPr lang="en-GB" sz="3600" b="1" dirty="0" err="1">
                <a:solidFill>
                  <a:schemeClr val="bg1"/>
                </a:solidFill>
              </a:rPr>
              <a:t>gegen</a:t>
            </a:r>
            <a:r>
              <a:rPr lang="en-GB" sz="3600" b="1" dirty="0">
                <a:solidFill>
                  <a:schemeClr val="bg1"/>
                </a:solidFill>
              </a:rPr>
              <a:t>?</a:t>
            </a:r>
          </a:p>
        </p:txBody>
      </p:sp>
      <p:sp>
        <p:nvSpPr>
          <p:cNvPr id="6" name="TextBox 5">
            <a:extLst>
              <a:ext uri="{FF2B5EF4-FFF2-40B4-BE49-F238E27FC236}">
                <a16:creationId xmlns:a16="http://schemas.microsoft.com/office/drawing/2014/main" id="{7B2326E1-A87B-2D46-8B7D-5F8E8817AFDA}"/>
              </a:ext>
            </a:extLst>
          </p:cNvPr>
          <p:cNvSpPr txBox="1"/>
          <p:nvPr/>
        </p:nvSpPr>
        <p:spPr>
          <a:xfrm>
            <a:off x="1751785" y="1720908"/>
            <a:ext cx="8688427" cy="830997"/>
          </a:xfrm>
          <a:prstGeom prst="rect">
            <a:avLst/>
          </a:prstGeom>
          <a:noFill/>
          <a:ln w="190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dirty="0">
                <a:solidFill>
                  <a:srgbClr val="4472C4">
                    <a:lumMod val="50000"/>
                  </a:srgbClr>
                </a:solidFill>
                <a:latin typeface="Century Gothic" panose="020F0302020204030204"/>
              </a:rPr>
              <a:t>I</a:t>
            </a:r>
            <a:r>
              <a:rPr kumimoji="0" lang="de-DE"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n der EU gibt es ein neues Gesetz: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b="1" dirty="0">
                <a:solidFill>
                  <a:srgbClr val="4472C4">
                    <a:lumMod val="50000"/>
                  </a:srgbClr>
                </a:solidFill>
                <a:latin typeface="Century Gothic" panose="020F0302020204030204"/>
              </a:rPr>
              <a:t>P</a:t>
            </a:r>
            <a:r>
              <a:rPr kumimoji="0" lang="de-DE"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ersönliche Daten gehören noch dem User.</a:t>
            </a:r>
            <a:endPar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 name="TextBox 1">
            <a:extLst>
              <a:ext uri="{FF2B5EF4-FFF2-40B4-BE49-F238E27FC236}">
                <a16:creationId xmlns:a16="http://schemas.microsoft.com/office/drawing/2014/main" id="{FE332453-6005-420F-BDEF-552A2C91DA5E}"/>
              </a:ext>
            </a:extLst>
          </p:cNvPr>
          <p:cNvSpPr txBox="1"/>
          <p:nvPr/>
        </p:nvSpPr>
        <p:spPr>
          <a:xfrm>
            <a:off x="181347" y="3171776"/>
            <a:ext cx="11829304"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Sind die </a:t>
            </a: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Autorinnen</a:t>
            </a: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für</a:t>
            </a: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oder</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gegen</a:t>
            </a: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das</a:t>
            </a: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Gesetz</a:t>
            </a: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deiner</a:t>
            </a:r>
            <a:r>
              <a:rPr kumimoji="0" lang="en-US" sz="240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Meinung</a:t>
            </a:r>
            <a:r>
              <a:rPr kumimoji="0" lang="en-US" sz="240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nach</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Oder </a:t>
            </a: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haben</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sie</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keine</a:t>
            </a: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Meinung</a:t>
            </a: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Schreib</a:t>
            </a:r>
            <a:r>
              <a:rPr kumimoji="0" lang="en-US" sz="240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einen</a:t>
            </a:r>
            <a:r>
              <a:rPr kumimoji="0" lang="en-US" sz="240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Satz</a:t>
            </a:r>
            <a:r>
              <a:rPr kumimoji="0" lang="en-US" sz="240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mit</a:t>
            </a:r>
            <a:r>
              <a:rPr kumimoji="0" lang="en-US" sz="240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lang="en-US" sz="2400" i="1" dirty="0" err="1">
                <a:solidFill>
                  <a:srgbClr val="4472C4">
                    <a:lumMod val="50000"/>
                  </a:srgbClr>
                </a:solidFill>
                <a:latin typeface="Century Gothic" panose="020F0302020204030204"/>
              </a:rPr>
              <a:t>denn</a:t>
            </a:r>
            <a:r>
              <a:rPr lang="en-US" sz="2400" i="1" dirty="0">
                <a:solidFill>
                  <a:srgbClr val="4472C4">
                    <a:lumMod val="50000"/>
                  </a:srgbClr>
                </a:solidFill>
                <a:latin typeface="Century Gothic" panose="020F0302020204030204"/>
              </a:rPr>
              <a:t> </a:t>
            </a:r>
            <a:r>
              <a:rPr lang="en-US" sz="2400" dirty="0" err="1">
                <a:solidFill>
                  <a:srgbClr val="4472C4">
                    <a:lumMod val="50000"/>
                  </a:srgbClr>
                </a:solidFill>
                <a:latin typeface="Century Gothic" panose="020F0302020204030204"/>
              </a:rPr>
              <a:t>oder</a:t>
            </a:r>
            <a:r>
              <a:rPr lang="en-US" sz="2400" dirty="0">
                <a:solidFill>
                  <a:srgbClr val="4472C4">
                    <a:lumMod val="50000"/>
                  </a:srgbClr>
                </a:solidFill>
                <a:latin typeface="Century Gothic" panose="020F0302020204030204"/>
              </a:rPr>
              <a:t> </a:t>
            </a:r>
            <a:r>
              <a:rPr lang="en-US" sz="2400" i="1" dirty="0" err="1">
                <a:solidFill>
                  <a:srgbClr val="4472C4">
                    <a:lumMod val="50000"/>
                  </a:srgbClr>
                </a:solidFill>
                <a:latin typeface="Century Gothic" panose="020F0302020204030204"/>
              </a:rPr>
              <a:t>weil</a:t>
            </a:r>
            <a:r>
              <a:rPr lang="en-US" sz="2400" dirty="0">
                <a:solidFill>
                  <a:srgbClr val="4472C4">
                    <a:lumMod val="50000"/>
                  </a:srgbClr>
                </a:solidFill>
                <a:latin typeface="Century Gothic" panose="020F0302020204030204"/>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solidFill>
                  <a:srgbClr val="4472C4">
                    <a:lumMod val="50000"/>
                  </a:srgbClr>
                </a:solidFill>
                <a:latin typeface="Century Gothic" panose="020F0302020204030204"/>
              </a:rPr>
              <a:t>Beispiel</a:t>
            </a:r>
            <a:r>
              <a:rPr lang="en-US" sz="2400" dirty="0">
                <a:solidFill>
                  <a:srgbClr val="4472C4">
                    <a:lumMod val="50000"/>
                  </a:srgbClr>
                </a:solidFill>
                <a:latin typeface="Century Gothic" panose="020F0302020204030204"/>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8" name="Rounded Rectangle 11">
            <a:extLst>
              <a:ext uri="{FF2B5EF4-FFF2-40B4-BE49-F238E27FC236}">
                <a16:creationId xmlns:a16="http://schemas.microsoft.com/office/drawing/2014/main" id="{A74903BD-C4E0-4E34-8F19-65D2B10274FB}"/>
              </a:ext>
            </a:extLst>
          </p:cNvPr>
          <p:cNvSpPr/>
          <p:nvPr/>
        </p:nvSpPr>
        <p:spPr>
          <a:xfrm>
            <a:off x="10508974" y="247046"/>
            <a:ext cx="1448353"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schreiben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2" descr="Gavel, Mallet, Icon, Gavel Icon, Mallet Icon, Law Icon">
            <a:extLst>
              <a:ext uri="{FF2B5EF4-FFF2-40B4-BE49-F238E27FC236}">
                <a16:creationId xmlns:a16="http://schemas.microsoft.com/office/drawing/2014/main" id="{8744DB80-C506-4579-A457-C57B0E8BF8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23571" y="1416116"/>
            <a:ext cx="1970805" cy="1564475"/>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4">
            <a:extLst>
              <a:ext uri="{FF2B5EF4-FFF2-40B4-BE49-F238E27FC236}">
                <a16:creationId xmlns:a16="http://schemas.microsoft.com/office/drawing/2014/main" id="{C69A57F9-BEC0-440C-A2A6-FDF5E97652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8967" y="4967365"/>
            <a:ext cx="1233251" cy="982254"/>
          </a:xfrm>
          <a:prstGeom prst="rect">
            <a:avLst/>
          </a:prstGeom>
        </p:spPr>
      </p:pic>
      <p:sp>
        <p:nvSpPr>
          <p:cNvPr id="12" name="TextBox 11">
            <a:extLst>
              <a:ext uri="{FF2B5EF4-FFF2-40B4-BE49-F238E27FC236}">
                <a16:creationId xmlns:a16="http://schemas.microsoft.com/office/drawing/2014/main" id="{B6F1BCDF-733C-47CE-BD72-EF49591A6A9B}"/>
              </a:ext>
            </a:extLst>
          </p:cNvPr>
          <p:cNvSpPr txBox="1"/>
          <p:nvPr/>
        </p:nvSpPr>
        <p:spPr>
          <a:xfrm>
            <a:off x="2052677" y="5118622"/>
            <a:ext cx="8706763" cy="830997"/>
          </a:xfrm>
          <a:prstGeom prst="rect">
            <a:avLst/>
          </a:prstGeom>
          <a:noFill/>
        </p:spPr>
        <p:txBody>
          <a:bodyPr wrap="square" rtlCol="0">
            <a:spAutoFit/>
          </a:bodyPr>
          <a:lstStyle/>
          <a:p>
            <a:pPr algn="l"/>
            <a:r>
              <a:rPr lang="en-GB" sz="2400" dirty="0">
                <a:solidFill>
                  <a:schemeClr val="accent5">
                    <a:lumMod val="50000"/>
                  </a:schemeClr>
                </a:solidFill>
                <a:latin typeface="Century Gothic" panose="020B0502020202020204" pitchFamily="34" charset="0"/>
              </a:rPr>
              <a:t>Die </a:t>
            </a:r>
            <a:r>
              <a:rPr lang="en-GB" sz="2400" dirty="0" err="1">
                <a:solidFill>
                  <a:schemeClr val="accent5">
                    <a:lumMod val="50000"/>
                  </a:schemeClr>
                </a:solidFill>
                <a:latin typeface="Century Gothic" panose="020B0502020202020204" pitchFamily="34" charset="0"/>
              </a:rPr>
              <a:t>Autorinnen</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sind</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gegen</a:t>
            </a:r>
            <a:r>
              <a:rPr lang="en-GB" sz="2400" dirty="0">
                <a:solidFill>
                  <a:schemeClr val="accent5">
                    <a:lumMod val="50000"/>
                  </a:schemeClr>
                </a:solidFill>
                <a:latin typeface="Century Gothic" panose="020B0502020202020204" pitchFamily="34" charset="0"/>
              </a:rPr>
              <a:t> das </a:t>
            </a:r>
            <a:r>
              <a:rPr lang="en-GB" sz="2400" dirty="0" err="1">
                <a:solidFill>
                  <a:schemeClr val="accent5">
                    <a:lumMod val="50000"/>
                  </a:schemeClr>
                </a:solidFill>
                <a:latin typeface="Century Gothic" panose="020B0502020202020204" pitchFamily="34" charset="0"/>
              </a:rPr>
              <a:t>Gesetz</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denn</a:t>
            </a:r>
            <a:r>
              <a:rPr lang="en-GB" sz="2400" dirty="0">
                <a:solidFill>
                  <a:schemeClr val="accent5">
                    <a:lumMod val="50000"/>
                  </a:schemeClr>
                </a:solidFill>
                <a:latin typeface="Century Gothic" panose="020B0502020202020204" pitchFamily="34" charset="0"/>
              </a:rPr>
              <a:t> die User </a:t>
            </a:r>
            <a:r>
              <a:rPr lang="en-GB" sz="2400" dirty="0" err="1">
                <a:solidFill>
                  <a:schemeClr val="accent5">
                    <a:lumMod val="50000"/>
                  </a:schemeClr>
                </a:solidFill>
                <a:latin typeface="Century Gothic" panose="020B0502020202020204" pitchFamily="34" charset="0"/>
              </a:rPr>
              <a:t>geben</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ihre</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Daten</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freiwillig</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ein</a:t>
            </a:r>
            <a:r>
              <a:rPr lang="en-GB" sz="2400" dirty="0">
                <a:solidFill>
                  <a:schemeClr val="accent5">
                    <a:lumMod val="50000"/>
                  </a:schemeClr>
                </a:solidFill>
                <a:latin typeface="Century Gothic" panose="020B0502020202020204" pitchFamily="34" charset="0"/>
              </a:rPr>
              <a:t>.</a:t>
            </a:r>
          </a:p>
        </p:txBody>
      </p:sp>
    </p:spTree>
    <p:extLst>
      <p:ext uri="{BB962C8B-B14F-4D97-AF65-F5344CB8AC3E}">
        <p14:creationId xmlns:p14="http://schemas.microsoft.com/office/powerpoint/2010/main" val="306200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294041"/>
            <a:ext cx="6617368" cy="707849"/>
          </a:xfrm>
        </p:spPr>
        <p:txBody>
          <a:bodyPr>
            <a:normAutofit/>
          </a:bodyPr>
          <a:lstStyle/>
          <a:p>
            <a:r>
              <a:rPr lang="en-GB" sz="3600" b="1" dirty="0" err="1">
                <a:solidFill>
                  <a:schemeClr val="bg1"/>
                </a:solidFill>
              </a:rPr>
              <a:t>Deine</a:t>
            </a:r>
            <a:r>
              <a:rPr lang="en-GB" sz="3600" b="1" dirty="0">
                <a:solidFill>
                  <a:schemeClr val="bg1"/>
                </a:solidFill>
              </a:rPr>
              <a:t> </a:t>
            </a:r>
            <a:r>
              <a:rPr lang="en-GB" sz="3600" b="1" dirty="0" err="1">
                <a:solidFill>
                  <a:schemeClr val="bg1"/>
                </a:solidFill>
              </a:rPr>
              <a:t>Meinung</a:t>
            </a:r>
            <a:endParaRPr lang="en-GB" sz="3600" b="1" dirty="0">
              <a:solidFill>
                <a:schemeClr val="bg1"/>
              </a:solidFill>
            </a:endParaRPr>
          </a:p>
        </p:txBody>
      </p:sp>
      <p:sp>
        <p:nvSpPr>
          <p:cNvPr id="8" name="Title 1">
            <a:extLst>
              <a:ext uri="{FF2B5EF4-FFF2-40B4-BE49-F238E27FC236}">
                <a16:creationId xmlns:a16="http://schemas.microsoft.com/office/drawing/2014/main" id="{C95FB999-E10B-4DF4-A80A-29C62262BFCA}"/>
              </a:ext>
            </a:extLst>
          </p:cNvPr>
          <p:cNvSpPr txBox="1">
            <a:spLocks/>
          </p:cNvSpPr>
          <p:nvPr/>
        </p:nvSpPr>
        <p:spPr>
          <a:xfrm>
            <a:off x="1376333" y="1163992"/>
            <a:ext cx="9439333" cy="10963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gn="ctr"/>
            <a:r>
              <a:rPr lang="en-GB" sz="4800" b="1" dirty="0">
                <a:solidFill>
                  <a:srgbClr val="115076"/>
                </a:solidFill>
              </a:rPr>
              <a:t>Wie </a:t>
            </a:r>
            <a:r>
              <a:rPr lang="en-GB" sz="4800" b="1" dirty="0" err="1">
                <a:solidFill>
                  <a:srgbClr val="115076"/>
                </a:solidFill>
              </a:rPr>
              <a:t>findest</a:t>
            </a:r>
            <a:r>
              <a:rPr lang="en-GB" sz="4800" b="1" dirty="0">
                <a:solidFill>
                  <a:srgbClr val="115076"/>
                </a:solidFill>
              </a:rPr>
              <a:t> du die </a:t>
            </a:r>
            <a:r>
              <a:rPr lang="en-GB" sz="4800" b="1" dirty="0" err="1">
                <a:solidFill>
                  <a:srgbClr val="115076"/>
                </a:solidFill>
              </a:rPr>
              <a:t>Texte</a:t>
            </a:r>
            <a:r>
              <a:rPr lang="en-GB" sz="4800" b="1" dirty="0">
                <a:solidFill>
                  <a:srgbClr val="115076"/>
                </a:solidFill>
              </a:rPr>
              <a:t>?</a:t>
            </a:r>
          </a:p>
        </p:txBody>
      </p:sp>
      <p:sp>
        <p:nvSpPr>
          <p:cNvPr id="10" name="Content Placeholder 2">
            <a:extLst>
              <a:ext uri="{FF2B5EF4-FFF2-40B4-BE49-F238E27FC236}">
                <a16:creationId xmlns:a16="http://schemas.microsoft.com/office/drawing/2014/main" id="{66CDE8E2-00DB-4100-8E20-53899BDC8362}"/>
              </a:ext>
            </a:extLst>
          </p:cNvPr>
          <p:cNvSpPr txBox="1">
            <a:spLocks/>
          </p:cNvSpPr>
          <p:nvPr/>
        </p:nvSpPr>
        <p:spPr>
          <a:xfrm>
            <a:off x="329010" y="2260337"/>
            <a:ext cx="9189626" cy="7075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4000" b="1" dirty="0">
                <a:solidFill>
                  <a:srgbClr val="115076"/>
                </a:solidFill>
              </a:rPr>
              <a:t>Ich </a:t>
            </a:r>
            <a:r>
              <a:rPr lang="en-GB" sz="4000" b="1" dirty="0" err="1">
                <a:solidFill>
                  <a:srgbClr val="115076"/>
                </a:solidFill>
              </a:rPr>
              <a:t>finde</a:t>
            </a:r>
            <a:r>
              <a:rPr lang="en-GB" sz="4000" b="1" dirty="0">
                <a:solidFill>
                  <a:srgbClr val="115076"/>
                </a:solidFill>
              </a:rPr>
              <a:t> </a:t>
            </a:r>
            <a:r>
              <a:rPr lang="en-GB" sz="4000" b="1" dirty="0" err="1">
                <a:solidFill>
                  <a:srgbClr val="115076"/>
                </a:solidFill>
              </a:rPr>
              <a:t>sie</a:t>
            </a:r>
            <a:r>
              <a:rPr lang="en-GB" sz="4000" b="1" dirty="0">
                <a:solidFill>
                  <a:srgbClr val="115076"/>
                </a:solidFill>
              </a:rPr>
              <a:t> …</a:t>
            </a:r>
          </a:p>
          <a:p>
            <a:pPr marL="0" indent="0">
              <a:buFont typeface="Arial" panose="020B0604020202020204" pitchFamily="34" charset="0"/>
              <a:buNone/>
            </a:pPr>
            <a:endParaRPr lang="en-GB" sz="4000" dirty="0">
              <a:solidFill>
                <a:srgbClr val="115076"/>
              </a:solidFill>
            </a:endParaRPr>
          </a:p>
          <a:p>
            <a:pPr marL="0" indent="0">
              <a:buFont typeface="Arial" panose="020B0604020202020204" pitchFamily="34" charset="0"/>
              <a:buNone/>
            </a:pPr>
            <a:endParaRPr lang="fr-FR" sz="4000" dirty="0">
              <a:solidFill>
                <a:srgbClr val="115076"/>
              </a:solidFill>
            </a:endParaRPr>
          </a:p>
          <a:p>
            <a:pPr marL="0" indent="0">
              <a:buFont typeface="Arial" panose="020B0604020202020204" pitchFamily="34" charset="0"/>
              <a:buNone/>
            </a:pPr>
            <a:endParaRPr lang="en-GB" sz="4000" dirty="0">
              <a:solidFill>
                <a:srgbClr val="115076"/>
              </a:solidFill>
            </a:endParaRPr>
          </a:p>
          <a:p>
            <a:endParaRPr lang="en-GB" sz="4000" dirty="0">
              <a:solidFill>
                <a:srgbClr val="115076"/>
              </a:solidFill>
            </a:endParaRPr>
          </a:p>
          <a:p>
            <a:endParaRPr lang="en-GB" sz="4000" dirty="0">
              <a:solidFill>
                <a:srgbClr val="115076"/>
              </a:solidFill>
            </a:endParaRPr>
          </a:p>
        </p:txBody>
      </p:sp>
      <p:sp>
        <p:nvSpPr>
          <p:cNvPr id="12" name="TextBox 11">
            <a:extLst>
              <a:ext uri="{FF2B5EF4-FFF2-40B4-BE49-F238E27FC236}">
                <a16:creationId xmlns:a16="http://schemas.microsoft.com/office/drawing/2014/main" id="{071BC108-59E8-487D-901D-B6B1798BBE87}"/>
              </a:ext>
            </a:extLst>
          </p:cNvPr>
          <p:cNvSpPr txBox="1"/>
          <p:nvPr/>
        </p:nvSpPr>
        <p:spPr>
          <a:xfrm>
            <a:off x="1163896" y="2967899"/>
            <a:ext cx="10699093" cy="3170099"/>
          </a:xfrm>
          <a:prstGeom prst="rect">
            <a:avLst/>
          </a:prstGeom>
          <a:noFill/>
        </p:spPr>
        <p:txBody>
          <a:bodyPr wrap="square" rtlCol="0">
            <a:spAutoFit/>
          </a:bodyPr>
          <a:lstStyle/>
          <a:p>
            <a:r>
              <a:rPr lang="fr-FR" sz="4000" dirty="0" err="1">
                <a:solidFill>
                  <a:srgbClr val="115076"/>
                </a:solidFill>
                <a:latin typeface="Century Gothic" panose="020B0502020202020204" pitchFamily="34" charset="0"/>
              </a:rPr>
              <a:t>interessant</a:t>
            </a:r>
            <a:r>
              <a:rPr lang="fr-FR" sz="4000" dirty="0">
                <a:solidFill>
                  <a:srgbClr val="115076"/>
                </a:solidFill>
                <a:latin typeface="Century Gothic" panose="020B0502020202020204" pitchFamily="34" charset="0"/>
              </a:rPr>
              <a:t>		</a:t>
            </a:r>
            <a:r>
              <a:rPr lang="fr-FR" sz="4000" dirty="0" err="1">
                <a:solidFill>
                  <a:srgbClr val="115076"/>
                </a:solidFill>
                <a:latin typeface="Century Gothic" panose="020B0502020202020204" pitchFamily="34" charset="0"/>
              </a:rPr>
              <a:t>lustig</a:t>
            </a:r>
            <a:r>
              <a:rPr lang="fr-FR" sz="4000" dirty="0">
                <a:solidFill>
                  <a:srgbClr val="115076"/>
                </a:solidFill>
                <a:latin typeface="Century Gothic" panose="020B0502020202020204" pitchFamily="34" charset="0"/>
              </a:rPr>
              <a:t>		</a:t>
            </a:r>
            <a:r>
              <a:rPr lang="fr-FR" sz="4000" dirty="0" err="1">
                <a:solidFill>
                  <a:srgbClr val="115076"/>
                </a:solidFill>
                <a:latin typeface="Century Gothic" panose="020B0502020202020204" pitchFamily="34" charset="0"/>
              </a:rPr>
              <a:t>traurig</a:t>
            </a:r>
            <a:endParaRPr lang="fr-FR" sz="4000" dirty="0">
              <a:solidFill>
                <a:srgbClr val="115076"/>
              </a:solidFill>
              <a:latin typeface="Century Gothic" panose="020B0502020202020204" pitchFamily="34" charset="0"/>
            </a:endParaRPr>
          </a:p>
          <a:p>
            <a:endParaRPr lang="fr-FR" sz="4000" dirty="0">
              <a:solidFill>
                <a:srgbClr val="115076"/>
              </a:solidFill>
              <a:latin typeface="Century Gothic" panose="020B0502020202020204" pitchFamily="34" charset="0"/>
            </a:endParaRPr>
          </a:p>
          <a:p>
            <a:r>
              <a:rPr lang="fr-FR" sz="4000" dirty="0">
                <a:solidFill>
                  <a:srgbClr val="115076"/>
                </a:solidFill>
                <a:latin typeface="Century Gothic" panose="020B0502020202020204" pitchFamily="34" charset="0"/>
              </a:rPr>
              <a:t>		</a:t>
            </a:r>
            <a:r>
              <a:rPr lang="fr-FR" sz="4000" dirty="0" err="1">
                <a:solidFill>
                  <a:srgbClr val="115076"/>
                </a:solidFill>
                <a:latin typeface="Century Gothic" panose="020B0502020202020204" pitchFamily="34" charset="0"/>
              </a:rPr>
              <a:t>pessimistisch</a:t>
            </a:r>
            <a:r>
              <a:rPr lang="fr-FR" sz="4000" dirty="0">
                <a:solidFill>
                  <a:srgbClr val="115076"/>
                </a:solidFill>
                <a:latin typeface="Century Gothic" panose="020B0502020202020204" pitchFamily="34" charset="0"/>
              </a:rPr>
              <a:t>	</a:t>
            </a:r>
            <a:r>
              <a:rPr lang="fr-FR" sz="4000" dirty="0" err="1">
                <a:solidFill>
                  <a:srgbClr val="115076"/>
                </a:solidFill>
                <a:latin typeface="Century Gothic" panose="020B0502020202020204" pitchFamily="34" charset="0"/>
              </a:rPr>
              <a:t>optimistisch</a:t>
            </a:r>
            <a:endParaRPr lang="fr-FR" sz="4000" dirty="0">
              <a:solidFill>
                <a:srgbClr val="115076"/>
              </a:solidFill>
              <a:latin typeface="Century Gothic" panose="020B0502020202020204" pitchFamily="34" charset="0"/>
            </a:endParaRPr>
          </a:p>
          <a:p>
            <a:endParaRPr lang="fr-FR" sz="4000" dirty="0">
              <a:solidFill>
                <a:srgbClr val="115076"/>
              </a:solidFill>
              <a:latin typeface="Century Gothic" panose="020B0502020202020204" pitchFamily="34" charset="0"/>
            </a:endParaRPr>
          </a:p>
          <a:p>
            <a:r>
              <a:rPr lang="fr-FR" sz="4000" dirty="0" err="1">
                <a:solidFill>
                  <a:srgbClr val="115076"/>
                </a:solidFill>
                <a:latin typeface="Century Gothic" panose="020B0502020202020204" pitchFamily="34" charset="0"/>
              </a:rPr>
              <a:t>wichtig</a:t>
            </a:r>
            <a:r>
              <a:rPr lang="fr-FR" sz="4000" dirty="0">
                <a:solidFill>
                  <a:srgbClr val="115076"/>
                </a:solidFill>
                <a:latin typeface="Century Gothic" panose="020B0502020202020204" pitchFamily="34" charset="0"/>
              </a:rPr>
              <a:t>		</a:t>
            </a:r>
            <a:r>
              <a:rPr lang="fr-FR" sz="4000" dirty="0" err="1">
                <a:solidFill>
                  <a:srgbClr val="115076"/>
                </a:solidFill>
                <a:latin typeface="Century Gothic" panose="020B0502020202020204" pitchFamily="34" charset="0"/>
              </a:rPr>
              <a:t>langweilig</a:t>
            </a:r>
            <a:r>
              <a:rPr lang="fr-FR" sz="4000" dirty="0">
                <a:solidFill>
                  <a:srgbClr val="115076"/>
                </a:solidFill>
                <a:latin typeface="Century Gothic" panose="020B0502020202020204" pitchFamily="34" charset="0"/>
              </a:rPr>
              <a:t>		</a:t>
            </a:r>
            <a:r>
              <a:rPr lang="fr-FR" sz="4000" dirty="0" err="1">
                <a:solidFill>
                  <a:srgbClr val="115076"/>
                </a:solidFill>
                <a:latin typeface="Century Gothic" panose="020B0502020202020204" pitchFamily="34" charset="0"/>
              </a:rPr>
              <a:t>spannend</a:t>
            </a:r>
            <a:endParaRPr lang="en-GB" sz="4000" dirty="0">
              <a:solidFill>
                <a:srgbClr val="115076"/>
              </a:solidFill>
              <a:latin typeface="Century Gothic" panose="020B0502020202020204" pitchFamily="34" charset="0"/>
            </a:endParaRPr>
          </a:p>
        </p:txBody>
      </p:sp>
      <p:sp>
        <p:nvSpPr>
          <p:cNvPr id="14" name="Rounded Rectangle 11">
            <a:extLst>
              <a:ext uri="{FF2B5EF4-FFF2-40B4-BE49-F238E27FC236}">
                <a16:creationId xmlns:a16="http://schemas.microsoft.com/office/drawing/2014/main" id="{E31C3A04-29A8-4B0F-9A29-B58B99600D24}"/>
              </a:ext>
            </a:extLst>
          </p:cNvPr>
          <p:cNvSpPr/>
          <p:nvPr/>
        </p:nvSpPr>
        <p:spPr>
          <a:xfrm>
            <a:off x="10575235" y="247046"/>
            <a:ext cx="1382092"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138715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294041"/>
            <a:ext cx="6617368" cy="707849"/>
          </a:xfrm>
        </p:spPr>
        <p:txBody>
          <a:bodyPr>
            <a:normAutofit/>
          </a:bodyPr>
          <a:lstStyle/>
          <a:p>
            <a:r>
              <a:rPr lang="en-GB" sz="3600" b="1" dirty="0" err="1">
                <a:solidFill>
                  <a:schemeClr val="bg1"/>
                </a:solidFill>
              </a:rPr>
              <a:t>Lustige</a:t>
            </a:r>
            <a:r>
              <a:rPr lang="en-GB" sz="3600" b="1" dirty="0">
                <a:solidFill>
                  <a:schemeClr val="bg1"/>
                </a:solidFill>
              </a:rPr>
              <a:t> deutsche </a:t>
            </a:r>
            <a:r>
              <a:rPr lang="en-GB" sz="3600" b="1" dirty="0" err="1">
                <a:solidFill>
                  <a:schemeClr val="bg1"/>
                </a:solidFill>
              </a:rPr>
              <a:t>Gesetzte</a:t>
            </a:r>
            <a:endParaRPr lang="en-GB" sz="3600" b="1" dirty="0">
              <a:solidFill>
                <a:schemeClr val="bg1"/>
              </a:solidFill>
            </a:endParaRPr>
          </a:p>
        </p:txBody>
      </p:sp>
      <p:sp>
        <p:nvSpPr>
          <p:cNvPr id="5" name="Rounded Rectangle 11">
            <a:extLst>
              <a:ext uri="{FF2B5EF4-FFF2-40B4-BE49-F238E27FC236}">
                <a16:creationId xmlns:a16="http://schemas.microsoft.com/office/drawing/2014/main" id="{483D7EB9-C2AA-4190-98DE-925F861600E9}"/>
              </a:ext>
            </a:extLst>
          </p:cNvPr>
          <p:cNvSpPr/>
          <p:nvPr/>
        </p:nvSpPr>
        <p:spPr>
          <a:xfrm>
            <a:off x="9031266" y="247046"/>
            <a:ext cx="2927934" cy="399600"/>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schreiben</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extBox 1">
            <a:extLst>
              <a:ext uri="{FF2B5EF4-FFF2-40B4-BE49-F238E27FC236}">
                <a16:creationId xmlns:a16="http://schemas.microsoft.com/office/drawing/2014/main" id="{FE332453-6005-420F-BDEF-552A2C91DA5E}"/>
              </a:ext>
            </a:extLst>
          </p:cNvPr>
          <p:cNvSpPr txBox="1"/>
          <p:nvPr/>
        </p:nvSpPr>
        <p:spPr>
          <a:xfrm>
            <a:off x="129895" y="1362483"/>
            <a:ext cx="1182930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Hier</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sind</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vier</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lustige</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Gesetze</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Diese</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Gesetze</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gibt</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es in </a:t>
            </a: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Deustchland</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wirklich</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rgbClr val="4472C4">
                  <a:lumMod val="50000"/>
                </a:srgbClr>
              </a:solidFill>
              <a:latin typeface="Century Gothic"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Bist</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du </a:t>
            </a: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für</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oder</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gegen</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die </a:t>
            </a: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Gesetze</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Schreib</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Sätze</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mit</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0" i="1"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weil</a:t>
            </a:r>
            <a:r>
              <a:rPr kumimoji="0" lang="en-US" sz="24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und </a:t>
            </a:r>
            <a:r>
              <a:rPr kumimoji="0" lang="en-US" sz="2400" b="0" i="1"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denn</a:t>
            </a:r>
            <a:r>
              <a:rPr kumimoji="0" lang="en-US" sz="2400" b="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endPar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8" name="TextBox 7">
            <a:extLst>
              <a:ext uri="{FF2B5EF4-FFF2-40B4-BE49-F238E27FC236}">
                <a16:creationId xmlns:a16="http://schemas.microsoft.com/office/drawing/2014/main" id="{39892C94-671A-4001-9B89-CC5B24E8FFED}"/>
              </a:ext>
            </a:extLst>
          </p:cNvPr>
          <p:cNvSpPr txBox="1"/>
          <p:nvPr/>
        </p:nvSpPr>
        <p:spPr>
          <a:xfrm>
            <a:off x="129895" y="3172304"/>
            <a:ext cx="7888194" cy="830997"/>
          </a:xfrm>
          <a:prstGeom prst="rect">
            <a:avLst/>
          </a:prstGeom>
          <a:noFill/>
          <a:ln w="190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In Deutschland ist es verboten, im Gleichschritt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über eine Brücke zu marschieren.</a:t>
            </a:r>
            <a:endPar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2" name="TextBox 11">
            <a:extLst>
              <a:ext uri="{FF2B5EF4-FFF2-40B4-BE49-F238E27FC236}">
                <a16:creationId xmlns:a16="http://schemas.microsoft.com/office/drawing/2014/main" id="{BCD2E58C-47F0-40A8-B80E-B82CFF46E105}"/>
              </a:ext>
            </a:extLst>
          </p:cNvPr>
          <p:cNvSpPr txBox="1"/>
          <p:nvPr/>
        </p:nvSpPr>
        <p:spPr>
          <a:xfrm>
            <a:off x="328015" y="5148725"/>
            <a:ext cx="7040925" cy="830997"/>
          </a:xfrm>
          <a:prstGeom prst="rect">
            <a:avLst/>
          </a:prstGeom>
          <a:noFill/>
          <a:ln w="190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In Deutschland ist eine Eheschließung nicht gültig, wenn der Partner betrunken ist.</a:t>
            </a:r>
          </a:p>
        </p:txBody>
      </p:sp>
      <p:sp>
        <p:nvSpPr>
          <p:cNvPr id="16" name="TextBox 15">
            <a:extLst>
              <a:ext uri="{FF2B5EF4-FFF2-40B4-BE49-F238E27FC236}">
                <a16:creationId xmlns:a16="http://schemas.microsoft.com/office/drawing/2014/main" id="{3CA73724-4C30-4921-AACA-8133A3FE4750}"/>
              </a:ext>
            </a:extLst>
          </p:cNvPr>
          <p:cNvSpPr txBox="1"/>
          <p:nvPr/>
        </p:nvSpPr>
        <p:spPr>
          <a:xfrm>
            <a:off x="7145008" y="4210616"/>
            <a:ext cx="4814191" cy="461665"/>
          </a:xfrm>
          <a:prstGeom prst="rect">
            <a:avLst/>
          </a:prstGeom>
          <a:noFill/>
          <a:ln w="190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Nackt Autofahren ist verboten.</a:t>
            </a:r>
          </a:p>
        </p:txBody>
      </p:sp>
      <p:sp>
        <p:nvSpPr>
          <p:cNvPr id="18" name="TextBox 17">
            <a:extLst>
              <a:ext uri="{FF2B5EF4-FFF2-40B4-BE49-F238E27FC236}">
                <a16:creationId xmlns:a16="http://schemas.microsoft.com/office/drawing/2014/main" id="{4841E316-3A59-4A59-B523-7998D218E6AE}"/>
              </a:ext>
            </a:extLst>
          </p:cNvPr>
          <p:cNvSpPr txBox="1"/>
          <p:nvPr/>
        </p:nvSpPr>
        <p:spPr>
          <a:xfrm>
            <a:off x="7764651" y="4968269"/>
            <a:ext cx="3849009" cy="830997"/>
          </a:xfrm>
          <a:prstGeom prst="rect">
            <a:avLst/>
          </a:prstGeom>
          <a:noFill/>
          <a:ln w="190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Man darf nicht ‚du‘ zu einem Polizisten sagen.</a:t>
            </a:r>
          </a:p>
        </p:txBody>
      </p:sp>
      <p:pic>
        <p:nvPicPr>
          <p:cNvPr id="1026" name="Picture 2" descr="Man, Looking, Words, Book, Black, White">
            <a:extLst>
              <a:ext uri="{FF2B5EF4-FFF2-40B4-BE49-F238E27FC236}">
                <a16:creationId xmlns:a16="http://schemas.microsoft.com/office/drawing/2014/main" id="{C7D077A0-D223-4967-B78B-E82C4B2E4C0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1266" y="2883720"/>
            <a:ext cx="1410560" cy="10924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7C833B4-7A37-43D3-8F5D-642D30443AB2}"/>
              </a:ext>
            </a:extLst>
          </p:cNvPr>
          <p:cNvSpPr txBox="1"/>
          <p:nvPr/>
        </p:nvSpPr>
        <p:spPr>
          <a:xfrm>
            <a:off x="8962108" y="845138"/>
            <a:ext cx="2959435" cy="400110"/>
          </a:xfrm>
          <a:prstGeom prst="rect">
            <a:avLst/>
          </a:prstGeom>
          <a:solidFill>
            <a:srgbClr val="115076"/>
          </a:solidFill>
          <a:ln>
            <a:solidFill>
              <a:schemeClr val="accent1">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bg1"/>
                </a:solidFill>
                <a:effectLst/>
                <a:uLnTx/>
                <a:uFillTx/>
                <a:latin typeface="Century Gothic" panose="020F0302020204030204"/>
                <a:ea typeface="+mn-ea"/>
                <a:cs typeface="+mn-cs"/>
              </a:rPr>
              <a:t>*verboten = forbidden</a:t>
            </a:r>
          </a:p>
        </p:txBody>
      </p:sp>
    </p:spTree>
    <p:extLst>
      <p:ext uri="{BB962C8B-B14F-4D97-AF65-F5344CB8AC3E}">
        <p14:creationId xmlns:p14="http://schemas.microsoft.com/office/powerpoint/2010/main" val="2393450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C46A8413-A735-4AD0-A3D7-C8E7FF8FFCEA}"/>
              </a:ext>
            </a:extLst>
          </p:cNvPr>
          <p:cNvGraphicFramePr>
            <a:graphicFrameLocks noGrp="1"/>
          </p:cNvGraphicFramePr>
          <p:nvPr/>
        </p:nvGraphicFramePr>
        <p:xfrm>
          <a:off x="325248" y="2122941"/>
          <a:ext cx="11439122" cy="3795246"/>
        </p:xfrm>
        <a:graphic>
          <a:graphicData uri="http://schemas.openxmlformats.org/drawingml/2006/table">
            <a:tbl>
              <a:tblPr firstRow="1" bandRow="1">
                <a:tableStyleId>{5940675A-B579-460E-94D1-54222C63F5DA}</a:tableStyleId>
              </a:tblPr>
              <a:tblGrid>
                <a:gridCol w="1544495">
                  <a:extLst>
                    <a:ext uri="{9D8B030D-6E8A-4147-A177-3AD203B41FA5}">
                      <a16:colId xmlns:a16="http://schemas.microsoft.com/office/drawing/2014/main" val="2188150737"/>
                    </a:ext>
                  </a:extLst>
                </a:gridCol>
                <a:gridCol w="9894627">
                  <a:extLst>
                    <a:ext uri="{9D8B030D-6E8A-4147-A177-3AD203B41FA5}">
                      <a16:colId xmlns:a16="http://schemas.microsoft.com/office/drawing/2014/main" val="2904498103"/>
                    </a:ext>
                  </a:extLst>
                </a:gridCol>
              </a:tblGrid>
              <a:tr h="542178">
                <a:tc>
                  <a:txBody>
                    <a:bodyPr/>
                    <a:lstStyle/>
                    <a:p>
                      <a:pPr algn="ctr"/>
                      <a:r>
                        <a:rPr lang="en-GB" sz="2400" b="0" i="0" dirty="0">
                          <a:solidFill>
                            <a:schemeClr val="accent1">
                              <a:lumMod val="50000"/>
                            </a:schemeClr>
                          </a:solidFill>
                          <a:latin typeface="Century Gothic" panose="020B0502020202020204" pitchFamily="34" charset="0"/>
                        </a:rPr>
                        <a:t>Mo</a:t>
                      </a:r>
                    </a:p>
                  </a:txBody>
                  <a:tcPr/>
                </a:tc>
                <a:tc>
                  <a:txBody>
                    <a:bodyPr/>
                    <a:lstStyle/>
                    <a:p>
                      <a:r>
                        <a:rPr lang="en-GB" sz="2400" b="0" i="0" dirty="0">
                          <a:solidFill>
                            <a:schemeClr val="accent1">
                              <a:lumMod val="50000"/>
                            </a:schemeClr>
                          </a:solidFill>
                          <a:latin typeface="Century Gothic" panose="020B0502020202020204" pitchFamily="34" charset="0"/>
                        </a:rPr>
                        <a:t>Am Montag …</a:t>
                      </a:r>
                    </a:p>
                  </a:txBody>
                  <a:tcPr/>
                </a:tc>
                <a:extLst>
                  <a:ext uri="{0D108BD9-81ED-4DB2-BD59-A6C34878D82A}">
                    <a16:rowId xmlns:a16="http://schemas.microsoft.com/office/drawing/2014/main" val="2919868819"/>
                  </a:ext>
                </a:extLst>
              </a:tr>
              <a:tr h="542178">
                <a:tc>
                  <a:txBody>
                    <a:bodyPr/>
                    <a:lstStyle/>
                    <a:p>
                      <a:pPr algn="ctr"/>
                      <a:r>
                        <a:rPr lang="en-GB" sz="2400" b="0" i="0" dirty="0">
                          <a:solidFill>
                            <a:schemeClr val="accent1">
                              <a:lumMod val="50000"/>
                            </a:schemeClr>
                          </a:solidFill>
                          <a:latin typeface="Century Gothic" panose="020B0502020202020204" pitchFamily="34" charset="0"/>
                        </a:rPr>
                        <a:t>Di</a:t>
                      </a:r>
                    </a:p>
                  </a:txBody>
                  <a:tcPr/>
                </a:tc>
                <a:tc>
                  <a:txBody>
                    <a:bodyPr/>
                    <a:lstStyle/>
                    <a:p>
                      <a:r>
                        <a:rPr lang="en-GB" sz="2400" b="0" i="0" dirty="0">
                          <a:solidFill>
                            <a:schemeClr val="accent1">
                              <a:lumMod val="50000"/>
                            </a:schemeClr>
                          </a:solidFill>
                          <a:latin typeface="Century Gothic" panose="020B0502020202020204" pitchFamily="34" charset="0"/>
                        </a:rPr>
                        <a:t>… …ich/</a:t>
                      </a:r>
                      <a:r>
                        <a:rPr lang="en-GB" sz="2400" b="0" i="0" dirty="0" err="1">
                          <a:solidFill>
                            <a:schemeClr val="accent1">
                              <a:lumMod val="50000"/>
                            </a:schemeClr>
                          </a:solidFill>
                          <a:latin typeface="Century Gothic" panose="020B0502020202020204" pitchFamily="34" charset="0"/>
                        </a:rPr>
                        <a:t>wir</a:t>
                      </a:r>
                      <a:r>
                        <a:rPr lang="en-GB" sz="2400" b="0" i="0" dirty="0">
                          <a:solidFill>
                            <a:schemeClr val="accent1">
                              <a:lumMod val="50000"/>
                            </a:schemeClr>
                          </a:solidFill>
                          <a:latin typeface="Century Gothic" panose="020B0502020202020204" pitchFamily="34" charset="0"/>
                        </a:rPr>
                        <a:t> am </a:t>
                      </a:r>
                      <a:r>
                        <a:rPr lang="en-GB" sz="2400" dirty="0" err="1">
                          <a:solidFill>
                            <a:schemeClr val="accent1">
                              <a:lumMod val="50000"/>
                            </a:schemeClr>
                          </a:solidFill>
                        </a:rPr>
                        <a:t>Dienstag</a:t>
                      </a:r>
                      <a:r>
                        <a:rPr lang="en-GB" sz="2400" dirty="0">
                          <a:solidFill>
                            <a:schemeClr val="accent1">
                              <a:lumMod val="50000"/>
                            </a:schemeClr>
                          </a:solidFill>
                        </a:rPr>
                        <a:t>.</a:t>
                      </a:r>
                    </a:p>
                  </a:txBody>
                  <a:tcPr/>
                </a:tc>
                <a:extLst>
                  <a:ext uri="{0D108BD9-81ED-4DB2-BD59-A6C34878D82A}">
                    <a16:rowId xmlns:a16="http://schemas.microsoft.com/office/drawing/2014/main" val="3111322801"/>
                  </a:ext>
                </a:extLst>
              </a:tr>
              <a:tr h="542178">
                <a:tc>
                  <a:txBody>
                    <a:bodyPr/>
                    <a:lstStyle/>
                    <a:p>
                      <a:pPr algn="ctr"/>
                      <a:r>
                        <a:rPr lang="en-GB" sz="2400" b="0" i="0" dirty="0">
                          <a:solidFill>
                            <a:schemeClr val="accent1">
                              <a:lumMod val="50000"/>
                            </a:schemeClr>
                          </a:solidFill>
                          <a:latin typeface="Century Gothic" panose="020B0502020202020204" pitchFamily="34" charset="0"/>
                        </a:rPr>
                        <a:t>Mi</a:t>
                      </a:r>
                    </a:p>
                  </a:txBody>
                  <a:tcPr/>
                </a:tc>
                <a:tc>
                  <a:txBody>
                    <a:bodyPr/>
                    <a:lstStyle/>
                    <a:p>
                      <a:r>
                        <a:rPr lang="en-GB" sz="2400" b="0" i="0" dirty="0">
                          <a:solidFill>
                            <a:schemeClr val="accent1">
                              <a:lumMod val="50000"/>
                            </a:schemeClr>
                          </a:solidFill>
                          <a:latin typeface="Century Gothic" panose="020B0502020202020204" pitchFamily="34" charset="0"/>
                        </a:rPr>
                        <a:t>Ich …</a:t>
                      </a:r>
                    </a:p>
                  </a:txBody>
                  <a:tcPr/>
                </a:tc>
                <a:extLst>
                  <a:ext uri="{0D108BD9-81ED-4DB2-BD59-A6C34878D82A}">
                    <a16:rowId xmlns:a16="http://schemas.microsoft.com/office/drawing/2014/main" val="1071074700"/>
                  </a:ext>
                </a:extLst>
              </a:tr>
              <a:tr h="542178">
                <a:tc>
                  <a:txBody>
                    <a:bodyPr/>
                    <a:lstStyle/>
                    <a:p>
                      <a:pPr algn="ctr"/>
                      <a:r>
                        <a:rPr lang="en-GB" sz="2400" b="0" i="0" dirty="0">
                          <a:solidFill>
                            <a:schemeClr val="accent1">
                              <a:lumMod val="50000"/>
                            </a:schemeClr>
                          </a:solidFill>
                          <a:latin typeface="Century Gothic" panose="020B0502020202020204" pitchFamily="34" charset="0"/>
                        </a:rPr>
                        <a:t>Do</a:t>
                      </a:r>
                    </a:p>
                  </a:txBody>
                  <a:tcPr/>
                </a:tc>
                <a:tc>
                  <a:txBody>
                    <a:bodyPr/>
                    <a:lstStyle/>
                    <a:p>
                      <a:r>
                        <a:rPr lang="en-GB" sz="2400" b="0" i="0" dirty="0">
                          <a:solidFill>
                            <a:schemeClr val="accent1">
                              <a:lumMod val="50000"/>
                            </a:schemeClr>
                          </a:solidFill>
                          <a:latin typeface="Century Gothic" panose="020B0502020202020204" pitchFamily="34" charset="0"/>
                        </a:rPr>
                        <a:t>Am </a:t>
                      </a:r>
                      <a:r>
                        <a:rPr lang="en-GB" sz="2400" b="0" i="0" dirty="0" err="1">
                          <a:solidFill>
                            <a:schemeClr val="accent1">
                              <a:lumMod val="50000"/>
                            </a:schemeClr>
                          </a:solidFill>
                          <a:latin typeface="Century Gothic" panose="020B0502020202020204" pitchFamily="34" charset="0"/>
                        </a:rPr>
                        <a:t>Donnerstag</a:t>
                      </a:r>
                      <a:r>
                        <a:rPr lang="en-GB" sz="2400" b="0" i="0" dirty="0">
                          <a:solidFill>
                            <a:schemeClr val="accent1">
                              <a:lumMod val="50000"/>
                            </a:schemeClr>
                          </a:solidFill>
                          <a:latin typeface="Century Gothic" panose="020B0502020202020204" pitchFamily="34" charset="0"/>
                        </a:rPr>
                        <a:t> …</a:t>
                      </a:r>
                    </a:p>
                  </a:txBody>
                  <a:tcPr/>
                </a:tc>
                <a:extLst>
                  <a:ext uri="{0D108BD9-81ED-4DB2-BD59-A6C34878D82A}">
                    <a16:rowId xmlns:a16="http://schemas.microsoft.com/office/drawing/2014/main" val="736053883"/>
                  </a:ext>
                </a:extLst>
              </a:tr>
              <a:tr h="542178">
                <a:tc>
                  <a:txBody>
                    <a:bodyPr/>
                    <a:lstStyle/>
                    <a:p>
                      <a:pPr algn="ctr"/>
                      <a:r>
                        <a:rPr lang="en-GB" sz="2400" b="0" i="0" dirty="0">
                          <a:solidFill>
                            <a:schemeClr val="accent1">
                              <a:lumMod val="50000"/>
                            </a:schemeClr>
                          </a:solidFill>
                          <a:latin typeface="Century Gothic" panose="020B0502020202020204" pitchFamily="34" charset="0"/>
                        </a:rPr>
                        <a:t>Fr</a:t>
                      </a:r>
                    </a:p>
                  </a:txBody>
                  <a:tcPr/>
                </a:tc>
                <a:tc>
                  <a:txBody>
                    <a:bodyPr/>
                    <a:lstStyle/>
                    <a:p>
                      <a:r>
                        <a:rPr lang="en-GB" sz="2400" b="0" i="0" dirty="0">
                          <a:solidFill>
                            <a:schemeClr val="accent1">
                              <a:lumMod val="50000"/>
                            </a:schemeClr>
                          </a:solidFill>
                          <a:latin typeface="Century Gothic" panose="020B0502020202020204" pitchFamily="34" charset="0"/>
                        </a:rPr>
                        <a:t>Ich …</a:t>
                      </a:r>
                    </a:p>
                  </a:txBody>
                  <a:tcPr/>
                </a:tc>
                <a:extLst>
                  <a:ext uri="{0D108BD9-81ED-4DB2-BD59-A6C34878D82A}">
                    <a16:rowId xmlns:a16="http://schemas.microsoft.com/office/drawing/2014/main" val="1954616835"/>
                  </a:ext>
                </a:extLst>
              </a:tr>
              <a:tr h="542178">
                <a:tc>
                  <a:txBody>
                    <a:bodyPr/>
                    <a:lstStyle/>
                    <a:p>
                      <a:pPr algn="ctr"/>
                      <a:r>
                        <a:rPr lang="en-GB" sz="2400" b="0" i="0" dirty="0">
                          <a:solidFill>
                            <a:schemeClr val="accent1">
                              <a:lumMod val="50000"/>
                            </a:schemeClr>
                          </a:solidFill>
                          <a:latin typeface="Century Gothic" panose="020B0502020202020204" pitchFamily="34" charset="0"/>
                        </a:rPr>
                        <a:t>Sa</a:t>
                      </a:r>
                    </a:p>
                  </a:txBody>
                  <a:tcPr/>
                </a:tc>
                <a:tc>
                  <a:txBody>
                    <a:bodyPr/>
                    <a:lstStyle/>
                    <a:p>
                      <a:r>
                        <a:rPr lang="en-GB" sz="2400" b="0" i="0" dirty="0">
                          <a:solidFill>
                            <a:schemeClr val="accent1">
                              <a:lumMod val="50000"/>
                            </a:schemeClr>
                          </a:solidFill>
                          <a:latin typeface="Century Gothic" panose="020B0502020202020204" pitchFamily="34" charset="0"/>
                        </a:rPr>
                        <a:t>Am </a:t>
                      </a:r>
                      <a:r>
                        <a:rPr lang="en-GB" sz="2400" b="0" i="0" dirty="0" err="1">
                          <a:solidFill>
                            <a:schemeClr val="accent1">
                              <a:lumMod val="50000"/>
                            </a:schemeClr>
                          </a:solidFill>
                          <a:latin typeface="Century Gothic" panose="020B0502020202020204" pitchFamily="34" charset="0"/>
                        </a:rPr>
                        <a:t>Samstag</a:t>
                      </a:r>
                      <a:r>
                        <a:rPr lang="en-GB" sz="2400" b="0" i="0" dirty="0">
                          <a:solidFill>
                            <a:schemeClr val="accent1">
                              <a:lumMod val="50000"/>
                            </a:schemeClr>
                          </a:solidFill>
                          <a:latin typeface="Century Gothic" panose="020B0502020202020204" pitchFamily="34" charset="0"/>
                        </a:rPr>
                        <a:t> …</a:t>
                      </a:r>
                    </a:p>
                  </a:txBody>
                  <a:tcPr/>
                </a:tc>
                <a:extLst>
                  <a:ext uri="{0D108BD9-81ED-4DB2-BD59-A6C34878D82A}">
                    <a16:rowId xmlns:a16="http://schemas.microsoft.com/office/drawing/2014/main" val="2070384716"/>
                  </a:ext>
                </a:extLst>
              </a:tr>
              <a:tr h="542178">
                <a:tc>
                  <a:txBody>
                    <a:bodyPr/>
                    <a:lstStyle/>
                    <a:p>
                      <a:pPr algn="ctr"/>
                      <a:r>
                        <a:rPr lang="en-GB" sz="2400" b="0" i="0" dirty="0">
                          <a:solidFill>
                            <a:schemeClr val="accent1">
                              <a:lumMod val="50000"/>
                            </a:schemeClr>
                          </a:solidFill>
                          <a:latin typeface="Century Gothic" panose="020B0502020202020204" pitchFamily="34" charset="0"/>
                        </a:rPr>
                        <a:t>So</a:t>
                      </a:r>
                    </a:p>
                  </a:txBody>
                  <a:tcPr/>
                </a:tc>
                <a:tc>
                  <a:txBody>
                    <a:bodyPr/>
                    <a:lstStyle/>
                    <a:p>
                      <a:r>
                        <a:rPr lang="en-GB" sz="2400" b="0" i="0" dirty="0">
                          <a:solidFill>
                            <a:schemeClr val="accent1">
                              <a:lumMod val="50000"/>
                            </a:schemeClr>
                          </a:solidFill>
                          <a:latin typeface="Century Gothic" panose="020B0502020202020204" pitchFamily="34" charset="0"/>
                        </a:rPr>
                        <a:t>… ich/</a:t>
                      </a:r>
                      <a:r>
                        <a:rPr lang="en-GB" sz="2400" b="0" i="0" dirty="0" err="1">
                          <a:solidFill>
                            <a:schemeClr val="accent1">
                              <a:lumMod val="50000"/>
                            </a:schemeClr>
                          </a:solidFill>
                          <a:latin typeface="Century Gothic" panose="020B0502020202020204" pitchFamily="34" charset="0"/>
                        </a:rPr>
                        <a:t>wir</a:t>
                      </a:r>
                      <a:r>
                        <a:rPr lang="en-GB" sz="2400" b="0" i="0" dirty="0">
                          <a:solidFill>
                            <a:schemeClr val="accent1">
                              <a:lumMod val="50000"/>
                            </a:schemeClr>
                          </a:solidFill>
                          <a:latin typeface="Century Gothic" panose="020B0502020202020204" pitchFamily="34" charset="0"/>
                        </a:rPr>
                        <a:t>…</a:t>
                      </a:r>
                    </a:p>
                  </a:txBody>
                  <a:tcPr/>
                </a:tc>
                <a:extLst>
                  <a:ext uri="{0D108BD9-81ED-4DB2-BD59-A6C34878D82A}">
                    <a16:rowId xmlns:a16="http://schemas.microsoft.com/office/drawing/2014/main" val="306719923"/>
                  </a:ext>
                </a:extLst>
              </a:tr>
            </a:tbl>
          </a:graphicData>
        </a:graphic>
      </p:graphicFrame>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3879273" cy="869950"/>
          </a:xfrm>
          <a:prstGeom prst="rect">
            <a:avLst/>
          </a:prstGeom>
        </p:spPr>
      </p:pic>
      <p:sp>
        <p:nvSpPr>
          <p:cNvPr id="4" name="Title 3"/>
          <p:cNvSpPr>
            <a:spLocks noGrp="1"/>
          </p:cNvSpPr>
          <p:nvPr>
            <p:ph type="title"/>
          </p:nvPr>
        </p:nvSpPr>
        <p:spPr>
          <a:xfrm>
            <a:off x="-1" y="294041"/>
            <a:ext cx="5895975" cy="707849"/>
          </a:xfrm>
        </p:spPr>
        <p:txBody>
          <a:bodyPr>
            <a:normAutofit/>
          </a:bodyPr>
          <a:lstStyle/>
          <a:p>
            <a:r>
              <a:rPr lang="en-GB" sz="3600" b="1" dirty="0" err="1">
                <a:solidFill>
                  <a:schemeClr val="bg1"/>
                </a:solidFill>
              </a:rPr>
              <a:t>Meine</a:t>
            </a:r>
            <a:r>
              <a:rPr lang="en-GB" sz="3600" b="1" dirty="0">
                <a:solidFill>
                  <a:schemeClr val="bg1"/>
                </a:solidFill>
              </a:rPr>
              <a:t> </a:t>
            </a:r>
            <a:r>
              <a:rPr lang="en-GB" sz="3600" b="1" dirty="0" err="1">
                <a:solidFill>
                  <a:schemeClr val="bg1"/>
                </a:solidFill>
              </a:rPr>
              <a:t>Woche</a:t>
            </a:r>
            <a:endParaRPr lang="en-GB" sz="3600" b="1" dirty="0">
              <a:solidFill>
                <a:schemeClr val="bg1"/>
              </a:solidFill>
            </a:endParaRPr>
          </a:p>
        </p:txBody>
      </p:sp>
      <p:sp>
        <p:nvSpPr>
          <p:cNvPr id="5" name="Rounded Rectangle 11">
            <a:extLst>
              <a:ext uri="{FF2B5EF4-FFF2-40B4-BE49-F238E27FC236}">
                <a16:creationId xmlns:a16="http://schemas.microsoft.com/office/drawing/2014/main" id="{483D7EB9-C2AA-4190-98DE-925F861600E9}"/>
              </a:ext>
            </a:extLst>
          </p:cNvPr>
          <p:cNvSpPr/>
          <p:nvPr/>
        </p:nvSpPr>
        <p:spPr>
          <a:xfrm>
            <a:off x="10455442" y="247047"/>
            <a:ext cx="1501886" cy="472144"/>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schreiben</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extBox 1">
            <a:extLst>
              <a:ext uri="{FF2B5EF4-FFF2-40B4-BE49-F238E27FC236}">
                <a16:creationId xmlns:a16="http://schemas.microsoft.com/office/drawing/2014/main" id="{82243274-2370-4B14-8438-FF17FDBD1C42}"/>
              </a:ext>
            </a:extLst>
          </p:cNvPr>
          <p:cNvSpPr txBox="1"/>
          <p:nvPr/>
        </p:nvSpPr>
        <p:spPr>
          <a:xfrm>
            <a:off x="222869" y="1353500"/>
            <a:ext cx="11541501"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Wie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sieht</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deine</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Woche</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aus</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Was </a:t>
            </a:r>
            <a:r>
              <a:rPr kumimoji="0" lang="en-GB"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machst</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du?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pic>
        <p:nvPicPr>
          <p:cNvPr id="2050" name="Picture 2" descr="Dictionary Clip Art">
            <a:extLst>
              <a:ext uri="{FF2B5EF4-FFF2-40B4-BE49-F238E27FC236}">
                <a16:creationId xmlns:a16="http://schemas.microsoft.com/office/drawing/2014/main" id="{854A1EC5-E53F-4A25-A945-470016104EB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5478" y="4084623"/>
            <a:ext cx="2121271" cy="2142700"/>
          </a:xfrm>
          <a:prstGeom prst="rect">
            <a:avLst/>
          </a:prstGeom>
          <a:noFill/>
          <a:extLst>
            <a:ext uri="{909E8E84-426E-40DD-AFC4-6F175D3DCCD1}">
              <a14:hiddenFill xmlns:a14="http://schemas.microsoft.com/office/drawing/2010/main">
                <a:solidFill>
                  <a:srgbClr val="FFFFFF"/>
                </a:solidFill>
              </a14:hiddenFill>
            </a:ext>
          </a:extLst>
        </p:spPr>
      </p:pic>
      <p:sp>
        <p:nvSpPr>
          <p:cNvPr id="7" name="Parallelogram 6"/>
          <p:cNvSpPr/>
          <p:nvPr/>
        </p:nvSpPr>
        <p:spPr>
          <a:xfrm rot="2275151">
            <a:off x="10482666" y="4354508"/>
            <a:ext cx="1173091" cy="661907"/>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a:solidFill>
                  <a:prstClr val="black"/>
                </a:solidFill>
                <a:latin typeface="Century Gothic" panose="020B0502020202020204" pitchFamily="34" charset="0"/>
                <a:cs typeface="Arial" panose="020B0604020202020204" pitchFamily="34" charset="0"/>
              </a:rPr>
              <a:t>Wörter-buch</a:t>
            </a:r>
            <a:endParaRPr lang="en-GB" sz="1600" dirty="0">
              <a:latin typeface="Century Gothic" panose="020B0502020202020204" pitchFamily="34" charset="0"/>
            </a:endParaRPr>
          </a:p>
        </p:txBody>
      </p:sp>
    </p:spTree>
    <p:extLst>
      <p:ext uri="{BB962C8B-B14F-4D97-AF65-F5344CB8AC3E}">
        <p14:creationId xmlns:p14="http://schemas.microsoft.com/office/powerpoint/2010/main" val="1216128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9">
            <a:extLst>
              <a:ext uri="{FF2B5EF4-FFF2-40B4-BE49-F238E27FC236}">
                <a16:creationId xmlns:a16="http://schemas.microsoft.com/office/drawing/2014/main" id="{6E0D81A5-E7E1-3842-90DA-0E4AE700BE33}"/>
              </a:ext>
            </a:extLst>
          </p:cNvPr>
          <p:cNvSpPr/>
          <p:nvPr/>
        </p:nvSpPr>
        <p:spPr>
          <a:xfrm>
            <a:off x="7016573" y="2715400"/>
            <a:ext cx="1736560" cy="957944"/>
          </a:xfrm>
          <a:prstGeom prst="wedgeRoundRectCallout">
            <a:avLst>
              <a:gd name="adj1" fmla="val -48415"/>
              <a:gd name="adj2" fmla="val 69318"/>
              <a:gd name="adj3" fmla="val 16667"/>
            </a:avLst>
          </a:prstGeom>
          <a:solidFill>
            <a:srgbClr val="B2BE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9" name="Cloud Callout 8">
            <a:extLst>
              <a:ext uri="{FF2B5EF4-FFF2-40B4-BE49-F238E27FC236}">
                <a16:creationId xmlns:a16="http://schemas.microsoft.com/office/drawing/2014/main" id="{4C0CA731-8B36-4740-9751-374B61F86997}"/>
              </a:ext>
            </a:extLst>
          </p:cNvPr>
          <p:cNvSpPr/>
          <p:nvPr/>
        </p:nvSpPr>
        <p:spPr>
          <a:xfrm>
            <a:off x="1871911" y="2950907"/>
            <a:ext cx="2286000" cy="1394154"/>
          </a:xfrm>
          <a:prstGeom prst="cloudCallout">
            <a:avLst>
              <a:gd name="adj1" fmla="val 17759"/>
              <a:gd name="adj2" fmla="val 65873"/>
            </a:avLst>
          </a:prstGeom>
          <a:solidFill>
            <a:srgbClr val="B2BE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atin typeface="Century Gothic" panose="020B0502020202020204" pitchFamily="34" charset="0"/>
              </a:rPr>
              <a:t>???</a:t>
            </a:r>
          </a:p>
        </p:txBody>
      </p:sp>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294041"/>
            <a:ext cx="5571460" cy="707849"/>
          </a:xfrm>
        </p:spPr>
        <p:txBody>
          <a:bodyPr>
            <a:normAutofit fontScale="90000"/>
          </a:bodyPr>
          <a:lstStyle/>
          <a:p>
            <a:r>
              <a:rPr lang="en-GB" sz="3600" b="1" dirty="0">
                <a:solidFill>
                  <a:schemeClr val="bg1"/>
                </a:solidFill>
              </a:rPr>
              <a:t>Und was </a:t>
            </a:r>
            <a:r>
              <a:rPr lang="en-GB" sz="3600" b="1" dirty="0" err="1">
                <a:solidFill>
                  <a:schemeClr val="bg1"/>
                </a:solidFill>
              </a:rPr>
              <a:t>wirst</a:t>
            </a:r>
            <a:r>
              <a:rPr lang="en-GB" sz="3600" b="1" dirty="0">
                <a:solidFill>
                  <a:schemeClr val="bg1"/>
                </a:solidFill>
              </a:rPr>
              <a:t> du </a:t>
            </a:r>
            <a:r>
              <a:rPr lang="en-GB" sz="3600" b="1" dirty="0" err="1">
                <a:solidFill>
                  <a:schemeClr val="bg1"/>
                </a:solidFill>
              </a:rPr>
              <a:t>machen</a:t>
            </a:r>
            <a:r>
              <a:rPr lang="en-GB" sz="3600" b="1" dirty="0">
                <a:solidFill>
                  <a:schemeClr val="bg1"/>
                </a:solidFill>
              </a:rPr>
              <a:t>?</a:t>
            </a:r>
          </a:p>
        </p:txBody>
      </p:sp>
      <p:sp>
        <p:nvSpPr>
          <p:cNvPr id="5" name="Rounded Rectangle 11">
            <a:extLst>
              <a:ext uri="{FF2B5EF4-FFF2-40B4-BE49-F238E27FC236}">
                <a16:creationId xmlns:a16="http://schemas.microsoft.com/office/drawing/2014/main" id="{483D7EB9-C2AA-4190-98DE-925F861600E9}"/>
              </a:ext>
            </a:extLst>
          </p:cNvPr>
          <p:cNvSpPr/>
          <p:nvPr/>
        </p:nvSpPr>
        <p:spPr>
          <a:xfrm>
            <a:off x="10576800" y="247046"/>
            <a:ext cx="1382092"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C8C77C08-5026-0447-B022-A3A477524218}"/>
              </a:ext>
            </a:extLst>
          </p:cNvPr>
          <p:cNvSpPr txBox="1"/>
          <p:nvPr/>
        </p:nvSpPr>
        <p:spPr>
          <a:xfrm>
            <a:off x="217421" y="1312611"/>
            <a:ext cx="7880980" cy="1200329"/>
          </a:xfrm>
          <a:prstGeom prst="rect">
            <a:avLst/>
          </a:prstGeom>
          <a:noFill/>
        </p:spPr>
        <p:txBody>
          <a:bodyPr wrap="square" rtlCol="0">
            <a:spAutoFit/>
          </a:bodyPr>
          <a:lstStyle/>
          <a:p>
            <a:r>
              <a:rPr lang="en-US" sz="2400" dirty="0" err="1">
                <a:solidFill>
                  <a:schemeClr val="accent5">
                    <a:lumMod val="50000"/>
                  </a:schemeClr>
                </a:solidFill>
                <a:latin typeface="Century Gothic" panose="020B0502020202020204" pitchFamily="34" charset="0"/>
              </a:rPr>
              <a:t>Partnerarbeit</a:t>
            </a:r>
            <a:r>
              <a:rPr lang="en-US" sz="2400" dirty="0">
                <a:solidFill>
                  <a:schemeClr val="accent5">
                    <a:lumMod val="50000"/>
                  </a:schemeClr>
                </a:solidFill>
                <a:latin typeface="Century Gothic" panose="020B0502020202020204" pitchFamily="34" charset="0"/>
              </a:rPr>
              <a:t>.</a:t>
            </a:r>
            <a:br>
              <a:rPr lang="en-US" sz="2400" dirty="0">
                <a:solidFill>
                  <a:schemeClr val="accent5">
                    <a:lumMod val="50000"/>
                  </a:schemeClr>
                </a:solidFill>
                <a:latin typeface="Century Gothic" panose="020B0502020202020204" pitchFamily="34" charset="0"/>
              </a:rPr>
            </a:br>
            <a:r>
              <a:rPr lang="en-US" sz="2400" dirty="0" err="1">
                <a:solidFill>
                  <a:schemeClr val="accent5">
                    <a:lumMod val="50000"/>
                  </a:schemeClr>
                </a:solidFill>
                <a:latin typeface="Century Gothic" panose="020B0502020202020204" pitchFamily="34" charset="0"/>
              </a:rPr>
              <a:t>Stell</a:t>
            </a:r>
            <a:r>
              <a:rPr lang="en-US" sz="2400" dirty="0">
                <a:solidFill>
                  <a:schemeClr val="accent5">
                    <a:lumMod val="50000"/>
                  </a:schemeClr>
                </a:solidFill>
                <a:latin typeface="Century Gothic" panose="020B0502020202020204" pitchFamily="34" charset="0"/>
              </a:rPr>
              <a:t> </a:t>
            </a:r>
            <a:r>
              <a:rPr lang="en-US" sz="2400" dirty="0" err="1">
                <a:solidFill>
                  <a:schemeClr val="accent5">
                    <a:lumMod val="50000"/>
                  </a:schemeClr>
                </a:solidFill>
                <a:latin typeface="Century Gothic" panose="020B0502020202020204" pitchFamily="34" charset="0"/>
              </a:rPr>
              <a:t>fünf</a:t>
            </a:r>
            <a:r>
              <a:rPr lang="en-US" sz="2400" dirty="0">
                <a:solidFill>
                  <a:schemeClr val="accent5">
                    <a:lumMod val="50000"/>
                  </a:schemeClr>
                </a:solidFill>
                <a:latin typeface="Century Gothic" panose="020B0502020202020204" pitchFamily="34" charset="0"/>
              </a:rPr>
              <a:t> </a:t>
            </a:r>
            <a:r>
              <a:rPr lang="en-US" sz="2400" dirty="0" err="1">
                <a:solidFill>
                  <a:schemeClr val="accent5">
                    <a:lumMod val="50000"/>
                  </a:schemeClr>
                </a:solidFill>
                <a:latin typeface="Century Gothic" panose="020B0502020202020204" pitchFamily="34" charset="0"/>
              </a:rPr>
              <a:t>Fragen</a:t>
            </a:r>
            <a:r>
              <a:rPr lang="en-US" sz="2400" dirty="0">
                <a:solidFill>
                  <a:schemeClr val="accent5">
                    <a:lumMod val="50000"/>
                  </a:schemeClr>
                </a:solidFill>
                <a:latin typeface="Century Gothic" panose="020B0502020202020204" pitchFamily="34" charset="0"/>
              </a:rPr>
              <a:t> </a:t>
            </a:r>
            <a:r>
              <a:rPr lang="en-US" sz="2400" dirty="0" err="1">
                <a:solidFill>
                  <a:schemeClr val="accent5">
                    <a:lumMod val="50000"/>
                  </a:schemeClr>
                </a:solidFill>
                <a:latin typeface="Century Gothic" panose="020B0502020202020204" pitchFamily="34" charset="0"/>
              </a:rPr>
              <a:t>über</a:t>
            </a:r>
            <a:r>
              <a:rPr lang="en-US" sz="2400" dirty="0">
                <a:solidFill>
                  <a:schemeClr val="accent5">
                    <a:lumMod val="50000"/>
                  </a:schemeClr>
                </a:solidFill>
                <a:latin typeface="Century Gothic" panose="020B0502020202020204" pitchFamily="34" charset="0"/>
              </a:rPr>
              <a:t> </a:t>
            </a:r>
            <a:r>
              <a:rPr lang="en-US" sz="2400" u="sng" dirty="0" err="1">
                <a:solidFill>
                  <a:schemeClr val="accent5">
                    <a:lumMod val="50000"/>
                  </a:schemeClr>
                </a:solidFill>
                <a:latin typeface="Century Gothic" panose="020B0502020202020204" pitchFamily="34" charset="0"/>
              </a:rPr>
              <a:t>nächstes</a:t>
            </a:r>
            <a:r>
              <a:rPr lang="en-US" sz="2400" u="sng" dirty="0">
                <a:solidFill>
                  <a:schemeClr val="accent5">
                    <a:lumMod val="50000"/>
                  </a:schemeClr>
                </a:solidFill>
                <a:latin typeface="Century Gothic" panose="020B0502020202020204" pitchFamily="34" charset="0"/>
              </a:rPr>
              <a:t> </a:t>
            </a:r>
            <a:r>
              <a:rPr lang="en-US" sz="2400" u="sng" dirty="0" err="1">
                <a:solidFill>
                  <a:schemeClr val="accent5">
                    <a:lumMod val="50000"/>
                  </a:schemeClr>
                </a:solidFill>
                <a:latin typeface="Century Gothic" panose="020B0502020202020204" pitchFamily="34" charset="0"/>
              </a:rPr>
              <a:t>Wochenende</a:t>
            </a:r>
            <a:r>
              <a:rPr lang="en-US" sz="2400" dirty="0">
                <a:solidFill>
                  <a:schemeClr val="accent5">
                    <a:lumMod val="50000"/>
                  </a:schemeClr>
                </a:solidFill>
                <a:latin typeface="Century Gothic" panose="020B0502020202020204" pitchFamily="34" charset="0"/>
              </a:rPr>
              <a:t>.</a:t>
            </a:r>
          </a:p>
          <a:p>
            <a:r>
              <a:rPr lang="en-US" sz="2400" dirty="0" err="1">
                <a:solidFill>
                  <a:schemeClr val="accent5">
                    <a:lumMod val="50000"/>
                  </a:schemeClr>
                </a:solidFill>
                <a:latin typeface="Century Gothic" panose="020B0502020202020204" pitchFamily="34" charset="0"/>
              </a:rPr>
              <a:t>Benutze</a:t>
            </a:r>
            <a:r>
              <a:rPr lang="en-US" sz="2400" dirty="0">
                <a:solidFill>
                  <a:schemeClr val="accent5">
                    <a:lumMod val="50000"/>
                  </a:schemeClr>
                </a:solidFill>
                <a:latin typeface="Century Gothic" panose="020B0502020202020204" pitchFamily="34" charset="0"/>
              </a:rPr>
              <a:t> </a:t>
            </a:r>
            <a:r>
              <a:rPr lang="en-US" sz="2400" dirty="0" err="1">
                <a:solidFill>
                  <a:schemeClr val="accent5">
                    <a:lumMod val="50000"/>
                  </a:schemeClr>
                </a:solidFill>
                <a:latin typeface="Century Gothic" panose="020B0502020202020204" pitchFamily="34" charset="0"/>
              </a:rPr>
              <a:t>zweimal</a:t>
            </a:r>
            <a:r>
              <a:rPr lang="en-US" sz="2400" dirty="0">
                <a:solidFill>
                  <a:schemeClr val="accent5">
                    <a:lumMod val="50000"/>
                  </a:schemeClr>
                </a:solidFill>
                <a:latin typeface="Century Gothic" panose="020B0502020202020204" pitchFamily="34" charset="0"/>
              </a:rPr>
              <a:t> </a:t>
            </a:r>
            <a:r>
              <a:rPr lang="en-US" sz="2400" dirty="0" err="1">
                <a:solidFill>
                  <a:schemeClr val="accent5">
                    <a:lumMod val="50000"/>
                  </a:schemeClr>
                </a:solidFill>
                <a:latin typeface="Century Gothic" panose="020B0502020202020204" pitchFamily="34" charset="0"/>
              </a:rPr>
              <a:t>wollen</a:t>
            </a:r>
            <a:r>
              <a:rPr lang="en-US" sz="2400" dirty="0">
                <a:solidFill>
                  <a:schemeClr val="accent5">
                    <a:lumMod val="50000"/>
                  </a:schemeClr>
                </a:solidFill>
                <a:latin typeface="Century Gothic" panose="020B0502020202020204" pitchFamily="34" charset="0"/>
              </a:rPr>
              <a:t> und </a:t>
            </a:r>
            <a:r>
              <a:rPr lang="en-US" sz="2400" dirty="0" err="1">
                <a:solidFill>
                  <a:schemeClr val="accent5">
                    <a:lumMod val="50000"/>
                  </a:schemeClr>
                </a:solidFill>
                <a:latin typeface="Century Gothic" panose="020B0502020202020204" pitchFamily="34" charset="0"/>
              </a:rPr>
              <a:t>zweimal</a:t>
            </a:r>
            <a:r>
              <a:rPr lang="en-US" sz="2400" dirty="0">
                <a:solidFill>
                  <a:schemeClr val="accent5">
                    <a:lumMod val="50000"/>
                  </a:schemeClr>
                </a:solidFill>
                <a:latin typeface="Century Gothic" panose="020B0502020202020204" pitchFamily="34" charset="0"/>
              </a:rPr>
              <a:t> </a:t>
            </a:r>
            <a:r>
              <a:rPr lang="en-US" sz="2400" dirty="0" err="1">
                <a:solidFill>
                  <a:schemeClr val="accent5">
                    <a:lumMod val="50000"/>
                  </a:schemeClr>
                </a:solidFill>
                <a:latin typeface="Century Gothic" panose="020B0502020202020204" pitchFamily="34" charset="0"/>
              </a:rPr>
              <a:t>werden</a:t>
            </a:r>
            <a:r>
              <a:rPr lang="en-US" sz="2400" dirty="0">
                <a:solidFill>
                  <a:schemeClr val="accent5">
                    <a:lumMod val="50000"/>
                  </a:schemeClr>
                </a:solidFill>
                <a:latin typeface="Century Gothic" panose="020B0502020202020204" pitchFamily="34" charset="0"/>
              </a:rPr>
              <a:t>. </a:t>
            </a:r>
          </a:p>
        </p:txBody>
      </p:sp>
      <p:pic>
        <p:nvPicPr>
          <p:cNvPr id="8" name="Picture 7">
            <a:extLst>
              <a:ext uri="{FF2B5EF4-FFF2-40B4-BE49-F238E27FC236}">
                <a16:creationId xmlns:a16="http://schemas.microsoft.com/office/drawing/2014/main" id="{23ECF979-1E1F-5743-8561-924C54D214DE}"/>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481" b="64111" l="1855" r="30586">
                        <a14:foregroundMark x1="1855" y1="53296" x2="5115" y2="58630"/>
                        <a14:foregroundMark x1="6759" y1="27407" x2="6759" y2="27407"/>
                        <a14:foregroundMark x1="6759" y1="28185" x2="24728" y2="25889"/>
                        <a14:foregroundMark x1="22555" y1="25148" x2="23085" y2="25148"/>
                        <a14:foregroundMark x1="21998" y1="25889" x2="23085" y2="25148"/>
                      </a14:backgroundRemoval>
                    </a14:imgEffect>
                  </a14:imgLayer>
                </a14:imgProps>
              </a:ext>
              <a:ext uri="{28A0092B-C50C-407E-A947-70E740481C1C}">
                <a14:useLocalDpi xmlns:a14="http://schemas.microsoft.com/office/drawing/2010/main" val="0"/>
              </a:ext>
            </a:extLst>
          </a:blip>
          <a:srcRect l="-4905" t="3808" r="66003" b="29174"/>
          <a:stretch/>
        </p:blipFill>
        <p:spPr>
          <a:xfrm>
            <a:off x="7288186" y="2552324"/>
            <a:ext cx="973645" cy="1200329"/>
          </a:xfrm>
          <a:prstGeom prst="rect">
            <a:avLst/>
          </a:prstGeom>
        </p:spPr>
      </p:pic>
      <p:pic>
        <p:nvPicPr>
          <p:cNvPr id="2" name="Picture 1">
            <a:extLst>
              <a:ext uri="{FF2B5EF4-FFF2-40B4-BE49-F238E27FC236}">
                <a16:creationId xmlns:a16="http://schemas.microsoft.com/office/drawing/2014/main" id="{EB768905-1B6F-6041-B567-453B284C68B4}"/>
              </a:ext>
            </a:extLst>
          </p:cNvPr>
          <p:cNvPicPr>
            <a:picLocks noChangeAspect="1"/>
          </p:cNvPicPr>
          <p:nvPr/>
        </p:nvPicPr>
        <p:blipFill>
          <a:blip r:embed="rId6"/>
          <a:stretch>
            <a:fillRect/>
          </a:stretch>
        </p:blipFill>
        <p:spPr>
          <a:xfrm>
            <a:off x="4033942" y="2950907"/>
            <a:ext cx="3390900" cy="2864726"/>
          </a:xfrm>
          <a:prstGeom prst="rect">
            <a:avLst/>
          </a:prstGeom>
        </p:spPr>
      </p:pic>
    </p:spTree>
    <p:extLst>
      <p:ext uri="{BB962C8B-B14F-4D97-AF65-F5344CB8AC3E}">
        <p14:creationId xmlns:p14="http://schemas.microsoft.com/office/powerpoint/2010/main" val="2911750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4041"/>
            <a:ext cx="8673737" cy="869950"/>
          </a:xfrm>
          <a:prstGeom prst="rect">
            <a:avLst/>
          </a:prstGeom>
        </p:spPr>
      </p:pic>
      <p:sp>
        <p:nvSpPr>
          <p:cNvPr id="4" name="Title 3"/>
          <p:cNvSpPr>
            <a:spLocks noGrp="1"/>
          </p:cNvSpPr>
          <p:nvPr>
            <p:ph type="title"/>
          </p:nvPr>
        </p:nvSpPr>
        <p:spPr>
          <a:xfrm>
            <a:off x="0" y="294041"/>
            <a:ext cx="7589520" cy="707849"/>
          </a:xfrm>
        </p:spPr>
        <p:txBody>
          <a:bodyPr>
            <a:normAutofit fontScale="90000"/>
          </a:bodyPr>
          <a:lstStyle/>
          <a:p>
            <a:r>
              <a:rPr lang="en-GB" sz="3600" b="1" dirty="0">
                <a:solidFill>
                  <a:schemeClr val="bg1"/>
                </a:solidFill>
              </a:rPr>
              <a:t>Katja </a:t>
            </a:r>
            <a:r>
              <a:rPr lang="en-GB" sz="3600" b="1" dirty="0" err="1">
                <a:solidFill>
                  <a:schemeClr val="bg1"/>
                </a:solidFill>
              </a:rPr>
              <a:t>sucht</a:t>
            </a:r>
            <a:r>
              <a:rPr lang="en-GB" sz="3600" b="1" dirty="0">
                <a:solidFill>
                  <a:schemeClr val="bg1"/>
                </a:solidFill>
              </a:rPr>
              <a:t> </a:t>
            </a:r>
            <a:r>
              <a:rPr lang="en-GB" sz="3600" b="1" dirty="0" err="1">
                <a:solidFill>
                  <a:schemeClr val="bg1"/>
                </a:solidFill>
              </a:rPr>
              <a:t>weitere</a:t>
            </a:r>
            <a:r>
              <a:rPr lang="en-GB" sz="3600" b="1" dirty="0">
                <a:solidFill>
                  <a:schemeClr val="bg1"/>
                </a:solidFill>
              </a:rPr>
              <a:t> </a:t>
            </a:r>
            <a:r>
              <a:rPr lang="en-GB" sz="3600" b="1" dirty="0" err="1">
                <a:solidFill>
                  <a:schemeClr val="bg1"/>
                </a:solidFill>
              </a:rPr>
              <a:t>Infos</a:t>
            </a:r>
            <a:r>
              <a:rPr lang="en-GB" sz="3600" b="1" dirty="0">
                <a:solidFill>
                  <a:schemeClr val="bg1"/>
                </a:solidFill>
              </a:rPr>
              <a:t> </a:t>
            </a:r>
            <a:r>
              <a:rPr lang="en-GB" sz="3600" b="1" dirty="0" err="1">
                <a:solidFill>
                  <a:schemeClr val="bg1"/>
                </a:solidFill>
              </a:rPr>
              <a:t>im</a:t>
            </a:r>
            <a:r>
              <a:rPr lang="en-GB" sz="3600" b="1" dirty="0">
                <a:solidFill>
                  <a:schemeClr val="bg1"/>
                </a:solidFill>
              </a:rPr>
              <a:t> Internet</a:t>
            </a:r>
          </a:p>
        </p:txBody>
      </p:sp>
      <p:sp>
        <p:nvSpPr>
          <p:cNvPr id="5" name="Rounded Rectangle 11">
            <a:extLst>
              <a:ext uri="{FF2B5EF4-FFF2-40B4-BE49-F238E27FC236}">
                <a16:creationId xmlns:a16="http://schemas.microsoft.com/office/drawing/2014/main" id="{483D7EB9-C2AA-4190-98DE-925F861600E9}"/>
              </a:ext>
            </a:extLst>
          </p:cNvPr>
          <p:cNvSpPr/>
          <p:nvPr/>
        </p:nvSpPr>
        <p:spPr>
          <a:xfrm>
            <a:off x="11053520" y="83209"/>
            <a:ext cx="984528"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lesen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E7D76F78-96CE-0B43-AB66-B64A1E76CA07}"/>
              </a:ext>
            </a:extLst>
          </p:cNvPr>
          <p:cNvSpPr txBox="1"/>
          <p:nvPr/>
        </p:nvSpPr>
        <p:spPr>
          <a:xfrm>
            <a:off x="180000" y="1096248"/>
            <a:ext cx="8493735" cy="461665"/>
          </a:xfrm>
          <a:prstGeom prst="rect">
            <a:avLst/>
          </a:prstGeom>
          <a:noFill/>
        </p:spPr>
        <p:txBody>
          <a:bodyPr wrap="square" rtlCol="0">
            <a:spAutoFit/>
          </a:bodyPr>
          <a:lstStyle/>
          <a:p>
            <a:r>
              <a:rPr lang="en-US" sz="2400" dirty="0">
                <a:solidFill>
                  <a:schemeClr val="accent5">
                    <a:lumMod val="50000"/>
                  </a:schemeClr>
                </a:solidFill>
                <a:latin typeface="Century Gothic" panose="020B0502020202020204" pitchFamily="34" charset="0"/>
              </a:rPr>
              <a:t>Was </a:t>
            </a:r>
            <a:r>
              <a:rPr lang="en-US" sz="2400" dirty="0" err="1">
                <a:solidFill>
                  <a:schemeClr val="accent5">
                    <a:lumMod val="50000"/>
                  </a:schemeClr>
                </a:solidFill>
                <a:latin typeface="Century Gothic" panose="020B0502020202020204" pitchFamily="34" charset="0"/>
              </a:rPr>
              <a:t>weißt</a:t>
            </a:r>
            <a:r>
              <a:rPr lang="en-US" sz="2400" dirty="0">
                <a:solidFill>
                  <a:schemeClr val="accent5">
                    <a:lumMod val="50000"/>
                  </a:schemeClr>
                </a:solidFill>
                <a:latin typeface="Century Gothic" panose="020B0502020202020204" pitchFamily="34" charset="0"/>
              </a:rPr>
              <a:t> du </a:t>
            </a:r>
            <a:r>
              <a:rPr lang="en-US" sz="2400" dirty="0" err="1">
                <a:solidFill>
                  <a:schemeClr val="accent5">
                    <a:lumMod val="50000"/>
                  </a:schemeClr>
                </a:solidFill>
                <a:latin typeface="Century Gothic" panose="020B0502020202020204" pitchFamily="34" charset="0"/>
              </a:rPr>
              <a:t>über</a:t>
            </a:r>
            <a:r>
              <a:rPr lang="en-US" sz="2400" dirty="0">
                <a:solidFill>
                  <a:schemeClr val="accent5">
                    <a:lumMod val="50000"/>
                  </a:schemeClr>
                </a:solidFill>
                <a:latin typeface="Century Gothic" panose="020B0502020202020204" pitchFamily="34" charset="0"/>
              </a:rPr>
              <a:t> Berlin? </a:t>
            </a:r>
            <a:r>
              <a:rPr lang="en-US" sz="2400" dirty="0" err="1">
                <a:solidFill>
                  <a:schemeClr val="accent5">
                    <a:lumMod val="50000"/>
                  </a:schemeClr>
                </a:solidFill>
                <a:latin typeface="Century Gothic" panose="020B0502020202020204" pitchFamily="34" charset="0"/>
              </a:rPr>
              <a:t>Schreib</a:t>
            </a:r>
            <a:r>
              <a:rPr lang="en-US" sz="2400" dirty="0">
                <a:solidFill>
                  <a:schemeClr val="accent5">
                    <a:lumMod val="50000"/>
                  </a:schemeClr>
                </a:solidFill>
                <a:latin typeface="Century Gothic" panose="020B0502020202020204" pitchFamily="34" charset="0"/>
              </a:rPr>
              <a:t> </a:t>
            </a:r>
            <a:r>
              <a:rPr lang="en-US" sz="2400" dirty="0" err="1">
                <a:solidFill>
                  <a:schemeClr val="accent5">
                    <a:lumMod val="50000"/>
                  </a:schemeClr>
                </a:solidFill>
                <a:latin typeface="Century Gothic" panose="020B0502020202020204" pitchFamily="34" charset="0"/>
              </a:rPr>
              <a:t>sechs</a:t>
            </a:r>
            <a:r>
              <a:rPr lang="en-US" sz="2400" dirty="0">
                <a:solidFill>
                  <a:schemeClr val="accent5">
                    <a:lumMod val="50000"/>
                  </a:schemeClr>
                </a:solidFill>
                <a:latin typeface="Century Gothic" panose="020B0502020202020204" pitchFamily="34" charset="0"/>
              </a:rPr>
              <a:t> </a:t>
            </a:r>
            <a:r>
              <a:rPr lang="en-US" sz="2400" dirty="0" err="1">
                <a:solidFill>
                  <a:schemeClr val="accent5">
                    <a:lumMod val="50000"/>
                  </a:schemeClr>
                </a:solidFill>
                <a:latin typeface="Century Gothic" panose="020B0502020202020204" pitchFamily="34" charset="0"/>
              </a:rPr>
              <a:t>Sätze</a:t>
            </a:r>
            <a:r>
              <a:rPr lang="en-US" sz="2400" dirty="0">
                <a:solidFill>
                  <a:schemeClr val="accent5">
                    <a:lumMod val="50000"/>
                  </a:schemeClr>
                </a:solidFill>
                <a:latin typeface="Century Gothic" panose="020B0502020202020204" pitchFamily="34" charset="0"/>
              </a:rPr>
              <a:t>!</a:t>
            </a:r>
          </a:p>
        </p:txBody>
      </p:sp>
      <p:pic>
        <p:nvPicPr>
          <p:cNvPr id="8" name="Picture 7" descr="Logo&#10;&#10;Description automatically generated">
            <a:extLst>
              <a:ext uri="{FF2B5EF4-FFF2-40B4-BE49-F238E27FC236}">
                <a16:creationId xmlns:a16="http://schemas.microsoft.com/office/drawing/2014/main" id="{0CF845C3-295F-4584-B0EF-AE9DBA7358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9878" y="-17158"/>
            <a:ext cx="843726" cy="1326827"/>
          </a:xfrm>
          <a:prstGeom prst="rect">
            <a:avLst/>
          </a:prstGeom>
        </p:spPr>
      </p:pic>
      <p:graphicFrame>
        <p:nvGraphicFramePr>
          <p:cNvPr id="9" name="Table 9">
            <a:extLst>
              <a:ext uri="{FF2B5EF4-FFF2-40B4-BE49-F238E27FC236}">
                <a16:creationId xmlns:a16="http://schemas.microsoft.com/office/drawing/2014/main" id="{614297F7-2CD2-4CFA-87C2-4C97EAD3EB7E}"/>
              </a:ext>
            </a:extLst>
          </p:cNvPr>
          <p:cNvGraphicFramePr>
            <a:graphicFrameLocks noGrp="1"/>
          </p:cNvGraphicFramePr>
          <p:nvPr/>
        </p:nvGraphicFramePr>
        <p:xfrm>
          <a:off x="180000" y="1562631"/>
          <a:ext cx="11777328" cy="4754880"/>
        </p:xfrm>
        <a:graphic>
          <a:graphicData uri="http://schemas.openxmlformats.org/drawingml/2006/table">
            <a:tbl>
              <a:tblPr firstRow="1" bandRow="1">
                <a:tableStyleId>{5940675A-B579-460E-94D1-54222C63F5DA}</a:tableStyleId>
              </a:tblPr>
              <a:tblGrid>
                <a:gridCol w="3925776">
                  <a:extLst>
                    <a:ext uri="{9D8B030D-6E8A-4147-A177-3AD203B41FA5}">
                      <a16:colId xmlns:a16="http://schemas.microsoft.com/office/drawing/2014/main" val="1466552711"/>
                    </a:ext>
                  </a:extLst>
                </a:gridCol>
                <a:gridCol w="3925776">
                  <a:extLst>
                    <a:ext uri="{9D8B030D-6E8A-4147-A177-3AD203B41FA5}">
                      <a16:colId xmlns:a16="http://schemas.microsoft.com/office/drawing/2014/main" val="3575480204"/>
                    </a:ext>
                  </a:extLst>
                </a:gridCol>
                <a:gridCol w="3925776">
                  <a:extLst>
                    <a:ext uri="{9D8B030D-6E8A-4147-A177-3AD203B41FA5}">
                      <a16:colId xmlns:a16="http://schemas.microsoft.com/office/drawing/2014/main" val="2284253207"/>
                    </a:ext>
                  </a:extLst>
                </a:gridCol>
              </a:tblGrid>
              <a:tr h="2096807">
                <a:tc>
                  <a:txBody>
                    <a:bodyPr/>
                    <a:lstStyle/>
                    <a:p>
                      <a:r>
                        <a:rPr lang="de-DE" sz="2000" b="0" i="0" noProof="0" dirty="0">
                          <a:solidFill>
                            <a:srgbClr val="115076"/>
                          </a:solidFill>
                          <a:latin typeface="Century Gothic" panose="020B0502020202020204" pitchFamily="34" charset="0"/>
                        </a:rPr>
                        <a:t>Auf der bekannten</a:t>
                      </a:r>
                      <a:r>
                        <a:rPr lang="de-DE" sz="2000" b="0" i="0" baseline="0" noProof="0" dirty="0">
                          <a:solidFill>
                            <a:srgbClr val="115076"/>
                          </a:solidFill>
                          <a:latin typeface="Century Gothic" panose="020B0502020202020204" pitchFamily="34" charset="0"/>
                        </a:rPr>
                        <a:t> </a:t>
                      </a:r>
                      <a:r>
                        <a:rPr lang="de-DE" sz="2000" b="0" i="0" noProof="0" dirty="0">
                          <a:solidFill>
                            <a:srgbClr val="115076"/>
                          </a:solidFill>
                          <a:latin typeface="Century Gothic" panose="020B0502020202020204" pitchFamily="34" charset="0"/>
                        </a:rPr>
                        <a:t>Straße ‚Unter den Linden‘ gibt es eine wichtige</a:t>
                      </a:r>
                      <a:r>
                        <a:rPr lang="de-DE" sz="2000" b="0" baseline="0" noProof="0" dirty="0">
                          <a:solidFill>
                            <a:srgbClr val="115076"/>
                          </a:solidFill>
                        </a:rPr>
                        <a:t> Universität – </a:t>
                      </a:r>
                      <a:r>
                        <a:rPr lang="de-DE" sz="2000" b="0" i="0" u="none" strike="noStrike" kern="1200" baseline="0" noProof="0" dirty="0">
                          <a:solidFill>
                            <a:srgbClr val="115076"/>
                          </a:solidFill>
                          <a:effectLst/>
                          <a:latin typeface="Century Gothic" panose="020B0502020202020204" pitchFamily="34" charset="0"/>
                          <a:ea typeface="+mn-ea"/>
                          <a:cs typeface="+mn-cs"/>
                        </a:rPr>
                        <a:t>d</a:t>
                      </a:r>
                      <a:r>
                        <a:rPr lang="de-DE" sz="2000" b="0" i="0" u="none" strike="noStrike" kern="1200" noProof="0" dirty="0">
                          <a:solidFill>
                            <a:srgbClr val="115076"/>
                          </a:solidFill>
                          <a:effectLst/>
                          <a:latin typeface="Century Gothic" panose="020B0502020202020204" pitchFamily="34" charset="0"/>
                          <a:ea typeface="+mn-ea"/>
                          <a:cs typeface="+mn-cs"/>
                        </a:rPr>
                        <a:t>ie Humboldt-Universität. Jedes Jahr lernen über 6.000 junge Studenten</a:t>
                      </a:r>
                      <a:r>
                        <a:rPr lang="de-DE" sz="2000" b="0" i="0" u="none" strike="noStrike" kern="1200" baseline="0" noProof="0" dirty="0">
                          <a:solidFill>
                            <a:srgbClr val="115076"/>
                          </a:solidFill>
                          <a:effectLst/>
                          <a:latin typeface="Century Gothic" panose="020B0502020202020204" pitchFamily="34" charset="0"/>
                          <a:ea typeface="+mn-ea"/>
                          <a:cs typeface="+mn-cs"/>
                        </a:rPr>
                        <a:t> hier.</a:t>
                      </a:r>
                      <a:endParaRPr lang="de-DE" sz="2000" b="0" noProof="0" dirty="0">
                        <a:solidFill>
                          <a:srgbClr val="115076"/>
                        </a:solidFill>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i="0" kern="1200" noProof="0" dirty="0">
                          <a:solidFill>
                            <a:srgbClr val="115076"/>
                          </a:solidFill>
                          <a:effectLst/>
                          <a:latin typeface="Century Gothic" panose="020B0502020202020204" pitchFamily="34" charset="0"/>
                          <a:ea typeface="+mn-ea"/>
                          <a:cs typeface="+mn-cs"/>
                        </a:rPr>
                        <a:t>Neben </a:t>
                      </a:r>
                      <a:r>
                        <a:rPr lang="de-DE" sz="2000" b="0" i="0" noProof="0" dirty="0">
                          <a:solidFill>
                            <a:srgbClr val="115076"/>
                          </a:solidFill>
                          <a:latin typeface="Century Gothic" panose="020B0502020202020204" pitchFamily="34" charset="0"/>
                        </a:rPr>
                        <a:t>dem </a:t>
                      </a:r>
                      <a:r>
                        <a:rPr lang="de-DE" sz="2000" b="0" i="0" baseline="0" noProof="0" dirty="0">
                          <a:solidFill>
                            <a:srgbClr val="115076"/>
                          </a:solidFill>
                          <a:latin typeface="Century Gothic" panose="020B0502020202020204" pitchFamily="34" charset="0"/>
                        </a:rPr>
                        <a:t>grünen </a:t>
                      </a:r>
                      <a:r>
                        <a:rPr lang="de-DE" sz="2000" b="0" noProof="0" dirty="0">
                          <a:solidFill>
                            <a:srgbClr val="115076"/>
                          </a:solidFill>
                        </a:rPr>
                        <a:t>Tiergarten gibt es ein großes Geschäft:</a:t>
                      </a:r>
                      <a:r>
                        <a:rPr lang="de-DE" sz="2000" b="0" baseline="0" noProof="0" dirty="0">
                          <a:solidFill>
                            <a:srgbClr val="115076"/>
                          </a:solidFill>
                        </a:rPr>
                        <a:t> </a:t>
                      </a:r>
                      <a:r>
                        <a:rPr lang="de-DE" sz="2000" b="0" i="0" kern="1200" noProof="0" dirty="0">
                          <a:solidFill>
                            <a:srgbClr val="115076"/>
                          </a:solidFill>
                          <a:effectLst/>
                          <a:latin typeface="Century Gothic" panose="020B0502020202020204" pitchFamily="34" charset="0"/>
                          <a:ea typeface="+mn-ea"/>
                          <a:cs typeface="+mn-cs"/>
                        </a:rPr>
                        <a:t>KaDeWe (Kaufhaus des Westens). Hier kann man billige oder teuere Kleidung kaufen.</a:t>
                      </a:r>
                      <a:endParaRPr lang="de-DE" sz="2000" b="0" noProof="0" dirty="0">
                        <a:solidFill>
                          <a:srgbClr val="115076"/>
                        </a:solidFill>
                      </a:endParaRPr>
                    </a:p>
                    <a:p>
                      <a:endParaRPr lang="de-DE" sz="2000" b="0" noProof="0" dirty="0">
                        <a:solidFill>
                          <a:srgbClr val="115076"/>
                        </a:solidFill>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de-DE" sz="2000" b="0" i="0" kern="1200" noProof="0" dirty="0">
                          <a:solidFill>
                            <a:srgbClr val="115076"/>
                          </a:solidFill>
                          <a:effectLst/>
                          <a:latin typeface="Century Gothic" panose="020B0502020202020204" pitchFamily="34" charset="0"/>
                          <a:ea typeface="+mn-ea"/>
                          <a:cs typeface="+mn-cs"/>
                        </a:rPr>
                        <a:t>Der schöne Volkspark Friedrichshain, in der Nähe vo</a:t>
                      </a:r>
                      <a:r>
                        <a:rPr lang="de-DE" sz="2000" b="0" i="0" kern="1200" baseline="0" noProof="0" dirty="0">
                          <a:solidFill>
                            <a:srgbClr val="115076"/>
                          </a:solidFill>
                          <a:effectLst/>
                          <a:latin typeface="Century Gothic" panose="020B0502020202020204" pitchFamily="34" charset="0"/>
                          <a:ea typeface="+mn-ea"/>
                          <a:cs typeface="+mn-cs"/>
                        </a:rPr>
                        <a:t>m</a:t>
                      </a:r>
                      <a:r>
                        <a:rPr lang="de-DE" sz="2000" b="0" i="0" kern="1200" noProof="0" dirty="0">
                          <a:solidFill>
                            <a:srgbClr val="115076"/>
                          </a:solidFill>
                          <a:effectLst/>
                          <a:latin typeface="Century Gothic" panose="020B0502020202020204" pitchFamily="34" charset="0"/>
                          <a:ea typeface="+mn-ea"/>
                          <a:cs typeface="+mn-cs"/>
                        </a:rPr>
                        <a:t> wunderbaren Velodrom, hat viele alte Bäume. Man kann eine glückliche Stunde in</a:t>
                      </a:r>
                      <a:r>
                        <a:rPr lang="de-DE" sz="2000" b="0" i="0" kern="1200" baseline="0" noProof="0" dirty="0">
                          <a:solidFill>
                            <a:srgbClr val="115076"/>
                          </a:solidFill>
                          <a:effectLst/>
                          <a:latin typeface="Century Gothic" panose="020B0502020202020204" pitchFamily="34" charset="0"/>
                          <a:ea typeface="+mn-ea"/>
                          <a:cs typeface="+mn-cs"/>
                        </a:rPr>
                        <a:t> diesem </a:t>
                      </a:r>
                      <a:r>
                        <a:rPr lang="de-DE" sz="2000" b="0" i="0" noProof="0" dirty="0">
                          <a:solidFill>
                            <a:srgbClr val="115076"/>
                          </a:solidFill>
                          <a:latin typeface="Century Gothic" panose="020B0502020202020204" pitchFamily="34" charset="0"/>
                        </a:rPr>
                        <a:t>großen</a:t>
                      </a:r>
                      <a:r>
                        <a:rPr lang="de-DE" sz="2000" b="0" i="0" baseline="0" noProof="0" dirty="0">
                          <a:solidFill>
                            <a:srgbClr val="115076"/>
                          </a:solidFill>
                          <a:latin typeface="Century Gothic" panose="020B0502020202020204" pitchFamily="34" charset="0"/>
                        </a:rPr>
                        <a:t> Park </a:t>
                      </a:r>
                      <a:r>
                        <a:rPr lang="de-DE" sz="2000" b="0" i="0" kern="1200" noProof="0" dirty="0">
                          <a:solidFill>
                            <a:srgbClr val="115076"/>
                          </a:solidFill>
                          <a:effectLst/>
                          <a:latin typeface="Century Gothic" panose="020B0502020202020204" pitchFamily="34" charset="0"/>
                          <a:ea typeface="+mn-ea"/>
                          <a:cs typeface="+mn-cs"/>
                        </a:rPr>
                        <a:t>verbringen.</a:t>
                      </a:r>
                      <a:endParaRPr lang="de-DE" sz="2000" b="0" noProof="0" dirty="0">
                        <a:solidFill>
                          <a:srgbClr val="115076"/>
                        </a:solidFill>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2234962461"/>
                  </a:ext>
                </a:extLst>
              </a:tr>
              <a:tr h="2096807">
                <a:tc>
                  <a:txBody>
                    <a:bodyPr/>
                    <a:lstStyle/>
                    <a:p>
                      <a:r>
                        <a:rPr lang="de-DE" sz="2000" b="0" i="0" noProof="0" dirty="0">
                          <a:solidFill>
                            <a:srgbClr val="115076"/>
                          </a:solidFill>
                          <a:latin typeface="Century Gothic" panose="020B0502020202020204" pitchFamily="34" charset="0"/>
                        </a:rPr>
                        <a:t>Die modernen </a:t>
                      </a:r>
                      <a:r>
                        <a:rPr lang="de-DE" sz="2000" b="0" i="0" kern="1200" noProof="0" dirty="0">
                          <a:solidFill>
                            <a:srgbClr val="115076"/>
                          </a:solidFill>
                          <a:effectLst/>
                          <a:latin typeface="Century Gothic" panose="020B0502020202020204" pitchFamily="34" charset="0"/>
                          <a:ea typeface="+mn-ea"/>
                          <a:cs typeface="+mn-cs"/>
                        </a:rPr>
                        <a:t>Wolkenkratzer*</a:t>
                      </a:r>
                    </a:p>
                    <a:p>
                      <a:r>
                        <a:rPr lang="de-DE" sz="2000" b="0" i="0" kern="1200" noProof="0" dirty="0">
                          <a:solidFill>
                            <a:srgbClr val="115076"/>
                          </a:solidFill>
                          <a:effectLst/>
                          <a:latin typeface="Century Gothic" panose="020B0502020202020204" pitchFamily="34" charset="0"/>
                          <a:ea typeface="+mn-ea"/>
                          <a:cs typeface="+mn-cs"/>
                        </a:rPr>
                        <a:t>von Berlin – zum Beispiel der tolle </a:t>
                      </a:r>
                      <a:r>
                        <a:rPr lang="de-DE" sz="2000" b="0" i="0" u="none" strike="noStrike" kern="1200" noProof="0" dirty="0">
                          <a:solidFill>
                            <a:srgbClr val="115076"/>
                          </a:solidFill>
                          <a:effectLst/>
                          <a:latin typeface="Century Gothic" panose="020B0502020202020204" pitchFamily="34" charset="0"/>
                          <a:ea typeface="+mn-ea"/>
                          <a:cs typeface="+mn-cs"/>
                        </a:rPr>
                        <a:t>Berliner Fernsehturm </a:t>
                      </a:r>
                      <a:r>
                        <a:rPr lang="de-DE" sz="2000" b="0" i="0" kern="1200" noProof="0" dirty="0">
                          <a:solidFill>
                            <a:srgbClr val="115076"/>
                          </a:solidFill>
                          <a:effectLst/>
                          <a:latin typeface="Century Gothic" panose="020B0502020202020204" pitchFamily="34" charset="0"/>
                          <a:ea typeface="+mn-ea"/>
                          <a:cs typeface="+mn-cs"/>
                        </a:rPr>
                        <a:t>– sind sehr interessante Gebäude. </a:t>
                      </a:r>
                      <a:r>
                        <a:rPr lang="de-DE" sz="2000" b="0" i="0" noProof="0" dirty="0">
                          <a:solidFill>
                            <a:srgbClr val="115076"/>
                          </a:solidFill>
                          <a:latin typeface="Century Gothic" panose="020B0502020202020204" pitchFamily="34" charset="0"/>
                        </a:rPr>
                        <a:t>Von diesem </a:t>
                      </a:r>
                      <a:r>
                        <a:rPr lang="de-DE" sz="2000" b="0" i="0" kern="1200" noProof="0" dirty="0">
                          <a:solidFill>
                            <a:srgbClr val="115076"/>
                          </a:solidFill>
                          <a:effectLst/>
                          <a:latin typeface="Century Gothic" panose="020B0502020202020204" pitchFamily="34" charset="0"/>
                          <a:ea typeface="+mn-ea"/>
                          <a:cs typeface="+mn-cs"/>
                        </a:rPr>
                        <a:t>großen Wolkenkratzer</a:t>
                      </a:r>
                      <a:r>
                        <a:rPr lang="de-DE" sz="2000" b="0" i="0" kern="1200" baseline="0" noProof="0" dirty="0">
                          <a:solidFill>
                            <a:srgbClr val="115076"/>
                          </a:solidFill>
                          <a:effectLst/>
                          <a:latin typeface="Century Gothic" panose="020B0502020202020204" pitchFamily="34" charset="0"/>
                          <a:ea typeface="+mn-ea"/>
                          <a:cs typeface="+mn-cs"/>
                        </a:rPr>
                        <a:t> </a:t>
                      </a:r>
                      <a:r>
                        <a:rPr lang="de-DE" sz="2000" b="0" i="0" noProof="0" dirty="0">
                          <a:solidFill>
                            <a:srgbClr val="115076"/>
                          </a:solidFill>
                          <a:latin typeface="Century Gothic" panose="020B0502020202020204" pitchFamily="34" charset="0"/>
                        </a:rPr>
                        <a:t>hat man </a:t>
                      </a:r>
                      <a:r>
                        <a:rPr lang="de-DE" sz="2000" b="0" i="0" kern="1200" noProof="0" dirty="0">
                          <a:solidFill>
                            <a:srgbClr val="115076"/>
                          </a:solidFill>
                          <a:effectLst/>
                          <a:latin typeface="Century Gothic" panose="020B0502020202020204" pitchFamily="34" charset="0"/>
                          <a:ea typeface="+mn-ea"/>
                          <a:cs typeface="+mn-cs"/>
                        </a:rPr>
                        <a:t>einen tollen Ausblick** auf die ganze</a:t>
                      </a:r>
                      <a:r>
                        <a:rPr lang="de-DE" sz="2000" b="0" i="0" kern="1200" baseline="0" noProof="0" dirty="0">
                          <a:solidFill>
                            <a:srgbClr val="115076"/>
                          </a:solidFill>
                          <a:effectLst/>
                          <a:latin typeface="Century Gothic" panose="020B0502020202020204" pitchFamily="34" charset="0"/>
                          <a:ea typeface="+mn-ea"/>
                          <a:cs typeface="+mn-cs"/>
                        </a:rPr>
                        <a:t> </a:t>
                      </a:r>
                      <a:r>
                        <a:rPr lang="de-DE" sz="2000" b="0" i="0" kern="1200" noProof="0" dirty="0">
                          <a:solidFill>
                            <a:srgbClr val="115076"/>
                          </a:solidFill>
                          <a:effectLst/>
                          <a:latin typeface="Century Gothic" panose="020B0502020202020204" pitchFamily="34" charset="0"/>
                          <a:ea typeface="+mn-ea"/>
                          <a:cs typeface="+mn-cs"/>
                        </a:rPr>
                        <a:t>Stadt!</a:t>
                      </a:r>
                      <a:endParaRPr lang="de-DE" sz="2000" b="0" noProof="0" dirty="0">
                        <a:solidFill>
                          <a:srgbClr val="115076"/>
                        </a:solidFill>
                      </a:endParaRP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de-DE" sz="2000" b="0" i="0" noProof="0" dirty="0">
                          <a:solidFill>
                            <a:srgbClr val="115076"/>
                          </a:solidFill>
                          <a:latin typeface="Century Gothic" panose="020B0502020202020204" pitchFamily="34" charset="0"/>
                        </a:rPr>
                        <a:t>Jeden Mittwoch um 18 Uhr findet in einem Café in Berlin die World Language Party statt. Neue Menschen aus der ganzen Welt kommen. Das ist immer ein tolles Event.</a:t>
                      </a: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r>
                        <a:rPr lang="de-DE" sz="2000" b="0" i="0" noProof="0" dirty="0">
                          <a:solidFill>
                            <a:srgbClr val="115076"/>
                          </a:solidFill>
                          <a:latin typeface="Century Gothic" panose="020B0502020202020204" pitchFamily="34" charset="0"/>
                        </a:rPr>
                        <a:t>Sie dürfen nicht vergessen, eine ruhige Bootstour auf der Spree zu machen. Auf der rechten Seite, das </a:t>
                      </a:r>
                      <a:r>
                        <a:rPr lang="de-DE" sz="2000" b="0" i="0" kern="1200" noProof="0" dirty="0">
                          <a:solidFill>
                            <a:srgbClr val="115076"/>
                          </a:solidFill>
                          <a:effectLst/>
                          <a:latin typeface="Century Gothic" panose="020B0502020202020204" pitchFamily="34" charset="0"/>
                          <a:ea typeface="+mn-ea"/>
                          <a:cs typeface="+mn-cs"/>
                        </a:rPr>
                        <a:t>schöne </a:t>
                      </a:r>
                      <a:r>
                        <a:rPr lang="de-DE" sz="2000" b="0" i="0" noProof="0" dirty="0">
                          <a:solidFill>
                            <a:srgbClr val="115076"/>
                          </a:solidFill>
                          <a:latin typeface="Century Gothic" panose="020B0502020202020204" pitchFamily="34" charset="0"/>
                        </a:rPr>
                        <a:t>Schloss Bellevue! Auf der linken Seite,</a:t>
                      </a:r>
                      <a:r>
                        <a:rPr lang="de-DE" sz="2000" b="0" i="0" baseline="0" noProof="0" dirty="0">
                          <a:solidFill>
                            <a:srgbClr val="115076"/>
                          </a:solidFill>
                          <a:latin typeface="Century Gothic" panose="020B0502020202020204" pitchFamily="34" charset="0"/>
                        </a:rPr>
                        <a:t> die Grüne Meile (grüne Felder)!</a:t>
                      </a:r>
                      <a:r>
                        <a:rPr lang="de-DE" sz="2000" b="0" noProof="0" dirty="0">
                          <a:solidFill>
                            <a:srgbClr val="115076"/>
                          </a:solidFill>
                        </a:rPr>
                        <a:t> </a:t>
                      </a:r>
                    </a:p>
                  </a:txBody>
                  <a:tcP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780398154"/>
                  </a:ext>
                </a:extLst>
              </a:tr>
            </a:tbl>
          </a:graphicData>
        </a:graphic>
      </p:graphicFrame>
      <p:pic>
        <p:nvPicPr>
          <p:cNvPr id="1026" name="Picture 2" descr="File:Humboldt University And Bebelplatz.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800" y="1562631"/>
            <a:ext cx="3935106" cy="22356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Berlin kadew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0705" y="1553198"/>
            <a:ext cx="3882797" cy="22498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le:Maerchenbrunnen Berlin Friedrichshain Zugang 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5091" y="1523090"/>
            <a:ext cx="3887761" cy="226102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19860930290NR Berlin-Mitte Berliner Fernsehturm Marienkirch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035" y="3822646"/>
            <a:ext cx="3922366" cy="247549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afe, restaurant, city, bar, meal, room, modern, interior design, capital, hotel, berlin, lobby, kurf rstendamm, function hall"/>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60705" y="3835566"/>
            <a:ext cx="3882797" cy="246358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File:Tagesausflugsschiff Alexander in Berlin auf der Spree.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65600" y="3835566"/>
            <a:ext cx="3909946" cy="24660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Icon&#10;&#10;Description automatically generated">
            <a:extLst>
              <a:ext uri="{FF2B5EF4-FFF2-40B4-BE49-F238E27FC236}">
                <a16:creationId xmlns:a16="http://schemas.microsoft.com/office/drawing/2014/main" id="{18001824-3553-4B2D-AE02-526B4FD4055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03672" y="682317"/>
            <a:ext cx="969932" cy="917647"/>
          </a:xfrm>
          <a:prstGeom prst="rect">
            <a:avLst/>
          </a:prstGeom>
        </p:spPr>
      </p:pic>
      <p:sp>
        <p:nvSpPr>
          <p:cNvPr id="18" name="Speech Bubble: Rectangle with Corners Rounded 17">
            <a:extLst>
              <a:ext uri="{FF2B5EF4-FFF2-40B4-BE49-F238E27FC236}">
                <a16:creationId xmlns:a16="http://schemas.microsoft.com/office/drawing/2014/main" id="{904D3BA0-EE48-4FE2-92E2-A293F1CBDA80}"/>
              </a:ext>
            </a:extLst>
          </p:cNvPr>
          <p:cNvSpPr/>
          <p:nvPr/>
        </p:nvSpPr>
        <p:spPr>
          <a:xfrm>
            <a:off x="7232072" y="77226"/>
            <a:ext cx="2264872" cy="672201"/>
          </a:xfrm>
          <a:prstGeom prst="wedgeRoundRectCallout">
            <a:avLst>
              <a:gd name="adj1" fmla="val 61290"/>
              <a:gd name="adj2" fmla="val 34675"/>
              <a:gd name="adj3" fmla="val 16667"/>
            </a:avLst>
          </a:prstGeom>
          <a:solidFill>
            <a:srgbClr val="115076"/>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der </a:t>
            </a:r>
            <a:r>
              <a:rPr lang="en-GB" dirty="0" err="1">
                <a:latin typeface="Century Gothic" panose="020B0502020202020204" pitchFamily="34" charset="0"/>
              </a:rPr>
              <a:t>Wolkenkratzer</a:t>
            </a:r>
            <a:r>
              <a:rPr lang="en-GB" dirty="0">
                <a:latin typeface="Century Gothic" panose="020B0502020202020204" pitchFamily="34" charset="0"/>
              </a:rPr>
              <a:t> - skyscraper</a:t>
            </a:r>
          </a:p>
        </p:txBody>
      </p:sp>
    </p:spTree>
    <p:extLst>
      <p:ext uri="{BB962C8B-B14F-4D97-AF65-F5344CB8AC3E}">
        <p14:creationId xmlns:p14="http://schemas.microsoft.com/office/powerpoint/2010/main" val="283785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3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03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4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294041"/>
            <a:ext cx="5373666" cy="707849"/>
          </a:xfrm>
        </p:spPr>
        <p:txBody>
          <a:bodyPr>
            <a:normAutofit/>
          </a:bodyPr>
          <a:lstStyle/>
          <a:p>
            <a:r>
              <a:rPr lang="en-GB" sz="3600" b="1" dirty="0" err="1">
                <a:solidFill>
                  <a:schemeClr val="bg1"/>
                </a:solidFill>
              </a:rPr>
              <a:t>Einen</a:t>
            </a:r>
            <a:r>
              <a:rPr lang="en-GB" sz="3600" b="1" dirty="0">
                <a:solidFill>
                  <a:schemeClr val="bg1"/>
                </a:solidFill>
              </a:rPr>
              <a:t> Ort </a:t>
            </a:r>
            <a:r>
              <a:rPr lang="en-GB" sz="3600" b="1" dirty="0" err="1">
                <a:solidFill>
                  <a:schemeClr val="bg1"/>
                </a:solidFill>
              </a:rPr>
              <a:t>beschreiben</a:t>
            </a:r>
            <a:endParaRPr lang="en-GB" sz="3600" b="1" dirty="0">
              <a:solidFill>
                <a:schemeClr val="bg1"/>
              </a:solidFill>
            </a:endParaRPr>
          </a:p>
        </p:txBody>
      </p:sp>
      <p:sp>
        <p:nvSpPr>
          <p:cNvPr id="5" name="Rounded Rectangle 11">
            <a:extLst>
              <a:ext uri="{FF2B5EF4-FFF2-40B4-BE49-F238E27FC236}">
                <a16:creationId xmlns:a16="http://schemas.microsoft.com/office/drawing/2014/main" id="{483D7EB9-C2AA-4190-98DE-925F861600E9}"/>
              </a:ext>
            </a:extLst>
          </p:cNvPr>
          <p:cNvSpPr/>
          <p:nvPr/>
        </p:nvSpPr>
        <p:spPr>
          <a:xfrm>
            <a:off x="10508974" y="247046"/>
            <a:ext cx="1448353"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schreiben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166D8552-626C-6E44-91CB-C1B20389A00F}"/>
              </a:ext>
            </a:extLst>
          </p:cNvPr>
          <p:cNvSpPr txBox="1"/>
          <p:nvPr/>
        </p:nvSpPr>
        <p:spPr>
          <a:xfrm>
            <a:off x="167474" y="1439155"/>
            <a:ext cx="5563891" cy="1200329"/>
          </a:xfrm>
          <a:prstGeom prst="rect">
            <a:avLst/>
          </a:prstGeom>
          <a:noFill/>
        </p:spPr>
        <p:txBody>
          <a:bodyPr wrap="square" rtlCol="0">
            <a:spAutoFit/>
          </a:bodyPr>
          <a:lstStyle/>
          <a:p>
            <a:r>
              <a:rPr lang="en-US" sz="2400" dirty="0" err="1">
                <a:solidFill>
                  <a:schemeClr val="accent5">
                    <a:lumMod val="50000"/>
                  </a:schemeClr>
                </a:solidFill>
                <a:latin typeface="Century Gothic" panose="020B0502020202020204" pitchFamily="34" charset="0"/>
              </a:rPr>
              <a:t>Schreib</a:t>
            </a:r>
            <a:r>
              <a:rPr lang="en-US" sz="2400" dirty="0">
                <a:solidFill>
                  <a:schemeClr val="accent5">
                    <a:lumMod val="50000"/>
                  </a:schemeClr>
                </a:solidFill>
                <a:latin typeface="Century Gothic" panose="020B0502020202020204" pitchFamily="34" charset="0"/>
              </a:rPr>
              <a:t> </a:t>
            </a:r>
            <a:r>
              <a:rPr lang="en-US" sz="2400" dirty="0" err="1">
                <a:solidFill>
                  <a:schemeClr val="accent5">
                    <a:lumMod val="50000"/>
                  </a:schemeClr>
                </a:solidFill>
                <a:latin typeface="Century Gothic" panose="020B0502020202020204" pitchFamily="34" charset="0"/>
              </a:rPr>
              <a:t>einen</a:t>
            </a:r>
            <a:r>
              <a:rPr lang="en-US" sz="2400" dirty="0">
                <a:solidFill>
                  <a:schemeClr val="accent5">
                    <a:lumMod val="50000"/>
                  </a:schemeClr>
                </a:solidFill>
                <a:latin typeface="Century Gothic" panose="020B0502020202020204" pitchFamily="34" charset="0"/>
              </a:rPr>
              <a:t> </a:t>
            </a:r>
            <a:r>
              <a:rPr lang="en-US" sz="2400" dirty="0" err="1">
                <a:solidFill>
                  <a:schemeClr val="accent5">
                    <a:lumMod val="50000"/>
                  </a:schemeClr>
                </a:solidFill>
                <a:latin typeface="Century Gothic" panose="020B0502020202020204" pitchFamily="34" charset="0"/>
              </a:rPr>
              <a:t>kurzen</a:t>
            </a:r>
            <a:r>
              <a:rPr lang="en-US" sz="2400" dirty="0">
                <a:solidFill>
                  <a:schemeClr val="accent5">
                    <a:lumMod val="50000"/>
                  </a:schemeClr>
                </a:solidFill>
                <a:latin typeface="Century Gothic" panose="020B0502020202020204" pitchFamily="34" charset="0"/>
              </a:rPr>
              <a:t> Text. </a:t>
            </a:r>
            <a:br>
              <a:rPr lang="en-US" sz="2400" dirty="0">
                <a:solidFill>
                  <a:schemeClr val="accent5">
                    <a:lumMod val="50000"/>
                  </a:schemeClr>
                </a:solidFill>
                <a:latin typeface="Century Gothic" panose="020B0502020202020204" pitchFamily="34" charset="0"/>
              </a:rPr>
            </a:br>
            <a:r>
              <a:rPr lang="en-US" sz="2400" dirty="0" err="1">
                <a:solidFill>
                  <a:schemeClr val="accent5">
                    <a:lumMod val="50000"/>
                  </a:schemeClr>
                </a:solidFill>
                <a:latin typeface="Century Gothic" panose="020B0502020202020204" pitchFamily="34" charset="0"/>
              </a:rPr>
              <a:t>Beschreib</a:t>
            </a:r>
            <a:r>
              <a:rPr lang="en-US" sz="2400" dirty="0">
                <a:solidFill>
                  <a:schemeClr val="accent5">
                    <a:lumMod val="50000"/>
                  </a:schemeClr>
                </a:solidFill>
                <a:latin typeface="Century Gothic" panose="020B0502020202020204" pitchFamily="34" charset="0"/>
              </a:rPr>
              <a:t> </a:t>
            </a:r>
            <a:r>
              <a:rPr lang="en-US" sz="2400" dirty="0" err="1">
                <a:solidFill>
                  <a:schemeClr val="accent5">
                    <a:lumMod val="50000"/>
                  </a:schemeClr>
                </a:solidFill>
                <a:latin typeface="Century Gothic" panose="020B0502020202020204" pitchFamily="34" charset="0"/>
              </a:rPr>
              <a:t>einen</a:t>
            </a:r>
            <a:r>
              <a:rPr lang="en-US" sz="2400" dirty="0">
                <a:solidFill>
                  <a:schemeClr val="accent5">
                    <a:lumMod val="50000"/>
                  </a:schemeClr>
                </a:solidFill>
                <a:latin typeface="Century Gothic" panose="020B0502020202020204" pitchFamily="34" charset="0"/>
              </a:rPr>
              <a:t> Ort.</a:t>
            </a:r>
            <a:br>
              <a:rPr lang="en-US" sz="2400" dirty="0">
                <a:solidFill>
                  <a:schemeClr val="accent5">
                    <a:lumMod val="50000"/>
                  </a:schemeClr>
                </a:solidFill>
                <a:latin typeface="Century Gothic" panose="020B0502020202020204" pitchFamily="34" charset="0"/>
              </a:rPr>
            </a:br>
            <a:endParaRPr lang="en-US" sz="2400" dirty="0">
              <a:solidFill>
                <a:schemeClr val="accent5">
                  <a:lumMod val="50000"/>
                </a:schemeClr>
              </a:solidFill>
              <a:latin typeface="Century Gothic" panose="020B0502020202020204" pitchFamily="34" charset="0"/>
            </a:endParaRPr>
          </a:p>
        </p:txBody>
      </p:sp>
      <p:sp>
        <p:nvSpPr>
          <p:cNvPr id="2" name="Rectangle 1">
            <a:extLst>
              <a:ext uri="{FF2B5EF4-FFF2-40B4-BE49-F238E27FC236}">
                <a16:creationId xmlns:a16="http://schemas.microsoft.com/office/drawing/2014/main" id="{0EFD8AAE-1326-4DD3-A0DE-05D52B77A50D}"/>
              </a:ext>
            </a:extLst>
          </p:cNvPr>
          <p:cNvSpPr/>
          <p:nvPr/>
        </p:nvSpPr>
        <p:spPr>
          <a:xfrm>
            <a:off x="167474" y="3429000"/>
            <a:ext cx="7185304" cy="2308324"/>
          </a:xfrm>
          <a:prstGeom prst="rect">
            <a:avLst/>
          </a:prstGeom>
        </p:spPr>
        <p:txBody>
          <a:bodyPr wrap="square">
            <a:spAutoFit/>
          </a:bodyPr>
          <a:lstStyle/>
          <a:p>
            <a:pPr marL="285750" indent="-285750">
              <a:buFont typeface="Arial" panose="020B0604020202020204" pitchFamily="34" charset="0"/>
              <a:buChar char="•"/>
            </a:pPr>
            <a:r>
              <a:rPr lang="de-DE" sz="2400" dirty="0">
                <a:solidFill>
                  <a:schemeClr val="accent5">
                    <a:lumMod val="50000"/>
                  </a:schemeClr>
                </a:solidFill>
                <a:latin typeface="Century Gothic" panose="020B0502020202020204" pitchFamily="34" charset="0"/>
              </a:rPr>
              <a:t>Wie heißt der Ort und wo liegt er?</a:t>
            </a:r>
          </a:p>
          <a:p>
            <a:pPr marL="285750" indent="-285750">
              <a:buFont typeface="Arial" panose="020B0604020202020204" pitchFamily="34" charset="0"/>
              <a:buChar char="•"/>
            </a:pPr>
            <a:r>
              <a:rPr lang="de-DE" sz="2400" dirty="0">
                <a:solidFill>
                  <a:schemeClr val="accent5">
                    <a:lumMod val="50000"/>
                  </a:schemeClr>
                </a:solidFill>
                <a:latin typeface="Century Gothic" panose="020B0502020202020204" pitchFamily="34" charset="0"/>
              </a:rPr>
              <a:t>Wann hast du diesen Ort besucht?</a:t>
            </a:r>
          </a:p>
          <a:p>
            <a:pPr marL="285750" indent="-285750">
              <a:buFont typeface="Arial" panose="020B0604020202020204" pitchFamily="34" charset="0"/>
              <a:buChar char="•"/>
            </a:pPr>
            <a:r>
              <a:rPr lang="de-DE" sz="2400" dirty="0">
                <a:solidFill>
                  <a:schemeClr val="accent5">
                    <a:lumMod val="50000"/>
                  </a:schemeClr>
                </a:solidFill>
                <a:latin typeface="Century Gothic" panose="020B0502020202020204" pitchFamily="34" charset="0"/>
              </a:rPr>
              <a:t>Wie bist du dahin gefahren?</a:t>
            </a:r>
          </a:p>
          <a:p>
            <a:pPr marL="285750" indent="-285750">
              <a:buFont typeface="Arial" panose="020B0604020202020204" pitchFamily="34" charset="0"/>
              <a:buChar char="•"/>
            </a:pPr>
            <a:r>
              <a:rPr lang="de-DE" sz="2400" dirty="0">
                <a:solidFill>
                  <a:schemeClr val="accent5">
                    <a:lumMod val="50000"/>
                  </a:schemeClr>
                </a:solidFill>
                <a:latin typeface="Century Gothic" panose="020B0502020202020204" pitchFamily="34" charset="0"/>
              </a:rPr>
              <a:t>Wie war die Reise? Warum?</a:t>
            </a:r>
          </a:p>
          <a:p>
            <a:pPr marL="285750" indent="-285750">
              <a:buFont typeface="Arial" panose="020B0604020202020204" pitchFamily="34" charset="0"/>
              <a:buChar char="•"/>
            </a:pPr>
            <a:r>
              <a:rPr lang="de-DE" sz="2400" dirty="0">
                <a:solidFill>
                  <a:schemeClr val="accent5">
                    <a:lumMod val="50000"/>
                  </a:schemeClr>
                </a:solidFill>
                <a:latin typeface="Century Gothic" panose="020B0502020202020204" pitchFamily="34" charset="0"/>
              </a:rPr>
              <a:t>Was hast du dort gemacht?</a:t>
            </a:r>
          </a:p>
          <a:p>
            <a:pPr marL="285750" indent="-285750">
              <a:buFont typeface="Arial" panose="020B0604020202020204" pitchFamily="34" charset="0"/>
              <a:buChar char="•"/>
            </a:pPr>
            <a:r>
              <a:rPr lang="de-DE" sz="2400" dirty="0">
                <a:solidFill>
                  <a:schemeClr val="accent5">
                    <a:lumMod val="50000"/>
                  </a:schemeClr>
                </a:solidFill>
                <a:latin typeface="Century Gothic" panose="020B0502020202020204" pitchFamily="34" charset="0"/>
              </a:rPr>
              <a:t>Gefällt dir dieser Ort? Warum / warum nicht?</a:t>
            </a:r>
          </a:p>
        </p:txBody>
      </p:sp>
      <p:sp>
        <p:nvSpPr>
          <p:cNvPr id="8" name="Speech Bubble: Rectangle with Corners Rounded 8">
            <a:extLst>
              <a:ext uri="{FF2B5EF4-FFF2-40B4-BE49-F238E27FC236}">
                <a16:creationId xmlns:a16="http://schemas.microsoft.com/office/drawing/2014/main" id="{6AE7C226-01A0-4362-8319-C1A6D6C31DAF}"/>
              </a:ext>
            </a:extLst>
          </p:cNvPr>
          <p:cNvSpPr/>
          <p:nvPr/>
        </p:nvSpPr>
        <p:spPr>
          <a:xfrm>
            <a:off x="4868449" y="1401012"/>
            <a:ext cx="4801644" cy="1235400"/>
          </a:xfrm>
          <a:prstGeom prst="wedgeRoundRectCallout">
            <a:avLst>
              <a:gd name="adj1" fmla="val -59321"/>
              <a:gd name="adj2" fmla="val 28056"/>
              <a:gd name="adj3" fmla="val 16667"/>
            </a:avLst>
          </a:prstGeom>
          <a:solidFill>
            <a:srgbClr val="115076"/>
          </a:solidFill>
          <a:ln w="1270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bg1"/>
                </a:solidFill>
                <a:latin typeface="Century Gothic" panose="020B0502020202020204" pitchFamily="34" charset="0"/>
              </a:rPr>
              <a:t>It can be any place you know well, your home town or somewhere you have visited.</a:t>
            </a:r>
          </a:p>
        </p:txBody>
      </p:sp>
      <p:sp>
        <p:nvSpPr>
          <p:cNvPr id="6" name="Rectangle 5">
            <a:extLst>
              <a:ext uri="{FF2B5EF4-FFF2-40B4-BE49-F238E27FC236}">
                <a16:creationId xmlns:a16="http://schemas.microsoft.com/office/drawing/2014/main" id="{B4971118-382A-41A2-AC76-1BC62F210E2C}"/>
              </a:ext>
            </a:extLst>
          </p:cNvPr>
          <p:cNvSpPr/>
          <p:nvPr/>
        </p:nvSpPr>
        <p:spPr>
          <a:xfrm>
            <a:off x="167474" y="2848040"/>
            <a:ext cx="4011034" cy="461665"/>
          </a:xfrm>
          <a:prstGeom prst="rect">
            <a:avLst/>
          </a:prstGeom>
        </p:spPr>
        <p:txBody>
          <a:bodyPr wrap="none">
            <a:spAutoFit/>
          </a:bodyPr>
          <a:lstStyle/>
          <a:p>
            <a:r>
              <a:rPr lang="en-US" sz="2400" dirty="0" err="1">
                <a:solidFill>
                  <a:schemeClr val="accent5">
                    <a:lumMod val="50000"/>
                  </a:schemeClr>
                </a:solidFill>
                <a:latin typeface="Century Gothic" panose="020B0502020202020204" pitchFamily="34" charset="0"/>
              </a:rPr>
              <a:t>Beantworte</a:t>
            </a:r>
            <a:r>
              <a:rPr lang="en-US" sz="2400" dirty="0">
                <a:solidFill>
                  <a:schemeClr val="accent5">
                    <a:lumMod val="50000"/>
                  </a:schemeClr>
                </a:solidFill>
                <a:latin typeface="Century Gothic" panose="020B0502020202020204" pitchFamily="34" charset="0"/>
              </a:rPr>
              <a:t> </a:t>
            </a:r>
            <a:r>
              <a:rPr lang="en-US" sz="2400" dirty="0" err="1">
                <a:solidFill>
                  <a:schemeClr val="accent5">
                    <a:lumMod val="50000"/>
                  </a:schemeClr>
                </a:solidFill>
                <a:latin typeface="Century Gothic" panose="020B0502020202020204" pitchFamily="34" charset="0"/>
              </a:rPr>
              <a:t>diese</a:t>
            </a:r>
            <a:r>
              <a:rPr lang="en-US" sz="2400" dirty="0">
                <a:solidFill>
                  <a:schemeClr val="accent5">
                    <a:lumMod val="50000"/>
                  </a:schemeClr>
                </a:solidFill>
                <a:latin typeface="Century Gothic" panose="020B0502020202020204" pitchFamily="34" charset="0"/>
              </a:rPr>
              <a:t> </a:t>
            </a:r>
            <a:r>
              <a:rPr lang="en-US" sz="2400" dirty="0" err="1">
                <a:solidFill>
                  <a:schemeClr val="accent5">
                    <a:lumMod val="50000"/>
                  </a:schemeClr>
                </a:solidFill>
                <a:latin typeface="Century Gothic" panose="020B0502020202020204" pitchFamily="34" charset="0"/>
              </a:rPr>
              <a:t>Fragen</a:t>
            </a:r>
            <a:r>
              <a:rPr lang="en-US" sz="2400" dirty="0">
                <a:solidFill>
                  <a:schemeClr val="accent5">
                    <a:lumMod val="50000"/>
                  </a:schemeClr>
                </a:solidFill>
                <a:latin typeface="Century Gothic" panose="020B0502020202020204" pitchFamily="34" charset="0"/>
              </a:rPr>
              <a:t>:</a:t>
            </a:r>
            <a:endParaRPr lang="en-GB" sz="2400" dirty="0">
              <a:latin typeface="Century Gothic" panose="020B0502020202020204" pitchFamily="34" charset="0"/>
            </a:endParaRPr>
          </a:p>
        </p:txBody>
      </p:sp>
      <p:sp>
        <p:nvSpPr>
          <p:cNvPr id="9" name="Speech Bubble: Rectangle with Corners Rounded 8">
            <a:extLst>
              <a:ext uri="{FF2B5EF4-FFF2-40B4-BE49-F238E27FC236}">
                <a16:creationId xmlns:a16="http://schemas.microsoft.com/office/drawing/2014/main" id="{B8EFC0AC-F14F-41F1-9A18-560F7749E219}"/>
              </a:ext>
            </a:extLst>
          </p:cNvPr>
          <p:cNvSpPr/>
          <p:nvPr/>
        </p:nvSpPr>
        <p:spPr>
          <a:xfrm>
            <a:off x="7352778" y="4221589"/>
            <a:ext cx="4645764" cy="1936562"/>
          </a:xfrm>
          <a:prstGeom prst="wedgeRoundRectCallout">
            <a:avLst>
              <a:gd name="adj1" fmla="val -48886"/>
              <a:gd name="adj2" fmla="val 29070"/>
              <a:gd name="adj3" fmla="val 16667"/>
            </a:avLst>
          </a:prstGeom>
          <a:solidFill>
            <a:schemeClr val="accent4">
              <a:lumMod val="20000"/>
              <a:lumOff val="80000"/>
            </a:schemeClr>
          </a:solidFill>
          <a:ln w="12700">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accent5">
                    <a:lumMod val="50000"/>
                  </a:schemeClr>
                </a:solidFill>
                <a:latin typeface="Century Gothic" panose="020B0502020202020204" pitchFamily="34" charset="0"/>
              </a:rPr>
              <a:t>Extra</a:t>
            </a:r>
            <a:br>
              <a:rPr lang="en-GB" sz="2000" dirty="0">
                <a:solidFill>
                  <a:schemeClr val="accent5">
                    <a:lumMod val="50000"/>
                  </a:schemeClr>
                </a:solidFill>
                <a:latin typeface="Century Gothic" panose="020B0502020202020204" pitchFamily="34" charset="0"/>
              </a:rPr>
            </a:br>
            <a:r>
              <a:rPr lang="en-GB" sz="2000" dirty="0">
                <a:solidFill>
                  <a:schemeClr val="accent5">
                    <a:lumMod val="50000"/>
                  </a:schemeClr>
                </a:solidFill>
                <a:latin typeface="Century Gothic" panose="020B0502020202020204" pitchFamily="34" charset="0"/>
              </a:rPr>
              <a:t> - Write up to ten word prompts.</a:t>
            </a:r>
            <a:br>
              <a:rPr lang="en-GB" sz="2000" dirty="0">
                <a:solidFill>
                  <a:schemeClr val="accent5">
                    <a:lumMod val="50000"/>
                  </a:schemeClr>
                </a:solidFill>
                <a:latin typeface="Century Gothic" panose="020B0502020202020204" pitchFamily="34" charset="0"/>
              </a:rPr>
            </a:br>
            <a:r>
              <a:rPr lang="en-GB" sz="2000" dirty="0">
                <a:solidFill>
                  <a:schemeClr val="accent5">
                    <a:lumMod val="50000"/>
                  </a:schemeClr>
                </a:solidFill>
                <a:latin typeface="Century Gothic" panose="020B0502020202020204" pitchFamily="34" charset="0"/>
              </a:rPr>
              <a:t> - Record yourself describing the visit to the place you wrote about.</a:t>
            </a:r>
            <a:br>
              <a:rPr lang="en-GB" sz="2000" dirty="0">
                <a:solidFill>
                  <a:schemeClr val="accent5">
                    <a:lumMod val="50000"/>
                  </a:schemeClr>
                </a:solidFill>
                <a:latin typeface="Century Gothic" panose="020B0502020202020204" pitchFamily="34" charset="0"/>
              </a:rPr>
            </a:br>
            <a:r>
              <a:rPr lang="en-GB" sz="2000" dirty="0">
                <a:solidFill>
                  <a:schemeClr val="accent5">
                    <a:lumMod val="50000"/>
                  </a:schemeClr>
                </a:solidFill>
                <a:latin typeface="Century Gothic" panose="020B0502020202020204" pitchFamily="34" charset="0"/>
              </a:rPr>
              <a:t> - Send your recording to your teacher.</a:t>
            </a:r>
          </a:p>
        </p:txBody>
      </p:sp>
    </p:spTree>
    <p:extLst>
      <p:ext uri="{BB962C8B-B14F-4D97-AF65-F5344CB8AC3E}">
        <p14:creationId xmlns:p14="http://schemas.microsoft.com/office/powerpoint/2010/main" val="317398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6"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7507459-6EC5-3C4F-A83A-5EA11875D86C}"/>
              </a:ext>
            </a:extLst>
          </p:cNvPr>
          <p:cNvSpPr txBox="1"/>
          <p:nvPr/>
        </p:nvSpPr>
        <p:spPr>
          <a:xfrm>
            <a:off x="2677798" y="4473974"/>
            <a:ext cx="2128169" cy="1477328"/>
          </a:xfrm>
          <a:prstGeom prst="rect">
            <a:avLst/>
          </a:prstGeom>
          <a:noFill/>
          <a:ln w="19050">
            <a:solidFill>
              <a:srgbClr val="DAA520"/>
            </a:solid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294041"/>
            <a:ext cx="3745089" cy="707849"/>
          </a:xfrm>
        </p:spPr>
        <p:txBody>
          <a:bodyPr>
            <a:normAutofit/>
          </a:bodyPr>
          <a:lstStyle/>
          <a:p>
            <a:r>
              <a:rPr lang="en-GB" sz="3600" b="1" dirty="0">
                <a:solidFill>
                  <a:schemeClr val="bg1"/>
                </a:solidFill>
              </a:rPr>
              <a:t>Grammatik</a:t>
            </a:r>
          </a:p>
        </p:txBody>
      </p:sp>
      <p:sp>
        <p:nvSpPr>
          <p:cNvPr id="5" name="Rounded Rectangle 11">
            <a:extLst>
              <a:ext uri="{FF2B5EF4-FFF2-40B4-BE49-F238E27FC236}">
                <a16:creationId xmlns:a16="http://schemas.microsoft.com/office/drawing/2014/main" id="{483D7EB9-C2AA-4190-98DE-925F861600E9}"/>
              </a:ext>
            </a:extLst>
          </p:cNvPr>
          <p:cNvSpPr/>
          <p:nvPr/>
        </p:nvSpPr>
        <p:spPr>
          <a:xfrm>
            <a:off x="10508974" y="247046"/>
            <a:ext cx="1448353"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schreiben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0059922B-7BB8-6A4C-A3D8-5E83A76F38CE}"/>
              </a:ext>
            </a:extLst>
          </p:cNvPr>
          <p:cNvSpPr txBox="1"/>
          <p:nvPr/>
        </p:nvSpPr>
        <p:spPr>
          <a:xfrm>
            <a:off x="247973" y="1220672"/>
            <a:ext cx="55638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Du </a:t>
            </a:r>
            <a:r>
              <a:rPr kumimoji="0" lang="en-US" sz="24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bist</a:t>
            </a: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im</a:t>
            </a: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Urlaub</a:t>
            </a: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6" name="TextBox 5">
            <a:extLst>
              <a:ext uri="{FF2B5EF4-FFF2-40B4-BE49-F238E27FC236}">
                <a16:creationId xmlns:a16="http://schemas.microsoft.com/office/drawing/2014/main" id="{6E6249D2-FD51-1D4A-AD35-8732930248F5}"/>
              </a:ext>
            </a:extLst>
          </p:cNvPr>
          <p:cNvSpPr txBox="1"/>
          <p:nvPr/>
        </p:nvSpPr>
        <p:spPr>
          <a:xfrm>
            <a:off x="247973" y="1682337"/>
            <a:ext cx="1155337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are doing a lot this year, but nothing is the same as you did last year on holiday.  </a:t>
            </a:r>
            <a:b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Write five sentences to describe your activities this year, and five to say what you did last year.   Remember to use the right verb(s) for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past</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and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present</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Use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all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cards. </a:t>
            </a:r>
          </a:p>
        </p:txBody>
      </p:sp>
      <p:sp>
        <p:nvSpPr>
          <p:cNvPr id="8" name="TextBox 7">
            <a:extLst>
              <a:ext uri="{FF2B5EF4-FFF2-40B4-BE49-F238E27FC236}">
                <a16:creationId xmlns:a16="http://schemas.microsoft.com/office/drawing/2014/main" id="{54C5D095-3982-A745-8EDA-80FA5F550F39}"/>
              </a:ext>
            </a:extLst>
          </p:cNvPr>
          <p:cNvSpPr txBox="1"/>
          <p:nvPr/>
        </p:nvSpPr>
        <p:spPr>
          <a:xfrm>
            <a:off x="365572" y="2712829"/>
            <a:ext cx="2128169" cy="1477328"/>
          </a:xfrm>
          <a:prstGeom prst="rect">
            <a:avLst/>
          </a:prstGeom>
          <a:noFill/>
          <a:ln w="19050">
            <a:solidFill>
              <a:srgbClr val="DAA52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9" name="TextBox 8">
            <a:extLst>
              <a:ext uri="{FF2B5EF4-FFF2-40B4-BE49-F238E27FC236}">
                <a16:creationId xmlns:a16="http://schemas.microsoft.com/office/drawing/2014/main" id="{4D96097A-E660-FC4C-AE7F-E79738DA2B2C}"/>
              </a:ext>
            </a:extLst>
          </p:cNvPr>
          <p:cNvSpPr txBox="1"/>
          <p:nvPr/>
        </p:nvSpPr>
        <p:spPr>
          <a:xfrm>
            <a:off x="2691509" y="2712829"/>
            <a:ext cx="2128169" cy="1477328"/>
          </a:xfrm>
          <a:prstGeom prst="rect">
            <a:avLst/>
          </a:prstGeom>
          <a:noFill/>
          <a:ln w="19050">
            <a:solidFill>
              <a:srgbClr val="DAA52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0" name="TextBox 9">
            <a:extLst>
              <a:ext uri="{FF2B5EF4-FFF2-40B4-BE49-F238E27FC236}">
                <a16:creationId xmlns:a16="http://schemas.microsoft.com/office/drawing/2014/main" id="{D5AA6B52-6E9E-304D-9063-53041CC165AB}"/>
              </a:ext>
            </a:extLst>
          </p:cNvPr>
          <p:cNvSpPr txBox="1"/>
          <p:nvPr/>
        </p:nvSpPr>
        <p:spPr>
          <a:xfrm>
            <a:off x="5005601" y="2712829"/>
            <a:ext cx="2128169" cy="1477328"/>
          </a:xfrm>
          <a:prstGeom prst="rect">
            <a:avLst/>
          </a:prstGeom>
          <a:noFill/>
          <a:ln w="19050">
            <a:solidFill>
              <a:srgbClr val="DAA52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1" name="TextBox 10">
            <a:extLst>
              <a:ext uri="{FF2B5EF4-FFF2-40B4-BE49-F238E27FC236}">
                <a16:creationId xmlns:a16="http://schemas.microsoft.com/office/drawing/2014/main" id="{42B32340-EA18-7342-8F88-C1E3C4ADB9D3}"/>
              </a:ext>
            </a:extLst>
          </p:cNvPr>
          <p:cNvSpPr txBox="1"/>
          <p:nvPr/>
        </p:nvSpPr>
        <p:spPr>
          <a:xfrm>
            <a:off x="7319693" y="2712829"/>
            <a:ext cx="2128169" cy="1477328"/>
          </a:xfrm>
          <a:prstGeom prst="rect">
            <a:avLst/>
          </a:prstGeom>
          <a:noFill/>
          <a:ln w="19050">
            <a:solidFill>
              <a:srgbClr val="DAA52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2" name="TextBox 11">
            <a:extLst>
              <a:ext uri="{FF2B5EF4-FFF2-40B4-BE49-F238E27FC236}">
                <a16:creationId xmlns:a16="http://schemas.microsoft.com/office/drawing/2014/main" id="{6495BC48-B3EB-F74A-9459-2AD5FE4AAC46}"/>
              </a:ext>
            </a:extLst>
          </p:cNvPr>
          <p:cNvSpPr txBox="1"/>
          <p:nvPr/>
        </p:nvSpPr>
        <p:spPr>
          <a:xfrm>
            <a:off x="9633785" y="2712829"/>
            <a:ext cx="2128169" cy="1477328"/>
          </a:xfrm>
          <a:prstGeom prst="rect">
            <a:avLst/>
          </a:prstGeom>
          <a:noFill/>
          <a:ln w="19050">
            <a:solidFill>
              <a:srgbClr val="DAA52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3" name="TextBox 12">
            <a:extLst>
              <a:ext uri="{FF2B5EF4-FFF2-40B4-BE49-F238E27FC236}">
                <a16:creationId xmlns:a16="http://schemas.microsoft.com/office/drawing/2014/main" id="{B2C94143-BFBE-1A46-B6B1-2CE36A859BF2}"/>
              </a:ext>
            </a:extLst>
          </p:cNvPr>
          <p:cNvSpPr txBox="1"/>
          <p:nvPr/>
        </p:nvSpPr>
        <p:spPr>
          <a:xfrm>
            <a:off x="365572" y="4473974"/>
            <a:ext cx="2128169" cy="1477328"/>
          </a:xfrm>
          <a:prstGeom prst="rect">
            <a:avLst/>
          </a:prstGeom>
          <a:noFill/>
          <a:ln w="19050">
            <a:solidFill>
              <a:srgbClr val="DAA52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5" name="TextBox 14">
            <a:extLst>
              <a:ext uri="{FF2B5EF4-FFF2-40B4-BE49-F238E27FC236}">
                <a16:creationId xmlns:a16="http://schemas.microsoft.com/office/drawing/2014/main" id="{3A560429-7AEA-DB45-AA8D-90BA72FB4DC4}"/>
              </a:ext>
            </a:extLst>
          </p:cNvPr>
          <p:cNvSpPr txBox="1"/>
          <p:nvPr/>
        </p:nvSpPr>
        <p:spPr>
          <a:xfrm>
            <a:off x="5005601" y="4473974"/>
            <a:ext cx="2128169" cy="1477328"/>
          </a:xfrm>
          <a:prstGeom prst="rect">
            <a:avLst/>
          </a:prstGeom>
          <a:noFill/>
          <a:ln w="19050">
            <a:solidFill>
              <a:srgbClr val="DAA52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6" name="TextBox 15">
            <a:extLst>
              <a:ext uri="{FF2B5EF4-FFF2-40B4-BE49-F238E27FC236}">
                <a16:creationId xmlns:a16="http://schemas.microsoft.com/office/drawing/2014/main" id="{D9273A7A-5E45-B546-9459-5FB15839F104}"/>
              </a:ext>
            </a:extLst>
          </p:cNvPr>
          <p:cNvSpPr txBox="1"/>
          <p:nvPr/>
        </p:nvSpPr>
        <p:spPr>
          <a:xfrm>
            <a:off x="7319693" y="4473974"/>
            <a:ext cx="2128169" cy="1477328"/>
          </a:xfrm>
          <a:prstGeom prst="rect">
            <a:avLst/>
          </a:prstGeom>
          <a:noFill/>
          <a:ln w="19050">
            <a:solidFill>
              <a:srgbClr val="DAA52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7" name="TextBox 16">
            <a:extLst>
              <a:ext uri="{FF2B5EF4-FFF2-40B4-BE49-F238E27FC236}">
                <a16:creationId xmlns:a16="http://schemas.microsoft.com/office/drawing/2014/main" id="{375AF96E-AD70-E246-ADDE-AE8695C39224}"/>
              </a:ext>
            </a:extLst>
          </p:cNvPr>
          <p:cNvSpPr txBox="1"/>
          <p:nvPr/>
        </p:nvSpPr>
        <p:spPr>
          <a:xfrm>
            <a:off x="9633785" y="4473974"/>
            <a:ext cx="2128169" cy="1477328"/>
          </a:xfrm>
          <a:prstGeom prst="rect">
            <a:avLst/>
          </a:prstGeom>
          <a:noFill/>
          <a:ln w="19050">
            <a:solidFill>
              <a:srgbClr val="DAA52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21" name="Picture 20">
            <a:extLst>
              <a:ext uri="{FF2B5EF4-FFF2-40B4-BE49-F238E27FC236}">
                <a16:creationId xmlns:a16="http://schemas.microsoft.com/office/drawing/2014/main" id="{4C6D994C-4DE9-F742-AAB5-3902FC6251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94415" y="2854125"/>
            <a:ext cx="1206908" cy="1215036"/>
          </a:xfrm>
          <a:prstGeom prst="rect">
            <a:avLst/>
          </a:prstGeom>
        </p:spPr>
      </p:pic>
      <p:pic>
        <p:nvPicPr>
          <p:cNvPr id="22" name="Picture 21">
            <a:extLst>
              <a:ext uri="{FF2B5EF4-FFF2-40B4-BE49-F238E27FC236}">
                <a16:creationId xmlns:a16="http://schemas.microsoft.com/office/drawing/2014/main" id="{B76BA9B2-6906-6149-A705-710B054BC8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29862" y="2793193"/>
            <a:ext cx="691235" cy="411285"/>
          </a:xfrm>
          <a:prstGeom prst="rect">
            <a:avLst/>
          </a:prstGeom>
        </p:spPr>
      </p:pic>
      <p:pic>
        <p:nvPicPr>
          <p:cNvPr id="27" name="Picture 26">
            <a:extLst>
              <a:ext uri="{FF2B5EF4-FFF2-40B4-BE49-F238E27FC236}">
                <a16:creationId xmlns:a16="http://schemas.microsoft.com/office/drawing/2014/main" id="{8549E379-2448-6641-8379-3848C2FACAEF}"/>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82149" y="4671972"/>
            <a:ext cx="1431439" cy="1063443"/>
          </a:xfrm>
          <a:prstGeom prst="rect">
            <a:avLst/>
          </a:prstGeom>
          <a:noFill/>
          <a:ln>
            <a:noFill/>
          </a:ln>
        </p:spPr>
      </p:pic>
      <p:pic>
        <p:nvPicPr>
          <p:cNvPr id="28" name="Picture 12" descr="http://www.clker.com/cliparts/c/8/4/e/11949846791929682803dancers_erich_schubert_01.svg.med.png">
            <a:extLst>
              <a:ext uri="{FF2B5EF4-FFF2-40B4-BE49-F238E27FC236}">
                <a16:creationId xmlns:a16="http://schemas.microsoft.com/office/drawing/2014/main" id="{38AB2276-53BC-064B-BD0B-E2DDF71E93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97845" y="4671972"/>
            <a:ext cx="1626607" cy="119826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625B0E52-EBF0-6546-9076-7B2D75C96B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47434" y="4553638"/>
            <a:ext cx="1385047" cy="636416"/>
          </a:xfrm>
          <a:prstGeom prst="rect">
            <a:avLst/>
          </a:prstGeom>
        </p:spPr>
      </p:pic>
      <p:pic>
        <p:nvPicPr>
          <p:cNvPr id="30" name="Picture 29">
            <a:extLst>
              <a:ext uri="{FF2B5EF4-FFF2-40B4-BE49-F238E27FC236}">
                <a16:creationId xmlns:a16="http://schemas.microsoft.com/office/drawing/2014/main" id="{205E5754-4B2A-1140-9E4E-ECCD3629D9E6}"/>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9732" y="2814944"/>
            <a:ext cx="1056777" cy="1254217"/>
          </a:xfrm>
          <a:prstGeom prst="rect">
            <a:avLst/>
          </a:prstGeom>
          <a:noFill/>
          <a:ln>
            <a:noFill/>
          </a:ln>
        </p:spPr>
      </p:pic>
      <p:pic>
        <p:nvPicPr>
          <p:cNvPr id="31" name="Picture 30">
            <a:extLst>
              <a:ext uri="{FF2B5EF4-FFF2-40B4-BE49-F238E27FC236}">
                <a16:creationId xmlns:a16="http://schemas.microsoft.com/office/drawing/2014/main" id="{7A3994A7-F1B4-B04A-9EA9-F3A9E7BA125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7065" y="4999313"/>
            <a:ext cx="528927" cy="494547"/>
          </a:xfrm>
          <a:prstGeom prst="rect">
            <a:avLst/>
          </a:prstGeom>
        </p:spPr>
      </p:pic>
      <p:pic>
        <p:nvPicPr>
          <p:cNvPr id="33" name="Picture 32">
            <a:extLst>
              <a:ext uri="{FF2B5EF4-FFF2-40B4-BE49-F238E27FC236}">
                <a16:creationId xmlns:a16="http://schemas.microsoft.com/office/drawing/2014/main" id="{E4EAB8DA-5ABC-D642-B4C8-C070F29E1AC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3794" y="4744380"/>
            <a:ext cx="528927" cy="494547"/>
          </a:xfrm>
          <a:prstGeom prst="rect">
            <a:avLst/>
          </a:prstGeom>
        </p:spPr>
      </p:pic>
      <p:pic>
        <p:nvPicPr>
          <p:cNvPr id="34" name="Picture 33">
            <a:extLst>
              <a:ext uri="{FF2B5EF4-FFF2-40B4-BE49-F238E27FC236}">
                <a16:creationId xmlns:a16="http://schemas.microsoft.com/office/drawing/2014/main" id="{5C564D90-1EC0-B84B-B212-6652CD43653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3234" y="4624573"/>
            <a:ext cx="528927" cy="494547"/>
          </a:xfrm>
          <a:prstGeom prst="rect">
            <a:avLst/>
          </a:prstGeom>
        </p:spPr>
      </p:pic>
      <p:pic>
        <p:nvPicPr>
          <p:cNvPr id="35" name="Picture 34">
            <a:extLst>
              <a:ext uri="{FF2B5EF4-FFF2-40B4-BE49-F238E27FC236}">
                <a16:creationId xmlns:a16="http://schemas.microsoft.com/office/drawing/2014/main" id="{B0A00C65-6C06-5849-8B6D-2B81C702F81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71556" y="3235647"/>
            <a:ext cx="528927" cy="494547"/>
          </a:xfrm>
          <a:prstGeom prst="rect">
            <a:avLst/>
          </a:prstGeom>
        </p:spPr>
      </p:pic>
      <p:pic>
        <p:nvPicPr>
          <p:cNvPr id="36" name="Picture 35">
            <a:extLst>
              <a:ext uri="{FF2B5EF4-FFF2-40B4-BE49-F238E27FC236}">
                <a16:creationId xmlns:a16="http://schemas.microsoft.com/office/drawing/2014/main" id="{2C691DC5-E465-E44E-9AF0-FBDCA75FA83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48285" y="2980714"/>
            <a:ext cx="528927" cy="494547"/>
          </a:xfrm>
          <a:prstGeom prst="rect">
            <a:avLst/>
          </a:prstGeom>
        </p:spPr>
      </p:pic>
      <p:pic>
        <p:nvPicPr>
          <p:cNvPr id="37" name="Picture 36">
            <a:extLst>
              <a:ext uri="{FF2B5EF4-FFF2-40B4-BE49-F238E27FC236}">
                <a16:creationId xmlns:a16="http://schemas.microsoft.com/office/drawing/2014/main" id="{7D2D52DA-4181-224D-A637-C9DDC35CE09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47725" y="2860907"/>
            <a:ext cx="528927" cy="494547"/>
          </a:xfrm>
          <a:prstGeom prst="rect">
            <a:avLst/>
          </a:prstGeom>
        </p:spPr>
      </p:pic>
      <p:pic>
        <p:nvPicPr>
          <p:cNvPr id="44" name="Picture 43" descr="A picture containing toy&#10;&#10;Description automatically generated">
            <a:extLst>
              <a:ext uri="{FF2B5EF4-FFF2-40B4-BE49-F238E27FC236}">
                <a16:creationId xmlns:a16="http://schemas.microsoft.com/office/drawing/2014/main" id="{3E170B18-7EBD-5C40-92E7-980773A8F6D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85168" y="2742592"/>
            <a:ext cx="850682" cy="1417802"/>
          </a:xfrm>
          <a:prstGeom prst="rect">
            <a:avLst/>
          </a:prstGeom>
        </p:spPr>
      </p:pic>
      <p:cxnSp>
        <p:nvCxnSpPr>
          <p:cNvPr id="46" name="Straight Connector 45">
            <a:extLst>
              <a:ext uri="{FF2B5EF4-FFF2-40B4-BE49-F238E27FC236}">
                <a16:creationId xmlns:a16="http://schemas.microsoft.com/office/drawing/2014/main" id="{909C0EDD-0564-DA42-985D-4235C47A1E97}"/>
              </a:ext>
            </a:extLst>
          </p:cNvPr>
          <p:cNvCxnSpPr/>
          <p:nvPr/>
        </p:nvCxnSpPr>
        <p:spPr>
          <a:xfrm>
            <a:off x="2815229" y="2860907"/>
            <a:ext cx="1841575" cy="12082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8B12AE4-9A78-8543-8A6D-EE68811632EE}"/>
              </a:ext>
            </a:extLst>
          </p:cNvPr>
          <p:cNvCxnSpPr>
            <a:cxnSpLocks/>
          </p:cNvCxnSpPr>
          <p:nvPr/>
        </p:nvCxnSpPr>
        <p:spPr>
          <a:xfrm flipV="1">
            <a:off x="2773407" y="2831144"/>
            <a:ext cx="1883397" cy="123464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53" name="Picture 52" descr="A picture containing bird&#10;&#10;Description automatically generated">
            <a:extLst>
              <a:ext uri="{FF2B5EF4-FFF2-40B4-BE49-F238E27FC236}">
                <a16:creationId xmlns:a16="http://schemas.microsoft.com/office/drawing/2014/main" id="{0426D8E7-66CB-6E4C-930F-109D3CC6560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19020" y="4528686"/>
            <a:ext cx="1077263" cy="1242249"/>
          </a:xfrm>
          <a:prstGeom prst="rect">
            <a:avLst/>
          </a:prstGeom>
        </p:spPr>
      </p:pic>
      <p:pic>
        <p:nvPicPr>
          <p:cNvPr id="52" name="Picture 51" descr="A close up of a logo&#10;&#10;Description automatically generated">
            <a:extLst>
              <a:ext uri="{FF2B5EF4-FFF2-40B4-BE49-F238E27FC236}">
                <a16:creationId xmlns:a16="http://schemas.microsoft.com/office/drawing/2014/main" id="{09D72407-17D7-DA4D-90EE-5EAE5651EC7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01562" y="4671972"/>
            <a:ext cx="777766" cy="1185168"/>
          </a:xfrm>
          <a:prstGeom prst="rect">
            <a:avLst/>
          </a:prstGeom>
        </p:spPr>
      </p:pic>
      <p:pic>
        <p:nvPicPr>
          <p:cNvPr id="54" name="Graphic 53" descr="Shirt">
            <a:extLst>
              <a:ext uri="{FF2B5EF4-FFF2-40B4-BE49-F238E27FC236}">
                <a16:creationId xmlns:a16="http://schemas.microsoft.com/office/drawing/2014/main" id="{A90FF1EA-C498-DE4E-A23D-DB4796230799}"/>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493654" y="4528686"/>
            <a:ext cx="1015663" cy="1015663"/>
          </a:xfrm>
          <a:prstGeom prst="rect">
            <a:avLst/>
          </a:prstGeom>
        </p:spPr>
      </p:pic>
      <p:pic>
        <p:nvPicPr>
          <p:cNvPr id="55" name="Graphic 54" descr="Shirt">
            <a:extLst>
              <a:ext uri="{FF2B5EF4-FFF2-40B4-BE49-F238E27FC236}">
                <a16:creationId xmlns:a16="http://schemas.microsoft.com/office/drawing/2014/main" id="{CA69DE76-60F1-034E-8F13-4D6D37C45332}"/>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23285" y="4905149"/>
            <a:ext cx="1015663" cy="1015663"/>
          </a:xfrm>
          <a:prstGeom prst="rect">
            <a:avLst/>
          </a:prstGeom>
        </p:spPr>
      </p:pic>
      <p:pic>
        <p:nvPicPr>
          <p:cNvPr id="57" name="Picture 56" descr="A picture containing bird&#10;&#10;Description automatically generated">
            <a:extLst>
              <a:ext uri="{FF2B5EF4-FFF2-40B4-BE49-F238E27FC236}">
                <a16:creationId xmlns:a16="http://schemas.microsoft.com/office/drawing/2014/main" id="{9788C1F3-A3F2-674F-AD61-727A7FC691BF}"/>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2548" t="47145" r="44967" b="3215"/>
          <a:stretch/>
        </p:blipFill>
        <p:spPr>
          <a:xfrm>
            <a:off x="3398004" y="4485175"/>
            <a:ext cx="1385047" cy="1378064"/>
          </a:xfrm>
          <a:prstGeom prst="rect">
            <a:avLst/>
          </a:prstGeom>
        </p:spPr>
      </p:pic>
      <p:pic>
        <p:nvPicPr>
          <p:cNvPr id="41" name="Picture 40">
            <a:extLst>
              <a:ext uri="{FF2B5EF4-FFF2-40B4-BE49-F238E27FC236}">
                <a16:creationId xmlns:a16="http://schemas.microsoft.com/office/drawing/2014/main" id="{6C1442BB-1B2A-5240-9D80-7AAC392A91B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935439" y="5023990"/>
            <a:ext cx="1253204" cy="927312"/>
          </a:xfrm>
          <a:prstGeom prst="rect">
            <a:avLst/>
          </a:prstGeom>
        </p:spPr>
      </p:pic>
      <p:pic>
        <p:nvPicPr>
          <p:cNvPr id="59" name="Picture 58">
            <a:extLst>
              <a:ext uri="{FF2B5EF4-FFF2-40B4-BE49-F238E27FC236}">
                <a16:creationId xmlns:a16="http://schemas.microsoft.com/office/drawing/2014/main" id="{68949D1D-2BC8-7441-964B-123170254BB3}"/>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t="18437" r="59001" b="23198"/>
          <a:stretch/>
        </p:blipFill>
        <p:spPr>
          <a:xfrm>
            <a:off x="6192632" y="2608508"/>
            <a:ext cx="909254" cy="1493891"/>
          </a:xfrm>
          <a:prstGeom prst="rect">
            <a:avLst/>
          </a:prstGeom>
        </p:spPr>
      </p:pic>
      <p:pic>
        <p:nvPicPr>
          <p:cNvPr id="40" name="Picture 39">
            <a:extLst>
              <a:ext uri="{FF2B5EF4-FFF2-40B4-BE49-F238E27FC236}">
                <a16:creationId xmlns:a16="http://schemas.microsoft.com/office/drawing/2014/main" id="{46C8E547-1B4C-1A4F-B7B4-8A3D2F8C096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flipH="1">
            <a:off x="5071541" y="3122331"/>
            <a:ext cx="1250116" cy="927312"/>
          </a:xfrm>
          <a:prstGeom prst="rect">
            <a:avLst/>
          </a:prstGeom>
        </p:spPr>
      </p:pic>
      <p:pic>
        <p:nvPicPr>
          <p:cNvPr id="18" name="Picture 17">
            <a:extLst>
              <a:ext uri="{FF2B5EF4-FFF2-40B4-BE49-F238E27FC236}">
                <a16:creationId xmlns:a16="http://schemas.microsoft.com/office/drawing/2014/main" id="{81AF6D2B-03C8-9642-B509-19C518EF7182}"/>
              </a:ext>
            </a:extLst>
          </p:cNvPr>
          <p:cNvPicPr>
            <a:picLocks noChangeAspect="1"/>
          </p:cNvPicPr>
          <p:nvPr/>
        </p:nvPicPr>
        <p:blipFill rotWithShape="1">
          <a:blip r:embed="rId21">
            <a:extLst>
              <a:ext uri="{BEBA8EAE-BF5A-486C-A8C5-ECC9F3942E4B}">
                <a14:imgProps xmlns:a14="http://schemas.microsoft.com/office/drawing/2010/main">
                  <a14:imgLayer r:embed="rId22">
                    <a14:imgEffect>
                      <a14:backgroundRemoval t="47491" b="94166" l="3632" r="32685">
                        <a14:backgroundMark x1="19063" y1="66260" x2="19063" y2="66260"/>
                        <a14:backgroundMark x1="12344" y1="68496" x2="12969" y2="65650"/>
                      </a14:backgroundRemoval>
                    </a14:imgEffect>
                  </a14:imgLayer>
                </a14:imgProps>
              </a:ext>
              <a:ext uri="{28A0092B-C50C-407E-A947-70E740481C1C}">
                <a14:useLocalDpi xmlns:a14="http://schemas.microsoft.com/office/drawing/2010/main" val="0"/>
              </a:ext>
            </a:extLst>
          </a:blip>
          <a:srcRect t="41657" r="63684"/>
          <a:stretch/>
        </p:blipFill>
        <p:spPr>
          <a:xfrm>
            <a:off x="8074595" y="2662427"/>
            <a:ext cx="1475884" cy="1822748"/>
          </a:xfrm>
          <a:prstGeom prst="rect">
            <a:avLst/>
          </a:prstGeom>
        </p:spPr>
      </p:pic>
    </p:spTree>
    <p:extLst>
      <p:ext uri="{BB962C8B-B14F-4D97-AF65-F5344CB8AC3E}">
        <p14:creationId xmlns:p14="http://schemas.microsoft.com/office/powerpoint/2010/main" val="331395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ackground rectangle">
            <a:extLst>
              <a:ext uri="{FF2B5EF4-FFF2-40B4-BE49-F238E27FC236}">
                <a16:creationId xmlns:a16="http://schemas.microsoft.com/office/drawing/2014/main" id="{DF148A46-4FB6-4381-B0D1-50FEB9193EC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1915297" cy="869950"/>
          </a:xfrm>
          <a:prstGeom prst="rect">
            <a:avLst/>
          </a:prstGeom>
        </p:spPr>
      </p:pic>
      <p:sp>
        <p:nvSpPr>
          <p:cNvPr id="4" name="Title 3"/>
          <p:cNvSpPr>
            <a:spLocks noGrp="1"/>
          </p:cNvSpPr>
          <p:nvPr>
            <p:ph type="title"/>
          </p:nvPr>
        </p:nvSpPr>
        <p:spPr>
          <a:xfrm>
            <a:off x="0" y="296864"/>
            <a:ext cx="5769430" cy="707849"/>
          </a:xfrm>
        </p:spPr>
        <p:txBody>
          <a:bodyPr>
            <a:normAutofit/>
          </a:bodyPr>
          <a:lstStyle/>
          <a:p>
            <a:r>
              <a:rPr lang="en-GB" sz="3200" b="1" dirty="0" err="1">
                <a:solidFill>
                  <a:schemeClr val="bg1"/>
                </a:solidFill>
              </a:rPr>
              <a:t>Fragen</a:t>
            </a:r>
            <a:endParaRPr lang="en-GB" sz="3200" b="1" dirty="0">
              <a:solidFill>
                <a:schemeClr val="bg1"/>
              </a:solidFill>
            </a:endParaRPr>
          </a:p>
        </p:txBody>
      </p:sp>
      <p:sp>
        <p:nvSpPr>
          <p:cNvPr id="15" name="Rounded Rectangle 11">
            <a:extLst>
              <a:ext uri="{FF2B5EF4-FFF2-40B4-BE49-F238E27FC236}">
                <a16:creationId xmlns:a16="http://schemas.microsoft.com/office/drawing/2014/main" id="{BBF22B89-98EE-4BB6-B47D-9CD6CF8FDBBA}"/>
              </a:ext>
            </a:extLst>
          </p:cNvPr>
          <p:cNvSpPr/>
          <p:nvPr/>
        </p:nvSpPr>
        <p:spPr>
          <a:xfrm>
            <a:off x="10453816" y="247046"/>
            <a:ext cx="1505384"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Rectangle 1"/>
          <p:cNvSpPr/>
          <p:nvPr/>
        </p:nvSpPr>
        <p:spPr>
          <a:xfrm>
            <a:off x="292572" y="1869017"/>
            <a:ext cx="3962400" cy="2677656"/>
          </a:xfrm>
          <a:prstGeom prst="rect">
            <a:avLst/>
          </a:prstGeom>
        </p:spPr>
        <p:txBody>
          <a:bodyPr wrap="square">
            <a:spAutoFit/>
          </a:bodyPr>
          <a:lstStyle/>
          <a:p>
            <a:r>
              <a:rPr lang="en-GB" sz="2400" dirty="0">
                <a:solidFill>
                  <a:srgbClr val="1F4E79"/>
                </a:solidFill>
                <a:latin typeface="Century Gothic" panose="020B0502020202020204" pitchFamily="34" charset="0"/>
                <a:ea typeface="Calibri" panose="020F0502020204030204" pitchFamily="34" charset="0"/>
                <a:cs typeface="Times New Roman" panose="02020603050405020304" pitchFamily="18" charset="0"/>
              </a:rPr>
              <a:t>1. Was </a:t>
            </a:r>
            <a:r>
              <a:rPr lang="en-GB" sz="2400" dirty="0" err="1">
                <a:solidFill>
                  <a:srgbClr val="1F4E79"/>
                </a:solidFill>
                <a:latin typeface="Century Gothic" panose="020B0502020202020204" pitchFamily="34" charset="0"/>
                <a:ea typeface="Calibri" panose="020F0502020204030204" pitchFamily="34" charset="0"/>
                <a:cs typeface="Times New Roman" panose="02020603050405020304" pitchFamily="18" charset="0"/>
              </a:rPr>
              <a:t>ist</a:t>
            </a:r>
            <a:r>
              <a:rPr lang="en-GB" sz="2400" dirty="0">
                <a:solidFill>
                  <a:srgbClr val="1F4E79"/>
                </a:solidFill>
                <a:latin typeface="Century Gothic" panose="020B0502020202020204" pitchFamily="34" charset="0"/>
                <a:ea typeface="Calibri" panose="020F0502020204030204" pitchFamily="34" charset="0"/>
                <a:cs typeface="Times New Roman" panose="02020603050405020304" pitchFamily="18" charset="0"/>
              </a:rPr>
              <a:t> auf </a:t>
            </a:r>
            <a:r>
              <a:rPr lang="en-GB" sz="2400" dirty="0" err="1">
                <a:solidFill>
                  <a:srgbClr val="1F4E79"/>
                </a:solidFill>
                <a:latin typeface="Century Gothic" panose="020B0502020202020204" pitchFamily="34" charset="0"/>
                <a:ea typeface="Calibri" panose="020F0502020204030204" pitchFamily="34" charset="0"/>
                <a:cs typeface="Times New Roman" panose="02020603050405020304" pitchFamily="18" charset="0"/>
              </a:rPr>
              <a:t>dem</a:t>
            </a:r>
            <a:r>
              <a:rPr lang="en-GB" sz="2400" dirty="0">
                <a:solidFill>
                  <a:srgbClr val="1F4E79"/>
                </a:solidFill>
                <a:latin typeface="Century Gothic" panose="020B0502020202020204" pitchFamily="34" charset="0"/>
                <a:ea typeface="Calibri" panose="020F0502020204030204" pitchFamily="34" charset="0"/>
                <a:cs typeface="Times New Roman" panose="02020603050405020304" pitchFamily="18" charset="0"/>
              </a:rPr>
              <a:t> Bild?</a:t>
            </a:r>
            <a:br>
              <a:rPr lang="en-GB" sz="2400" dirty="0">
                <a:solidFill>
                  <a:srgbClr val="1F4E79"/>
                </a:solidFill>
                <a:latin typeface="Century Gothic" panose="020B0502020202020204" pitchFamily="34" charset="0"/>
                <a:ea typeface="Calibri" panose="020F0502020204030204" pitchFamily="34" charset="0"/>
                <a:cs typeface="Times New Roman" panose="02020603050405020304" pitchFamily="18" charset="0"/>
              </a:rPr>
            </a:br>
            <a:endParaRPr lang="en-GB" sz="2400" dirty="0">
              <a:solidFill>
                <a:srgbClr val="1F4E79"/>
              </a:solidFill>
              <a:latin typeface="Century Gothic" panose="020B0502020202020204" pitchFamily="34" charset="0"/>
              <a:ea typeface="Calibri" panose="020F0502020204030204" pitchFamily="34" charset="0"/>
              <a:cs typeface="Times New Roman" panose="02020603050405020304" pitchFamily="18" charset="0"/>
            </a:endParaRPr>
          </a:p>
          <a:p>
            <a:r>
              <a:rPr lang="en-GB" sz="2400" dirty="0">
                <a:solidFill>
                  <a:srgbClr val="1F4E79"/>
                </a:solidFill>
                <a:latin typeface="Century Gothic" panose="020B0502020202020204" pitchFamily="34" charset="0"/>
                <a:ea typeface="Calibri" panose="020F0502020204030204" pitchFamily="34" charset="0"/>
                <a:cs typeface="Times New Roman" panose="02020603050405020304" pitchFamily="18" charset="0"/>
              </a:rPr>
              <a:t>2. </a:t>
            </a:r>
            <a:r>
              <a:rPr lang="de-DE" sz="2400" dirty="0">
                <a:solidFill>
                  <a:srgbClr val="1F4E79"/>
                </a:solidFill>
                <a:latin typeface="Century Gothic" panose="020B0502020202020204" pitchFamily="34" charset="0"/>
                <a:ea typeface="Calibri" panose="020F0502020204030204" pitchFamily="34" charset="0"/>
                <a:cs typeface="Times New Roman" panose="02020603050405020304" pitchFamily="18" charset="0"/>
              </a:rPr>
              <a:t>Bist du schon auf ein Konzert gegangen?</a:t>
            </a:r>
          </a:p>
          <a:p>
            <a:br>
              <a:rPr lang="de-DE" sz="2400" dirty="0">
                <a:solidFill>
                  <a:srgbClr val="1F4E79"/>
                </a:solidFill>
                <a:latin typeface="Century Gothic" panose="020B0502020202020204" pitchFamily="34" charset="0"/>
                <a:ea typeface="Calibri" panose="020F0502020204030204" pitchFamily="34" charset="0"/>
                <a:cs typeface="Times New Roman" panose="02020603050405020304" pitchFamily="18" charset="0"/>
              </a:rPr>
            </a:br>
            <a:r>
              <a:rPr lang="de-DE" sz="2400" dirty="0">
                <a:solidFill>
                  <a:srgbClr val="1F4E79"/>
                </a:solidFill>
                <a:latin typeface="Century Gothic" panose="020B0502020202020204" pitchFamily="34" charset="0"/>
                <a:ea typeface="Calibri" panose="020F0502020204030204" pitchFamily="34" charset="0"/>
                <a:cs typeface="Times New Roman" panose="02020603050405020304" pitchFamily="18" charset="0"/>
              </a:rPr>
              <a:t>3. Welche Band willst du ‘live’ sehen?</a:t>
            </a:r>
            <a:endParaRPr lang="en-GB" sz="2400" dirty="0">
              <a:latin typeface="Century Gothic" panose="020B0502020202020204" pitchFamily="34" charset="0"/>
            </a:endParaRPr>
          </a:p>
        </p:txBody>
      </p:sp>
      <p:pic>
        <p:nvPicPr>
          <p:cNvPr id="6" name="Picture 5">
            <a:extLst>
              <a:ext uri="{FF2B5EF4-FFF2-40B4-BE49-F238E27FC236}">
                <a16:creationId xmlns:a16="http://schemas.microsoft.com/office/drawing/2014/main" id="{061AE636-ECAE-4D55-B2D3-2097B41188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4972" y="1001890"/>
            <a:ext cx="7817579" cy="5199739"/>
          </a:xfrm>
          <a:prstGeom prst="rect">
            <a:avLst/>
          </a:prstGeom>
        </p:spPr>
      </p:pic>
    </p:spTree>
    <p:extLst>
      <p:ext uri="{BB962C8B-B14F-4D97-AF65-F5344CB8AC3E}">
        <p14:creationId xmlns:p14="http://schemas.microsoft.com/office/powerpoint/2010/main" val="1521735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5770605" cy="869950"/>
          </a:xfrm>
          <a:prstGeom prst="rect">
            <a:avLst/>
          </a:prstGeom>
        </p:spPr>
      </p:pic>
      <p:sp>
        <p:nvSpPr>
          <p:cNvPr id="4" name="Title 3"/>
          <p:cNvSpPr>
            <a:spLocks noGrp="1"/>
          </p:cNvSpPr>
          <p:nvPr>
            <p:ph type="title"/>
          </p:nvPr>
        </p:nvSpPr>
        <p:spPr>
          <a:xfrm>
            <a:off x="0" y="294041"/>
            <a:ext cx="5461686" cy="707849"/>
          </a:xfrm>
        </p:spPr>
        <p:txBody>
          <a:bodyPr>
            <a:normAutofit/>
          </a:bodyPr>
          <a:lstStyle/>
          <a:p>
            <a:r>
              <a:rPr lang="en-GB" sz="3600" b="1" dirty="0" err="1">
                <a:solidFill>
                  <a:schemeClr val="bg1"/>
                </a:solidFill>
              </a:rPr>
              <a:t>Beschreib</a:t>
            </a:r>
            <a:r>
              <a:rPr lang="en-GB" sz="3600" b="1" dirty="0">
                <a:solidFill>
                  <a:schemeClr val="bg1"/>
                </a:solidFill>
              </a:rPr>
              <a:t> </a:t>
            </a:r>
            <a:r>
              <a:rPr lang="en-GB" sz="3600" b="1" dirty="0" err="1">
                <a:solidFill>
                  <a:schemeClr val="bg1"/>
                </a:solidFill>
              </a:rPr>
              <a:t>deine</a:t>
            </a:r>
            <a:r>
              <a:rPr lang="en-GB" sz="3600" b="1" dirty="0">
                <a:solidFill>
                  <a:schemeClr val="bg1"/>
                </a:solidFill>
              </a:rPr>
              <a:t> </a:t>
            </a:r>
            <a:r>
              <a:rPr lang="en-GB" sz="3600" b="1" dirty="0" err="1">
                <a:solidFill>
                  <a:schemeClr val="bg1"/>
                </a:solidFill>
              </a:rPr>
              <a:t>Pläne</a:t>
            </a:r>
            <a:endParaRPr lang="en-GB" sz="3600" b="1" dirty="0">
              <a:solidFill>
                <a:schemeClr val="bg1"/>
              </a:solidFill>
            </a:endParaRPr>
          </a:p>
        </p:txBody>
      </p:sp>
      <p:sp>
        <p:nvSpPr>
          <p:cNvPr id="5" name="Rounded Rectangle 11">
            <a:extLst>
              <a:ext uri="{FF2B5EF4-FFF2-40B4-BE49-F238E27FC236}">
                <a16:creationId xmlns:a16="http://schemas.microsoft.com/office/drawing/2014/main" id="{483D7EB9-C2AA-4190-98DE-925F861600E9}"/>
              </a:ext>
            </a:extLst>
          </p:cNvPr>
          <p:cNvSpPr/>
          <p:nvPr/>
        </p:nvSpPr>
        <p:spPr>
          <a:xfrm>
            <a:off x="10508974" y="247046"/>
            <a:ext cx="1448353"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schreiben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0059922B-7BB8-6A4C-A3D8-5E83A76F38CE}"/>
              </a:ext>
            </a:extLst>
          </p:cNvPr>
          <p:cNvSpPr txBox="1"/>
          <p:nvPr/>
        </p:nvSpPr>
        <p:spPr>
          <a:xfrm>
            <a:off x="180000" y="1296000"/>
            <a:ext cx="10328974" cy="461665"/>
          </a:xfrm>
          <a:prstGeom prst="rect">
            <a:avLst/>
          </a:prstGeom>
          <a:noFill/>
        </p:spPr>
        <p:txBody>
          <a:bodyPr wrap="square" rtlCol="0">
            <a:spAutoFit/>
          </a:bodyPr>
          <a:lstStyle/>
          <a:p>
            <a:r>
              <a:rPr lang="en-US" sz="2400" dirty="0" err="1">
                <a:solidFill>
                  <a:schemeClr val="accent5">
                    <a:lumMod val="50000"/>
                  </a:schemeClr>
                </a:solidFill>
                <a:latin typeface="Century Gothic" panose="020B0502020202020204" pitchFamily="34" charset="0"/>
              </a:rPr>
              <a:t>Schreib</a:t>
            </a:r>
            <a:r>
              <a:rPr lang="en-US" sz="2400" dirty="0">
                <a:solidFill>
                  <a:schemeClr val="accent5">
                    <a:lumMod val="50000"/>
                  </a:schemeClr>
                </a:solidFill>
                <a:latin typeface="Century Gothic" panose="020B0502020202020204" pitchFamily="34" charset="0"/>
              </a:rPr>
              <a:t> </a:t>
            </a:r>
            <a:r>
              <a:rPr lang="en-US" sz="2400" dirty="0" err="1">
                <a:solidFill>
                  <a:schemeClr val="accent5">
                    <a:lumMod val="50000"/>
                  </a:schemeClr>
                </a:solidFill>
                <a:latin typeface="Century Gothic" panose="020B0502020202020204" pitchFamily="34" charset="0"/>
              </a:rPr>
              <a:t>Sätze</a:t>
            </a:r>
            <a:r>
              <a:rPr lang="en-US" sz="2400" dirty="0">
                <a:solidFill>
                  <a:schemeClr val="accent5">
                    <a:lumMod val="50000"/>
                  </a:schemeClr>
                </a:solidFill>
                <a:latin typeface="Century Gothic" panose="020B0502020202020204" pitchFamily="34" charset="0"/>
              </a:rPr>
              <a:t>.</a:t>
            </a:r>
          </a:p>
        </p:txBody>
      </p:sp>
      <p:pic>
        <p:nvPicPr>
          <p:cNvPr id="6" name="Picture 5" descr="A picture containing kite, umbrella&#10;&#10;Description automatically generated">
            <a:extLst>
              <a:ext uri="{FF2B5EF4-FFF2-40B4-BE49-F238E27FC236}">
                <a16:creationId xmlns:a16="http://schemas.microsoft.com/office/drawing/2014/main" id="{EB559752-845F-4693-9636-3623CFC79F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8272" y="218555"/>
            <a:ext cx="1003916" cy="858819"/>
          </a:xfrm>
          <a:prstGeom prst="rect">
            <a:avLst/>
          </a:prstGeom>
        </p:spPr>
      </p:pic>
      <p:graphicFrame>
        <p:nvGraphicFramePr>
          <p:cNvPr id="2" name="Table 7">
            <a:extLst>
              <a:ext uri="{FF2B5EF4-FFF2-40B4-BE49-F238E27FC236}">
                <a16:creationId xmlns:a16="http://schemas.microsoft.com/office/drawing/2014/main" id="{D9CBE83E-454F-4406-BC0C-6727AA8A14A1}"/>
              </a:ext>
            </a:extLst>
          </p:cNvPr>
          <p:cNvGraphicFramePr>
            <a:graphicFrameLocks noGrp="1"/>
          </p:cNvGraphicFramePr>
          <p:nvPr/>
        </p:nvGraphicFramePr>
        <p:xfrm>
          <a:off x="180000" y="1889674"/>
          <a:ext cx="8093143" cy="4165136"/>
        </p:xfrm>
        <a:graphic>
          <a:graphicData uri="http://schemas.openxmlformats.org/drawingml/2006/table">
            <a:tbl>
              <a:tblPr firstRow="1" bandRow="1">
                <a:tableStyleId>{5940675A-B579-460E-94D1-54222C63F5DA}</a:tableStyleId>
              </a:tblPr>
              <a:tblGrid>
                <a:gridCol w="434930">
                  <a:extLst>
                    <a:ext uri="{9D8B030D-6E8A-4147-A177-3AD203B41FA5}">
                      <a16:colId xmlns:a16="http://schemas.microsoft.com/office/drawing/2014/main" val="1733309970"/>
                    </a:ext>
                  </a:extLst>
                </a:gridCol>
                <a:gridCol w="7658213">
                  <a:extLst>
                    <a:ext uri="{9D8B030D-6E8A-4147-A177-3AD203B41FA5}">
                      <a16:colId xmlns:a16="http://schemas.microsoft.com/office/drawing/2014/main" val="3021735532"/>
                    </a:ext>
                  </a:extLst>
                </a:gridCol>
              </a:tblGrid>
              <a:tr h="520642">
                <a:tc>
                  <a:txBody>
                    <a:bodyPr/>
                    <a:lstStyle/>
                    <a:p>
                      <a:pPr algn="ctr"/>
                      <a:r>
                        <a:rPr lang="en-GB" sz="2300" b="0" i="0" dirty="0">
                          <a:solidFill>
                            <a:srgbClr val="203864"/>
                          </a:solidFill>
                          <a:latin typeface="Century Gothic" panose="020B0502020202020204" pitchFamily="34" charset="0"/>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300" b="0" i="0" dirty="0">
                          <a:solidFill>
                            <a:srgbClr val="203864"/>
                          </a:solidFill>
                          <a:latin typeface="Century Gothic" panose="020B0502020202020204" pitchFamily="34" charset="0"/>
                        </a:rPr>
                        <a:t>Ich plane,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80471924"/>
                  </a:ext>
                </a:extLst>
              </a:tr>
              <a:tr h="520642">
                <a:tc>
                  <a:txBody>
                    <a:bodyPr/>
                    <a:lstStyle/>
                    <a:p>
                      <a:pPr algn="ctr"/>
                      <a:r>
                        <a:rPr lang="en-GB" sz="2300" b="0" i="0" dirty="0">
                          <a:solidFill>
                            <a:srgbClr val="203864"/>
                          </a:solidFill>
                          <a:latin typeface="Century Gothic" panose="020B0502020202020204" pitchFamily="34"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300" b="0" i="0" dirty="0">
                          <a:solidFill>
                            <a:srgbClr val="203864"/>
                          </a:solidFill>
                          <a:latin typeface="Century Gothic" panose="020B0502020202020204" pitchFamily="34" charset="0"/>
                        </a:rPr>
                        <a:t>Mein Freund (Max) / </a:t>
                      </a:r>
                      <a:r>
                        <a:rPr lang="en-GB" sz="2300" b="0" i="0" dirty="0" err="1">
                          <a:solidFill>
                            <a:srgbClr val="203864"/>
                          </a:solidFill>
                          <a:latin typeface="Century Gothic" panose="020B0502020202020204" pitchFamily="34" charset="0"/>
                        </a:rPr>
                        <a:t>Meine</a:t>
                      </a:r>
                      <a:r>
                        <a:rPr lang="en-GB" sz="2300" b="0" i="0" dirty="0">
                          <a:solidFill>
                            <a:srgbClr val="203864"/>
                          </a:solidFill>
                          <a:latin typeface="Century Gothic" panose="020B0502020202020204" pitchFamily="34" charset="0"/>
                        </a:rPr>
                        <a:t> </a:t>
                      </a:r>
                      <a:r>
                        <a:rPr lang="en-GB" sz="2300" dirty="0" err="1">
                          <a:solidFill>
                            <a:srgbClr val="203864"/>
                          </a:solidFill>
                        </a:rPr>
                        <a:t>Freundin</a:t>
                      </a:r>
                      <a:r>
                        <a:rPr lang="en-GB" sz="2300" dirty="0">
                          <a:solidFill>
                            <a:srgbClr val="203864"/>
                          </a:solidFill>
                        </a:rPr>
                        <a:t> (Lily) hat Lust,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71178307"/>
                  </a:ext>
                </a:extLst>
              </a:tr>
              <a:tr h="520642">
                <a:tc>
                  <a:txBody>
                    <a:bodyPr/>
                    <a:lstStyle/>
                    <a:p>
                      <a:pPr algn="ctr"/>
                      <a:r>
                        <a:rPr lang="en-GB" sz="2300" b="0" i="0" dirty="0">
                          <a:solidFill>
                            <a:srgbClr val="203864"/>
                          </a:solidFill>
                          <a:latin typeface="Century Gothic" panose="020B0502020202020204" pitchFamily="34" charset="0"/>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300" b="0" i="0" dirty="0">
                          <a:solidFill>
                            <a:srgbClr val="203864"/>
                          </a:solidFill>
                          <a:latin typeface="Century Gothic" panose="020B0502020202020204" pitchFamily="34" charset="0"/>
                        </a:rPr>
                        <a:t>Ich will…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98809469"/>
                  </a:ext>
                </a:extLst>
              </a:tr>
              <a:tr h="520642">
                <a:tc>
                  <a:txBody>
                    <a:bodyPr/>
                    <a:lstStyle/>
                    <a:p>
                      <a:pPr algn="ctr"/>
                      <a:r>
                        <a:rPr lang="en-GB" sz="2300" b="0" i="0" dirty="0">
                          <a:solidFill>
                            <a:srgbClr val="203864"/>
                          </a:solidFill>
                          <a:latin typeface="Century Gothic" panose="020B0502020202020204" pitchFamily="34" charset="0"/>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300" b="0" i="0" dirty="0" err="1">
                          <a:solidFill>
                            <a:srgbClr val="203864"/>
                          </a:solidFill>
                          <a:latin typeface="Century Gothic" panose="020B0502020202020204" pitchFamily="34" charset="0"/>
                        </a:rPr>
                        <a:t>Wirst</a:t>
                      </a:r>
                      <a:r>
                        <a:rPr lang="en-GB" sz="2300" b="0" i="0" dirty="0">
                          <a:solidFill>
                            <a:srgbClr val="203864"/>
                          </a:solidFill>
                          <a:latin typeface="Century Gothic" panose="020B0502020202020204" pitchFamily="34" charset="0"/>
                        </a:rPr>
                        <a:t> du…?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34438931"/>
                  </a:ext>
                </a:extLst>
              </a:tr>
              <a:tr h="520642">
                <a:tc>
                  <a:txBody>
                    <a:bodyPr/>
                    <a:lstStyle/>
                    <a:p>
                      <a:pPr algn="ctr"/>
                      <a:r>
                        <a:rPr lang="en-GB" sz="2300" b="0" i="0" dirty="0">
                          <a:solidFill>
                            <a:srgbClr val="203864"/>
                          </a:solidFill>
                          <a:latin typeface="Century Gothic" panose="020B0502020202020204" pitchFamily="34" charset="0"/>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300" b="0" i="0" dirty="0">
                          <a:solidFill>
                            <a:srgbClr val="203864"/>
                          </a:solidFill>
                          <a:latin typeface="Century Gothic" panose="020B0502020202020204" pitchFamily="34" charset="0"/>
                        </a:rPr>
                        <a:t>Ich </a:t>
                      </a:r>
                      <a:r>
                        <a:rPr lang="en-GB" sz="2300" b="0" i="0" dirty="0" err="1">
                          <a:solidFill>
                            <a:srgbClr val="203864"/>
                          </a:solidFill>
                          <a:latin typeface="Century Gothic" panose="020B0502020202020204" pitchFamily="34" charset="0"/>
                        </a:rPr>
                        <a:t>habe</a:t>
                      </a:r>
                      <a:r>
                        <a:rPr lang="en-GB" sz="2300" b="0" i="0" dirty="0">
                          <a:solidFill>
                            <a:srgbClr val="203864"/>
                          </a:solidFill>
                          <a:latin typeface="Century Gothic" panose="020B0502020202020204" pitchFamily="34" charset="0"/>
                        </a:rPr>
                        <a:t> die Aufgabe,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85031671"/>
                  </a:ext>
                </a:extLst>
              </a:tr>
              <a:tr h="520642">
                <a:tc>
                  <a:txBody>
                    <a:bodyPr/>
                    <a:lstStyle/>
                    <a:p>
                      <a:pPr algn="ctr"/>
                      <a:r>
                        <a:rPr lang="en-GB" sz="2300" b="0" i="0" dirty="0">
                          <a:solidFill>
                            <a:srgbClr val="203864"/>
                          </a:solidFill>
                          <a:latin typeface="Century Gothic" panose="020B0502020202020204" pitchFamily="34" charset="0"/>
                        </a:rPr>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300" b="0" i="0" dirty="0">
                          <a:solidFill>
                            <a:srgbClr val="203864"/>
                          </a:solidFill>
                          <a:latin typeface="Century Gothic" panose="020B0502020202020204" pitchFamily="34" charset="0"/>
                        </a:rPr>
                        <a:t>Ich </a:t>
                      </a:r>
                      <a:r>
                        <a:rPr lang="en-GB" sz="2300" b="0" i="0" dirty="0" err="1">
                          <a:solidFill>
                            <a:srgbClr val="203864"/>
                          </a:solidFill>
                          <a:latin typeface="Century Gothic" panose="020B0502020202020204" pitchFamily="34" charset="0"/>
                        </a:rPr>
                        <a:t>meine</a:t>
                      </a:r>
                      <a:r>
                        <a:rPr lang="en-GB" sz="2300" b="0" i="0" dirty="0">
                          <a:solidFill>
                            <a:srgbClr val="203864"/>
                          </a:solidFill>
                          <a:latin typeface="Century Gothic" panose="020B0502020202020204" pitchFamily="34" charset="0"/>
                        </a:rPr>
                        <a:t>, </a:t>
                      </a:r>
                      <a:r>
                        <a:rPr lang="en-GB" sz="2300" dirty="0" err="1">
                          <a:solidFill>
                            <a:srgbClr val="203864"/>
                          </a:solidFill>
                        </a:rPr>
                        <a:t>mein</a:t>
                      </a:r>
                      <a:r>
                        <a:rPr lang="en-GB" sz="2300" dirty="0">
                          <a:solidFill>
                            <a:srgbClr val="203864"/>
                          </a:solidFill>
                        </a:rPr>
                        <a:t> Lehrer/</a:t>
                      </a:r>
                      <a:r>
                        <a:rPr lang="en-GB" sz="2300" dirty="0" err="1">
                          <a:solidFill>
                            <a:srgbClr val="203864"/>
                          </a:solidFill>
                        </a:rPr>
                        <a:t>meine</a:t>
                      </a:r>
                      <a:r>
                        <a:rPr lang="en-GB" sz="2300" dirty="0">
                          <a:solidFill>
                            <a:srgbClr val="203864"/>
                          </a:solidFill>
                        </a:rPr>
                        <a:t> </a:t>
                      </a:r>
                      <a:r>
                        <a:rPr lang="en-GB" sz="2300" dirty="0" err="1">
                          <a:solidFill>
                            <a:srgbClr val="203864"/>
                          </a:solidFill>
                        </a:rPr>
                        <a:t>Lehrerin</a:t>
                      </a:r>
                      <a:r>
                        <a:rPr lang="en-GB" sz="2300" dirty="0">
                          <a:solidFill>
                            <a:srgbClr val="203864"/>
                          </a:solidFill>
                        </a:rPr>
                        <a:t> </a:t>
                      </a:r>
                      <a:r>
                        <a:rPr lang="en-GB" sz="2300" dirty="0" err="1">
                          <a:solidFill>
                            <a:srgbClr val="203864"/>
                          </a:solidFill>
                        </a:rPr>
                        <a:t>soll</a:t>
                      </a:r>
                      <a:r>
                        <a:rPr lang="en-GB" sz="2300" dirty="0">
                          <a:solidFill>
                            <a:srgbClr val="203864"/>
                          </a:solidFill>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61753347"/>
                  </a:ext>
                </a:extLst>
              </a:tr>
              <a:tr h="520642">
                <a:tc>
                  <a:txBody>
                    <a:bodyPr/>
                    <a:lstStyle/>
                    <a:p>
                      <a:pPr algn="ctr"/>
                      <a:r>
                        <a:rPr lang="en-GB" sz="2300" b="0" i="0" dirty="0">
                          <a:solidFill>
                            <a:srgbClr val="203864"/>
                          </a:solidFill>
                          <a:latin typeface="Century Gothic" panose="020B0502020202020204" pitchFamily="34" charset="0"/>
                        </a:rPr>
                        <a:t>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300" b="0" i="0" dirty="0" err="1">
                          <a:solidFill>
                            <a:srgbClr val="203864"/>
                          </a:solidFill>
                          <a:latin typeface="Century Gothic" panose="020B0502020202020204" pitchFamily="34" charset="0"/>
                        </a:rPr>
                        <a:t>Schreib</a:t>
                      </a:r>
                      <a:r>
                        <a:rPr lang="en-GB" sz="2300" b="0" i="0" dirty="0">
                          <a:solidFill>
                            <a:srgbClr val="203864"/>
                          </a:solidFill>
                          <a:latin typeface="Century Gothic" panose="020B0502020202020204" pitchFamily="34" charset="0"/>
                        </a:rPr>
                        <a:t> </a:t>
                      </a:r>
                      <a:r>
                        <a:rPr lang="en-GB" sz="2300" b="0" i="0" dirty="0" err="1">
                          <a:solidFill>
                            <a:srgbClr val="203864"/>
                          </a:solidFill>
                          <a:latin typeface="Century Gothic" panose="020B0502020202020204" pitchFamily="34" charset="0"/>
                        </a:rPr>
                        <a:t>deinen</a:t>
                      </a:r>
                      <a:r>
                        <a:rPr lang="en-GB" sz="2300" i="1" dirty="0">
                          <a:solidFill>
                            <a:srgbClr val="203864"/>
                          </a:solidFill>
                        </a:rPr>
                        <a:t> </a:t>
                      </a:r>
                      <a:r>
                        <a:rPr lang="en-GB" sz="2300" i="1" dirty="0" err="1">
                          <a:solidFill>
                            <a:srgbClr val="203864"/>
                          </a:solidFill>
                        </a:rPr>
                        <a:t>eigenen</a:t>
                      </a:r>
                      <a:r>
                        <a:rPr lang="en-GB" sz="2300" i="1" dirty="0">
                          <a:solidFill>
                            <a:srgbClr val="203864"/>
                          </a:solidFill>
                        </a:rPr>
                        <a:t> </a:t>
                      </a:r>
                      <a:r>
                        <a:rPr lang="en-GB" sz="2300" i="1" dirty="0" err="1">
                          <a:solidFill>
                            <a:srgbClr val="203864"/>
                          </a:solidFill>
                        </a:rPr>
                        <a:t>Satz</a:t>
                      </a:r>
                      <a:r>
                        <a:rPr lang="en-GB" sz="2300" i="1" dirty="0">
                          <a:solidFill>
                            <a:srgbClr val="203864"/>
                          </a:solidFill>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33528664"/>
                  </a:ext>
                </a:extLst>
              </a:tr>
              <a:tr h="520642">
                <a:tc>
                  <a:txBody>
                    <a:bodyPr/>
                    <a:lstStyle/>
                    <a:p>
                      <a:pPr algn="ctr"/>
                      <a:r>
                        <a:rPr lang="en-GB" sz="2300" b="0" i="0" dirty="0">
                          <a:solidFill>
                            <a:srgbClr val="203864"/>
                          </a:solidFill>
                          <a:latin typeface="Century Gothic" panose="020B0502020202020204" pitchFamily="34" charset="0"/>
                        </a:rPr>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300" b="0" i="0" dirty="0" err="1">
                          <a:solidFill>
                            <a:srgbClr val="203864"/>
                          </a:solidFill>
                          <a:latin typeface="Century Gothic" panose="020B0502020202020204" pitchFamily="34" charset="0"/>
                        </a:rPr>
                        <a:t>Schreib</a:t>
                      </a:r>
                      <a:r>
                        <a:rPr lang="en-GB" sz="2300" b="0" i="0" dirty="0">
                          <a:solidFill>
                            <a:srgbClr val="203864"/>
                          </a:solidFill>
                          <a:latin typeface="Century Gothic" panose="020B0502020202020204" pitchFamily="34" charset="0"/>
                        </a:rPr>
                        <a:t> </a:t>
                      </a:r>
                      <a:r>
                        <a:rPr lang="en-GB" sz="2300" b="0" i="0" dirty="0" err="1">
                          <a:solidFill>
                            <a:srgbClr val="203864"/>
                          </a:solidFill>
                          <a:latin typeface="Century Gothic" panose="020B0502020202020204" pitchFamily="34" charset="0"/>
                        </a:rPr>
                        <a:t>deinen</a:t>
                      </a:r>
                      <a:r>
                        <a:rPr lang="en-GB" sz="2300" i="1" dirty="0">
                          <a:solidFill>
                            <a:srgbClr val="203864"/>
                          </a:solidFill>
                        </a:rPr>
                        <a:t> </a:t>
                      </a:r>
                      <a:r>
                        <a:rPr lang="en-GB" sz="2300" i="1" dirty="0" err="1">
                          <a:solidFill>
                            <a:srgbClr val="203864"/>
                          </a:solidFill>
                        </a:rPr>
                        <a:t>eigenen</a:t>
                      </a:r>
                      <a:r>
                        <a:rPr lang="en-GB" sz="2300" i="1" dirty="0">
                          <a:solidFill>
                            <a:srgbClr val="203864"/>
                          </a:solidFill>
                        </a:rPr>
                        <a:t> </a:t>
                      </a:r>
                      <a:r>
                        <a:rPr lang="en-GB" sz="2300" i="1" dirty="0" err="1">
                          <a:solidFill>
                            <a:srgbClr val="203864"/>
                          </a:solidFill>
                        </a:rPr>
                        <a:t>Satz</a:t>
                      </a:r>
                      <a:r>
                        <a:rPr lang="en-GB" sz="2300" i="1" dirty="0">
                          <a:solidFill>
                            <a:srgbClr val="203864"/>
                          </a:solidFill>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70954845"/>
                  </a:ext>
                </a:extLst>
              </a:tr>
            </a:tbl>
          </a:graphicData>
        </a:graphic>
      </p:graphicFrame>
      <p:sp>
        <p:nvSpPr>
          <p:cNvPr id="9" name="Speech Bubble: Rectangle with Corners Rounded 8">
            <a:extLst>
              <a:ext uri="{FF2B5EF4-FFF2-40B4-BE49-F238E27FC236}">
                <a16:creationId xmlns:a16="http://schemas.microsoft.com/office/drawing/2014/main" id="{BA493D10-6D06-4F6D-958F-D15B8531E65D}"/>
              </a:ext>
            </a:extLst>
          </p:cNvPr>
          <p:cNvSpPr/>
          <p:nvPr/>
        </p:nvSpPr>
        <p:spPr>
          <a:xfrm>
            <a:off x="5719887" y="294041"/>
            <a:ext cx="3624992" cy="1350752"/>
          </a:xfrm>
          <a:prstGeom prst="wedgeRoundRectCallout">
            <a:avLst>
              <a:gd name="adj1" fmla="val 34491"/>
              <a:gd name="adj2" fmla="val 82706"/>
              <a:gd name="adj3" fmla="val 16667"/>
            </a:avLst>
          </a:prstGeom>
          <a:solidFill>
            <a:srgbClr val="203864"/>
          </a:solidFill>
          <a:ln w="12700">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2000" b="0" i="1" u="none" strike="noStrike" kern="1200" cap="none" spc="0" normalizeH="0" baseline="0" noProof="0" dirty="0">
                <a:ln>
                  <a:noFill/>
                </a:ln>
                <a:solidFill>
                  <a:prstClr val="white"/>
                </a:solidFill>
                <a:effectLst/>
                <a:uLnTx/>
                <a:uFillTx/>
                <a:latin typeface="Century Gothic" panose="020F0302020204030204"/>
              </a:rPr>
              <a:t>Extra: Link the ideas and language together in a paragraph. Use…</a:t>
            </a:r>
          </a:p>
        </p:txBody>
      </p:sp>
      <p:sp>
        <p:nvSpPr>
          <p:cNvPr id="10" name="TextBox 9">
            <a:extLst>
              <a:ext uri="{FF2B5EF4-FFF2-40B4-BE49-F238E27FC236}">
                <a16:creationId xmlns:a16="http://schemas.microsoft.com/office/drawing/2014/main" id="{93783285-CD4D-4706-A603-91822E1FB59A}"/>
              </a:ext>
            </a:extLst>
          </p:cNvPr>
          <p:cNvSpPr txBox="1"/>
          <p:nvPr/>
        </p:nvSpPr>
        <p:spPr>
          <a:xfrm>
            <a:off x="8193586" y="2131747"/>
            <a:ext cx="3814180" cy="1323439"/>
          </a:xfrm>
          <a:prstGeom prst="rect">
            <a:avLst/>
          </a:prstGeom>
          <a:solidFill>
            <a:srgbClr val="FFF4E7"/>
          </a:solidFill>
        </p:spPr>
        <p:txBody>
          <a:bodyPr wrap="square" rtlCol="0">
            <a:spAutoFit/>
          </a:bodyPr>
          <a:lstStyle/>
          <a:p>
            <a:pPr algn="l"/>
            <a:r>
              <a:rPr lang="en-GB" sz="2000" dirty="0">
                <a:solidFill>
                  <a:schemeClr val="accent5">
                    <a:lumMod val="50000"/>
                  </a:schemeClr>
                </a:solidFill>
                <a:latin typeface="Century Gothic" panose="020B0502020202020204" pitchFamily="34" charset="0"/>
              </a:rPr>
              <a:t>time adverbs and phrases (and WO2):</a:t>
            </a:r>
            <a:br>
              <a:rPr lang="en-GB" sz="2000" dirty="0">
                <a:solidFill>
                  <a:schemeClr val="accent5">
                    <a:lumMod val="50000"/>
                  </a:schemeClr>
                </a:solidFill>
                <a:latin typeface="Century Gothic" panose="020B0502020202020204" pitchFamily="34" charset="0"/>
              </a:rPr>
            </a:br>
            <a:r>
              <a:rPr lang="en-GB" sz="2000" dirty="0">
                <a:solidFill>
                  <a:schemeClr val="accent5">
                    <a:lumMod val="50000"/>
                  </a:schemeClr>
                </a:solidFill>
                <a:latin typeface="Century Gothic" panose="020B0502020202020204" pitchFamily="34" charset="0"/>
              </a:rPr>
              <a:t>E.g. </a:t>
            </a:r>
            <a:r>
              <a:rPr lang="en-GB" sz="2000" dirty="0" err="1">
                <a:solidFill>
                  <a:schemeClr val="accent5">
                    <a:lumMod val="50000"/>
                  </a:schemeClr>
                </a:solidFill>
                <a:latin typeface="Century Gothic" panose="020B0502020202020204" pitchFamily="34" charset="0"/>
              </a:rPr>
              <a:t>Nächsten</a:t>
            </a:r>
            <a:r>
              <a:rPr lang="en-GB" sz="2000" dirty="0">
                <a:solidFill>
                  <a:schemeClr val="accent5">
                    <a:lumMod val="50000"/>
                  </a:schemeClr>
                </a:solidFill>
                <a:latin typeface="Century Gothic" panose="020B0502020202020204" pitchFamily="34" charset="0"/>
              </a:rPr>
              <a:t> Monat plane ich, …</a:t>
            </a:r>
          </a:p>
        </p:txBody>
      </p:sp>
      <p:sp>
        <p:nvSpPr>
          <p:cNvPr id="11" name="TextBox 10">
            <a:extLst>
              <a:ext uri="{FF2B5EF4-FFF2-40B4-BE49-F238E27FC236}">
                <a16:creationId xmlns:a16="http://schemas.microsoft.com/office/drawing/2014/main" id="{681DC060-3106-46C2-9C6A-FA661708B176}"/>
              </a:ext>
            </a:extLst>
          </p:cNvPr>
          <p:cNvSpPr txBox="1"/>
          <p:nvPr/>
        </p:nvSpPr>
        <p:spPr>
          <a:xfrm>
            <a:off x="8197819" y="3681597"/>
            <a:ext cx="3814181" cy="1015663"/>
          </a:xfrm>
          <a:prstGeom prst="rect">
            <a:avLst/>
          </a:prstGeom>
          <a:solidFill>
            <a:srgbClr val="FFF4E7"/>
          </a:solidFill>
        </p:spPr>
        <p:txBody>
          <a:bodyPr wrap="square" rtlCol="0">
            <a:spAutoFit/>
          </a:bodyPr>
          <a:lstStyle/>
          <a:p>
            <a:pPr algn="l"/>
            <a:r>
              <a:rPr lang="en-GB" sz="2000" dirty="0">
                <a:solidFill>
                  <a:schemeClr val="accent5">
                    <a:lumMod val="50000"/>
                  </a:schemeClr>
                </a:solidFill>
                <a:latin typeface="Century Gothic" panose="020B0502020202020204" pitchFamily="34" charset="0"/>
              </a:rPr>
              <a:t>WO1 / WO3 conjunctions:</a:t>
            </a:r>
            <a:br>
              <a:rPr lang="en-GB" sz="2000" dirty="0">
                <a:solidFill>
                  <a:schemeClr val="accent5">
                    <a:lumMod val="50000"/>
                  </a:schemeClr>
                </a:solidFill>
                <a:latin typeface="Century Gothic" panose="020B0502020202020204" pitchFamily="34" charset="0"/>
              </a:rPr>
            </a:br>
            <a:r>
              <a:rPr lang="en-GB" sz="2000" dirty="0">
                <a:solidFill>
                  <a:schemeClr val="accent5">
                    <a:lumMod val="50000"/>
                  </a:schemeClr>
                </a:solidFill>
                <a:latin typeface="Century Gothic" panose="020B0502020202020204" pitchFamily="34" charset="0"/>
              </a:rPr>
              <a:t>[WO1] und, </a:t>
            </a:r>
            <a:r>
              <a:rPr lang="en-GB" sz="2000" dirty="0" err="1">
                <a:solidFill>
                  <a:schemeClr val="accent5">
                    <a:lumMod val="50000"/>
                  </a:schemeClr>
                </a:solidFill>
                <a:latin typeface="Century Gothic" panose="020B0502020202020204" pitchFamily="34" charset="0"/>
              </a:rPr>
              <a:t>aber</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oder</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denn</a:t>
            </a:r>
            <a:br>
              <a:rPr lang="en-GB" sz="2000" dirty="0">
                <a:solidFill>
                  <a:schemeClr val="accent5">
                    <a:lumMod val="50000"/>
                  </a:schemeClr>
                </a:solidFill>
                <a:latin typeface="Century Gothic" panose="020B0502020202020204" pitchFamily="34" charset="0"/>
              </a:rPr>
            </a:br>
            <a:r>
              <a:rPr lang="en-GB" sz="2000" dirty="0">
                <a:solidFill>
                  <a:schemeClr val="accent5">
                    <a:lumMod val="50000"/>
                  </a:schemeClr>
                </a:solidFill>
                <a:latin typeface="Century Gothic" panose="020B0502020202020204" pitchFamily="34" charset="0"/>
              </a:rPr>
              <a:t>[WO3] </a:t>
            </a:r>
            <a:r>
              <a:rPr lang="en-GB" sz="2000" dirty="0" err="1">
                <a:solidFill>
                  <a:schemeClr val="accent5">
                    <a:lumMod val="50000"/>
                  </a:schemeClr>
                </a:solidFill>
                <a:latin typeface="Century Gothic" panose="020B0502020202020204" pitchFamily="34" charset="0"/>
              </a:rPr>
              <a:t>weil</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dass</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wenn</a:t>
            </a:r>
            <a:endParaRPr lang="en-GB" sz="2000" dirty="0">
              <a:solidFill>
                <a:schemeClr val="accent5">
                  <a:lumMod val="50000"/>
                </a:schemeClr>
              </a:solidFill>
              <a:latin typeface="Century Gothic" panose="020B0502020202020204" pitchFamily="34" charset="0"/>
            </a:endParaRPr>
          </a:p>
        </p:txBody>
      </p:sp>
      <p:sp>
        <p:nvSpPr>
          <p:cNvPr id="12" name="TextBox 11">
            <a:extLst>
              <a:ext uri="{FF2B5EF4-FFF2-40B4-BE49-F238E27FC236}">
                <a16:creationId xmlns:a16="http://schemas.microsoft.com/office/drawing/2014/main" id="{767D0DB5-9849-4841-A904-063096B7258B}"/>
              </a:ext>
            </a:extLst>
          </p:cNvPr>
          <p:cNvSpPr txBox="1"/>
          <p:nvPr/>
        </p:nvSpPr>
        <p:spPr>
          <a:xfrm>
            <a:off x="8193585" y="4918030"/>
            <a:ext cx="3814179" cy="1323439"/>
          </a:xfrm>
          <a:prstGeom prst="rect">
            <a:avLst/>
          </a:prstGeom>
          <a:solidFill>
            <a:srgbClr val="FFF4E7"/>
          </a:solidFill>
        </p:spPr>
        <p:txBody>
          <a:bodyPr wrap="square" rtlCol="0">
            <a:spAutoFit/>
          </a:bodyPr>
          <a:lstStyle/>
          <a:p>
            <a:pPr algn="l"/>
            <a:r>
              <a:rPr lang="en-GB" sz="2000" dirty="0">
                <a:solidFill>
                  <a:schemeClr val="accent5">
                    <a:lumMod val="50000"/>
                  </a:schemeClr>
                </a:solidFill>
                <a:latin typeface="Century Gothic" panose="020B0502020202020204" pitchFamily="34" charset="0"/>
              </a:rPr>
              <a:t>other adverbs:</a:t>
            </a:r>
            <a:br>
              <a:rPr lang="en-GB" sz="2000" dirty="0">
                <a:solidFill>
                  <a:schemeClr val="accent5">
                    <a:lumMod val="50000"/>
                  </a:schemeClr>
                </a:solidFill>
                <a:latin typeface="Century Gothic" panose="020B0502020202020204" pitchFamily="34" charset="0"/>
              </a:rPr>
            </a:br>
            <a:r>
              <a:rPr lang="en-GB" sz="2000" dirty="0">
                <a:solidFill>
                  <a:schemeClr val="accent5">
                    <a:lumMod val="50000"/>
                  </a:schemeClr>
                </a:solidFill>
                <a:latin typeface="Century Gothic" panose="020B0502020202020204" pitchFamily="34" charset="0"/>
              </a:rPr>
              <a:t>E.g., </a:t>
            </a:r>
            <a:r>
              <a:rPr lang="en-GB" sz="2000" dirty="0" err="1">
                <a:solidFill>
                  <a:schemeClr val="accent5">
                    <a:lumMod val="50000"/>
                  </a:schemeClr>
                </a:solidFill>
                <a:latin typeface="Century Gothic" panose="020B0502020202020204" pitchFamily="34" charset="0"/>
              </a:rPr>
              <a:t>gern</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lieber</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besonders</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nochmal</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zuerst</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danach</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wieder</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zusammen</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immer</a:t>
            </a:r>
            <a:endParaRPr lang="en-GB" sz="2000" dirty="0">
              <a:solidFill>
                <a:schemeClr val="accent5">
                  <a:lumMod val="50000"/>
                </a:schemeClr>
              </a:solidFill>
              <a:latin typeface="Century Gothic" panose="020B0502020202020204" pitchFamily="34" charset="0"/>
            </a:endParaRPr>
          </a:p>
        </p:txBody>
      </p:sp>
      <p:pic>
        <p:nvPicPr>
          <p:cNvPr id="14" name="Picture 13" descr="Logo&#10;&#10;Description automatically generated">
            <a:extLst>
              <a:ext uri="{FF2B5EF4-FFF2-40B4-BE49-F238E27FC236}">
                <a16:creationId xmlns:a16="http://schemas.microsoft.com/office/drawing/2014/main" id="{B0D5011A-1DDE-427E-A3B5-8C5971F48D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3912" y="382095"/>
            <a:ext cx="544894" cy="457200"/>
          </a:xfrm>
          <a:prstGeom prst="rect">
            <a:avLst/>
          </a:prstGeom>
        </p:spPr>
      </p:pic>
    </p:spTree>
    <p:extLst>
      <p:ext uri="{BB962C8B-B14F-4D97-AF65-F5344CB8AC3E}">
        <p14:creationId xmlns:p14="http://schemas.microsoft.com/office/powerpoint/2010/main" val="425476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4960307" cy="869950"/>
          </a:xfrm>
          <a:prstGeom prst="rect">
            <a:avLst/>
          </a:prstGeom>
        </p:spPr>
      </p:pic>
      <p:sp>
        <p:nvSpPr>
          <p:cNvPr id="4" name="Title 3"/>
          <p:cNvSpPr>
            <a:spLocks noGrp="1"/>
          </p:cNvSpPr>
          <p:nvPr>
            <p:ph type="title"/>
          </p:nvPr>
        </p:nvSpPr>
        <p:spPr>
          <a:xfrm>
            <a:off x="0" y="294041"/>
            <a:ext cx="4509370" cy="707849"/>
          </a:xfrm>
        </p:spPr>
        <p:txBody>
          <a:bodyPr>
            <a:normAutofit/>
          </a:bodyPr>
          <a:lstStyle/>
          <a:p>
            <a:r>
              <a:rPr lang="en-GB" sz="3600" b="1" dirty="0">
                <a:solidFill>
                  <a:schemeClr val="bg1"/>
                </a:solidFill>
              </a:rPr>
              <a:t>Was </a:t>
            </a:r>
            <a:r>
              <a:rPr lang="en-GB" sz="3600" b="1" dirty="0" err="1">
                <a:solidFill>
                  <a:schemeClr val="bg1"/>
                </a:solidFill>
              </a:rPr>
              <a:t>ist</a:t>
            </a:r>
            <a:r>
              <a:rPr lang="en-GB" sz="3600" b="1" dirty="0">
                <a:solidFill>
                  <a:schemeClr val="bg1"/>
                </a:solidFill>
              </a:rPr>
              <a:t> </a:t>
            </a:r>
            <a:r>
              <a:rPr lang="en-GB" sz="3600" b="1" dirty="0" err="1">
                <a:solidFill>
                  <a:schemeClr val="bg1"/>
                </a:solidFill>
              </a:rPr>
              <a:t>dir</a:t>
            </a:r>
            <a:r>
              <a:rPr lang="en-GB" sz="3600" b="1" dirty="0">
                <a:solidFill>
                  <a:schemeClr val="bg1"/>
                </a:solidFill>
              </a:rPr>
              <a:t> </a:t>
            </a:r>
            <a:r>
              <a:rPr lang="en-GB" sz="3600" b="1" dirty="0" err="1">
                <a:solidFill>
                  <a:schemeClr val="bg1"/>
                </a:solidFill>
              </a:rPr>
              <a:t>wichtig</a:t>
            </a:r>
            <a:r>
              <a:rPr lang="en-GB" sz="3600" b="1" dirty="0">
                <a:solidFill>
                  <a:schemeClr val="bg1"/>
                </a:solidFill>
              </a:rPr>
              <a:t>?</a:t>
            </a:r>
          </a:p>
        </p:txBody>
      </p:sp>
      <p:sp>
        <p:nvSpPr>
          <p:cNvPr id="5" name="Rounded Rectangle 11">
            <a:extLst>
              <a:ext uri="{FF2B5EF4-FFF2-40B4-BE49-F238E27FC236}">
                <a16:creationId xmlns:a16="http://schemas.microsoft.com/office/drawing/2014/main" id="{483D7EB9-C2AA-4190-98DE-925F861600E9}"/>
              </a:ext>
            </a:extLst>
          </p:cNvPr>
          <p:cNvSpPr/>
          <p:nvPr/>
        </p:nvSpPr>
        <p:spPr>
          <a:xfrm>
            <a:off x="11008800" y="247046"/>
            <a:ext cx="950400"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lesen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id="{7B2326E1-A87B-2D46-8B7D-5F8E8817AFDA}"/>
              </a:ext>
            </a:extLst>
          </p:cNvPr>
          <p:cNvSpPr txBox="1"/>
          <p:nvPr/>
        </p:nvSpPr>
        <p:spPr>
          <a:xfrm>
            <a:off x="61462" y="1238066"/>
            <a:ext cx="55638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Schreib</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ein</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Ranking.</a:t>
            </a:r>
          </a:p>
        </p:txBody>
      </p:sp>
      <p:sp>
        <p:nvSpPr>
          <p:cNvPr id="2" name="Rectangle 1">
            <a:extLst>
              <a:ext uri="{FF2B5EF4-FFF2-40B4-BE49-F238E27FC236}">
                <a16:creationId xmlns:a16="http://schemas.microsoft.com/office/drawing/2014/main" id="{2A2DC93F-BC3D-4B48-B0FC-478D8E9CD397}"/>
              </a:ext>
            </a:extLst>
          </p:cNvPr>
          <p:cNvSpPr/>
          <p:nvPr/>
        </p:nvSpPr>
        <p:spPr>
          <a:xfrm>
            <a:off x="2041743" y="2281080"/>
            <a:ext cx="1603331" cy="461665"/>
          </a:xfrm>
          <a:prstGeom prst="rect">
            <a:avLst/>
          </a:prstGeom>
          <a:solidFill>
            <a:schemeClr val="bg1"/>
          </a:solidFill>
          <a:ln>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7" name="Rectangle 6">
            <a:extLst>
              <a:ext uri="{FF2B5EF4-FFF2-40B4-BE49-F238E27FC236}">
                <a16:creationId xmlns:a16="http://schemas.microsoft.com/office/drawing/2014/main" id="{2B90C05B-D0F2-4125-B2D2-DAF44E103740}"/>
              </a:ext>
            </a:extLst>
          </p:cNvPr>
          <p:cNvSpPr/>
          <p:nvPr/>
        </p:nvSpPr>
        <p:spPr>
          <a:xfrm>
            <a:off x="1129431" y="2889035"/>
            <a:ext cx="1603331" cy="461665"/>
          </a:xfrm>
          <a:prstGeom prst="rect">
            <a:avLst/>
          </a:prstGeom>
          <a:solidFill>
            <a:schemeClr val="bg1"/>
          </a:solidFill>
          <a:ln>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8" name="Rectangle 7">
            <a:extLst>
              <a:ext uri="{FF2B5EF4-FFF2-40B4-BE49-F238E27FC236}">
                <a16:creationId xmlns:a16="http://schemas.microsoft.com/office/drawing/2014/main" id="{F4CD1903-9579-451C-9930-3FB092D1B7A9}"/>
              </a:ext>
            </a:extLst>
          </p:cNvPr>
          <p:cNvSpPr/>
          <p:nvPr/>
        </p:nvSpPr>
        <p:spPr>
          <a:xfrm>
            <a:off x="2874263" y="2889035"/>
            <a:ext cx="1603331" cy="461665"/>
          </a:xfrm>
          <a:prstGeom prst="rect">
            <a:avLst/>
          </a:prstGeom>
          <a:solidFill>
            <a:schemeClr val="bg1"/>
          </a:solidFill>
          <a:ln>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9" name="Rectangle 8">
            <a:extLst>
              <a:ext uri="{FF2B5EF4-FFF2-40B4-BE49-F238E27FC236}">
                <a16:creationId xmlns:a16="http://schemas.microsoft.com/office/drawing/2014/main" id="{3796DC0F-E39A-4940-9B10-6D80A8E84514}"/>
              </a:ext>
            </a:extLst>
          </p:cNvPr>
          <p:cNvSpPr/>
          <p:nvPr/>
        </p:nvSpPr>
        <p:spPr>
          <a:xfrm>
            <a:off x="296911" y="3496990"/>
            <a:ext cx="1603331" cy="461665"/>
          </a:xfrm>
          <a:prstGeom prst="rect">
            <a:avLst/>
          </a:prstGeom>
          <a:solidFill>
            <a:schemeClr val="bg1"/>
          </a:solidFill>
          <a:ln>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0" name="Rectangle 9">
            <a:extLst>
              <a:ext uri="{FF2B5EF4-FFF2-40B4-BE49-F238E27FC236}">
                <a16:creationId xmlns:a16="http://schemas.microsoft.com/office/drawing/2014/main" id="{8844CC22-5C78-45AF-BDCB-89D1F2479CA1}"/>
              </a:ext>
            </a:extLst>
          </p:cNvPr>
          <p:cNvSpPr/>
          <p:nvPr/>
        </p:nvSpPr>
        <p:spPr>
          <a:xfrm>
            <a:off x="2041743" y="3496990"/>
            <a:ext cx="1603331" cy="461665"/>
          </a:xfrm>
          <a:prstGeom prst="rect">
            <a:avLst/>
          </a:prstGeom>
          <a:solidFill>
            <a:schemeClr val="bg1"/>
          </a:solidFill>
          <a:ln>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1" name="Rectangle 10">
            <a:extLst>
              <a:ext uri="{FF2B5EF4-FFF2-40B4-BE49-F238E27FC236}">
                <a16:creationId xmlns:a16="http://schemas.microsoft.com/office/drawing/2014/main" id="{ED285542-551F-4C6D-A499-9BAF1C1E46BC}"/>
              </a:ext>
            </a:extLst>
          </p:cNvPr>
          <p:cNvSpPr/>
          <p:nvPr/>
        </p:nvSpPr>
        <p:spPr>
          <a:xfrm>
            <a:off x="3754799" y="3496989"/>
            <a:ext cx="1603331" cy="461665"/>
          </a:xfrm>
          <a:prstGeom prst="rect">
            <a:avLst/>
          </a:prstGeom>
          <a:solidFill>
            <a:schemeClr val="bg1"/>
          </a:solidFill>
          <a:ln>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2" name="Rectangle 11">
            <a:extLst>
              <a:ext uri="{FF2B5EF4-FFF2-40B4-BE49-F238E27FC236}">
                <a16:creationId xmlns:a16="http://schemas.microsoft.com/office/drawing/2014/main" id="{F5F26C3C-9604-4473-A32B-ACEB83630EB9}"/>
              </a:ext>
            </a:extLst>
          </p:cNvPr>
          <p:cNvSpPr/>
          <p:nvPr/>
        </p:nvSpPr>
        <p:spPr>
          <a:xfrm>
            <a:off x="2041743" y="4638671"/>
            <a:ext cx="1603331" cy="461665"/>
          </a:xfrm>
          <a:prstGeom prst="rect">
            <a:avLst/>
          </a:prstGeom>
          <a:solidFill>
            <a:schemeClr val="bg1"/>
          </a:solidFill>
          <a:ln>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3" name="Rectangle 12">
            <a:extLst>
              <a:ext uri="{FF2B5EF4-FFF2-40B4-BE49-F238E27FC236}">
                <a16:creationId xmlns:a16="http://schemas.microsoft.com/office/drawing/2014/main" id="{48E04ADB-778E-4339-ADE2-350D3083F0A7}"/>
              </a:ext>
            </a:extLst>
          </p:cNvPr>
          <p:cNvSpPr/>
          <p:nvPr/>
        </p:nvSpPr>
        <p:spPr>
          <a:xfrm>
            <a:off x="1129431" y="4030716"/>
            <a:ext cx="1603331" cy="461665"/>
          </a:xfrm>
          <a:prstGeom prst="rect">
            <a:avLst/>
          </a:prstGeom>
          <a:solidFill>
            <a:schemeClr val="bg1"/>
          </a:solidFill>
          <a:ln>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4" name="Rectangle 13">
            <a:extLst>
              <a:ext uri="{FF2B5EF4-FFF2-40B4-BE49-F238E27FC236}">
                <a16:creationId xmlns:a16="http://schemas.microsoft.com/office/drawing/2014/main" id="{3DA76787-6D58-4324-9616-825D487D5B01}"/>
              </a:ext>
            </a:extLst>
          </p:cNvPr>
          <p:cNvSpPr/>
          <p:nvPr/>
        </p:nvSpPr>
        <p:spPr>
          <a:xfrm>
            <a:off x="2874263" y="4030716"/>
            <a:ext cx="1603331" cy="461665"/>
          </a:xfrm>
          <a:prstGeom prst="rect">
            <a:avLst/>
          </a:prstGeom>
          <a:solidFill>
            <a:schemeClr val="bg1"/>
          </a:solidFill>
          <a:ln>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5" name="Speech Bubble: Rectangle with Corners Rounded 14">
            <a:extLst>
              <a:ext uri="{FF2B5EF4-FFF2-40B4-BE49-F238E27FC236}">
                <a16:creationId xmlns:a16="http://schemas.microsoft.com/office/drawing/2014/main" id="{9C1455B8-C23F-4FB6-86FE-49ACF855BE43}"/>
              </a:ext>
            </a:extLst>
          </p:cNvPr>
          <p:cNvSpPr/>
          <p:nvPr/>
        </p:nvSpPr>
        <p:spPr>
          <a:xfrm>
            <a:off x="3336220" y="1540961"/>
            <a:ext cx="1887133" cy="400111"/>
          </a:xfrm>
          <a:prstGeom prst="wedgeRoundRectCallout">
            <a:avLst>
              <a:gd name="adj1" fmla="val -36457"/>
              <a:gd name="adj2" fmla="val 87908"/>
              <a:gd name="adj3" fmla="val 16667"/>
            </a:avLst>
          </a:prstGeom>
          <a:solidFill>
            <a:srgbClr val="115076"/>
          </a:solidFill>
          <a:ln w="38100">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rPr>
              <a:t>total </a:t>
            </a:r>
            <a:r>
              <a:rPr kumimoji="0" lang="en-GB" sz="1800" b="0" i="0" u="none" strike="noStrike" kern="1200" cap="none" spc="0" normalizeH="0" baseline="0" noProof="0" dirty="0" err="1">
                <a:ln>
                  <a:noFill/>
                </a:ln>
                <a:solidFill>
                  <a:prstClr val="white"/>
                </a:solidFill>
                <a:effectLst/>
                <a:uLnTx/>
                <a:uFillTx/>
                <a:latin typeface="Century Gothic" panose="020F0302020204030204"/>
                <a:ea typeface="+mn-ea"/>
                <a:cs typeface="+mn-cs"/>
              </a:rPr>
              <a:t>wichtig</a:t>
            </a:r>
            <a:r>
              <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rPr>
              <a:t>!</a:t>
            </a:r>
          </a:p>
        </p:txBody>
      </p:sp>
      <p:sp>
        <p:nvSpPr>
          <p:cNvPr id="16" name="Speech Bubble: Rectangle with Corners Rounded 15">
            <a:extLst>
              <a:ext uri="{FF2B5EF4-FFF2-40B4-BE49-F238E27FC236}">
                <a16:creationId xmlns:a16="http://schemas.microsoft.com/office/drawing/2014/main" id="{F5F82569-EADC-4506-8410-A3CAAE9E85AF}"/>
              </a:ext>
            </a:extLst>
          </p:cNvPr>
          <p:cNvSpPr/>
          <p:nvPr/>
        </p:nvSpPr>
        <p:spPr>
          <a:xfrm>
            <a:off x="290684" y="5246626"/>
            <a:ext cx="1999867" cy="400111"/>
          </a:xfrm>
          <a:prstGeom prst="wedgeRoundRectCallout">
            <a:avLst>
              <a:gd name="adj1" fmla="val 32865"/>
              <a:gd name="adj2" fmla="val -90539"/>
              <a:gd name="adj3" fmla="val 16667"/>
            </a:avLst>
          </a:prstGeom>
          <a:solidFill>
            <a:srgbClr val="115076"/>
          </a:solidFill>
          <a:ln w="38100">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white"/>
                </a:solidFill>
                <a:effectLst/>
                <a:uLnTx/>
                <a:uFillTx/>
                <a:latin typeface="Century Gothic" panose="020F0302020204030204"/>
                <a:ea typeface="+mn-ea"/>
                <a:cs typeface="+mn-cs"/>
              </a:rPr>
              <a:t>nicht</a:t>
            </a:r>
            <a:r>
              <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rPr>
              <a:t> so </a:t>
            </a:r>
            <a:r>
              <a:rPr kumimoji="0" lang="en-GB" sz="1800" b="0" i="0" u="none" strike="noStrike" kern="1200" cap="none" spc="0" normalizeH="0" baseline="0" noProof="0" dirty="0" err="1">
                <a:ln>
                  <a:noFill/>
                </a:ln>
                <a:solidFill>
                  <a:prstClr val="white"/>
                </a:solidFill>
                <a:effectLst/>
                <a:uLnTx/>
                <a:uFillTx/>
                <a:latin typeface="Century Gothic" panose="020F0302020204030204"/>
                <a:ea typeface="+mn-ea"/>
                <a:cs typeface="+mn-cs"/>
              </a:rPr>
              <a:t>wichtig</a:t>
            </a: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pic>
        <p:nvPicPr>
          <p:cNvPr id="18" name="Picture 17">
            <a:extLst>
              <a:ext uri="{FF2B5EF4-FFF2-40B4-BE49-F238E27FC236}">
                <a16:creationId xmlns:a16="http://schemas.microsoft.com/office/drawing/2014/main" id="{966E9B1A-B9B6-4698-8890-99179BA2ED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8178" y="583891"/>
            <a:ext cx="2369516" cy="1579677"/>
          </a:xfrm>
          <a:prstGeom prst="rect">
            <a:avLst/>
          </a:prstGeom>
        </p:spPr>
      </p:pic>
      <p:pic>
        <p:nvPicPr>
          <p:cNvPr id="22" name="Picture 21" descr="Logo&#10;&#10;Description automatically generated">
            <a:extLst>
              <a:ext uri="{FF2B5EF4-FFF2-40B4-BE49-F238E27FC236}">
                <a16:creationId xmlns:a16="http://schemas.microsoft.com/office/drawing/2014/main" id="{D10999DA-710C-4248-A4A6-0BC2D4F35C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2872" y="231420"/>
            <a:ext cx="1060291" cy="965859"/>
          </a:xfrm>
          <a:prstGeom prst="rect">
            <a:avLst/>
          </a:prstGeom>
        </p:spPr>
      </p:pic>
      <p:sp>
        <p:nvSpPr>
          <p:cNvPr id="23" name="Speech Bubble: Rectangle with Corners Rounded 22">
            <a:extLst>
              <a:ext uri="{FF2B5EF4-FFF2-40B4-BE49-F238E27FC236}">
                <a16:creationId xmlns:a16="http://schemas.microsoft.com/office/drawing/2014/main" id="{373E3B45-7433-476E-89EF-799219A6C230}"/>
              </a:ext>
            </a:extLst>
          </p:cNvPr>
          <p:cNvSpPr/>
          <p:nvPr/>
        </p:nvSpPr>
        <p:spPr>
          <a:xfrm>
            <a:off x="6450276" y="240462"/>
            <a:ext cx="1887133" cy="707849"/>
          </a:xfrm>
          <a:prstGeom prst="wedgeRoundRectCallout">
            <a:avLst>
              <a:gd name="adj1" fmla="val 27264"/>
              <a:gd name="adj2" fmla="val 79101"/>
              <a:gd name="adj3" fmla="val 16667"/>
            </a:avLst>
          </a:prstGeom>
          <a:solidFill>
            <a:srgbClr val="115076"/>
          </a:solidFill>
          <a:ln w="38100">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rPr>
              <a:t>Wie </a:t>
            </a:r>
            <a:r>
              <a:rPr kumimoji="0" lang="en-GB" sz="1800" b="0" i="0" u="none" strike="noStrike" kern="1200" cap="none" spc="0" normalizeH="0" baseline="0" noProof="0" dirty="0" err="1">
                <a:ln>
                  <a:noFill/>
                </a:ln>
                <a:solidFill>
                  <a:prstClr val="white"/>
                </a:solidFill>
                <a:effectLst/>
                <a:uLnTx/>
                <a:uFillTx/>
                <a:latin typeface="Century Gothic" panose="020F0302020204030204"/>
                <a:ea typeface="+mn-ea"/>
                <a:cs typeface="+mn-cs"/>
              </a:rPr>
              <a:t>heißt</a:t>
            </a:r>
            <a:r>
              <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rPr>
              <a:t> das auf Deutsch?</a:t>
            </a:r>
          </a:p>
        </p:txBody>
      </p:sp>
      <p:pic>
        <p:nvPicPr>
          <p:cNvPr id="25" name="Picture 24" descr="Graphical user interface&#10;&#10;Description automatically generated">
            <a:extLst>
              <a:ext uri="{FF2B5EF4-FFF2-40B4-BE49-F238E27FC236}">
                <a16:creationId xmlns:a16="http://schemas.microsoft.com/office/drawing/2014/main" id="{7A9BFD54-3A47-40F6-8F46-8B8183081C3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506"/>
          <a:stretch/>
        </p:blipFill>
        <p:spPr>
          <a:xfrm>
            <a:off x="6705834" y="1272723"/>
            <a:ext cx="1802132" cy="1260347"/>
          </a:xfrm>
          <a:prstGeom prst="rect">
            <a:avLst/>
          </a:prstGeom>
        </p:spPr>
      </p:pic>
      <p:sp>
        <p:nvSpPr>
          <p:cNvPr id="24" name="TextBox 23">
            <a:extLst>
              <a:ext uri="{FF2B5EF4-FFF2-40B4-BE49-F238E27FC236}">
                <a16:creationId xmlns:a16="http://schemas.microsoft.com/office/drawing/2014/main" id="{DDCD4A19-D5C6-4409-85E6-04A56B2E35B2}"/>
              </a:ext>
            </a:extLst>
          </p:cNvPr>
          <p:cNvSpPr txBox="1"/>
          <p:nvPr/>
        </p:nvSpPr>
        <p:spPr>
          <a:xfrm>
            <a:off x="7744375" y="2968829"/>
            <a:ext cx="10713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Liebe</a:t>
            </a:r>
          </a:p>
        </p:txBody>
      </p:sp>
      <p:sp>
        <p:nvSpPr>
          <p:cNvPr id="27" name="TextBox 26">
            <a:extLst>
              <a:ext uri="{FF2B5EF4-FFF2-40B4-BE49-F238E27FC236}">
                <a16:creationId xmlns:a16="http://schemas.microsoft.com/office/drawing/2014/main" id="{9C994B1A-20B9-4B2C-AB88-348E60335210}"/>
              </a:ext>
            </a:extLst>
          </p:cNvPr>
          <p:cNvSpPr txBox="1"/>
          <p:nvPr/>
        </p:nvSpPr>
        <p:spPr>
          <a:xfrm>
            <a:off x="8897781" y="3696174"/>
            <a:ext cx="10713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Familie</a:t>
            </a: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9" name="TextBox 28">
            <a:extLst>
              <a:ext uri="{FF2B5EF4-FFF2-40B4-BE49-F238E27FC236}">
                <a16:creationId xmlns:a16="http://schemas.microsoft.com/office/drawing/2014/main" id="{5B8BC32E-A0B0-401D-AD2B-B1FE7535EAE3}"/>
              </a:ext>
            </a:extLst>
          </p:cNvPr>
          <p:cNvSpPr txBox="1"/>
          <p:nvPr/>
        </p:nvSpPr>
        <p:spPr>
          <a:xfrm>
            <a:off x="6804155" y="3558544"/>
            <a:ext cx="19204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Freunde</a:t>
            </a: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0" name="TextBox 29">
            <a:extLst>
              <a:ext uri="{FF2B5EF4-FFF2-40B4-BE49-F238E27FC236}">
                <a16:creationId xmlns:a16="http://schemas.microsoft.com/office/drawing/2014/main" id="{4BDC82C9-0178-4EF4-80D9-389DCA845CBC}"/>
              </a:ext>
            </a:extLst>
          </p:cNvPr>
          <p:cNvSpPr txBox="1"/>
          <p:nvPr/>
        </p:nvSpPr>
        <p:spPr>
          <a:xfrm>
            <a:off x="10150257" y="3830661"/>
            <a:ext cx="19204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G</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esundheit</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p>
        </p:txBody>
      </p:sp>
      <p:sp>
        <p:nvSpPr>
          <p:cNvPr id="31" name="TextBox 30">
            <a:extLst>
              <a:ext uri="{FF2B5EF4-FFF2-40B4-BE49-F238E27FC236}">
                <a16:creationId xmlns:a16="http://schemas.microsoft.com/office/drawing/2014/main" id="{03C3C68C-77EB-4361-A05A-AB27F4E18EC0}"/>
              </a:ext>
            </a:extLst>
          </p:cNvPr>
          <p:cNvSpPr txBox="1"/>
          <p:nvPr/>
        </p:nvSpPr>
        <p:spPr>
          <a:xfrm>
            <a:off x="4997808" y="4700226"/>
            <a:ext cx="10713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Musik</a:t>
            </a: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4" name="TextBox 33">
            <a:extLst>
              <a:ext uri="{FF2B5EF4-FFF2-40B4-BE49-F238E27FC236}">
                <a16:creationId xmlns:a16="http://schemas.microsoft.com/office/drawing/2014/main" id="{A5270C20-9603-4C03-9893-248005C48060}"/>
              </a:ext>
            </a:extLst>
          </p:cNvPr>
          <p:cNvSpPr txBox="1"/>
          <p:nvPr/>
        </p:nvSpPr>
        <p:spPr>
          <a:xfrm>
            <a:off x="11110499" y="948311"/>
            <a:ext cx="10713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Essen</a:t>
            </a:r>
          </a:p>
        </p:txBody>
      </p:sp>
      <p:sp>
        <p:nvSpPr>
          <p:cNvPr id="35" name="TextBox 34">
            <a:extLst>
              <a:ext uri="{FF2B5EF4-FFF2-40B4-BE49-F238E27FC236}">
                <a16:creationId xmlns:a16="http://schemas.microsoft.com/office/drawing/2014/main" id="{AF6BC766-5CF0-45A1-B46B-7A6FBC36CF7B}"/>
              </a:ext>
            </a:extLst>
          </p:cNvPr>
          <p:cNvSpPr txBox="1"/>
          <p:nvPr/>
        </p:nvSpPr>
        <p:spPr>
          <a:xfrm>
            <a:off x="4822980" y="5535438"/>
            <a:ext cx="15132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den Hund </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streicheln</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p>
        </p:txBody>
      </p:sp>
      <p:sp>
        <p:nvSpPr>
          <p:cNvPr id="37" name="TextBox 36">
            <a:extLst>
              <a:ext uri="{FF2B5EF4-FFF2-40B4-BE49-F238E27FC236}">
                <a16:creationId xmlns:a16="http://schemas.microsoft.com/office/drawing/2014/main" id="{75075E7F-120D-49F4-BF2B-95280CBA785E}"/>
              </a:ext>
            </a:extLst>
          </p:cNvPr>
          <p:cNvSpPr txBox="1"/>
          <p:nvPr/>
        </p:nvSpPr>
        <p:spPr>
          <a:xfrm>
            <a:off x="10547927" y="3193706"/>
            <a:ext cx="112514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Frieden</a:t>
            </a:r>
          </a:p>
        </p:txBody>
      </p:sp>
      <p:sp>
        <p:nvSpPr>
          <p:cNvPr id="38" name="TextBox 37">
            <a:extLst>
              <a:ext uri="{FF2B5EF4-FFF2-40B4-BE49-F238E27FC236}">
                <a16:creationId xmlns:a16="http://schemas.microsoft.com/office/drawing/2014/main" id="{946454A1-B440-4E69-B0C9-CC0B420FC928}"/>
              </a:ext>
            </a:extLst>
          </p:cNvPr>
          <p:cNvSpPr txBox="1"/>
          <p:nvPr/>
        </p:nvSpPr>
        <p:spPr>
          <a:xfrm>
            <a:off x="5539270" y="3940811"/>
            <a:ext cx="10713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Geben</a:t>
            </a: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40" name="TextBox 39">
            <a:extLst>
              <a:ext uri="{FF2B5EF4-FFF2-40B4-BE49-F238E27FC236}">
                <a16:creationId xmlns:a16="http://schemas.microsoft.com/office/drawing/2014/main" id="{019547A1-B130-428F-A3A3-F4747B43A7D9}"/>
              </a:ext>
            </a:extLst>
          </p:cNvPr>
          <p:cNvSpPr txBox="1"/>
          <p:nvPr/>
        </p:nvSpPr>
        <p:spPr>
          <a:xfrm>
            <a:off x="4595854" y="647965"/>
            <a:ext cx="172657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zum</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Beispiel</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grpSp>
        <p:nvGrpSpPr>
          <p:cNvPr id="19" name="Group 18">
            <a:extLst>
              <a:ext uri="{FF2B5EF4-FFF2-40B4-BE49-F238E27FC236}">
                <a16:creationId xmlns:a16="http://schemas.microsoft.com/office/drawing/2014/main" id="{BD99A197-EFD5-4629-923B-E789B81BC59A}"/>
              </a:ext>
            </a:extLst>
          </p:cNvPr>
          <p:cNvGrpSpPr/>
          <p:nvPr/>
        </p:nvGrpSpPr>
        <p:grpSpPr>
          <a:xfrm>
            <a:off x="8953389" y="2426205"/>
            <a:ext cx="1282554" cy="1126573"/>
            <a:chOff x="8775326" y="2306697"/>
            <a:chExt cx="1282554" cy="1126573"/>
          </a:xfrm>
        </p:grpSpPr>
        <p:sp>
          <p:nvSpPr>
            <p:cNvPr id="36" name="TextBox 35">
              <a:extLst>
                <a:ext uri="{FF2B5EF4-FFF2-40B4-BE49-F238E27FC236}">
                  <a16:creationId xmlns:a16="http://schemas.microsoft.com/office/drawing/2014/main" id="{E9DE4E1C-0009-4BF3-B854-92EDCEE34213}"/>
                </a:ext>
              </a:extLst>
            </p:cNvPr>
            <p:cNvSpPr txBox="1"/>
            <p:nvPr/>
          </p:nvSpPr>
          <p:spPr>
            <a:xfrm>
              <a:off x="8986544" y="3033160"/>
              <a:ext cx="10713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Sport</a:t>
              </a:r>
            </a:p>
          </p:txBody>
        </p:sp>
        <p:pic>
          <p:nvPicPr>
            <p:cNvPr id="3074" name="Picture 2" descr="Gymnast Stick Man, Man, Stick, Gymnastics, Stick Man">
              <a:extLst>
                <a:ext uri="{FF2B5EF4-FFF2-40B4-BE49-F238E27FC236}">
                  <a16:creationId xmlns:a16="http://schemas.microsoft.com/office/drawing/2014/main" id="{216774A1-A4A9-4E7A-98CD-CA98733E7D5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75326" y="2306697"/>
              <a:ext cx="1070434" cy="75710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ABB0F4FD-5587-46CF-8DED-085875B6AFF0}"/>
              </a:ext>
            </a:extLst>
          </p:cNvPr>
          <p:cNvGrpSpPr/>
          <p:nvPr/>
        </p:nvGrpSpPr>
        <p:grpSpPr>
          <a:xfrm>
            <a:off x="10680038" y="1629010"/>
            <a:ext cx="1760341" cy="885171"/>
            <a:chOff x="10483775" y="2481826"/>
            <a:chExt cx="1760341" cy="885171"/>
          </a:xfrm>
        </p:grpSpPr>
        <p:sp>
          <p:nvSpPr>
            <p:cNvPr id="26" name="TextBox 25">
              <a:extLst>
                <a:ext uri="{FF2B5EF4-FFF2-40B4-BE49-F238E27FC236}">
                  <a16:creationId xmlns:a16="http://schemas.microsoft.com/office/drawing/2014/main" id="{497FDC3B-2407-4F11-A45E-A2D33CA4F52F}"/>
                </a:ext>
              </a:extLst>
            </p:cNvPr>
            <p:cNvSpPr txBox="1"/>
            <p:nvPr/>
          </p:nvSpPr>
          <p:spPr>
            <a:xfrm>
              <a:off x="10483775" y="2966887"/>
              <a:ext cx="176034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WLAN*</a:t>
              </a: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pic>
          <p:nvPicPr>
            <p:cNvPr id="3076" name="Picture 4" descr="Wireless Signal, Icon, Image, Vector, Blue, Wi-Fi">
              <a:extLst>
                <a:ext uri="{FF2B5EF4-FFF2-40B4-BE49-F238E27FC236}">
                  <a16:creationId xmlns:a16="http://schemas.microsoft.com/office/drawing/2014/main" id="{14A0D334-78EA-4CB0-8830-D1B199C8BC8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38512" y="2481826"/>
              <a:ext cx="663467" cy="454060"/>
            </a:xfrm>
            <a:prstGeom prst="rect">
              <a:avLst/>
            </a:prstGeom>
            <a:noFill/>
            <a:extLst>
              <a:ext uri="{909E8E84-426E-40DD-AFC4-6F175D3DCCD1}">
                <a14:hiddenFill xmlns:a14="http://schemas.microsoft.com/office/drawing/2010/main">
                  <a:solidFill>
                    <a:srgbClr val="FFFFFF"/>
                  </a:solidFill>
                </a14:hiddenFill>
              </a:ext>
            </a:extLst>
          </p:spPr>
        </p:pic>
      </p:grpSp>
      <p:pic>
        <p:nvPicPr>
          <p:cNvPr id="42" name="Picture 41" descr="A picture containing text&#10;&#10;Description automatically generated">
            <a:extLst>
              <a:ext uri="{FF2B5EF4-FFF2-40B4-BE49-F238E27FC236}">
                <a16:creationId xmlns:a16="http://schemas.microsoft.com/office/drawing/2014/main" id="{1C3296DF-1A95-45DF-B1F8-BEF35F64301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77706" y="5140608"/>
            <a:ext cx="818048" cy="1176297"/>
          </a:xfrm>
          <a:prstGeom prst="rect">
            <a:avLst/>
          </a:prstGeom>
        </p:spPr>
      </p:pic>
      <p:grpSp>
        <p:nvGrpSpPr>
          <p:cNvPr id="45" name="Group 44">
            <a:extLst>
              <a:ext uri="{FF2B5EF4-FFF2-40B4-BE49-F238E27FC236}">
                <a16:creationId xmlns:a16="http://schemas.microsoft.com/office/drawing/2014/main" id="{62D2A9E0-C8F6-4096-B773-485329BEC885}"/>
              </a:ext>
            </a:extLst>
          </p:cNvPr>
          <p:cNvGrpSpPr/>
          <p:nvPr/>
        </p:nvGrpSpPr>
        <p:grpSpPr>
          <a:xfrm>
            <a:off x="2141491" y="5155732"/>
            <a:ext cx="1934526" cy="982009"/>
            <a:chOff x="2141491" y="5155732"/>
            <a:chExt cx="1934526" cy="982009"/>
          </a:xfrm>
        </p:grpSpPr>
        <p:sp>
          <p:nvSpPr>
            <p:cNvPr id="32" name="TextBox 31">
              <a:extLst>
                <a:ext uri="{FF2B5EF4-FFF2-40B4-BE49-F238E27FC236}">
                  <a16:creationId xmlns:a16="http://schemas.microsoft.com/office/drawing/2014/main" id="{3573928C-1D0B-456E-8AAB-CD056A717981}"/>
                </a:ext>
              </a:extLst>
            </p:cNvPr>
            <p:cNvSpPr txBox="1"/>
            <p:nvPr/>
          </p:nvSpPr>
          <p:spPr>
            <a:xfrm>
              <a:off x="3004681" y="5548508"/>
              <a:ext cx="10713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Laufen</a:t>
              </a: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pic>
          <p:nvPicPr>
            <p:cNvPr id="44" name="Picture 43" descr="A picture containing text, queen, vector graphics&#10;&#10;Description automatically generated">
              <a:extLst>
                <a:ext uri="{FF2B5EF4-FFF2-40B4-BE49-F238E27FC236}">
                  <a16:creationId xmlns:a16="http://schemas.microsoft.com/office/drawing/2014/main" id="{F4C526A1-F717-4209-9503-1C86D58C4E7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41491" y="5155732"/>
              <a:ext cx="1166293" cy="982009"/>
            </a:xfrm>
            <a:prstGeom prst="rect">
              <a:avLst/>
            </a:prstGeom>
          </p:spPr>
        </p:pic>
      </p:grpSp>
      <p:grpSp>
        <p:nvGrpSpPr>
          <p:cNvPr id="46" name="Group 45">
            <a:extLst>
              <a:ext uri="{FF2B5EF4-FFF2-40B4-BE49-F238E27FC236}">
                <a16:creationId xmlns:a16="http://schemas.microsoft.com/office/drawing/2014/main" id="{09874CCF-5CFF-4638-8944-8282D74DB616}"/>
              </a:ext>
            </a:extLst>
          </p:cNvPr>
          <p:cNvGrpSpPr/>
          <p:nvPr/>
        </p:nvGrpSpPr>
        <p:grpSpPr>
          <a:xfrm>
            <a:off x="5385156" y="1774824"/>
            <a:ext cx="1253165" cy="1588730"/>
            <a:chOff x="5385156" y="1774824"/>
            <a:chExt cx="1253165" cy="1588730"/>
          </a:xfrm>
        </p:grpSpPr>
        <p:sp>
          <p:nvSpPr>
            <p:cNvPr id="33" name="TextBox 32">
              <a:extLst>
                <a:ext uri="{FF2B5EF4-FFF2-40B4-BE49-F238E27FC236}">
                  <a16:creationId xmlns:a16="http://schemas.microsoft.com/office/drawing/2014/main" id="{50D3D6FC-DCE5-42A9-85D2-13B6BC25AC75}"/>
                </a:ext>
              </a:extLst>
            </p:cNvPr>
            <p:cNvSpPr txBox="1"/>
            <p:nvPr/>
          </p:nvSpPr>
          <p:spPr>
            <a:xfrm>
              <a:off x="5385156" y="2963444"/>
              <a:ext cx="125316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Kochen</a:t>
              </a: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pic>
          <p:nvPicPr>
            <p:cNvPr id="3078" name="Picture 6" descr="Cook, Boy, Kid, Pizza, Holding, Cooking, Bake, Kitchen">
              <a:extLst>
                <a:ext uri="{FF2B5EF4-FFF2-40B4-BE49-F238E27FC236}">
                  <a16:creationId xmlns:a16="http://schemas.microsoft.com/office/drawing/2014/main" id="{1C3366D2-799D-421C-8775-B5D256B9D4F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59141" y="1774824"/>
              <a:ext cx="1147900" cy="1196075"/>
            </a:xfrm>
            <a:prstGeom prst="rect">
              <a:avLst/>
            </a:prstGeom>
            <a:noFill/>
            <a:extLst>
              <a:ext uri="{909E8E84-426E-40DD-AFC4-6F175D3DCCD1}">
                <a14:hiddenFill xmlns:a14="http://schemas.microsoft.com/office/drawing/2010/main">
                  <a:solidFill>
                    <a:srgbClr val="FFFFFF"/>
                  </a:solidFill>
                </a14:hiddenFill>
              </a:ext>
            </a:extLst>
          </p:spPr>
        </p:pic>
      </p:grpSp>
      <p:pic>
        <p:nvPicPr>
          <p:cNvPr id="39" name="Picture 38" descr="A picture containing toy&#10;&#10;Description automatically generated">
            <a:extLst>
              <a:ext uri="{FF2B5EF4-FFF2-40B4-BE49-F238E27FC236}">
                <a16:creationId xmlns:a16="http://schemas.microsoft.com/office/drawing/2014/main" id="{D6FE7C13-706B-49CB-9642-D470B0137B5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20296" y="3181395"/>
            <a:ext cx="461665" cy="461665"/>
          </a:xfrm>
          <a:prstGeom prst="rect">
            <a:avLst/>
          </a:prstGeom>
        </p:spPr>
      </p:pic>
      <p:pic>
        <p:nvPicPr>
          <p:cNvPr id="50" name="Picture 12" descr="Hearts, Valentine, Love, Romance, Holiday, Celebration">
            <a:extLst>
              <a:ext uri="{FF2B5EF4-FFF2-40B4-BE49-F238E27FC236}">
                <a16:creationId xmlns:a16="http://schemas.microsoft.com/office/drawing/2014/main" id="{D6F2C522-539D-4452-80C6-C379227F2FD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64147" y="2739808"/>
            <a:ext cx="570452" cy="31947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0" descr="Dove, Peace, Flying, Olive Branch, Symbol, Wings, Bird">
            <a:extLst>
              <a:ext uri="{FF2B5EF4-FFF2-40B4-BE49-F238E27FC236}">
                <a16:creationId xmlns:a16="http://schemas.microsoft.com/office/drawing/2014/main" id="{EE959C10-7413-4419-AE5A-8550D48B896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695822" y="2513566"/>
            <a:ext cx="625955" cy="767781"/>
          </a:xfrm>
          <a:prstGeom prst="rect">
            <a:avLst/>
          </a:prstGeom>
          <a:noFill/>
          <a:extLst>
            <a:ext uri="{909E8E84-426E-40DD-AFC4-6F175D3DCCD1}">
              <a14:hiddenFill xmlns:a14="http://schemas.microsoft.com/office/drawing/2010/main">
                <a:solidFill>
                  <a:srgbClr val="FFFFFF"/>
                </a:solidFill>
              </a14:hiddenFill>
            </a:ext>
          </a:extLst>
        </p:spPr>
      </p:pic>
      <p:sp>
        <p:nvSpPr>
          <p:cNvPr id="49" name="Speech Bubble: Rectangle with Corners Rounded 48">
            <a:extLst>
              <a:ext uri="{FF2B5EF4-FFF2-40B4-BE49-F238E27FC236}">
                <a16:creationId xmlns:a16="http://schemas.microsoft.com/office/drawing/2014/main" id="{1610ED94-C408-43FB-8200-6A848C26911C}"/>
              </a:ext>
            </a:extLst>
          </p:cNvPr>
          <p:cNvSpPr/>
          <p:nvPr/>
        </p:nvSpPr>
        <p:spPr>
          <a:xfrm>
            <a:off x="6524992" y="4545060"/>
            <a:ext cx="5167158" cy="1620778"/>
          </a:xfrm>
          <a:prstGeom prst="wedgeRoundRectCallout">
            <a:avLst>
              <a:gd name="adj1" fmla="val -36092"/>
              <a:gd name="adj2" fmla="val -75160"/>
              <a:gd name="adj3" fmla="val 16667"/>
            </a:avLst>
          </a:prstGeom>
          <a:solidFill>
            <a:srgbClr val="115076"/>
          </a:solidFill>
          <a:ln w="38100">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Plural items need a plural verb!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white"/>
                </a:solidFill>
                <a:effectLst/>
                <a:uLnTx/>
                <a:uFillTx/>
                <a:latin typeface="Century Gothic" panose="020F0302020204030204"/>
                <a:ea typeface="+mn-ea"/>
                <a:cs typeface="+mn-cs"/>
              </a:rPr>
              <a:t>Meine</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 Freunde</a:t>
            </a: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400" b="1" i="0" u="none" strike="noStrike" kern="1200" cap="none" spc="0" normalizeH="0" baseline="0" noProof="0" dirty="0" err="1">
                <a:ln>
                  <a:noFill/>
                </a:ln>
                <a:solidFill>
                  <a:prstClr val="white"/>
                </a:solidFill>
                <a:effectLst/>
                <a:uLnTx/>
                <a:uFillTx/>
                <a:latin typeface="Century Gothic" panose="020F0302020204030204"/>
                <a:ea typeface="+mn-ea"/>
                <a:cs typeface="+mn-cs"/>
              </a:rPr>
              <a:t>sind</a:t>
            </a: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prstClr val="white"/>
                </a:solidFill>
                <a:effectLst/>
                <a:uLnTx/>
                <a:uFillTx/>
                <a:latin typeface="Century Gothic" panose="020F0302020204030204"/>
                <a:ea typeface="+mn-ea"/>
                <a:cs typeface="+mn-cs"/>
              </a:rPr>
              <a:t>mir</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prstClr val="white"/>
                </a:solidFill>
                <a:effectLst/>
                <a:uLnTx/>
                <a:uFillTx/>
                <a:latin typeface="Century Gothic" panose="020F0302020204030204"/>
                <a:ea typeface="+mn-ea"/>
                <a:cs typeface="+mn-cs"/>
              </a:rPr>
              <a:t>wichtig</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a:t>
            </a:r>
          </a:p>
        </p:txBody>
      </p:sp>
      <p:sp>
        <p:nvSpPr>
          <p:cNvPr id="51" name="Speech Bubble: Rectangle with Corners Rounded 50">
            <a:extLst>
              <a:ext uri="{FF2B5EF4-FFF2-40B4-BE49-F238E27FC236}">
                <a16:creationId xmlns:a16="http://schemas.microsoft.com/office/drawing/2014/main" id="{F7927389-C7E0-4FA1-A1E9-3BB846DD7DFA}"/>
              </a:ext>
            </a:extLst>
          </p:cNvPr>
          <p:cNvSpPr/>
          <p:nvPr/>
        </p:nvSpPr>
        <p:spPr>
          <a:xfrm>
            <a:off x="6436054" y="4545060"/>
            <a:ext cx="5502530" cy="1620778"/>
          </a:xfrm>
          <a:prstGeom prst="wedgeRoundRectCallout">
            <a:avLst>
              <a:gd name="adj1" fmla="val -5589"/>
              <a:gd name="adj2" fmla="val -78871"/>
              <a:gd name="adj3" fmla="val 16667"/>
            </a:avLst>
          </a:prstGeom>
          <a:solidFill>
            <a:srgbClr val="115076"/>
          </a:solidFill>
          <a:ln w="38100">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But note: </a:t>
            </a:r>
            <a:r>
              <a:rPr kumimoji="0" lang="en-GB" sz="2400" b="0" i="0" u="none" strike="noStrike" kern="1200" cap="none" spc="0" normalizeH="0" baseline="0" noProof="0" dirty="0" err="1">
                <a:ln>
                  <a:noFill/>
                </a:ln>
                <a:solidFill>
                  <a:prstClr val="white"/>
                </a:solidFill>
                <a:effectLst/>
                <a:uLnTx/>
                <a:uFillTx/>
                <a:latin typeface="Century Gothic" panose="020F0302020204030204"/>
                <a:ea typeface="+mn-ea"/>
                <a:cs typeface="+mn-cs"/>
              </a:rPr>
              <a:t>Familie</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 is a singular idea in German: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err="1">
                <a:ln>
                  <a:noFill/>
                </a:ln>
                <a:solidFill>
                  <a:prstClr val="white"/>
                </a:solidFill>
                <a:effectLst/>
                <a:uLnTx/>
                <a:uFillTx/>
                <a:latin typeface="Century Gothic" panose="020F0302020204030204"/>
                <a:ea typeface="+mn-ea"/>
                <a:cs typeface="+mn-cs"/>
              </a:rPr>
              <a:t>Meine</a:t>
            </a:r>
            <a:r>
              <a:rPr kumimoji="0" lang="en-GB" sz="2400" b="0" i="1"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400" b="0" i="1" u="none" strike="noStrike" kern="1200" cap="none" spc="0" normalizeH="0" baseline="0" noProof="0" dirty="0" err="1">
                <a:ln>
                  <a:noFill/>
                </a:ln>
                <a:solidFill>
                  <a:prstClr val="white"/>
                </a:solidFill>
                <a:effectLst/>
                <a:uLnTx/>
                <a:uFillTx/>
                <a:latin typeface="Century Gothic" panose="020F0302020204030204"/>
                <a:ea typeface="+mn-ea"/>
                <a:cs typeface="+mn-cs"/>
              </a:rPr>
              <a:t>Familie</a:t>
            </a:r>
            <a:r>
              <a:rPr kumimoji="0" lang="en-GB" sz="2400" b="0" i="1"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400" b="1" i="1" u="none" strike="noStrike" kern="1200" cap="none" spc="0" normalizeH="0" baseline="0" noProof="0" dirty="0" err="1">
                <a:ln>
                  <a:noFill/>
                </a:ln>
                <a:solidFill>
                  <a:prstClr val="white"/>
                </a:solidFill>
                <a:effectLst/>
                <a:uLnTx/>
                <a:uFillTx/>
                <a:latin typeface="Century Gothic" panose="020F0302020204030204"/>
                <a:ea typeface="+mn-ea"/>
                <a:cs typeface="+mn-cs"/>
              </a:rPr>
              <a:t>ist</a:t>
            </a:r>
            <a:r>
              <a:rPr kumimoji="0" lang="en-GB" sz="2400" b="0" i="1"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400" b="0" i="1" u="none" strike="noStrike" kern="1200" cap="none" spc="0" normalizeH="0" baseline="0" noProof="0" dirty="0" err="1">
                <a:ln>
                  <a:noFill/>
                </a:ln>
                <a:solidFill>
                  <a:prstClr val="white"/>
                </a:solidFill>
                <a:effectLst/>
                <a:uLnTx/>
                <a:uFillTx/>
                <a:latin typeface="Century Gothic" panose="020F0302020204030204"/>
                <a:ea typeface="+mn-ea"/>
                <a:cs typeface="+mn-cs"/>
              </a:rPr>
              <a:t>mir</a:t>
            </a:r>
            <a:r>
              <a:rPr kumimoji="0" lang="en-GB" sz="2400" b="0" i="1"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400" b="0" i="1" u="none" strike="noStrike" kern="1200" cap="none" spc="0" normalizeH="0" baseline="0" noProof="0" dirty="0" err="1">
                <a:ln>
                  <a:noFill/>
                </a:ln>
                <a:solidFill>
                  <a:prstClr val="white"/>
                </a:solidFill>
                <a:effectLst/>
                <a:uLnTx/>
                <a:uFillTx/>
                <a:latin typeface="Century Gothic" panose="020F0302020204030204"/>
                <a:ea typeface="+mn-ea"/>
                <a:cs typeface="+mn-cs"/>
              </a:rPr>
              <a:t>wichtig</a:t>
            </a:r>
            <a:r>
              <a:rPr kumimoji="0" lang="en-GB" sz="2400" b="0" i="1" u="none" strike="noStrike" kern="1200" cap="none" spc="0" normalizeH="0" baseline="0" noProof="0" dirty="0">
                <a:ln>
                  <a:noFill/>
                </a:ln>
                <a:solidFill>
                  <a:prstClr val="white"/>
                </a:solidFill>
                <a:effectLst/>
                <a:uLnTx/>
                <a:uFillTx/>
                <a:latin typeface="Century Gothic" panose="020F0302020204030204"/>
                <a:ea typeface="+mn-ea"/>
                <a:cs typeface="+mn-cs"/>
              </a:rPr>
              <a:t>.</a:t>
            </a:r>
          </a:p>
        </p:txBody>
      </p:sp>
    </p:spTree>
    <p:extLst>
      <p:ext uri="{BB962C8B-B14F-4D97-AF65-F5344CB8AC3E}">
        <p14:creationId xmlns:p14="http://schemas.microsoft.com/office/powerpoint/2010/main" val="270708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500"/>
                                        <p:tgtEl>
                                          <p:spTgt spid="5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nodeType="with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par>
                                <p:cTn id="55" presetID="10" presetClass="entr" presetSubtype="0"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500"/>
                                        <p:tgtEl>
                                          <p:spTgt spid="4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500"/>
                                        <p:tgtEl>
                                          <p:spTgt spid="3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par>
                                <p:cTn id="67" presetID="10" presetClass="entr" presetSubtype="0" fill="hold" nodeType="with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fade">
                                      <p:cBhvr>
                                        <p:cTn id="69" dur="500"/>
                                        <p:tgtEl>
                                          <p:spTgt spid="42"/>
                                        </p:tgtEl>
                                      </p:cBhvr>
                                    </p:animEffect>
                                  </p:childTnLst>
                                </p:cTn>
                              </p:par>
                              <p:par>
                                <p:cTn id="70" presetID="10" presetClass="entr" presetSubtype="0" fill="hold" nodeType="with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fade">
                                      <p:cBhvr>
                                        <p:cTn id="72" dur="500"/>
                                        <p:tgtEl>
                                          <p:spTgt spid="4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fade">
                                      <p:cBhvr>
                                        <p:cTn id="77" dur="500"/>
                                        <p:tgtEl>
                                          <p:spTgt spid="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fade">
                                      <p:cBhvr>
                                        <p:cTn id="80" dur="500"/>
                                        <p:tgtEl>
                                          <p:spTgt spid="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500"/>
                                        <p:tgtEl>
                                          <p:spTgt spid="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fade">
                                      <p:cBhvr>
                                        <p:cTn id="86" dur="500"/>
                                        <p:tgtEl>
                                          <p:spTgt spid="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fade">
                                      <p:cBhvr>
                                        <p:cTn id="89" dur="500"/>
                                        <p:tgtEl>
                                          <p:spTgt spid="9"/>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500"/>
                                        <p:tgtEl>
                                          <p:spTgt spid="10"/>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fade">
                                      <p:cBhvr>
                                        <p:cTn id="95" dur="500"/>
                                        <p:tgtEl>
                                          <p:spTgt spid="11"/>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2"/>
                                        </p:tgtEl>
                                        <p:attrNameLst>
                                          <p:attrName>style.visibility</p:attrName>
                                        </p:attrNameLst>
                                      </p:cBhvr>
                                      <p:to>
                                        <p:strVal val="visible"/>
                                      </p:to>
                                    </p:set>
                                    <p:animEffect transition="in" filter="fade">
                                      <p:cBhvr>
                                        <p:cTn id="98" dur="500"/>
                                        <p:tgtEl>
                                          <p:spTgt spid="1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fade">
                                      <p:cBhvr>
                                        <p:cTn id="101" dur="500"/>
                                        <p:tgtEl>
                                          <p:spTgt spid="13"/>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fade">
                                      <p:cBhvr>
                                        <p:cTn id="104" dur="500"/>
                                        <p:tgtEl>
                                          <p:spTgt spid="14"/>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fade">
                                      <p:cBhvr>
                                        <p:cTn id="107" dur="500"/>
                                        <p:tgtEl>
                                          <p:spTgt spid="15"/>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6"/>
                                        </p:tgtEl>
                                        <p:attrNameLst>
                                          <p:attrName>style.visibility</p:attrName>
                                        </p:attrNameLst>
                                      </p:cBhvr>
                                      <p:to>
                                        <p:strVal val="visible"/>
                                      </p:to>
                                    </p:set>
                                    <p:animEffect transition="in" filter="fade">
                                      <p:cBhvr>
                                        <p:cTn id="110" dur="500"/>
                                        <p:tgtEl>
                                          <p:spTgt spid="16"/>
                                        </p:tgtEl>
                                      </p:cBhvr>
                                    </p:animEffec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49"/>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23" grpId="0" animBg="1"/>
      <p:bldP spid="24" grpId="0"/>
      <p:bldP spid="27" grpId="0"/>
      <p:bldP spid="29" grpId="0"/>
      <p:bldP spid="30" grpId="0"/>
      <p:bldP spid="31" grpId="0"/>
      <p:bldP spid="34" grpId="0"/>
      <p:bldP spid="35" grpId="0"/>
      <p:bldP spid="37" grpId="0"/>
      <p:bldP spid="38" grpId="0"/>
      <p:bldP spid="40" grpId="0"/>
      <p:bldP spid="49" grpId="0" animBg="1"/>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294041"/>
            <a:ext cx="3745089" cy="707849"/>
          </a:xfrm>
        </p:spPr>
        <p:txBody>
          <a:bodyPr>
            <a:normAutofit/>
          </a:bodyPr>
          <a:lstStyle/>
          <a:p>
            <a:r>
              <a:rPr lang="en-GB" sz="3600" b="1" dirty="0">
                <a:solidFill>
                  <a:schemeClr val="bg1"/>
                </a:solidFill>
              </a:rPr>
              <a:t>Grammatik</a:t>
            </a:r>
          </a:p>
        </p:txBody>
      </p:sp>
      <p:sp>
        <p:nvSpPr>
          <p:cNvPr id="5" name="Rounded Rectangle 11">
            <a:extLst>
              <a:ext uri="{FF2B5EF4-FFF2-40B4-BE49-F238E27FC236}">
                <a16:creationId xmlns:a16="http://schemas.microsoft.com/office/drawing/2014/main" id="{483D7EB9-C2AA-4190-98DE-925F861600E9}"/>
              </a:ext>
            </a:extLst>
          </p:cNvPr>
          <p:cNvSpPr/>
          <p:nvPr/>
        </p:nvSpPr>
        <p:spPr>
          <a:xfrm>
            <a:off x="10508974" y="247046"/>
            <a:ext cx="1448353"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schreiben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nvGrpSpPr>
          <p:cNvPr id="10" name="Group 9">
            <a:extLst>
              <a:ext uri="{FF2B5EF4-FFF2-40B4-BE49-F238E27FC236}">
                <a16:creationId xmlns:a16="http://schemas.microsoft.com/office/drawing/2014/main" id="{D6F0299D-EB61-3942-9A12-B5537C403495}"/>
              </a:ext>
            </a:extLst>
          </p:cNvPr>
          <p:cNvGrpSpPr/>
          <p:nvPr/>
        </p:nvGrpSpPr>
        <p:grpSpPr>
          <a:xfrm>
            <a:off x="3941087" y="1316391"/>
            <a:ext cx="8016240" cy="4572000"/>
            <a:chOff x="3520440" y="1371600"/>
            <a:chExt cx="8016240" cy="4572000"/>
          </a:xfrm>
        </p:grpSpPr>
        <p:sp>
          <p:nvSpPr>
            <p:cNvPr id="2" name="Rectangle 1">
              <a:extLst>
                <a:ext uri="{FF2B5EF4-FFF2-40B4-BE49-F238E27FC236}">
                  <a16:creationId xmlns:a16="http://schemas.microsoft.com/office/drawing/2014/main" id="{76071148-1C6C-BB44-9B2C-10F646F830E6}"/>
                </a:ext>
              </a:extLst>
            </p:cNvPr>
            <p:cNvSpPr/>
            <p:nvPr/>
          </p:nvSpPr>
          <p:spPr>
            <a:xfrm>
              <a:off x="3520440" y="1371600"/>
              <a:ext cx="8016240" cy="4572000"/>
            </a:xfrm>
            <a:prstGeom prst="rect">
              <a:avLst/>
            </a:prstGeom>
            <a:solidFill>
              <a:srgbClr val="FFF4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cxnSp>
          <p:nvCxnSpPr>
            <p:cNvPr id="8" name="Straight Connector 7">
              <a:extLst>
                <a:ext uri="{FF2B5EF4-FFF2-40B4-BE49-F238E27FC236}">
                  <a16:creationId xmlns:a16="http://schemas.microsoft.com/office/drawing/2014/main" id="{50EE2B17-5D60-0444-8339-C229265B84FD}"/>
                </a:ext>
              </a:extLst>
            </p:cNvPr>
            <p:cNvCxnSpPr/>
            <p:nvPr/>
          </p:nvCxnSpPr>
          <p:spPr>
            <a:xfrm>
              <a:off x="7513320" y="1676400"/>
              <a:ext cx="0" cy="4008120"/>
            </a:xfrm>
            <a:prstGeom prst="line">
              <a:avLst/>
            </a:prstGeom>
            <a:ln>
              <a:solidFill>
                <a:srgbClr val="115076"/>
              </a:solidFill>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DEB3F702-00C5-BD47-BAC1-5D9F309FB3EC}"/>
              </a:ext>
            </a:extLst>
          </p:cNvPr>
          <p:cNvSpPr/>
          <p:nvPr/>
        </p:nvSpPr>
        <p:spPr>
          <a:xfrm>
            <a:off x="234673" y="1322141"/>
            <a:ext cx="3516489" cy="1450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C2739C93-139D-914F-A441-DB582E0C2709}"/>
              </a:ext>
            </a:extLst>
          </p:cNvPr>
          <p:cNvSpPr/>
          <p:nvPr/>
        </p:nvSpPr>
        <p:spPr>
          <a:xfrm>
            <a:off x="228600" y="2877484"/>
            <a:ext cx="3516489" cy="14498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ectangle 14">
            <a:extLst>
              <a:ext uri="{FF2B5EF4-FFF2-40B4-BE49-F238E27FC236}">
                <a16:creationId xmlns:a16="http://schemas.microsoft.com/office/drawing/2014/main" id="{333B7300-3578-3643-B983-8740362E4E14}"/>
              </a:ext>
            </a:extLst>
          </p:cNvPr>
          <p:cNvSpPr/>
          <p:nvPr/>
        </p:nvSpPr>
        <p:spPr>
          <a:xfrm>
            <a:off x="216099" y="4434840"/>
            <a:ext cx="3516489" cy="14498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7" name="TextBox 16">
            <a:extLst>
              <a:ext uri="{FF2B5EF4-FFF2-40B4-BE49-F238E27FC236}">
                <a16:creationId xmlns:a16="http://schemas.microsoft.com/office/drawing/2014/main" id="{BBE11D55-9075-B74C-8167-5A355E70FB12}"/>
              </a:ext>
            </a:extLst>
          </p:cNvPr>
          <p:cNvSpPr txBox="1"/>
          <p:nvPr/>
        </p:nvSpPr>
        <p:spPr>
          <a:xfrm>
            <a:off x="448033" y="1390358"/>
            <a:ext cx="981359" cy="461665"/>
          </a:xfrm>
          <a:prstGeom prst="rect">
            <a:avLst/>
          </a:prstGeom>
          <a:noFill/>
        </p:spPr>
        <p:txBody>
          <a:bodyPr wrap="none" rtlCol="0">
            <a:spAutoFit/>
          </a:bodyPr>
          <a:lstStyle/>
          <a:p>
            <a:pPr algn="l"/>
            <a:r>
              <a:rPr lang="en-US" sz="2400" dirty="0" err="1">
                <a:solidFill>
                  <a:schemeClr val="accent5">
                    <a:lumMod val="50000"/>
                  </a:schemeClr>
                </a:solidFill>
                <a:latin typeface="Century Gothic" panose="020B0502020202020204" pitchFamily="34" charset="0"/>
              </a:rPr>
              <a:t>dann</a:t>
            </a:r>
            <a:endParaRPr lang="en-US" sz="2400" dirty="0">
              <a:solidFill>
                <a:schemeClr val="accent5">
                  <a:lumMod val="50000"/>
                </a:schemeClr>
              </a:solidFill>
              <a:latin typeface="Century Gothic" panose="020B0502020202020204" pitchFamily="34" charset="0"/>
            </a:endParaRPr>
          </a:p>
        </p:txBody>
      </p:sp>
      <p:sp>
        <p:nvSpPr>
          <p:cNvPr id="19" name="TextBox 18">
            <a:extLst>
              <a:ext uri="{FF2B5EF4-FFF2-40B4-BE49-F238E27FC236}">
                <a16:creationId xmlns:a16="http://schemas.microsoft.com/office/drawing/2014/main" id="{20C76616-7C28-924C-A684-C045E7539DF9}"/>
              </a:ext>
            </a:extLst>
          </p:cNvPr>
          <p:cNvSpPr txBox="1"/>
          <p:nvPr/>
        </p:nvSpPr>
        <p:spPr>
          <a:xfrm>
            <a:off x="348647" y="2265747"/>
            <a:ext cx="1031051" cy="461665"/>
          </a:xfrm>
          <a:prstGeom prst="rect">
            <a:avLst/>
          </a:prstGeom>
          <a:noFill/>
        </p:spPr>
        <p:txBody>
          <a:bodyPr wrap="none" rtlCol="0">
            <a:spAutoFit/>
          </a:bodyPr>
          <a:lstStyle/>
          <a:p>
            <a:pPr algn="l"/>
            <a:r>
              <a:rPr lang="en-US" sz="2400" dirty="0" err="1">
                <a:solidFill>
                  <a:schemeClr val="accent5">
                    <a:lumMod val="50000"/>
                  </a:schemeClr>
                </a:solidFill>
                <a:latin typeface="Century Gothic" panose="020B0502020202020204" pitchFamily="34" charset="0"/>
              </a:rPr>
              <a:t>zuerst</a:t>
            </a:r>
            <a:endParaRPr lang="en-US" sz="2400" dirty="0">
              <a:solidFill>
                <a:schemeClr val="accent5">
                  <a:lumMod val="50000"/>
                </a:schemeClr>
              </a:solidFill>
              <a:latin typeface="Century Gothic" panose="020B0502020202020204" pitchFamily="34" charset="0"/>
            </a:endParaRPr>
          </a:p>
        </p:txBody>
      </p:sp>
      <p:sp>
        <p:nvSpPr>
          <p:cNvPr id="20" name="TextBox 19">
            <a:extLst>
              <a:ext uri="{FF2B5EF4-FFF2-40B4-BE49-F238E27FC236}">
                <a16:creationId xmlns:a16="http://schemas.microsoft.com/office/drawing/2014/main" id="{5D9C52D0-A9E1-EA46-ACB5-1678D5C8F976}"/>
              </a:ext>
            </a:extLst>
          </p:cNvPr>
          <p:cNvSpPr txBox="1"/>
          <p:nvPr/>
        </p:nvSpPr>
        <p:spPr>
          <a:xfrm>
            <a:off x="1687735" y="1388851"/>
            <a:ext cx="1122423" cy="461665"/>
          </a:xfrm>
          <a:prstGeom prst="rect">
            <a:avLst/>
          </a:prstGeom>
          <a:noFill/>
        </p:spPr>
        <p:txBody>
          <a:bodyPr wrap="none" rtlCol="0">
            <a:spAutoFit/>
          </a:bodyPr>
          <a:lstStyle/>
          <a:p>
            <a:pPr algn="l"/>
            <a:r>
              <a:rPr lang="en-US" sz="2400" dirty="0" err="1">
                <a:solidFill>
                  <a:schemeClr val="accent5">
                    <a:lumMod val="50000"/>
                  </a:schemeClr>
                </a:solidFill>
                <a:latin typeface="Century Gothic" panose="020B0502020202020204" pitchFamily="34" charset="0"/>
              </a:rPr>
              <a:t>später</a:t>
            </a:r>
            <a:endParaRPr lang="en-US" sz="2400" dirty="0">
              <a:solidFill>
                <a:schemeClr val="accent5">
                  <a:lumMod val="50000"/>
                </a:schemeClr>
              </a:solidFill>
              <a:latin typeface="Century Gothic" panose="020B0502020202020204" pitchFamily="34" charset="0"/>
            </a:endParaRPr>
          </a:p>
        </p:txBody>
      </p:sp>
      <p:sp>
        <p:nvSpPr>
          <p:cNvPr id="22" name="TextBox 21">
            <a:extLst>
              <a:ext uri="{FF2B5EF4-FFF2-40B4-BE49-F238E27FC236}">
                <a16:creationId xmlns:a16="http://schemas.microsoft.com/office/drawing/2014/main" id="{46FA0710-B7EA-0148-9CFC-D041909DB6AB}"/>
              </a:ext>
            </a:extLst>
          </p:cNvPr>
          <p:cNvSpPr txBox="1"/>
          <p:nvPr/>
        </p:nvSpPr>
        <p:spPr>
          <a:xfrm>
            <a:off x="756740" y="1828756"/>
            <a:ext cx="1691489" cy="461665"/>
          </a:xfrm>
          <a:prstGeom prst="rect">
            <a:avLst/>
          </a:prstGeom>
          <a:noFill/>
        </p:spPr>
        <p:txBody>
          <a:bodyPr wrap="none" rtlCol="0">
            <a:spAutoFit/>
          </a:bodyPr>
          <a:lstStyle/>
          <a:p>
            <a:pPr algn="l"/>
            <a:r>
              <a:rPr lang="en-US" sz="2400" dirty="0" err="1">
                <a:solidFill>
                  <a:schemeClr val="accent5">
                    <a:lumMod val="50000"/>
                  </a:schemeClr>
                </a:solidFill>
                <a:latin typeface="Century Gothic" panose="020B0502020202020204" pitchFamily="34" charset="0"/>
              </a:rPr>
              <a:t>schließlich</a:t>
            </a:r>
            <a:endParaRPr lang="en-US" sz="2400" dirty="0">
              <a:solidFill>
                <a:schemeClr val="accent5">
                  <a:lumMod val="50000"/>
                </a:schemeClr>
              </a:solidFill>
              <a:latin typeface="Century Gothic" panose="020B0502020202020204" pitchFamily="34" charset="0"/>
            </a:endParaRPr>
          </a:p>
        </p:txBody>
      </p:sp>
      <p:sp>
        <p:nvSpPr>
          <p:cNvPr id="23" name="TextBox 22">
            <a:extLst>
              <a:ext uri="{FF2B5EF4-FFF2-40B4-BE49-F238E27FC236}">
                <a16:creationId xmlns:a16="http://schemas.microsoft.com/office/drawing/2014/main" id="{3B212BD9-9563-DD4A-848E-9B14BFA8A9E6}"/>
              </a:ext>
            </a:extLst>
          </p:cNvPr>
          <p:cNvSpPr txBox="1"/>
          <p:nvPr/>
        </p:nvSpPr>
        <p:spPr>
          <a:xfrm>
            <a:off x="2193643" y="2217738"/>
            <a:ext cx="1390124" cy="461665"/>
          </a:xfrm>
          <a:prstGeom prst="rect">
            <a:avLst/>
          </a:prstGeom>
          <a:noFill/>
        </p:spPr>
        <p:txBody>
          <a:bodyPr wrap="none" rtlCol="0">
            <a:spAutoFit/>
          </a:bodyPr>
          <a:lstStyle/>
          <a:p>
            <a:pPr algn="l"/>
            <a:r>
              <a:rPr lang="en-US" sz="2400" dirty="0" err="1">
                <a:solidFill>
                  <a:schemeClr val="accent5">
                    <a:lumMod val="50000"/>
                  </a:schemeClr>
                </a:solidFill>
                <a:latin typeface="Century Gothic" panose="020B0502020202020204" pitchFamily="34" charset="0"/>
              </a:rPr>
              <a:t>danach</a:t>
            </a:r>
            <a:endParaRPr lang="en-US" sz="2400" dirty="0">
              <a:solidFill>
                <a:schemeClr val="accent5">
                  <a:lumMod val="50000"/>
                </a:schemeClr>
              </a:solidFill>
              <a:latin typeface="Century Gothic" panose="020B0502020202020204" pitchFamily="34" charset="0"/>
            </a:endParaRPr>
          </a:p>
        </p:txBody>
      </p:sp>
      <p:sp>
        <p:nvSpPr>
          <p:cNvPr id="30" name="TextBox 29">
            <a:extLst>
              <a:ext uri="{FF2B5EF4-FFF2-40B4-BE49-F238E27FC236}">
                <a16:creationId xmlns:a16="http://schemas.microsoft.com/office/drawing/2014/main" id="{FACF2E1D-79E0-AE4D-9133-E62D3DCBC463}"/>
              </a:ext>
            </a:extLst>
          </p:cNvPr>
          <p:cNvSpPr txBox="1"/>
          <p:nvPr/>
        </p:nvSpPr>
        <p:spPr>
          <a:xfrm>
            <a:off x="2261920" y="3675768"/>
            <a:ext cx="769763" cy="461665"/>
          </a:xfrm>
          <a:prstGeom prst="rect">
            <a:avLst/>
          </a:prstGeom>
          <a:noFill/>
        </p:spPr>
        <p:txBody>
          <a:bodyPr wrap="none" rtlCol="0">
            <a:spAutoFit/>
          </a:bodyPr>
          <a:lstStyle/>
          <a:p>
            <a:pPr algn="l"/>
            <a:r>
              <a:rPr lang="en-US" sz="2400" dirty="0" err="1">
                <a:solidFill>
                  <a:schemeClr val="accent5">
                    <a:lumMod val="50000"/>
                  </a:schemeClr>
                </a:solidFill>
                <a:latin typeface="Century Gothic" panose="020B0502020202020204" pitchFamily="34" charset="0"/>
              </a:rPr>
              <a:t>jed</a:t>
            </a:r>
            <a:r>
              <a:rPr lang="en-US" sz="2400" dirty="0">
                <a:solidFill>
                  <a:schemeClr val="accent5">
                    <a:lumMod val="50000"/>
                  </a:schemeClr>
                </a:solidFill>
                <a:latin typeface="Century Gothic" panose="020B0502020202020204" pitchFamily="34" charset="0"/>
              </a:rPr>
              <a:t>-</a:t>
            </a:r>
          </a:p>
        </p:txBody>
      </p:sp>
      <p:sp>
        <p:nvSpPr>
          <p:cNvPr id="31" name="TextBox 30">
            <a:extLst>
              <a:ext uri="{FF2B5EF4-FFF2-40B4-BE49-F238E27FC236}">
                <a16:creationId xmlns:a16="http://schemas.microsoft.com/office/drawing/2014/main" id="{2A1735AD-3E54-AE4D-A5C1-ABCD7AD007A3}"/>
              </a:ext>
            </a:extLst>
          </p:cNvPr>
          <p:cNvSpPr txBox="1"/>
          <p:nvPr/>
        </p:nvSpPr>
        <p:spPr>
          <a:xfrm>
            <a:off x="448033" y="3789059"/>
            <a:ext cx="880369" cy="461665"/>
          </a:xfrm>
          <a:prstGeom prst="rect">
            <a:avLst/>
          </a:prstGeom>
          <a:noFill/>
        </p:spPr>
        <p:txBody>
          <a:bodyPr wrap="none" rtlCol="0">
            <a:spAutoFit/>
          </a:bodyPr>
          <a:lstStyle/>
          <a:p>
            <a:pPr algn="l"/>
            <a:r>
              <a:rPr lang="en-US" sz="2400" dirty="0">
                <a:solidFill>
                  <a:schemeClr val="accent5">
                    <a:lumMod val="50000"/>
                  </a:schemeClr>
                </a:solidFill>
                <a:latin typeface="Century Gothic" panose="020B0502020202020204" pitchFamily="34" charset="0"/>
              </a:rPr>
              <a:t>dies-</a:t>
            </a:r>
          </a:p>
        </p:txBody>
      </p:sp>
      <p:sp>
        <p:nvSpPr>
          <p:cNvPr id="32" name="TextBox 31">
            <a:extLst>
              <a:ext uri="{FF2B5EF4-FFF2-40B4-BE49-F238E27FC236}">
                <a16:creationId xmlns:a16="http://schemas.microsoft.com/office/drawing/2014/main" id="{7A57E3C6-163D-B540-A502-9FDB833AE5FF}"/>
              </a:ext>
            </a:extLst>
          </p:cNvPr>
          <p:cNvSpPr txBox="1"/>
          <p:nvPr/>
        </p:nvSpPr>
        <p:spPr>
          <a:xfrm>
            <a:off x="1293777" y="3102344"/>
            <a:ext cx="901209" cy="461665"/>
          </a:xfrm>
          <a:prstGeom prst="rect">
            <a:avLst/>
          </a:prstGeom>
          <a:noFill/>
        </p:spPr>
        <p:txBody>
          <a:bodyPr wrap="none" rtlCol="0">
            <a:spAutoFit/>
          </a:bodyPr>
          <a:lstStyle/>
          <a:p>
            <a:pPr algn="l"/>
            <a:r>
              <a:rPr lang="en-US" sz="2400" dirty="0" err="1">
                <a:solidFill>
                  <a:schemeClr val="accent5">
                    <a:lumMod val="50000"/>
                  </a:schemeClr>
                </a:solidFill>
                <a:latin typeface="Century Gothic" panose="020B0502020202020204" pitchFamily="34" charset="0"/>
              </a:rPr>
              <a:t>letzt</a:t>
            </a:r>
            <a:r>
              <a:rPr lang="en-US" sz="2400" dirty="0">
                <a:solidFill>
                  <a:schemeClr val="accent5">
                    <a:lumMod val="50000"/>
                  </a:schemeClr>
                </a:solidFill>
                <a:latin typeface="Century Gothic" panose="020B0502020202020204" pitchFamily="34" charset="0"/>
              </a:rPr>
              <a:t>-</a:t>
            </a:r>
          </a:p>
        </p:txBody>
      </p:sp>
      <p:sp>
        <p:nvSpPr>
          <p:cNvPr id="34" name="TextBox 33">
            <a:extLst>
              <a:ext uri="{FF2B5EF4-FFF2-40B4-BE49-F238E27FC236}">
                <a16:creationId xmlns:a16="http://schemas.microsoft.com/office/drawing/2014/main" id="{36EE695A-45B6-2348-AB98-DABAE5217ED0}"/>
              </a:ext>
            </a:extLst>
          </p:cNvPr>
          <p:cNvSpPr txBox="1"/>
          <p:nvPr/>
        </p:nvSpPr>
        <p:spPr>
          <a:xfrm>
            <a:off x="1162592" y="4651851"/>
            <a:ext cx="1268296" cy="461665"/>
          </a:xfrm>
          <a:prstGeom prst="rect">
            <a:avLst/>
          </a:prstGeom>
          <a:noFill/>
        </p:spPr>
        <p:txBody>
          <a:bodyPr wrap="none" rtlCol="0">
            <a:spAutoFit/>
          </a:bodyPr>
          <a:lstStyle/>
          <a:p>
            <a:pPr algn="l"/>
            <a:r>
              <a:rPr lang="en-US" sz="2400" dirty="0" err="1">
                <a:solidFill>
                  <a:schemeClr val="accent5">
                    <a:lumMod val="50000"/>
                  </a:schemeClr>
                </a:solidFill>
                <a:latin typeface="Century Gothic" panose="020B0502020202020204" pitchFamily="34" charset="0"/>
              </a:rPr>
              <a:t>Woche</a:t>
            </a:r>
            <a:endParaRPr lang="en-US" sz="2400" dirty="0">
              <a:solidFill>
                <a:schemeClr val="accent5">
                  <a:lumMod val="50000"/>
                </a:schemeClr>
              </a:solidFill>
              <a:latin typeface="Century Gothic" panose="020B0502020202020204" pitchFamily="34" charset="0"/>
            </a:endParaRPr>
          </a:p>
        </p:txBody>
      </p:sp>
      <p:sp>
        <p:nvSpPr>
          <p:cNvPr id="35" name="TextBox 34">
            <a:extLst>
              <a:ext uri="{FF2B5EF4-FFF2-40B4-BE49-F238E27FC236}">
                <a16:creationId xmlns:a16="http://schemas.microsoft.com/office/drawing/2014/main" id="{23027488-A72E-DD43-BCA7-15945A36632B}"/>
              </a:ext>
            </a:extLst>
          </p:cNvPr>
          <p:cNvSpPr txBox="1"/>
          <p:nvPr/>
        </p:nvSpPr>
        <p:spPr>
          <a:xfrm>
            <a:off x="2241352" y="5411082"/>
            <a:ext cx="1410964" cy="461665"/>
          </a:xfrm>
          <a:prstGeom prst="rect">
            <a:avLst/>
          </a:prstGeom>
          <a:noFill/>
        </p:spPr>
        <p:txBody>
          <a:bodyPr wrap="none" rtlCol="0">
            <a:spAutoFit/>
          </a:bodyPr>
          <a:lstStyle/>
          <a:p>
            <a:pPr algn="l"/>
            <a:r>
              <a:rPr lang="en-US" sz="2400" dirty="0">
                <a:solidFill>
                  <a:schemeClr val="accent5">
                    <a:lumMod val="50000"/>
                  </a:schemeClr>
                </a:solidFill>
                <a:latin typeface="Century Gothic" panose="020B0502020202020204" pitchFamily="34" charset="0"/>
              </a:rPr>
              <a:t>Sommer</a:t>
            </a:r>
          </a:p>
        </p:txBody>
      </p:sp>
      <p:sp>
        <p:nvSpPr>
          <p:cNvPr id="36" name="TextBox 35">
            <a:extLst>
              <a:ext uri="{FF2B5EF4-FFF2-40B4-BE49-F238E27FC236}">
                <a16:creationId xmlns:a16="http://schemas.microsoft.com/office/drawing/2014/main" id="{21909F60-6E75-DE41-9313-E3B9DA681634}"/>
              </a:ext>
            </a:extLst>
          </p:cNvPr>
          <p:cNvSpPr txBox="1"/>
          <p:nvPr/>
        </p:nvSpPr>
        <p:spPr>
          <a:xfrm>
            <a:off x="2609379" y="4513966"/>
            <a:ext cx="1170513" cy="461665"/>
          </a:xfrm>
          <a:prstGeom prst="rect">
            <a:avLst/>
          </a:prstGeom>
          <a:noFill/>
        </p:spPr>
        <p:txBody>
          <a:bodyPr wrap="none" rtlCol="0">
            <a:spAutoFit/>
          </a:bodyPr>
          <a:lstStyle/>
          <a:p>
            <a:pPr algn="l"/>
            <a:r>
              <a:rPr lang="en-US" sz="2400" dirty="0">
                <a:solidFill>
                  <a:schemeClr val="accent5">
                    <a:lumMod val="50000"/>
                  </a:schemeClr>
                </a:solidFill>
                <a:latin typeface="Century Gothic" panose="020B0502020202020204" pitchFamily="34" charset="0"/>
              </a:rPr>
              <a:t>Monat</a:t>
            </a:r>
          </a:p>
        </p:txBody>
      </p:sp>
      <p:sp>
        <p:nvSpPr>
          <p:cNvPr id="37" name="TextBox 36">
            <a:extLst>
              <a:ext uri="{FF2B5EF4-FFF2-40B4-BE49-F238E27FC236}">
                <a16:creationId xmlns:a16="http://schemas.microsoft.com/office/drawing/2014/main" id="{472E988A-901C-6141-BCFF-6A887EFEA1D7}"/>
              </a:ext>
            </a:extLst>
          </p:cNvPr>
          <p:cNvSpPr txBox="1"/>
          <p:nvPr/>
        </p:nvSpPr>
        <p:spPr>
          <a:xfrm>
            <a:off x="555433" y="5411082"/>
            <a:ext cx="732893" cy="461665"/>
          </a:xfrm>
          <a:prstGeom prst="rect">
            <a:avLst/>
          </a:prstGeom>
          <a:noFill/>
        </p:spPr>
        <p:txBody>
          <a:bodyPr wrap="none" rtlCol="0">
            <a:spAutoFit/>
          </a:bodyPr>
          <a:lstStyle/>
          <a:p>
            <a:pPr algn="l"/>
            <a:r>
              <a:rPr lang="en-US" sz="2400" dirty="0">
                <a:solidFill>
                  <a:schemeClr val="accent5">
                    <a:lumMod val="50000"/>
                  </a:schemeClr>
                </a:solidFill>
                <a:latin typeface="Century Gothic" panose="020B0502020202020204" pitchFamily="34" charset="0"/>
              </a:rPr>
              <a:t>Tag</a:t>
            </a:r>
          </a:p>
        </p:txBody>
      </p:sp>
      <p:sp>
        <p:nvSpPr>
          <p:cNvPr id="39" name="TextBox 38">
            <a:extLst>
              <a:ext uri="{FF2B5EF4-FFF2-40B4-BE49-F238E27FC236}">
                <a16:creationId xmlns:a16="http://schemas.microsoft.com/office/drawing/2014/main" id="{2B578DC9-2F03-4543-B334-AF8D199E856D}"/>
              </a:ext>
            </a:extLst>
          </p:cNvPr>
          <p:cNvSpPr txBox="1"/>
          <p:nvPr/>
        </p:nvSpPr>
        <p:spPr>
          <a:xfrm>
            <a:off x="326265" y="4513967"/>
            <a:ext cx="663964" cy="461665"/>
          </a:xfrm>
          <a:prstGeom prst="rect">
            <a:avLst/>
          </a:prstGeom>
          <a:noFill/>
        </p:spPr>
        <p:txBody>
          <a:bodyPr wrap="none" rtlCol="0">
            <a:spAutoFit/>
          </a:bodyPr>
          <a:lstStyle/>
          <a:p>
            <a:pPr algn="l"/>
            <a:r>
              <a:rPr lang="en-US" sz="2400" dirty="0" err="1">
                <a:solidFill>
                  <a:schemeClr val="accent5">
                    <a:lumMod val="50000"/>
                  </a:schemeClr>
                </a:solidFill>
                <a:latin typeface="Century Gothic" panose="020B0502020202020204" pitchFamily="34" charset="0"/>
              </a:rPr>
              <a:t>Juli</a:t>
            </a:r>
            <a:endParaRPr lang="en-US" sz="2400" dirty="0">
              <a:solidFill>
                <a:schemeClr val="accent5">
                  <a:lumMod val="50000"/>
                </a:schemeClr>
              </a:solidFill>
              <a:latin typeface="Century Gothic" panose="020B0502020202020204" pitchFamily="34" charset="0"/>
            </a:endParaRPr>
          </a:p>
        </p:txBody>
      </p:sp>
      <p:sp>
        <p:nvSpPr>
          <p:cNvPr id="40" name="TextBox 39">
            <a:extLst>
              <a:ext uri="{FF2B5EF4-FFF2-40B4-BE49-F238E27FC236}">
                <a16:creationId xmlns:a16="http://schemas.microsoft.com/office/drawing/2014/main" id="{99FC82B4-D8A9-5747-9875-C59AD1C24044}"/>
              </a:ext>
            </a:extLst>
          </p:cNvPr>
          <p:cNvSpPr txBox="1"/>
          <p:nvPr/>
        </p:nvSpPr>
        <p:spPr>
          <a:xfrm>
            <a:off x="1485770" y="5123041"/>
            <a:ext cx="1223412" cy="461665"/>
          </a:xfrm>
          <a:prstGeom prst="rect">
            <a:avLst/>
          </a:prstGeom>
          <a:noFill/>
        </p:spPr>
        <p:txBody>
          <a:bodyPr wrap="none" rtlCol="0">
            <a:spAutoFit/>
          </a:bodyPr>
          <a:lstStyle/>
          <a:p>
            <a:pPr algn="l"/>
            <a:r>
              <a:rPr lang="en-US" sz="2400" dirty="0">
                <a:solidFill>
                  <a:schemeClr val="accent5">
                    <a:lumMod val="50000"/>
                  </a:schemeClr>
                </a:solidFill>
                <a:latin typeface="Century Gothic" panose="020B0502020202020204" pitchFamily="34" charset="0"/>
              </a:rPr>
              <a:t>August</a:t>
            </a:r>
          </a:p>
        </p:txBody>
      </p:sp>
      <p:pic>
        <p:nvPicPr>
          <p:cNvPr id="7" name="Picture 6" descr="A close up of a sign&#10;&#10;Description automatically generated">
            <a:extLst>
              <a:ext uri="{FF2B5EF4-FFF2-40B4-BE49-F238E27FC236}">
                <a16:creationId xmlns:a16="http://schemas.microsoft.com/office/drawing/2014/main" id="{77FAF686-4D47-EF4F-AB04-87DC576327F8}"/>
              </a:ext>
            </a:extLst>
          </p:cNvPr>
          <p:cNvPicPr>
            <a:picLocks noChangeAspect="1"/>
          </p:cNvPicPr>
          <p:nvPr/>
        </p:nvPicPr>
        <p:blipFill rotWithShape="1">
          <a:blip r:embed="rId4">
            <a:extLst>
              <a:ext uri="{28A0092B-C50C-407E-A947-70E740481C1C}">
                <a14:useLocalDpi xmlns:a14="http://schemas.microsoft.com/office/drawing/2010/main" val="0"/>
              </a:ext>
            </a:extLst>
          </a:blip>
          <a:srcRect l="11874" t="13238" r="67800" b="69386"/>
          <a:stretch/>
        </p:blipFill>
        <p:spPr>
          <a:xfrm>
            <a:off x="9636431" y="1565295"/>
            <a:ext cx="824219" cy="493200"/>
          </a:xfrm>
          <a:prstGeom prst="rect">
            <a:avLst/>
          </a:prstGeom>
        </p:spPr>
      </p:pic>
      <p:pic>
        <p:nvPicPr>
          <p:cNvPr id="12" name="Graphic 11" descr="Stamp">
            <a:extLst>
              <a:ext uri="{FF2B5EF4-FFF2-40B4-BE49-F238E27FC236}">
                <a16:creationId xmlns:a16="http://schemas.microsoft.com/office/drawing/2014/main" id="{210CBEDF-D8C7-454F-8EC9-154FB65B9E4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44148" y="1241679"/>
            <a:ext cx="1440403" cy="1440403"/>
          </a:xfrm>
          <a:prstGeom prst="rect">
            <a:avLst/>
          </a:prstGeom>
        </p:spPr>
      </p:pic>
    </p:spTree>
    <p:extLst>
      <p:ext uri="{BB962C8B-B14F-4D97-AF65-F5344CB8AC3E}">
        <p14:creationId xmlns:p14="http://schemas.microsoft.com/office/powerpoint/2010/main" val="4238250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294041"/>
            <a:ext cx="5486400" cy="707849"/>
          </a:xfrm>
        </p:spPr>
        <p:txBody>
          <a:bodyPr>
            <a:normAutofit/>
          </a:bodyPr>
          <a:lstStyle/>
          <a:p>
            <a:r>
              <a:rPr lang="en-GB" sz="3600" b="1" dirty="0">
                <a:solidFill>
                  <a:schemeClr val="bg1"/>
                </a:solidFill>
              </a:rPr>
              <a:t>Was </a:t>
            </a:r>
            <a:r>
              <a:rPr lang="en-GB" sz="3600" b="1" dirty="0" err="1">
                <a:solidFill>
                  <a:schemeClr val="bg1"/>
                </a:solidFill>
              </a:rPr>
              <a:t>sind</a:t>
            </a:r>
            <a:r>
              <a:rPr lang="en-GB" sz="3600" b="1" dirty="0">
                <a:solidFill>
                  <a:schemeClr val="bg1"/>
                </a:solidFill>
              </a:rPr>
              <a:t> </a:t>
            </a:r>
            <a:r>
              <a:rPr lang="en-GB" sz="3600" b="1" dirty="0" err="1">
                <a:solidFill>
                  <a:schemeClr val="bg1"/>
                </a:solidFill>
              </a:rPr>
              <a:t>deine</a:t>
            </a:r>
            <a:r>
              <a:rPr lang="en-GB" sz="3600" b="1" dirty="0">
                <a:solidFill>
                  <a:schemeClr val="bg1"/>
                </a:solidFill>
              </a:rPr>
              <a:t> </a:t>
            </a:r>
            <a:r>
              <a:rPr lang="en-GB" sz="3600" b="1" dirty="0" err="1">
                <a:solidFill>
                  <a:schemeClr val="bg1"/>
                </a:solidFill>
              </a:rPr>
              <a:t>Pläne</a:t>
            </a:r>
            <a:r>
              <a:rPr lang="en-GB" sz="3600" b="1" dirty="0">
                <a:solidFill>
                  <a:schemeClr val="bg1"/>
                </a:solidFill>
              </a:rPr>
              <a:t>?</a:t>
            </a:r>
          </a:p>
        </p:txBody>
      </p:sp>
      <p:sp>
        <p:nvSpPr>
          <p:cNvPr id="7" name="TextBox 6">
            <a:extLst>
              <a:ext uri="{FF2B5EF4-FFF2-40B4-BE49-F238E27FC236}">
                <a16:creationId xmlns:a16="http://schemas.microsoft.com/office/drawing/2014/main" id="{599CCD53-EE53-564E-8B2C-B5308539C8EB}"/>
              </a:ext>
            </a:extLst>
          </p:cNvPr>
          <p:cNvSpPr txBox="1"/>
          <p:nvPr/>
        </p:nvSpPr>
        <p:spPr>
          <a:xfrm>
            <a:off x="180000" y="1296000"/>
            <a:ext cx="11777327" cy="830997"/>
          </a:xfrm>
          <a:prstGeom prst="rect">
            <a:avLst/>
          </a:prstGeom>
          <a:noFill/>
        </p:spPr>
        <p:txBody>
          <a:bodyPr wrap="square" rtlCol="0">
            <a:spAutoFit/>
          </a:bodyPr>
          <a:lstStyle/>
          <a:p>
            <a:pPr lvl="0"/>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Und du? </a:t>
            </a:r>
            <a:r>
              <a:rPr lang="de-DE" sz="2400" dirty="0">
                <a:solidFill>
                  <a:srgbClr val="4472C4">
                    <a:lumMod val="50000"/>
                  </a:srgbClr>
                </a:solidFill>
                <a:latin typeface="Century Gothic" panose="020B0502020202020204" pitchFamily="34" charset="0"/>
              </a:rPr>
              <a:t>Was sind deine Pläne für den nächsten Urlaub? Schreib drei Sätze mit wollen und drei Sätze mit Lust haben.</a:t>
            </a:r>
            <a:endPar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6" name="Rounded Rectangle 11">
            <a:extLst>
              <a:ext uri="{FF2B5EF4-FFF2-40B4-BE49-F238E27FC236}">
                <a16:creationId xmlns:a16="http://schemas.microsoft.com/office/drawing/2014/main" id="{52D86876-6293-4417-BED0-4F5392CD558C}"/>
              </a:ext>
            </a:extLst>
          </p:cNvPr>
          <p:cNvSpPr/>
          <p:nvPr/>
        </p:nvSpPr>
        <p:spPr>
          <a:xfrm>
            <a:off x="10508974" y="247046"/>
            <a:ext cx="1448353"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schreiben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2" name="Picture 1">
            <a:extLst>
              <a:ext uri="{FF2B5EF4-FFF2-40B4-BE49-F238E27FC236}">
                <a16:creationId xmlns:a16="http://schemas.microsoft.com/office/drawing/2014/main" id="{3C89A258-2572-4756-A53A-32B1932C840A}"/>
              </a:ext>
            </a:extLst>
          </p:cNvPr>
          <p:cNvPicPr>
            <a:picLocks noChangeAspect="1"/>
          </p:cNvPicPr>
          <p:nvPr/>
        </p:nvPicPr>
        <p:blipFill>
          <a:blip r:embed="rId4"/>
          <a:stretch>
            <a:fillRect/>
          </a:stretch>
        </p:blipFill>
        <p:spPr>
          <a:xfrm>
            <a:off x="283304" y="2451142"/>
            <a:ext cx="8638274" cy="3438525"/>
          </a:xfrm>
          <a:prstGeom prst="rect">
            <a:avLst/>
          </a:prstGeom>
        </p:spPr>
      </p:pic>
      <p:sp>
        <p:nvSpPr>
          <p:cNvPr id="11" name="TextBox 10">
            <a:extLst>
              <a:ext uri="{FF2B5EF4-FFF2-40B4-BE49-F238E27FC236}">
                <a16:creationId xmlns:a16="http://schemas.microsoft.com/office/drawing/2014/main" id="{A014E7F1-1FDA-4FF8-BEB4-9437D3CD5AA5}"/>
              </a:ext>
            </a:extLst>
          </p:cNvPr>
          <p:cNvSpPr txBox="1"/>
          <p:nvPr/>
        </p:nvSpPr>
        <p:spPr>
          <a:xfrm>
            <a:off x="309704" y="2887005"/>
            <a:ext cx="7631850" cy="430887"/>
          </a:xfrm>
          <a:prstGeom prst="rect">
            <a:avLst/>
          </a:prstGeom>
          <a:noFill/>
        </p:spPr>
        <p:txBody>
          <a:bodyPr wrap="square" rtlCol="0">
            <a:spAutoFit/>
          </a:bodyPr>
          <a:lstStyle/>
          <a:p>
            <a:pPr algn="l"/>
            <a:r>
              <a:rPr lang="en-GB" sz="2200" b="1" dirty="0">
                <a:solidFill>
                  <a:schemeClr val="accent5">
                    <a:lumMod val="50000"/>
                  </a:schemeClr>
                </a:solidFill>
                <a:latin typeface="Ink Free" panose="03080402000500000000" pitchFamily="66" charset="0"/>
              </a:rPr>
              <a:t>1. Ich </a:t>
            </a:r>
            <a:r>
              <a:rPr lang="en-GB" sz="2200" b="1" dirty="0" err="1">
                <a:solidFill>
                  <a:schemeClr val="accent5">
                    <a:lumMod val="50000"/>
                  </a:schemeClr>
                </a:solidFill>
                <a:latin typeface="Ink Free" panose="03080402000500000000" pitchFamily="66" charset="0"/>
              </a:rPr>
              <a:t>habe</a:t>
            </a:r>
            <a:r>
              <a:rPr lang="en-GB" sz="2200" b="1" dirty="0">
                <a:solidFill>
                  <a:schemeClr val="accent5">
                    <a:lumMod val="50000"/>
                  </a:schemeClr>
                </a:solidFill>
                <a:latin typeface="Ink Free" panose="03080402000500000000" pitchFamily="66" charset="0"/>
              </a:rPr>
              <a:t> Lust, …. </a:t>
            </a:r>
          </a:p>
        </p:txBody>
      </p:sp>
      <p:sp>
        <p:nvSpPr>
          <p:cNvPr id="12" name="TextBox 11">
            <a:extLst>
              <a:ext uri="{FF2B5EF4-FFF2-40B4-BE49-F238E27FC236}">
                <a16:creationId xmlns:a16="http://schemas.microsoft.com/office/drawing/2014/main" id="{33576C6D-CCA7-4F9D-B6B0-124FC56871B7}"/>
              </a:ext>
            </a:extLst>
          </p:cNvPr>
          <p:cNvSpPr txBox="1"/>
          <p:nvPr/>
        </p:nvSpPr>
        <p:spPr>
          <a:xfrm>
            <a:off x="309704" y="3855395"/>
            <a:ext cx="7471020" cy="430887"/>
          </a:xfrm>
          <a:prstGeom prst="rect">
            <a:avLst/>
          </a:prstGeom>
          <a:noFill/>
        </p:spPr>
        <p:txBody>
          <a:bodyPr wrap="square" rtlCol="0">
            <a:spAutoFit/>
          </a:bodyPr>
          <a:lstStyle/>
          <a:p>
            <a:pPr algn="l"/>
            <a:r>
              <a:rPr lang="en-GB" sz="2200" b="1" dirty="0">
                <a:solidFill>
                  <a:schemeClr val="accent5">
                    <a:lumMod val="50000"/>
                  </a:schemeClr>
                </a:solidFill>
                <a:latin typeface="Ink Free" panose="03080402000500000000" pitchFamily="66" charset="0"/>
              </a:rPr>
              <a:t>3. </a:t>
            </a:r>
          </a:p>
        </p:txBody>
      </p:sp>
      <p:sp>
        <p:nvSpPr>
          <p:cNvPr id="13" name="TextBox 12">
            <a:extLst>
              <a:ext uri="{FF2B5EF4-FFF2-40B4-BE49-F238E27FC236}">
                <a16:creationId xmlns:a16="http://schemas.microsoft.com/office/drawing/2014/main" id="{06404335-0E16-45C3-9C64-B68133ED3BFD}"/>
              </a:ext>
            </a:extLst>
          </p:cNvPr>
          <p:cNvSpPr txBox="1"/>
          <p:nvPr/>
        </p:nvSpPr>
        <p:spPr>
          <a:xfrm>
            <a:off x="283304" y="3371200"/>
            <a:ext cx="7577430" cy="430887"/>
          </a:xfrm>
          <a:prstGeom prst="rect">
            <a:avLst/>
          </a:prstGeom>
          <a:noFill/>
        </p:spPr>
        <p:txBody>
          <a:bodyPr wrap="square" rtlCol="0">
            <a:spAutoFit/>
          </a:bodyPr>
          <a:lstStyle/>
          <a:p>
            <a:r>
              <a:rPr lang="en-GB" sz="2200" b="1" dirty="0">
                <a:solidFill>
                  <a:schemeClr val="accent5">
                    <a:lumMod val="50000"/>
                  </a:schemeClr>
                </a:solidFill>
                <a:latin typeface="Ink Free" panose="03080402000500000000" pitchFamily="66" charset="0"/>
              </a:rPr>
              <a:t>2. Ich will … </a:t>
            </a:r>
          </a:p>
        </p:txBody>
      </p:sp>
      <p:sp>
        <p:nvSpPr>
          <p:cNvPr id="14" name="TextBox 13">
            <a:extLst>
              <a:ext uri="{FF2B5EF4-FFF2-40B4-BE49-F238E27FC236}">
                <a16:creationId xmlns:a16="http://schemas.microsoft.com/office/drawing/2014/main" id="{6CF11744-AED3-437C-9B43-41C619D385D2}"/>
              </a:ext>
            </a:extLst>
          </p:cNvPr>
          <p:cNvSpPr txBox="1"/>
          <p:nvPr/>
        </p:nvSpPr>
        <p:spPr>
          <a:xfrm>
            <a:off x="283304" y="4339590"/>
            <a:ext cx="7471020" cy="430887"/>
          </a:xfrm>
          <a:prstGeom prst="rect">
            <a:avLst/>
          </a:prstGeom>
          <a:noFill/>
        </p:spPr>
        <p:txBody>
          <a:bodyPr wrap="square" rtlCol="0">
            <a:spAutoFit/>
          </a:bodyPr>
          <a:lstStyle/>
          <a:p>
            <a:r>
              <a:rPr lang="en-GB" sz="2200" b="1" dirty="0">
                <a:solidFill>
                  <a:schemeClr val="accent5">
                    <a:lumMod val="50000"/>
                  </a:schemeClr>
                </a:solidFill>
                <a:latin typeface="Ink Free" panose="03080402000500000000" pitchFamily="66" charset="0"/>
              </a:rPr>
              <a:t>4.</a:t>
            </a:r>
          </a:p>
        </p:txBody>
      </p:sp>
      <p:sp>
        <p:nvSpPr>
          <p:cNvPr id="15" name="TextBox 14">
            <a:extLst>
              <a:ext uri="{FF2B5EF4-FFF2-40B4-BE49-F238E27FC236}">
                <a16:creationId xmlns:a16="http://schemas.microsoft.com/office/drawing/2014/main" id="{F1802DF0-F5B2-4DE1-ACA8-944864A4C5D1}"/>
              </a:ext>
            </a:extLst>
          </p:cNvPr>
          <p:cNvSpPr txBox="1"/>
          <p:nvPr/>
        </p:nvSpPr>
        <p:spPr>
          <a:xfrm>
            <a:off x="283304" y="4823785"/>
            <a:ext cx="7471020" cy="430887"/>
          </a:xfrm>
          <a:prstGeom prst="rect">
            <a:avLst/>
          </a:prstGeom>
          <a:noFill/>
        </p:spPr>
        <p:txBody>
          <a:bodyPr wrap="square" rtlCol="0">
            <a:spAutoFit/>
          </a:bodyPr>
          <a:lstStyle/>
          <a:p>
            <a:r>
              <a:rPr lang="en-GB" sz="2200" b="1" dirty="0">
                <a:solidFill>
                  <a:schemeClr val="accent5">
                    <a:lumMod val="50000"/>
                  </a:schemeClr>
                </a:solidFill>
                <a:latin typeface="Ink Free" panose="03080402000500000000" pitchFamily="66" charset="0"/>
              </a:rPr>
              <a:t>5. </a:t>
            </a:r>
          </a:p>
        </p:txBody>
      </p:sp>
      <p:sp>
        <p:nvSpPr>
          <p:cNvPr id="16" name="TextBox 15">
            <a:extLst>
              <a:ext uri="{FF2B5EF4-FFF2-40B4-BE49-F238E27FC236}">
                <a16:creationId xmlns:a16="http://schemas.microsoft.com/office/drawing/2014/main" id="{AB97A786-755A-4297-AD3B-E7E281141B8A}"/>
              </a:ext>
            </a:extLst>
          </p:cNvPr>
          <p:cNvSpPr txBox="1"/>
          <p:nvPr/>
        </p:nvSpPr>
        <p:spPr>
          <a:xfrm>
            <a:off x="283304" y="5307980"/>
            <a:ext cx="7471020" cy="430887"/>
          </a:xfrm>
          <a:prstGeom prst="rect">
            <a:avLst/>
          </a:prstGeom>
          <a:noFill/>
        </p:spPr>
        <p:txBody>
          <a:bodyPr wrap="square" rtlCol="0">
            <a:spAutoFit/>
          </a:bodyPr>
          <a:lstStyle/>
          <a:p>
            <a:r>
              <a:rPr lang="en-GB" sz="2200" b="1" dirty="0">
                <a:solidFill>
                  <a:schemeClr val="accent5">
                    <a:lumMod val="50000"/>
                  </a:schemeClr>
                </a:solidFill>
                <a:latin typeface="Ink Free" panose="03080402000500000000" pitchFamily="66" charset="0"/>
              </a:rPr>
              <a:t>6. </a:t>
            </a:r>
          </a:p>
        </p:txBody>
      </p:sp>
      <p:pic>
        <p:nvPicPr>
          <p:cNvPr id="5122" name="Picture 2" descr="Pencil 3 Clip Art">
            <a:extLst>
              <a:ext uri="{FF2B5EF4-FFF2-40B4-BE49-F238E27FC236}">
                <a16:creationId xmlns:a16="http://schemas.microsoft.com/office/drawing/2014/main" id="{F01EAC67-012A-4067-8A15-4024EE1FF4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967450">
            <a:off x="7952877" y="5020493"/>
            <a:ext cx="983600" cy="1498098"/>
          </a:xfrm>
          <a:prstGeom prst="rect">
            <a:avLst/>
          </a:prstGeom>
          <a:noFill/>
          <a:extLst>
            <a:ext uri="{909E8E84-426E-40DD-AFC4-6F175D3DCCD1}">
              <a14:hiddenFill xmlns:a14="http://schemas.microsoft.com/office/drawing/2010/main">
                <a:solidFill>
                  <a:srgbClr val="FFFFFF"/>
                </a:solidFill>
              </a14:hiddenFill>
            </a:ext>
          </a:extLst>
        </p:spPr>
      </p:pic>
      <p:sp>
        <p:nvSpPr>
          <p:cNvPr id="18" name="Speech Bubble: Rectangle with Corners Rounded 17">
            <a:extLst>
              <a:ext uri="{FF2B5EF4-FFF2-40B4-BE49-F238E27FC236}">
                <a16:creationId xmlns:a16="http://schemas.microsoft.com/office/drawing/2014/main" id="{74D7D6FD-1547-49B8-B93D-276E54DB38C2}"/>
              </a:ext>
            </a:extLst>
          </p:cNvPr>
          <p:cNvSpPr/>
          <p:nvPr/>
        </p:nvSpPr>
        <p:spPr>
          <a:xfrm>
            <a:off x="9513812" y="2887005"/>
            <a:ext cx="2368484" cy="2821044"/>
          </a:xfrm>
          <a:prstGeom prst="wedgeRoundRectCallout">
            <a:avLst>
              <a:gd name="adj1" fmla="val -60203"/>
              <a:gd name="adj2" fmla="val 18936"/>
              <a:gd name="adj3" fmla="val 16667"/>
            </a:avLst>
          </a:prstGeom>
          <a:solidFill>
            <a:schemeClr val="accent5">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9" name="TextBox 18">
            <a:extLst>
              <a:ext uri="{FF2B5EF4-FFF2-40B4-BE49-F238E27FC236}">
                <a16:creationId xmlns:a16="http://schemas.microsoft.com/office/drawing/2014/main" id="{867B29AF-14F9-4932-9881-10862058448A}"/>
              </a:ext>
            </a:extLst>
          </p:cNvPr>
          <p:cNvSpPr txBox="1"/>
          <p:nvPr/>
        </p:nvSpPr>
        <p:spPr>
          <a:xfrm>
            <a:off x="9513812" y="3007455"/>
            <a:ext cx="2393734" cy="2554545"/>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Remember!</a:t>
            </a:r>
          </a:p>
          <a:p>
            <a:pPr algn="ctr"/>
            <a:endParaRPr lang="en-GB" sz="2000" dirty="0">
              <a:solidFill>
                <a:schemeClr val="bg1"/>
              </a:solidFill>
              <a:latin typeface="Century Gothic" panose="020B0502020202020204" pitchFamily="34" charset="0"/>
            </a:endParaRPr>
          </a:p>
          <a:p>
            <a:pPr algn="ctr"/>
            <a:r>
              <a:rPr lang="en-GB" sz="2000" dirty="0">
                <a:solidFill>
                  <a:schemeClr val="bg1"/>
                </a:solidFill>
                <a:latin typeface="Century Gothic" panose="020B0502020202020204" pitchFamily="34" charset="0"/>
              </a:rPr>
              <a:t>Both structures send the second verb (in infinitive) to the end of the sentence. Which one needs </a:t>
            </a:r>
            <a:r>
              <a:rPr lang="en-GB" sz="2000" dirty="0" err="1">
                <a:solidFill>
                  <a:schemeClr val="bg1"/>
                </a:solidFill>
                <a:latin typeface="Century Gothic" panose="020B0502020202020204" pitchFamily="34" charset="0"/>
              </a:rPr>
              <a:t>zu</a:t>
            </a:r>
            <a:r>
              <a:rPr lang="en-GB" sz="2000" dirty="0">
                <a:solidFill>
                  <a:schemeClr val="bg1"/>
                </a:solidFill>
                <a:latin typeface="Century Gothic" panose="020B0502020202020204" pitchFamily="34" charset="0"/>
              </a:rPr>
              <a:t>?</a:t>
            </a:r>
          </a:p>
        </p:txBody>
      </p:sp>
    </p:spTree>
    <p:extLst>
      <p:ext uri="{BB962C8B-B14F-4D97-AF65-F5344CB8AC3E}">
        <p14:creationId xmlns:p14="http://schemas.microsoft.com/office/powerpoint/2010/main" val="157689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8224"/>
            <a:ext cx="2893102" cy="707849"/>
          </a:xfrm>
          <a:prstGeom prst="rect">
            <a:avLst/>
          </a:prstGeom>
        </p:spPr>
      </p:pic>
      <p:sp>
        <p:nvSpPr>
          <p:cNvPr id="4" name="Title 3"/>
          <p:cNvSpPr>
            <a:spLocks noGrp="1"/>
          </p:cNvSpPr>
          <p:nvPr>
            <p:ph type="title"/>
          </p:nvPr>
        </p:nvSpPr>
        <p:spPr>
          <a:xfrm>
            <a:off x="0" y="93580"/>
            <a:ext cx="3745089" cy="707849"/>
          </a:xfrm>
        </p:spPr>
        <p:txBody>
          <a:bodyPr>
            <a:normAutofit/>
          </a:bodyPr>
          <a:lstStyle/>
          <a:p>
            <a:r>
              <a:rPr lang="en-GB" sz="3600" b="1" dirty="0" err="1">
                <a:solidFill>
                  <a:schemeClr val="bg1"/>
                </a:solidFill>
              </a:rPr>
              <a:t>Optionen</a:t>
            </a:r>
            <a:endParaRPr lang="en-GB" sz="3600" b="1" dirty="0">
              <a:solidFill>
                <a:schemeClr val="bg1"/>
              </a:solidFill>
            </a:endParaRPr>
          </a:p>
        </p:txBody>
      </p:sp>
      <p:sp>
        <p:nvSpPr>
          <p:cNvPr id="5" name="Rounded Rectangle 11">
            <a:extLst>
              <a:ext uri="{FF2B5EF4-FFF2-40B4-BE49-F238E27FC236}">
                <a16:creationId xmlns:a16="http://schemas.microsoft.com/office/drawing/2014/main" id="{483D7EB9-C2AA-4190-98DE-925F861600E9}"/>
              </a:ext>
            </a:extLst>
          </p:cNvPr>
          <p:cNvSpPr/>
          <p:nvPr/>
        </p:nvSpPr>
        <p:spPr>
          <a:xfrm>
            <a:off x="8979108" y="247046"/>
            <a:ext cx="2978219"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schreiben</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599CCD53-EE53-564E-8B2C-B5308539C8EB}"/>
              </a:ext>
            </a:extLst>
          </p:cNvPr>
          <p:cNvSpPr txBox="1"/>
          <p:nvPr/>
        </p:nvSpPr>
        <p:spPr>
          <a:xfrm>
            <a:off x="125327" y="930717"/>
            <a:ext cx="11832000" cy="461665"/>
          </a:xfrm>
          <a:prstGeom prst="rect">
            <a:avLst/>
          </a:prstGeom>
          <a:noFill/>
        </p:spPr>
        <p:txBody>
          <a:bodyPr wrap="square" rtlCol="0">
            <a:spAutoFit/>
          </a:bodyPr>
          <a:lstStyle/>
          <a:p>
            <a:r>
              <a:rPr lang="en-US" sz="2400" dirty="0">
                <a:solidFill>
                  <a:schemeClr val="accent5">
                    <a:lumMod val="50000"/>
                  </a:schemeClr>
                </a:solidFill>
                <a:latin typeface="Century Gothic" panose="020B0502020202020204" pitchFamily="34" charset="0"/>
              </a:rPr>
              <a:t>Option 1: </a:t>
            </a:r>
            <a:r>
              <a:rPr lang="en-US" sz="2400" dirty="0" err="1">
                <a:solidFill>
                  <a:schemeClr val="accent5">
                    <a:lumMod val="50000"/>
                  </a:schemeClr>
                </a:solidFill>
                <a:latin typeface="Century Gothic" panose="020B0502020202020204" pitchFamily="34" charset="0"/>
              </a:rPr>
              <a:t>Schreib</a:t>
            </a:r>
            <a:r>
              <a:rPr lang="en-US" sz="2400" dirty="0">
                <a:solidFill>
                  <a:schemeClr val="accent5">
                    <a:lumMod val="50000"/>
                  </a:schemeClr>
                </a:solidFill>
                <a:latin typeface="Century Gothic" panose="020B0502020202020204" pitchFamily="34" charset="0"/>
              </a:rPr>
              <a:t> </a:t>
            </a:r>
            <a:r>
              <a:rPr lang="en-US" sz="2400" dirty="0" err="1">
                <a:solidFill>
                  <a:schemeClr val="accent5">
                    <a:lumMod val="50000"/>
                  </a:schemeClr>
                </a:solidFill>
                <a:latin typeface="Century Gothic" panose="020B0502020202020204" pitchFamily="34" charset="0"/>
              </a:rPr>
              <a:t>eine</a:t>
            </a:r>
            <a:r>
              <a:rPr lang="en-US" sz="2400" dirty="0">
                <a:solidFill>
                  <a:schemeClr val="accent5">
                    <a:lumMod val="50000"/>
                  </a:schemeClr>
                </a:solidFill>
                <a:latin typeface="Century Gothic" panose="020B0502020202020204" pitchFamily="34" charset="0"/>
              </a:rPr>
              <a:t> Adaption. </a:t>
            </a:r>
            <a:r>
              <a:rPr lang="en-US" sz="2400" dirty="0" err="1">
                <a:solidFill>
                  <a:schemeClr val="accent5">
                    <a:lumMod val="50000"/>
                  </a:schemeClr>
                </a:solidFill>
                <a:latin typeface="Century Gothic" panose="020B0502020202020204" pitchFamily="34" charset="0"/>
              </a:rPr>
              <a:t>Schreib</a:t>
            </a:r>
            <a:r>
              <a:rPr lang="en-US" sz="2400" dirty="0">
                <a:solidFill>
                  <a:schemeClr val="accent5">
                    <a:lumMod val="50000"/>
                  </a:schemeClr>
                </a:solidFill>
                <a:latin typeface="Century Gothic" panose="020B0502020202020204" pitchFamily="34" charset="0"/>
              </a:rPr>
              <a:t> </a:t>
            </a:r>
            <a:r>
              <a:rPr lang="en-US" sz="2400" dirty="0" err="1">
                <a:solidFill>
                  <a:schemeClr val="accent5">
                    <a:lumMod val="50000"/>
                  </a:schemeClr>
                </a:solidFill>
                <a:latin typeface="Century Gothic" panose="020B0502020202020204" pitchFamily="34" charset="0"/>
              </a:rPr>
              <a:t>Adjektive</a:t>
            </a:r>
            <a:r>
              <a:rPr lang="en-US" sz="2400" dirty="0">
                <a:solidFill>
                  <a:schemeClr val="accent5">
                    <a:lumMod val="50000"/>
                  </a:schemeClr>
                </a:solidFill>
                <a:latin typeface="Century Gothic" panose="020B0502020202020204" pitchFamily="34" charset="0"/>
              </a:rPr>
              <a:t> </a:t>
            </a:r>
            <a:r>
              <a:rPr lang="en-US" sz="2400" dirty="0" err="1">
                <a:solidFill>
                  <a:schemeClr val="accent5">
                    <a:lumMod val="50000"/>
                  </a:schemeClr>
                </a:solidFill>
                <a:latin typeface="Century Gothic" panose="020B0502020202020204" pitchFamily="34" charset="0"/>
              </a:rPr>
              <a:t>für</a:t>
            </a:r>
            <a:r>
              <a:rPr lang="en-US" sz="2400" dirty="0">
                <a:solidFill>
                  <a:schemeClr val="accent5">
                    <a:lumMod val="50000"/>
                  </a:schemeClr>
                </a:solidFill>
                <a:latin typeface="Century Gothic" panose="020B0502020202020204" pitchFamily="34" charset="0"/>
              </a:rPr>
              <a:t> das </a:t>
            </a:r>
            <a:r>
              <a:rPr lang="en-US" sz="2400" dirty="0" err="1">
                <a:solidFill>
                  <a:schemeClr val="accent5">
                    <a:lumMod val="50000"/>
                  </a:schemeClr>
                </a:solidFill>
                <a:latin typeface="Century Gothic" panose="020B0502020202020204" pitchFamily="34" charset="0"/>
              </a:rPr>
              <a:t>Gedicht</a:t>
            </a:r>
            <a:r>
              <a:rPr lang="en-US" sz="2400" dirty="0">
                <a:solidFill>
                  <a:schemeClr val="accent5">
                    <a:lumMod val="50000"/>
                  </a:schemeClr>
                </a:solidFill>
                <a:latin typeface="Century Gothic" panose="020B0502020202020204" pitchFamily="34" charset="0"/>
              </a:rPr>
              <a:t>.</a:t>
            </a:r>
          </a:p>
        </p:txBody>
      </p:sp>
      <p:sp>
        <p:nvSpPr>
          <p:cNvPr id="6" name="TextBox 5">
            <a:extLst>
              <a:ext uri="{FF2B5EF4-FFF2-40B4-BE49-F238E27FC236}">
                <a16:creationId xmlns:a16="http://schemas.microsoft.com/office/drawing/2014/main" id="{BC62CD62-8E75-4FF9-B62A-4C78F2D37A26}"/>
              </a:ext>
            </a:extLst>
          </p:cNvPr>
          <p:cNvSpPr txBox="1"/>
          <p:nvPr/>
        </p:nvSpPr>
        <p:spPr>
          <a:xfrm>
            <a:off x="125327" y="1411886"/>
            <a:ext cx="10395235" cy="461665"/>
          </a:xfrm>
          <a:prstGeom prst="rect">
            <a:avLst/>
          </a:prstGeom>
          <a:noFill/>
        </p:spPr>
        <p:txBody>
          <a:bodyPr wrap="square" rtlCol="0">
            <a:spAutoFit/>
          </a:bodyPr>
          <a:lstStyle/>
          <a:p>
            <a:r>
              <a:rPr lang="en-US" sz="2400" dirty="0">
                <a:solidFill>
                  <a:schemeClr val="accent5">
                    <a:lumMod val="50000"/>
                  </a:schemeClr>
                </a:solidFill>
                <a:latin typeface="Century Gothic" panose="020B0502020202020204" pitchFamily="34" charset="0"/>
              </a:rPr>
              <a:t>Option 2: </a:t>
            </a:r>
            <a:r>
              <a:rPr lang="en-US" sz="2400" dirty="0" err="1">
                <a:solidFill>
                  <a:schemeClr val="accent5">
                    <a:lumMod val="50000"/>
                  </a:schemeClr>
                </a:solidFill>
                <a:latin typeface="Century Gothic" panose="020B0502020202020204" pitchFamily="34" charset="0"/>
              </a:rPr>
              <a:t>Schreib</a:t>
            </a:r>
            <a:r>
              <a:rPr lang="en-US" sz="2400" dirty="0">
                <a:solidFill>
                  <a:schemeClr val="accent5">
                    <a:lumMod val="50000"/>
                  </a:schemeClr>
                </a:solidFill>
                <a:latin typeface="Century Gothic" panose="020B0502020202020204" pitchFamily="34" charset="0"/>
              </a:rPr>
              <a:t> </a:t>
            </a:r>
            <a:r>
              <a:rPr lang="en-US" sz="2400" dirty="0" err="1">
                <a:solidFill>
                  <a:schemeClr val="accent5">
                    <a:lumMod val="50000"/>
                  </a:schemeClr>
                </a:solidFill>
                <a:latin typeface="Century Gothic" panose="020B0502020202020204" pitchFamily="34" charset="0"/>
              </a:rPr>
              <a:t>dein</a:t>
            </a:r>
            <a:r>
              <a:rPr lang="en-US" sz="2400" dirty="0">
                <a:solidFill>
                  <a:schemeClr val="accent5">
                    <a:lumMod val="50000"/>
                  </a:schemeClr>
                </a:solidFill>
                <a:latin typeface="Century Gothic" panose="020B0502020202020204" pitchFamily="34" charset="0"/>
              </a:rPr>
              <a:t> </a:t>
            </a:r>
            <a:r>
              <a:rPr lang="en-US" sz="2400" dirty="0" err="1">
                <a:solidFill>
                  <a:schemeClr val="accent5">
                    <a:lumMod val="50000"/>
                  </a:schemeClr>
                </a:solidFill>
                <a:latin typeface="Century Gothic" panose="020B0502020202020204" pitchFamily="34" charset="0"/>
              </a:rPr>
              <a:t>Gedicht</a:t>
            </a:r>
            <a:r>
              <a:rPr lang="en-US" sz="2400" dirty="0">
                <a:solidFill>
                  <a:schemeClr val="accent5">
                    <a:lumMod val="50000"/>
                  </a:schemeClr>
                </a:solidFill>
                <a:latin typeface="Century Gothic" panose="020B0502020202020204" pitchFamily="34" charset="0"/>
              </a:rPr>
              <a:t> ‘</a:t>
            </a:r>
            <a:r>
              <a:rPr lang="en-US" sz="2400" dirty="0" err="1">
                <a:solidFill>
                  <a:schemeClr val="accent5">
                    <a:lumMod val="50000"/>
                  </a:schemeClr>
                </a:solidFill>
                <a:latin typeface="Century Gothic" panose="020B0502020202020204" pitchFamily="34" charset="0"/>
              </a:rPr>
              <a:t>Vergnügungen</a:t>
            </a:r>
            <a:r>
              <a:rPr lang="en-US" sz="2400" dirty="0">
                <a:solidFill>
                  <a:schemeClr val="accent5">
                    <a:lumMod val="50000"/>
                  </a:schemeClr>
                </a:solidFill>
                <a:latin typeface="Century Gothic" panose="020B0502020202020204" pitchFamily="34" charset="0"/>
              </a:rPr>
              <a:t>’.</a:t>
            </a:r>
          </a:p>
        </p:txBody>
      </p:sp>
      <p:sp>
        <p:nvSpPr>
          <p:cNvPr id="8" name="Rectangle 7">
            <a:extLst>
              <a:ext uri="{FF2B5EF4-FFF2-40B4-BE49-F238E27FC236}">
                <a16:creationId xmlns:a16="http://schemas.microsoft.com/office/drawing/2014/main" id="{EBEDF36A-B2EB-432B-8E8D-1C89471A19CE}"/>
              </a:ext>
            </a:extLst>
          </p:cNvPr>
          <p:cNvSpPr/>
          <p:nvPr/>
        </p:nvSpPr>
        <p:spPr>
          <a:xfrm>
            <a:off x="2689686" y="1893055"/>
            <a:ext cx="6096000" cy="4524315"/>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srgbClr val="115076"/>
                </a:solidFill>
                <a:effectLst/>
                <a:uLnTx/>
                <a:uFillTx/>
                <a:latin typeface="Century Gothic" panose="020F0302020204030204"/>
                <a:ea typeface="+mn-ea"/>
                <a:cs typeface="+mn-cs"/>
              </a:rPr>
              <a:t>Der </a:t>
            </a:r>
            <a:r>
              <a:rPr kumimoji="0" lang="en-GB" i="0" u="none" strike="noStrike" kern="1200" cap="none" spc="0" normalizeH="0" baseline="0" noProof="0" dirty="0" err="1">
                <a:ln>
                  <a:noFill/>
                </a:ln>
                <a:solidFill>
                  <a:srgbClr val="115076"/>
                </a:solidFill>
                <a:effectLst/>
                <a:uLnTx/>
                <a:uFillTx/>
                <a:latin typeface="Century Gothic" panose="020F0302020204030204"/>
                <a:ea typeface="+mn-ea"/>
                <a:cs typeface="+mn-cs"/>
              </a:rPr>
              <a:t>erste</a:t>
            </a:r>
            <a:r>
              <a:rPr kumimoji="0" lang="en-GB"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i="0" u="none" strike="noStrike" kern="1200" cap="none" spc="0" normalizeH="0" baseline="0" noProof="0" dirty="0" err="1">
                <a:ln>
                  <a:noFill/>
                </a:ln>
                <a:solidFill>
                  <a:srgbClr val="115076"/>
                </a:solidFill>
                <a:effectLst/>
                <a:uLnTx/>
                <a:uFillTx/>
                <a:latin typeface="Century Gothic" panose="020F0302020204030204"/>
                <a:ea typeface="+mn-ea"/>
                <a:cs typeface="+mn-cs"/>
              </a:rPr>
              <a:t>Blick</a:t>
            </a:r>
            <a:r>
              <a:rPr kumimoji="0" lang="en-GB"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i="0" u="none" strike="noStrike" kern="1200" cap="none" spc="0" normalizeH="0" baseline="0" noProof="0" dirty="0" err="1">
                <a:ln>
                  <a:noFill/>
                </a:ln>
                <a:solidFill>
                  <a:srgbClr val="115076"/>
                </a:solidFill>
                <a:effectLst/>
                <a:uLnTx/>
                <a:uFillTx/>
                <a:latin typeface="Century Gothic" panose="020F0302020204030204"/>
                <a:ea typeface="+mn-ea"/>
                <a:cs typeface="+mn-cs"/>
              </a:rPr>
              <a:t>aus</a:t>
            </a:r>
            <a:r>
              <a:rPr kumimoji="0" lang="en-GB"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i="0" u="none" strike="noStrike" kern="1200" cap="none" spc="0" normalizeH="0" baseline="0" noProof="0" dirty="0" err="1">
                <a:ln>
                  <a:noFill/>
                </a:ln>
                <a:solidFill>
                  <a:srgbClr val="115076"/>
                </a:solidFill>
                <a:effectLst/>
                <a:uLnTx/>
                <a:uFillTx/>
                <a:latin typeface="Century Gothic" panose="020F0302020204030204"/>
                <a:ea typeface="+mn-ea"/>
                <a:cs typeface="+mn-cs"/>
              </a:rPr>
              <a:t>dem</a:t>
            </a:r>
            <a:r>
              <a:rPr kumimoji="0" lang="en-GB" i="0" u="none" strike="noStrike" kern="1200" cap="none" spc="0" normalizeH="0" baseline="0" noProof="0" dirty="0">
                <a:ln>
                  <a:noFill/>
                </a:ln>
                <a:solidFill>
                  <a:srgbClr val="115076"/>
                </a:solidFill>
                <a:effectLst/>
                <a:uLnTx/>
                <a:uFillTx/>
                <a:latin typeface="Century Gothic" panose="020F0302020204030204"/>
                <a:ea typeface="+mn-ea"/>
                <a:cs typeface="+mn-cs"/>
              </a:rPr>
              <a:t> Fenster am Morgen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srgbClr val="115076"/>
                </a:solidFill>
                <a:effectLst/>
                <a:uLnTx/>
                <a:uFillTx/>
                <a:latin typeface="Century Gothic" panose="020F0302020204030204"/>
                <a:ea typeface="+mn-ea"/>
                <a:cs typeface="+mn-cs"/>
              </a:rPr>
              <a:t>Das </a:t>
            </a:r>
            <a:r>
              <a:rPr kumimoji="0" lang="en-GB" i="0" u="none" strike="noStrike" kern="1200" cap="none" spc="0" normalizeH="0" baseline="0" noProof="0" dirty="0" err="1">
                <a:ln>
                  <a:noFill/>
                </a:ln>
                <a:solidFill>
                  <a:srgbClr val="115076"/>
                </a:solidFill>
                <a:effectLst/>
                <a:uLnTx/>
                <a:uFillTx/>
                <a:latin typeface="Century Gothic" panose="020F0302020204030204"/>
                <a:ea typeface="+mn-ea"/>
                <a:cs typeface="+mn-cs"/>
              </a:rPr>
              <a:t>wiedergefundene</a:t>
            </a:r>
            <a:r>
              <a:rPr kumimoji="0" lang="en-GB"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i="0" u="none" strike="noStrike" kern="1200" cap="none" spc="0" normalizeH="0" baseline="0" noProof="0" dirty="0" err="1">
                <a:ln>
                  <a:noFill/>
                </a:ln>
                <a:solidFill>
                  <a:srgbClr val="115076"/>
                </a:solidFill>
                <a:effectLst/>
                <a:uLnTx/>
                <a:uFillTx/>
                <a:latin typeface="Century Gothic" panose="020F0302020204030204"/>
                <a:ea typeface="+mn-ea"/>
                <a:cs typeface="+mn-cs"/>
              </a:rPr>
              <a:t>alte</a:t>
            </a:r>
            <a:r>
              <a:rPr kumimoji="0" lang="en-GB" i="0" u="none" strike="noStrike" kern="1200" cap="none" spc="0" normalizeH="0" baseline="0" noProof="0" dirty="0">
                <a:ln>
                  <a:noFill/>
                </a:ln>
                <a:solidFill>
                  <a:srgbClr val="115076"/>
                </a:solidFill>
                <a:effectLst/>
                <a:uLnTx/>
                <a:uFillTx/>
                <a:latin typeface="Century Gothic" panose="020F0302020204030204"/>
                <a:ea typeface="+mn-ea"/>
                <a:cs typeface="+mn-cs"/>
              </a:rPr>
              <a:t> Buch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err="1">
                <a:ln>
                  <a:noFill/>
                </a:ln>
                <a:solidFill>
                  <a:srgbClr val="115076"/>
                </a:solidFill>
                <a:effectLst/>
                <a:uLnTx/>
                <a:uFillTx/>
                <a:latin typeface="Century Gothic" panose="020F0302020204030204"/>
                <a:ea typeface="+mn-ea"/>
                <a:cs typeface="+mn-cs"/>
              </a:rPr>
              <a:t>Begeisterte</a:t>
            </a:r>
            <a:r>
              <a:rPr kumimoji="0" lang="en-GB"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i="0" u="none" strike="noStrike" kern="1200" cap="none" spc="0" normalizeH="0" baseline="0" noProof="0" dirty="0" err="1">
                <a:ln>
                  <a:noFill/>
                </a:ln>
                <a:solidFill>
                  <a:srgbClr val="115076"/>
                </a:solidFill>
                <a:effectLst/>
                <a:uLnTx/>
                <a:uFillTx/>
                <a:latin typeface="Century Gothic" panose="020F0302020204030204"/>
                <a:ea typeface="+mn-ea"/>
                <a:cs typeface="+mn-cs"/>
              </a:rPr>
              <a:t>Gesichter</a:t>
            </a:r>
            <a:endParaRPr kumimoji="0" lang="en-GB"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srgbClr val="115076"/>
                </a:solidFill>
                <a:effectLst/>
                <a:uLnTx/>
                <a:uFillTx/>
                <a:latin typeface="Century Gothic" panose="020F0302020204030204"/>
                <a:ea typeface="+mn-ea"/>
                <a:cs typeface="+mn-cs"/>
              </a:rPr>
              <a:t>Schnee, der </a:t>
            </a:r>
            <a:r>
              <a:rPr kumimoji="0" lang="en-GB" i="0" u="none" strike="noStrike" kern="1200" cap="none" spc="0" normalizeH="0" baseline="0" noProof="0" dirty="0" err="1">
                <a:ln>
                  <a:noFill/>
                </a:ln>
                <a:solidFill>
                  <a:srgbClr val="115076"/>
                </a:solidFill>
                <a:effectLst/>
                <a:uLnTx/>
                <a:uFillTx/>
                <a:latin typeface="Century Gothic" panose="020F0302020204030204"/>
                <a:ea typeface="+mn-ea"/>
                <a:cs typeface="+mn-cs"/>
              </a:rPr>
              <a:t>Wechsel</a:t>
            </a:r>
            <a:r>
              <a:rPr kumimoji="0" lang="en-GB" i="0" u="none" strike="noStrike" kern="1200" cap="none" spc="0" normalizeH="0" baseline="0" noProof="0" dirty="0">
                <a:ln>
                  <a:noFill/>
                </a:ln>
                <a:solidFill>
                  <a:srgbClr val="115076"/>
                </a:solidFill>
                <a:effectLst/>
                <a:uLnTx/>
                <a:uFillTx/>
                <a:latin typeface="Century Gothic" panose="020F0302020204030204"/>
                <a:ea typeface="+mn-ea"/>
                <a:cs typeface="+mn-cs"/>
              </a:rPr>
              <a:t> der Jahreszeiten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srgbClr val="115076"/>
                </a:solidFill>
                <a:effectLst/>
                <a:uLnTx/>
                <a:uFillTx/>
                <a:latin typeface="Century Gothic" panose="020F0302020204030204"/>
                <a:ea typeface="+mn-ea"/>
                <a:cs typeface="+mn-cs"/>
              </a:rPr>
              <a:t>Die Zeitung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srgbClr val="115076"/>
                </a:solidFill>
                <a:effectLst/>
                <a:uLnTx/>
                <a:uFillTx/>
                <a:latin typeface="Century Gothic" panose="020F0302020204030204"/>
                <a:ea typeface="+mn-ea"/>
                <a:cs typeface="+mn-cs"/>
              </a:rPr>
              <a:t>Der Hund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srgbClr val="115076"/>
                </a:solidFill>
                <a:effectLst/>
                <a:uLnTx/>
                <a:uFillTx/>
                <a:latin typeface="Century Gothic" panose="020F0302020204030204"/>
                <a:ea typeface="+mn-ea"/>
                <a:cs typeface="+mn-cs"/>
              </a:rPr>
              <a:t>Die </a:t>
            </a:r>
            <a:r>
              <a:rPr kumimoji="0" lang="en-GB" i="0" u="none" strike="noStrike" kern="1200" cap="none" spc="0" normalizeH="0" baseline="0" noProof="0" dirty="0" err="1">
                <a:ln>
                  <a:noFill/>
                </a:ln>
                <a:solidFill>
                  <a:srgbClr val="115076"/>
                </a:solidFill>
                <a:effectLst/>
                <a:uLnTx/>
                <a:uFillTx/>
                <a:latin typeface="Century Gothic" panose="020F0302020204030204"/>
                <a:ea typeface="+mn-ea"/>
                <a:cs typeface="+mn-cs"/>
              </a:rPr>
              <a:t>Dialektik</a:t>
            </a:r>
            <a:endParaRPr kumimoji="0" lang="en-GB"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err="1">
                <a:ln>
                  <a:noFill/>
                </a:ln>
                <a:solidFill>
                  <a:srgbClr val="115076"/>
                </a:solidFill>
                <a:effectLst/>
                <a:uLnTx/>
                <a:uFillTx/>
                <a:latin typeface="Century Gothic" panose="020F0302020204030204"/>
                <a:ea typeface="+mn-ea"/>
                <a:cs typeface="+mn-cs"/>
              </a:rPr>
              <a:t>Duschen</a:t>
            </a:r>
            <a:r>
              <a:rPr kumimoji="0" lang="en-GB"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i="0" u="none" strike="noStrike" kern="1200" cap="none" spc="0" normalizeH="0" baseline="0" noProof="0" dirty="0" err="1">
                <a:ln>
                  <a:noFill/>
                </a:ln>
                <a:solidFill>
                  <a:srgbClr val="115076"/>
                </a:solidFill>
                <a:effectLst/>
                <a:uLnTx/>
                <a:uFillTx/>
                <a:latin typeface="Century Gothic" panose="020F0302020204030204"/>
                <a:ea typeface="+mn-ea"/>
                <a:cs typeface="+mn-cs"/>
              </a:rPr>
              <a:t>Schwimmen</a:t>
            </a:r>
            <a:endParaRPr kumimoji="0" lang="en-GB"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srgbClr val="115076"/>
                </a:solidFill>
                <a:effectLst/>
                <a:uLnTx/>
                <a:uFillTx/>
                <a:latin typeface="Century Gothic" panose="020F0302020204030204"/>
                <a:ea typeface="+mn-ea"/>
                <a:cs typeface="+mn-cs"/>
              </a:rPr>
              <a:t>Alte </a:t>
            </a:r>
            <a:r>
              <a:rPr kumimoji="0" lang="en-GB" i="0" u="none" strike="noStrike" kern="1200" cap="none" spc="0" normalizeH="0" baseline="0" noProof="0" dirty="0" err="1">
                <a:ln>
                  <a:noFill/>
                </a:ln>
                <a:solidFill>
                  <a:srgbClr val="115076"/>
                </a:solidFill>
                <a:effectLst/>
                <a:uLnTx/>
                <a:uFillTx/>
                <a:latin typeface="Century Gothic" panose="020F0302020204030204"/>
                <a:ea typeface="+mn-ea"/>
                <a:cs typeface="+mn-cs"/>
              </a:rPr>
              <a:t>Musik</a:t>
            </a:r>
            <a:endParaRPr kumimoji="0" lang="en-GB"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err="1">
                <a:ln>
                  <a:noFill/>
                </a:ln>
                <a:solidFill>
                  <a:srgbClr val="115076"/>
                </a:solidFill>
                <a:effectLst/>
                <a:uLnTx/>
                <a:uFillTx/>
                <a:latin typeface="Century Gothic" panose="020F0302020204030204"/>
                <a:ea typeface="+mn-ea"/>
                <a:cs typeface="+mn-cs"/>
              </a:rPr>
              <a:t>Bequeme</a:t>
            </a:r>
            <a:r>
              <a:rPr kumimoji="0" lang="en-GB"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i="0" u="none" strike="noStrike" kern="1200" cap="none" spc="0" normalizeH="0" baseline="0" noProof="0" dirty="0" err="1">
                <a:ln>
                  <a:noFill/>
                </a:ln>
                <a:solidFill>
                  <a:srgbClr val="115076"/>
                </a:solidFill>
                <a:effectLst/>
                <a:uLnTx/>
                <a:uFillTx/>
                <a:latin typeface="Century Gothic" panose="020F0302020204030204"/>
                <a:ea typeface="+mn-ea"/>
                <a:cs typeface="+mn-cs"/>
              </a:rPr>
              <a:t>Schuhe</a:t>
            </a:r>
            <a:endParaRPr kumimoji="0" lang="en-GB"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err="1">
                <a:ln>
                  <a:noFill/>
                </a:ln>
                <a:solidFill>
                  <a:srgbClr val="115076"/>
                </a:solidFill>
                <a:effectLst/>
                <a:uLnTx/>
                <a:uFillTx/>
                <a:latin typeface="Century Gothic" panose="020F0302020204030204"/>
                <a:ea typeface="+mn-ea"/>
                <a:cs typeface="+mn-cs"/>
              </a:rPr>
              <a:t>Begreifen</a:t>
            </a:r>
            <a:endParaRPr kumimoji="0" lang="en-GB"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srgbClr val="115076"/>
                </a:solidFill>
                <a:effectLst/>
                <a:uLnTx/>
                <a:uFillTx/>
                <a:latin typeface="Century Gothic" panose="020F0302020204030204"/>
                <a:ea typeface="+mn-ea"/>
                <a:cs typeface="+mn-cs"/>
              </a:rPr>
              <a:t>Neue </a:t>
            </a:r>
            <a:r>
              <a:rPr kumimoji="0" lang="en-GB" i="0" u="none" strike="noStrike" kern="1200" cap="none" spc="0" normalizeH="0" baseline="0" noProof="0" dirty="0" err="1">
                <a:ln>
                  <a:noFill/>
                </a:ln>
                <a:solidFill>
                  <a:srgbClr val="115076"/>
                </a:solidFill>
                <a:effectLst/>
                <a:uLnTx/>
                <a:uFillTx/>
                <a:latin typeface="Century Gothic" panose="020F0302020204030204"/>
                <a:ea typeface="+mn-ea"/>
                <a:cs typeface="+mn-cs"/>
              </a:rPr>
              <a:t>Musik</a:t>
            </a:r>
            <a:endParaRPr kumimoji="0" lang="en-GB"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err="1">
                <a:ln>
                  <a:noFill/>
                </a:ln>
                <a:solidFill>
                  <a:srgbClr val="115076"/>
                </a:solidFill>
                <a:effectLst/>
                <a:uLnTx/>
                <a:uFillTx/>
                <a:latin typeface="Century Gothic" panose="020F0302020204030204"/>
                <a:ea typeface="+mn-ea"/>
                <a:cs typeface="+mn-cs"/>
              </a:rPr>
              <a:t>Schreiben</a:t>
            </a:r>
            <a:r>
              <a:rPr kumimoji="0" lang="en-GB"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i="0" u="none" strike="noStrike" kern="1200" cap="none" spc="0" normalizeH="0" baseline="0" noProof="0" dirty="0" err="1">
                <a:ln>
                  <a:noFill/>
                </a:ln>
                <a:solidFill>
                  <a:srgbClr val="115076"/>
                </a:solidFill>
                <a:effectLst/>
                <a:uLnTx/>
                <a:uFillTx/>
                <a:latin typeface="Century Gothic" panose="020F0302020204030204"/>
                <a:ea typeface="+mn-ea"/>
                <a:cs typeface="+mn-cs"/>
              </a:rPr>
              <a:t>Pflanzen</a:t>
            </a:r>
            <a:endParaRPr kumimoji="0" lang="en-GB"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srgbClr val="115076"/>
                </a:solidFill>
                <a:effectLst/>
                <a:uLnTx/>
                <a:uFillTx/>
                <a:latin typeface="Century Gothic" panose="020F0302020204030204"/>
                <a:ea typeface="+mn-ea"/>
                <a:cs typeface="+mn-cs"/>
              </a:rPr>
              <a:t>Reisen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err="1">
                <a:ln>
                  <a:noFill/>
                </a:ln>
                <a:solidFill>
                  <a:srgbClr val="115076"/>
                </a:solidFill>
                <a:effectLst/>
                <a:uLnTx/>
                <a:uFillTx/>
                <a:latin typeface="Century Gothic" panose="020F0302020204030204"/>
                <a:ea typeface="+mn-ea"/>
                <a:cs typeface="+mn-cs"/>
              </a:rPr>
              <a:t>Singen</a:t>
            </a:r>
            <a:endParaRPr kumimoji="0" lang="en-GB"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noProof="0" dirty="0">
                <a:ln>
                  <a:noFill/>
                </a:ln>
                <a:solidFill>
                  <a:srgbClr val="115076"/>
                </a:solidFill>
                <a:effectLst/>
                <a:uLnTx/>
                <a:uFillTx/>
                <a:latin typeface="Century Gothic" panose="020F0302020204030204"/>
                <a:ea typeface="+mn-ea"/>
                <a:cs typeface="+mn-cs"/>
              </a:rPr>
              <a:t>Freundlich sein.</a:t>
            </a:r>
          </a:p>
        </p:txBody>
      </p:sp>
    </p:spTree>
    <p:extLst>
      <p:ext uri="{BB962C8B-B14F-4D97-AF65-F5344CB8AC3E}">
        <p14:creationId xmlns:p14="http://schemas.microsoft.com/office/powerpoint/2010/main" val="2794836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C46A8413-A735-4AD0-A3D7-C8E7FF8FFCEA}"/>
              </a:ext>
            </a:extLst>
          </p:cNvPr>
          <p:cNvGraphicFramePr>
            <a:graphicFrameLocks noGrp="1"/>
          </p:cNvGraphicFramePr>
          <p:nvPr/>
        </p:nvGraphicFramePr>
        <p:xfrm>
          <a:off x="325248" y="2122941"/>
          <a:ext cx="11439122" cy="3795246"/>
        </p:xfrm>
        <a:graphic>
          <a:graphicData uri="http://schemas.openxmlformats.org/drawingml/2006/table">
            <a:tbl>
              <a:tblPr firstRow="1" bandRow="1">
                <a:tableStyleId>{5940675A-B579-460E-94D1-54222C63F5DA}</a:tableStyleId>
              </a:tblPr>
              <a:tblGrid>
                <a:gridCol w="1544495">
                  <a:extLst>
                    <a:ext uri="{9D8B030D-6E8A-4147-A177-3AD203B41FA5}">
                      <a16:colId xmlns:a16="http://schemas.microsoft.com/office/drawing/2014/main" val="2188150737"/>
                    </a:ext>
                  </a:extLst>
                </a:gridCol>
                <a:gridCol w="9894627">
                  <a:extLst>
                    <a:ext uri="{9D8B030D-6E8A-4147-A177-3AD203B41FA5}">
                      <a16:colId xmlns:a16="http://schemas.microsoft.com/office/drawing/2014/main" val="2904498103"/>
                    </a:ext>
                  </a:extLst>
                </a:gridCol>
              </a:tblGrid>
              <a:tr h="542178">
                <a:tc>
                  <a:txBody>
                    <a:bodyPr/>
                    <a:lstStyle/>
                    <a:p>
                      <a:pPr algn="ctr"/>
                      <a:r>
                        <a:rPr lang="en-GB" sz="2400" b="0" i="0" dirty="0">
                          <a:solidFill>
                            <a:schemeClr val="accent1">
                              <a:lumMod val="50000"/>
                            </a:schemeClr>
                          </a:solidFill>
                          <a:latin typeface="Century Gothic" panose="020B0502020202020204" pitchFamily="34" charset="0"/>
                        </a:rPr>
                        <a:t>Mo</a:t>
                      </a:r>
                    </a:p>
                  </a:txBody>
                  <a:tcPr/>
                </a:tc>
                <a:tc>
                  <a:txBody>
                    <a:bodyPr/>
                    <a:lstStyle/>
                    <a:p>
                      <a:r>
                        <a:rPr lang="en-GB" sz="2400" b="0" i="0" dirty="0">
                          <a:solidFill>
                            <a:schemeClr val="accent1">
                              <a:lumMod val="50000"/>
                            </a:schemeClr>
                          </a:solidFill>
                          <a:latin typeface="Century Gothic" panose="020B0502020202020204" pitchFamily="34" charset="0"/>
                        </a:rPr>
                        <a:t>Am Montag …</a:t>
                      </a:r>
                    </a:p>
                  </a:txBody>
                  <a:tcPr/>
                </a:tc>
                <a:extLst>
                  <a:ext uri="{0D108BD9-81ED-4DB2-BD59-A6C34878D82A}">
                    <a16:rowId xmlns:a16="http://schemas.microsoft.com/office/drawing/2014/main" val="2919868819"/>
                  </a:ext>
                </a:extLst>
              </a:tr>
              <a:tr h="542178">
                <a:tc>
                  <a:txBody>
                    <a:bodyPr/>
                    <a:lstStyle/>
                    <a:p>
                      <a:pPr algn="ctr"/>
                      <a:r>
                        <a:rPr lang="en-GB" sz="2400" b="0" i="0" dirty="0">
                          <a:solidFill>
                            <a:schemeClr val="accent1">
                              <a:lumMod val="50000"/>
                            </a:schemeClr>
                          </a:solidFill>
                          <a:latin typeface="Century Gothic" panose="020B0502020202020204" pitchFamily="34" charset="0"/>
                        </a:rPr>
                        <a:t>Di</a:t>
                      </a:r>
                    </a:p>
                  </a:txBody>
                  <a:tcPr/>
                </a:tc>
                <a:tc>
                  <a:txBody>
                    <a:bodyPr/>
                    <a:lstStyle/>
                    <a:p>
                      <a:r>
                        <a:rPr lang="en-GB" sz="2400" b="0" i="0" dirty="0">
                          <a:solidFill>
                            <a:schemeClr val="accent1">
                              <a:lumMod val="50000"/>
                            </a:schemeClr>
                          </a:solidFill>
                          <a:latin typeface="Century Gothic" panose="020B0502020202020204" pitchFamily="34" charset="0"/>
                        </a:rPr>
                        <a:t>Am </a:t>
                      </a:r>
                      <a:r>
                        <a:rPr lang="en-GB" sz="2400" b="0" i="0" dirty="0" err="1">
                          <a:solidFill>
                            <a:schemeClr val="accent1">
                              <a:lumMod val="50000"/>
                            </a:schemeClr>
                          </a:solidFill>
                          <a:latin typeface="Century Gothic" panose="020B0502020202020204" pitchFamily="34" charset="0"/>
                        </a:rPr>
                        <a:t>Dienstag</a:t>
                      </a:r>
                      <a:r>
                        <a:rPr lang="en-GB" sz="2400" b="0" i="0" dirty="0">
                          <a:solidFill>
                            <a:schemeClr val="accent1">
                              <a:lumMod val="50000"/>
                            </a:schemeClr>
                          </a:solidFill>
                          <a:latin typeface="Century Gothic" panose="020B0502020202020204" pitchFamily="34" charset="0"/>
                        </a:rPr>
                        <a:t> …</a:t>
                      </a:r>
                    </a:p>
                  </a:txBody>
                  <a:tcPr/>
                </a:tc>
                <a:extLst>
                  <a:ext uri="{0D108BD9-81ED-4DB2-BD59-A6C34878D82A}">
                    <a16:rowId xmlns:a16="http://schemas.microsoft.com/office/drawing/2014/main" val="3111322801"/>
                  </a:ext>
                </a:extLst>
              </a:tr>
              <a:tr h="542178">
                <a:tc>
                  <a:txBody>
                    <a:bodyPr/>
                    <a:lstStyle/>
                    <a:p>
                      <a:pPr algn="ctr"/>
                      <a:r>
                        <a:rPr lang="en-GB" sz="2400" b="0" i="0" dirty="0">
                          <a:solidFill>
                            <a:schemeClr val="accent1">
                              <a:lumMod val="50000"/>
                            </a:schemeClr>
                          </a:solidFill>
                          <a:latin typeface="Century Gothic" panose="020B0502020202020204" pitchFamily="34" charset="0"/>
                        </a:rPr>
                        <a:t>Mi</a:t>
                      </a:r>
                    </a:p>
                  </a:txBody>
                  <a:tcPr/>
                </a:tc>
                <a:tc>
                  <a:txBody>
                    <a:bodyPr/>
                    <a:lstStyle/>
                    <a:p>
                      <a:r>
                        <a:rPr lang="en-GB" sz="2400" b="0" i="0" dirty="0">
                          <a:solidFill>
                            <a:schemeClr val="accent1">
                              <a:lumMod val="50000"/>
                            </a:schemeClr>
                          </a:solidFill>
                          <a:latin typeface="Century Gothic" panose="020B0502020202020204" pitchFamily="34" charset="0"/>
                        </a:rPr>
                        <a:t>Ich …</a:t>
                      </a:r>
                    </a:p>
                  </a:txBody>
                  <a:tcPr/>
                </a:tc>
                <a:extLst>
                  <a:ext uri="{0D108BD9-81ED-4DB2-BD59-A6C34878D82A}">
                    <a16:rowId xmlns:a16="http://schemas.microsoft.com/office/drawing/2014/main" val="1071074700"/>
                  </a:ext>
                </a:extLst>
              </a:tr>
              <a:tr h="542178">
                <a:tc>
                  <a:txBody>
                    <a:bodyPr/>
                    <a:lstStyle/>
                    <a:p>
                      <a:pPr algn="ctr"/>
                      <a:r>
                        <a:rPr lang="en-GB" sz="2400" b="0" i="0" dirty="0">
                          <a:solidFill>
                            <a:schemeClr val="accent1">
                              <a:lumMod val="50000"/>
                            </a:schemeClr>
                          </a:solidFill>
                          <a:latin typeface="Century Gothic" panose="020B0502020202020204" pitchFamily="34" charset="0"/>
                        </a:rPr>
                        <a:t>Do</a:t>
                      </a:r>
                    </a:p>
                  </a:txBody>
                  <a:tcPr/>
                </a:tc>
                <a:tc>
                  <a:txBody>
                    <a:bodyPr/>
                    <a:lstStyle/>
                    <a:p>
                      <a:r>
                        <a:rPr lang="en-GB" sz="2400" b="0" i="0" dirty="0">
                          <a:solidFill>
                            <a:schemeClr val="accent1">
                              <a:lumMod val="50000"/>
                            </a:schemeClr>
                          </a:solidFill>
                          <a:latin typeface="Century Gothic" panose="020B0502020202020204" pitchFamily="34" charset="0"/>
                        </a:rPr>
                        <a:t>Am </a:t>
                      </a:r>
                      <a:r>
                        <a:rPr lang="en-GB" sz="2400" b="0" i="0" dirty="0" err="1">
                          <a:solidFill>
                            <a:schemeClr val="accent1">
                              <a:lumMod val="50000"/>
                            </a:schemeClr>
                          </a:solidFill>
                          <a:latin typeface="Century Gothic" panose="020B0502020202020204" pitchFamily="34" charset="0"/>
                        </a:rPr>
                        <a:t>Donnerstag</a:t>
                      </a:r>
                      <a:r>
                        <a:rPr lang="en-GB" sz="2400" b="0" i="0" dirty="0">
                          <a:solidFill>
                            <a:schemeClr val="accent1">
                              <a:lumMod val="50000"/>
                            </a:schemeClr>
                          </a:solidFill>
                          <a:latin typeface="Century Gothic" panose="020B0502020202020204" pitchFamily="34" charset="0"/>
                        </a:rPr>
                        <a:t> …</a:t>
                      </a:r>
                    </a:p>
                  </a:txBody>
                  <a:tcPr/>
                </a:tc>
                <a:extLst>
                  <a:ext uri="{0D108BD9-81ED-4DB2-BD59-A6C34878D82A}">
                    <a16:rowId xmlns:a16="http://schemas.microsoft.com/office/drawing/2014/main" val="736053883"/>
                  </a:ext>
                </a:extLst>
              </a:tr>
              <a:tr h="542178">
                <a:tc>
                  <a:txBody>
                    <a:bodyPr/>
                    <a:lstStyle/>
                    <a:p>
                      <a:pPr algn="ctr"/>
                      <a:r>
                        <a:rPr lang="en-GB" sz="2400" b="0" i="0" dirty="0">
                          <a:solidFill>
                            <a:schemeClr val="accent1">
                              <a:lumMod val="50000"/>
                            </a:schemeClr>
                          </a:solidFill>
                          <a:latin typeface="Century Gothic" panose="020B0502020202020204" pitchFamily="34" charset="0"/>
                        </a:rPr>
                        <a:t>Fr</a:t>
                      </a:r>
                    </a:p>
                  </a:txBody>
                  <a:tcPr/>
                </a:tc>
                <a:tc>
                  <a:txBody>
                    <a:bodyPr/>
                    <a:lstStyle/>
                    <a:p>
                      <a:r>
                        <a:rPr lang="en-GB" sz="2400" b="0" i="0" dirty="0">
                          <a:solidFill>
                            <a:schemeClr val="accent1">
                              <a:lumMod val="50000"/>
                            </a:schemeClr>
                          </a:solidFill>
                          <a:latin typeface="Century Gothic" panose="020B0502020202020204" pitchFamily="34" charset="0"/>
                        </a:rPr>
                        <a:t>Ich …</a:t>
                      </a:r>
                    </a:p>
                  </a:txBody>
                  <a:tcPr/>
                </a:tc>
                <a:extLst>
                  <a:ext uri="{0D108BD9-81ED-4DB2-BD59-A6C34878D82A}">
                    <a16:rowId xmlns:a16="http://schemas.microsoft.com/office/drawing/2014/main" val="1954616835"/>
                  </a:ext>
                </a:extLst>
              </a:tr>
              <a:tr h="542178">
                <a:tc>
                  <a:txBody>
                    <a:bodyPr/>
                    <a:lstStyle/>
                    <a:p>
                      <a:pPr algn="ctr"/>
                      <a:r>
                        <a:rPr lang="en-GB" sz="2400" b="0" i="0" dirty="0">
                          <a:solidFill>
                            <a:schemeClr val="accent1">
                              <a:lumMod val="50000"/>
                            </a:schemeClr>
                          </a:solidFill>
                          <a:latin typeface="Century Gothic" panose="020B0502020202020204" pitchFamily="34" charset="0"/>
                        </a:rPr>
                        <a:t>Sa</a:t>
                      </a:r>
                    </a:p>
                  </a:txBody>
                  <a:tcPr/>
                </a:tc>
                <a:tc>
                  <a:txBody>
                    <a:bodyPr/>
                    <a:lstStyle/>
                    <a:p>
                      <a:r>
                        <a:rPr lang="en-GB" sz="2400" b="0" i="0" dirty="0">
                          <a:solidFill>
                            <a:schemeClr val="accent1">
                              <a:lumMod val="50000"/>
                            </a:schemeClr>
                          </a:solidFill>
                          <a:latin typeface="Century Gothic" panose="020B0502020202020204" pitchFamily="34" charset="0"/>
                        </a:rPr>
                        <a:t>Ich …</a:t>
                      </a:r>
                    </a:p>
                  </a:txBody>
                  <a:tcPr/>
                </a:tc>
                <a:extLst>
                  <a:ext uri="{0D108BD9-81ED-4DB2-BD59-A6C34878D82A}">
                    <a16:rowId xmlns:a16="http://schemas.microsoft.com/office/drawing/2014/main" val="2070384716"/>
                  </a:ext>
                </a:extLst>
              </a:tr>
              <a:tr h="542178">
                <a:tc>
                  <a:txBody>
                    <a:bodyPr/>
                    <a:lstStyle/>
                    <a:p>
                      <a:pPr algn="ctr"/>
                      <a:r>
                        <a:rPr lang="en-GB" sz="2400" b="0" i="0" dirty="0">
                          <a:solidFill>
                            <a:schemeClr val="accent1">
                              <a:lumMod val="50000"/>
                            </a:schemeClr>
                          </a:solidFill>
                          <a:latin typeface="Century Gothic" panose="020B0502020202020204" pitchFamily="34" charset="0"/>
                        </a:rPr>
                        <a:t>So</a:t>
                      </a:r>
                    </a:p>
                  </a:txBody>
                  <a:tcPr/>
                </a:tc>
                <a:tc>
                  <a:txBody>
                    <a:bodyPr/>
                    <a:lstStyle/>
                    <a:p>
                      <a:r>
                        <a:rPr lang="en-GB" sz="2400" b="0" i="0" dirty="0">
                          <a:solidFill>
                            <a:schemeClr val="accent1">
                              <a:lumMod val="50000"/>
                            </a:schemeClr>
                          </a:solidFill>
                          <a:latin typeface="Century Gothic" panose="020B0502020202020204" pitchFamily="34" charset="0"/>
                        </a:rPr>
                        <a:t>Am Sonntag …</a:t>
                      </a:r>
                    </a:p>
                  </a:txBody>
                  <a:tcPr/>
                </a:tc>
                <a:extLst>
                  <a:ext uri="{0D108BD9-81ED-4DB2-BD59-A6C34878D82A}">
                    <a16:rowId xmlns:a16="http://schemas.microsoft.com/office/drawing/2014/main" val="306719923"/>
                  </a:ext>
                </a:extLst>
              </a:tr>
            </a:tbl>
          </a:graphicData>
        </a:graphic>
      </p:graphicFrame>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130629" y="294041"/>
            <a:ext cx="5895975" cy="707849"/>
          </a:xfrm>
        </p:spPr>
        <p:txBody>
          <a:bodyPr>
            <a:normAutofit/>
          </a:bodyPr>
          <a:lstStyle/>
          <a:p>
            <a:r>
              <a:rPr lang="en-GB" sz="3600" b="1" dirty="0" err="1">
                <a:solidFill>
                  <a:schemeClr val="bg1"/>
                </a:solidFill>
              </a:rPr>
              <a:t>Meine</a:t>
            </a:r>
            <a:r>
              <a:rPr lang="en-GB" sz="3600" b="1" dirty="0">
                <a:solidFill>
                  <a:schemeClr val="bg1"/>
                </a:solidFill>
              </a:rPr>
              <a:t> </a:t>
            </a:r>
            <a:r>
              <a:rPr lang="en-GB" sz="3600" b="1" dirty="0" err="1">
                <a:solidFill>
                  <a:schemeClr val="bg1"/>
                </a:solidFill>
              </a:rPr>
              <a:t>Woche</a:t>
            </a:r>
            <a:endParaRPr lang="en-GB" sz="3600" b="1" dirty="0">
              <a:solidFill>
                <a:schemeClr val="bg1"/>
              </a:solidFill>
            </a:endParaRPr>
          </a:p>
        </p:txBody>
      </p:sp>
      <p:sp>
        <p:nvSpPr>
          <p:cNvPr id="2" name="TextBox 1">
            <a:extLst>
              <a:ext uri="{FF2B5EF4-FFF2-40B4-BE49-F238E27FC236}">
                <a16:creationId xmlns:a16="http://schemas.microsoft.com/office/drawing/2014/main" id="{82243274-2370-4B14-8438-FF17FDBD1C42}"/>
              </a:ext>
            </a:extLst>
          </p:cNvPr>
          <p:cNvSpPr txBox="1"/>
          <p:nvPr/>
        </p:nvSpPr>
        <p:spPr>
          <a:xfrm>
            <a:off x="222869" y="1353500"/>
            <a:ext cx="11541501"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accent1">
                    <a:lumMod val="50000"/>
                  </a:schemeClr>
                </a:solidFill>
                <a:effectLst/>
                <a:uLnTx/>
                <a:uFillTx/>
                <a:latin typeface="Century Gothic" panose="020F0302020204030204"/>
                <a:ea typeface="+mn-ea"/>
                <a:cs typeface="+mn-cs"/>
              </a:rPr>
              <a:t>Wie </a:t>
            </a:r>
            <a:r>
              <a:rPr kumimoji="0" lang="en-GB" sz="2400" b="0" i="0" u="none" strike="noStrike" kern="1200" cap="none" spc="0" normalizeH="0" baseline="0" noProof="0" dirty="0" err="1">
                <a:ln>
                  <a:noFill/>
                </a:ln>
                <a:solidFill>
                  <a:schemeClr val="accent1">
                    <a:lumMod val="50000"/>
                  </a:schemeClr>
                </a:solidFill>
                <a:effectLst/>
                <a:uLnTx/>
                <a:uFillTx/>
                <a:latin typeface="Century Gothic" panose="020F0302020204030204"/>
                <a:ea typeface="+mn-ea"/>
                <a:cs typeface="+mn-cs"/>
              </a:rPr>
              <a:t>ist</a:t>
            </a:r>
            <a:r>
              <a:rPr kumimoji="0" lang="en-GB" sz="2400" b="0" i="0" u="none" strike="noStrike" kern="1200" cap="none" spc="0" normalizeH="0" baseline="0" noProof="0" dirty="0">
                <a:ln>
                  <a:noFill/>
                </a:ln>
                <a:solidFill>
                  <a:schemeClr val="accent1">
                    <a:lumMod val="50000"/>
                  </a:schemeClr>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chemeClr val="accent1">
                    <a:lumMod val="50000"/>
                  </a:schemeClr>
                </a:solidFill>
                <a:effectLst/>
                <a:uLnTx/>
                <a:uFillTx/>
                <a:latin typeface="Century Gothic" panose="020F0302020204030204"/>
                <a:ea typeface="+mn-ea"/>
                <a:cs typeface="+mn-cs"/>
              </a:rPr>
              <a:t>deine</a:t>
            </a:r>
            <a:r>
              <a:rPr kumimoji="0" lang="en-GB" sz="2400" b="0" i="0" u="none" strike="noStrike" kern="1200" cap="none" spc="0" normalizeH="0" baseline="0" noProof="0" dirty="0">
                <a:ln>
                  <a:noFill/>
                </a:ln>
                <a:solidFill>
                  <a:schemeClr val="accent1">
                    <a:lumMod val="50000"/>
                  </a:schemeClr>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schemeClr val="accent1">
                    <a:lumMod val="50000"/>
                  </a:schemeClr>
                </a:solidFill>
                <a:effectLst/>
                <a:uLnTx/>
                <a:uFillTx/>
                <a:latin typeface="Century Gothic" panose="020F0302020204030204"/>
                <a:ea typeface="+mn-ea"/>
                <a:cs typeface="+mn-cs"/>
              </a:rPr>
              <a:t>Woche</a:t>
            </a:r>
            <a:r>
              <a:rPr kumimoji="0" lang="en-GB" sz="2400" b="0" i="0" u="none" strike="noStrike" kern="1200" cap="none" spc="0" normalizeH="0" baseline="0" noProof="0" dirty="0">
                <a:ln>
                  <a:noFill/>
                </a:ln>
                <a:solidFill>
                  <a:schemeClr val="accent1">
                    <a:lumMod val="50000"/>
                  </a:schemeClr>
                </a:solidFill>
                <a:effectLst/>
                <a:uLnTx/>
                <a:uFillTx/>
                <a:latin typeface="Century Gothic" panose="020F0302020204030204"/>
                <a:ea typeface="+mn-ea"/>
                <a:cs typeface="+mn-cs"/>
              </a:rPr>
              <a:t>? Was </a:t>
            </a:r>
            <a:r>
              <a:rPr kumimoji="0" lang="en-GB" sz="2400" b="0" i="0" u="none" strike="noStrike" kern="1200" cap="none" spc="0" normalizeH="0" baseline="0" noProof="0" dirty="0" err="1">
                <a:ln>
                  <a:noFill/>
                </a:ln>
                <a:solidFill>
                  <a:schemeClr val="accent1">
                    <a:lumMod val="50000"/>
                  </a:schemeClr>
                </a:solidFill>
                <a:effectLst/>
                <a:uLnTx/>
                <a:uFillTx/>
                <a:latin typeface="Century Gothic" panose="020F0302020204030204"/>
                <a:ea typeface="+mn-ea"/>
                <a:cs typeface="+mn-cs"/>
              </a:rPr>
              <a:t>machst</a:t>
            </a:r>
            <a:r>
              <a:rPr kumimoji="0" lang="en-GB" sz="2400" b="0" i="0" u="none" strike="noStrike" kern="1200" cap="none" spc="0" normalizeH="0" baseline="0" noProof="0" dirty="0">
                <a:ln>
                  <a:noFill/>
                </a:ln>
                <a:solidFill>
                  <a:schemeClr val="accent1">
                    <a:lumMod val="50000"/>
                  </a:schemeClr>
                </a:solidFill>
                <a:effectLst/>
                <a:uLnTx/>
                <a:uFillTx/>
                <a:latin typeface="Century Gothic" panose="020F0302020204030204"/>
                <a:ea typeface="+mn-ea"/>
                <a:cs typeface="+mn-cs"/>
              </a:rPr>
              <a:t> du </a:t>
            </a:r>
            <a:r>
              <a:rPr kumimoji="0" lang="en-GB" sz="2400" b="0" i="0" u="none" strike="noStrike" kern="1200" cap="none" spc="0" normalizeH="0" baseline="0" noProof="0" dirty="0" err="1">
                <a:ln>
                  <a:noFill/>
                </a:ln>
                <a:solidFill>
                  <a:schemeClr val="accent1">
                    <a:lumMod val="50000"/>
                  </a:schemeClr>
                </a:solidFill>
                <a:effectLst/>
                <a:uLnTx/>
                <a:uFillTx/>
                <a:latin typeface="Century Gothic" panose="020F0302020204030204"/>
                <a:ea typeface="+mn-ea"/>
                <a:cs typeface="+mn-cs"/>
              </a:rPr>
              <a:t>jeden</a:t>
            </a:r>
            <a:r>
              <a:rPr kumimoji="0" lang="en-GB" sz="2400" b="0" i="0" u="none" strike="noStrike" kern="1200" cap="none" spc="0" normalizeH="0" baseline="0" noProof="0" dirty="0">
                <a:ln>
                  <a:noFill/>
                </a:ln>
                <a:solidFill>
                  <a:schemeClr val="accent1">
                    <a:lumMod val="50000"/>
                  </a:schemeClr>
                </a:solidFill>
                <a:effectLst/>
                <a:uLnTx/>
                <a:uFillTx/>
                <a:latin typeface="Century Gothic" panose="020F0302020204030204"/>
                <a:ea typeface="+mn-ea"/>
                <a:cs typeface="+mn-cs"/>
              </a:rPr>
              <a:t> Tag?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schemeClr val="accent1">
                  <a:lumMod val="50000"/>
                </a:schemeClr>
              </a:solidFill>
              <a:effectLst/>
              <a:uLnTx/>
              <a:uFillTx/>
              <a:latin typeface="Century Gothic" panose="020F0302020204030204"/>
              <a:ea typeface="+mn-ea"/>
              <a:cs typeface="+mn-cs"/>
            </a:endParaRPr>
          </a:p>
        </p:txBody>
      </p:sp>
      <p:pic>
        <p:nvPicPr>
          <p:cNvPr id="2050" name="Picture 2" descr="Dictionary Clip Art">
            <a:extLst>
              <a:ext uri="{FF2B5EF4-FFF2-40B4-BE49-F238E27FC236}">
                <a16:creationId xmlns:a16="http://schemas.microsoft.com/office/drawing/2014/main" id="{854A1EC5-E53F-4A25-A945-470016104EB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5478" y="4084623"/>
            <a:ext cx="2121271" cy="21427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rot="2694898">
            <a:off x="10610828" y="4382873"/>
            <a:ext cx="882869" cy="6343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solidFill>
                  <a:schemeClr val="tx1"/>
                </a:solidFill>
                <a:latin typeface="Century Gothic" panose="020B0502020202020204" pitchFamily="34" charset="0"/>
                <a:cs typeface="Arial" panose="020B0604020202020204" pitchFamily="34" charset="0"/>
              </a:rPr>
              <a:t>Wörterbuch</a:t>
            </a:r>
            <a:endParaRPr lang="en-GB" sz="900" dirty="0">
              <a:solidFill>
                <a:schemeClr val="tx1"/>
              </a:solidFill>
              <a:latin typeface="Century Gothic" panose="020B0502020202020204" pitchFamily="34" charset="0"/>
              <a:cs typeface="Arial" panose="020B0604020202020204" pitchFamily="34" charset="0"/>
            </a:endParaRPr>
          </a:p>
        </p:txBody>
      </p:sp>
      <p:sp>
        <p:nvSpPr>
          <p:cNvPr id="9" name="Rounded Rectangle 11">
            <a:extLst>
              <a:ext uri="{FF2B5EF4-FFF2-40B4-BE49-F238E27FC236}">
                <a16:creationId xmlns:a16="http://schemas.microsoft.com/office/drawing/2014/main" id="{483D7EB9-C2AA-4190-98DE-925F861600E9}"/>
              </a:ext>
            </a:extLst>
          </p:cNvPr>
          <p:cNvSpPr/>
          <p:nvPr/>
        </p:nvSpPr>
        <p:spPr>
          <a:xfrm>
            <a:off x="10508974" y="247046"/>
            <a:ext cx="1448353"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schreiben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462896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10" name="Title 3"/>
          <p:cNvSpPr txBox="1">
            <a:spLocks/>
          </p:cNvSpPr>
          <p:nvPr/>
        </p:nvSpPr>
        <p:spPr>
          <a:xfrm>
            <a:off x="300038" y="338225"/>
            <a:ext cx="635301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27" name="Title 3">
            <a:extLst>
              <a:ext uri="{FF2B5EF4-FFF2-40B4-BE49-F238E27FC236}">
                <a16:creationId xmlns:a16="http://schemas.microsoft.com/office/drawing/2014/main" id="{7BDC1FD7-616D-45F7-9886-47FA05A680B3}"/>
              </a:ext>
            </a:extLst>
          </p:cNvPr>
          <p:cNvSpPr>
            <a:spLocks noGrp="1"/>
          </p:cNvSpPr>
          <p:nvPr>
            <p:ph type="title"/>
          </p:nvPr>
        </p:nvSpPr>
        <p:spPr>
          <a:xfrm>
            <a:off x="0" y="313809"/>
            <a:ext cx="7276011" cy="707849"/>
          </a:xfrm>
        </p:spPr>
        <p:txBody>
          <a:bodyPr>
            <a:normAutofit/>
          </a:bodyPr>
          <a:lstStyle/>
          <a:p>
            <a:r>
              <a:rPr lang="en-GB" sz="2800" b="1" dirty="0" err="1">
                <a:solidFill>
                  <a:schemeClr val="bg1"/>
                </a:solidFill>
              </a:rPr>
              <a:t>Mit</a:t>
            </a:r>
            <a:r>
              <a:rPr lang="en-GB" sz="2800" b="1" dirty="0">
                <a:solidFill>
                  <a:schemeClr val="bg1"/>
                </a:solidFill>
              </a:rPr>
              <a:t> </a:t>
            </a:r>
            <a:r>
              <a:rPr lang="en-GB" sz="2800" b="1" dirty="0" err="1">
                <a:solidFill>
                  <a:schemeClr val="bg1"/>
                </a:solidFill>
              </a:rPr>
              <a:t>wem</a:t>
            </a:r>
            <a:r>
              <a:rPr lang="en-GB" sz="2800" b="1" dirty="0">
                <a:solidFill>
                  <a:schemeClr val="bg1"/>
                </a:solidFill>
              </a:rPr>
              <a:t> hast du </a:t>
            </a:r>
            <a:r>
              <a:rPr lang="en-GB" sz="2800" b="1" dirty="0" err="1">
                <a:solidFill>
                  <a:schemeClr val="bg1"/>
                </a:solidFill>
              </a:rPr>
              <a:t>viel</a:t>
            </a:r>
            <a:r>
              <a:rPr lang="en-GB" sz="2800" b="1" dirty="0">
                <a:solidFill>
                  <a:schemeClr val="bg1"/>
                </a:solidFill>
              </a:rPr>
              <a:t> </a:t>
            </a:r>
            <a:r>
              <a:rPr lang="en-GB" sz="2800" b="1" dirty="0" err="1">
                <a:solidFill>
                  <a:schemeClr val="bg1"/>
                </a:solidFill>
              </a:rPr>
              <a:t>gemeinsam</a:t>
            </a:r>
            <a:r>
              <a:rPr lang="en-GB" sz="2800" b="1" dirty="0">
                <a:solidFill>
                  <a:schemeClr val="bg1"/>
                </a:solidFill>
              </a:rPr>
              <a:t>?</a:t>
            </a:r>
          </a:p>
        </p:txBody>
      </p:sp>
      <p:pic>
        <p:nvPicPr>
          <p:cNvPr id="8" name="Picture 2" descr="Dictionary Clip Art">
            <a:extLst>
              <a:ext uri="{FF2B5EF4-FFF2-40B4-BE49-F238E27FC236}">
                <a16:creationId xmlns:a16="http://schemas.microsoft.com/office/drawing/2014/main" id="{E3F955DE-E0F0-4E07-B3AE-2F21DFFE29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677" y="4500052"/>
            <a:ext cx="1482123" cy="14970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EC1EA5B-9CC8-46C2-9BE0-19534C075856}"/>
              </a:ext>
            </a:extLst>
          </p:cNvPr>
          <p:cNvSpPr txBox="1"/>
          <p:nvPr/>
        </p:nvSpPr>
        <p:spPr>
          <a:xfrm>
            <a:off x="149725" y="1265129"/>
            <a:ext cx="11566711" cy="1785104"/>
          </a:xfrm>
          <a:prstGeom prst="rect">
            <a:avLst/>
          </a:prstGeom>
          <a:noFill/>
        </p:spPr>
        <p:txBody>
          <a:bodyPr wrap="square" rtlCol="0">
            <a:spAutoFit/>
          </a:bodyPr>
          <a:lstStyle/>
          <a:p>
            <a:r>
              <a:rPr lang="en-GB" sz="2200" dirty="0">
                <a:solidFill>
                  <a:schemeClr val="accent1">
                    <a:lumMod val="50000"/>
                  </a:schemeClr>
                </a:solidFill>
                <a:latin typeface="Century Gothic" panose="020B0502020202020204" pitchFamily="34" charset="0"/>
              </a:rPr>
              <a:t>Was </a:t>
            </a:r>
            <a:r>
              <a:rPr lang="en-GB" sz="2200" dirty="0" err="1">
                <a:solidFill>
                  <a:schemeClr val="accent1">
                    <a:lumMod val="50000"/>
                  </a:schemeClr>
                </a:solidFill>
                <a:latin typeface="Century Gothic" panose="020B0502020202020204" pitchFamily="34" charset="0"/>
              </a:rPr>
              <a:t>machst</a:t>
            </a:r>
            <a:r>
              <a:rPr lang="en-GB" sz="2200" dirty="0">
                <a:solidFill>
                  <a:schemeClr val="accent1">
                    <a:lumMod val="50000"/>
                  </a:schemeClr>
                </a:solidFill>
                <a:latin typeface="Century Gothic" panose="020B0502020202020204" pitchFamily="34" charset="0"/>
              </a:rPr>
              <a:t> du </a:t>
            </a:r>
            <a:r>
              <a:rPr lang="en-GB" sz="2200" dirty="0" err="1">
                <a:solidFill>
                  <a:schemeClr val="accent1">
                    <a:lumMod val="50000"/>
                  </a:schemeClr>
                </a:solidFill>
                <a:latin typeface="Century Gothic" panose="020B0502020202020204" pitchFamily="34" charset="0"/>
              </a:rPr>
              <a:t>jede</a:t>
            </a:r>
            <a:r>
              <a:rPr lang="en-GB" sz="2200" dirty="0">
                <a:solidFill>
                  <a:schemeClr val="accent1">
                    <a:lumMod val="50000"/>
                  </a:schemeClr>
                </a:solidFill>
                <a:latin typeface="Century Gothic" panose="020B0502020202020204" pitchFamily="34" charset="0"/>
              </a:rPr>
              <a:t> </a:t>
            </a:r>
            <a:r>
              <a:rPr lang="en-GB" sz="2200" dirty="0" err="1">
                <a:solidFill>
                  <a:schemeClr val="accent1">
                    <a:lumMod val="50000"/>
                  </a:schemeClr>
                </a:solidFill>
                <a:latin typeface="Century Gothic" panose="020B0502020202020204" pitchFamily="34" charset="0"/>
              </a:rPr>
              <a:t>Woche</a:t>
            </a:r>
            <a:r>
              <a:rPr lang="en-GB" sz="2200" dirty="0">
                <a:solidFill>
                  <a:schemeClr val="accent1">
                    <a:lumMod val="50000"/>
                  </a:schemeClr>
                </a:solidFill>
                <a:latin typeface="Century Gothic" panose="020B0502020202020204" pitchFamily="34" charset="0"/>
              </a:rPr>
              <a:t>? </a:t>
            </a:r>
            <a:r>
              <a:rPr lang="en-GB" sz="2200" dirty="0" err="1">
                <a:solidFill>
                  <a:schemeClr val="accent1">
                    <a:lumMod val="50000"/>
                  </a:schemeClr>
                </a:solidFill>
                <a:latin typeface="Century Gothic" panose="020B0502020202020204" pitchFamily="34" charset="0"/>
              </a:rPr>
              <a:t>Schreib</a:t>
            </a:r>
            <a:r>
              <a:rPr lang="en-GB" sz="2200" dirty="0">
                <a:solidFill>
                  <a:schemeClr val="accent1">
                    <a:lumMod val="50000"/>
                  </a:schemeClr>
                </a:solidFill>
                <a:latin typeface="Century Gothic" panose="020B0502020202020204" pitchFamily="34" charset="0"/>
              </a:rPr>
              <a:t> 3 </a:t>
            </a:r>
            <a:r>
              <a:rPr lang="en-GB" sz="2200" dirty="0" err="1">
                <a:solidFill>
                  <a:schemeClr val="accent1">
                    <a:lumMod val="50000"/>
                  </a:schemeClr>
                </a:solidFill>
                <a:latin typeface="Century Gothic" panose="020B0502020202020204" pitchFamily="34" charset="0"/>
              </a:rPr>
              <a:t>Sätze</a:t>
            </a:r>
            <a:r>
              <a:rPr lang="en-GB" sz="2200" dirty="0">
                <a:solidFill>
                  <a:schemeClr val="accent1">
                    <a:lumMod val="50000"/>
                  </a:schemeClr>
                </a:solidFill>
                <a:latin typeface="Century Gothic" panose="020B0502020202020204" pitchFamily="34" charset="0"/>
              </a:rPr>
              <a:t>. </a:t>
            </a:r>
          </a:p>
          <a:p>
            <a:endParaRPr lang="en-GB" sz="2200" dirty="0">
              <a:solidFill>
                <a:schemeClr val="accent1">
                  <a:lumMod val="50000"/>
                </a:schemeClr>
              </a:solidFill>
              <a:latin typeface="Century Gothic" panose="020B0502020202020204" pitchFamily="34" charset="0"/>
            </a:endParaRPr>
          </a:p>
          <a:p>
            <a:r>
              <a:rPr lang="en-GB" sz="2200" dirty="0">
                <a:solidFill>
                  <a:schemeClr val="accent1">
                    <a:lumMod val="50000"/>
                  </a:schemeClr>
                </a:solidFill>
                <a:latin typeface="Century Gothic" panose="020B0502020202020204" pitchFamily="34" charset="0"/>
              </a:rPr>
              <a:t>Rede </a:t>
            </a:r>
            <a:r>
              <a:rPr lang="en-GB" sz="2200" dirty="0" err="1">
                <a:solidFill>
                  <a:schemeClr val="accent1">
                    <a:lumMod val="50000"/>
                  </a:schemeClr>
                </a:solidFill>
                <a:latin typeface="Century Gothic" panose="020B0502020202020204" pitchFamily="34" charset="0"/>
              </a:rPr>
              <a:t>mit</a:t>
            </a:r>
            <a:r>
              <a:rPr lang="en-GB" sz="2200" dirty="0">
                <a:solidFill>
                  <a:schemeClr val="accent1">
                    <a:lumMod val="50000"/>
                  </a:schemeClr>
                </a:solidFill>
                <a:latin typeface="Century Gothic" panose="020B0502020202020204" pitchFamily="34" charset="0"/>
              </a:rPr>
              <a:t> </a:t>
            </a:r>
            <a:r>
              <a:rPr lang="en-GB" sz="2200" dirty="0" err="1">
                <a:solidFill>
                  <a:schemeClr val="accent1">
                    <a:lumMod val="50000"/>
                  </a:schemeClr>
                </a:solidFill>
                <a:latin typeface="Century Gothic" panose="020B0502020202020204" pitchFamily="34" charset="0"/>
              </a:rPr>
              <a:t>vielen</a:t>
            </a:r>
            <a:r>
              <a:rPr lang="en-GB" sz="2200" dirty="0">
                <a:solidFill>
                  <a:schemeClr val="accent1">
                    <a:lumMod val="50000"/>
                  </a:schemeClr>
                </a:solidFill>
                <a:latin typeface="Century Gothic" panose="020B0502020202020204" pitchFamily="34" charset="0"/>
              </a:rPr>
              <a:t> </a:t>
            </a:r>
            <a:r>
              <a:rPr lang="en-GB" sz="2200" dirty="0" err="1">
                <a:solidFill>
                  <a:schemeClr val="accent1">
                    <a:lumMod val="50000"/>
                  </a:schemeClr>
                </a:solidFill>
                <a:latin typeface="Century Gothic" panose="020B0502020202020204" pitchFamily="34" charset="0"/>
              </a:rPr>
              <a:t>Personen</a:t>
            </a:r>
            <a:r>
              <a:rPr lang="en-GB" sz="2200" dirty="0">
                <a:solidFill>
                  <a:schemeClr val="accent1">
                    <a:lumMod val="50000"/>
                  </a:schemeClr>
                </a:solidFill>
                <a:latin typeface="Century Gothic" panose="020B0502020202020204" pitchFamily="34" charset="0"/>
              </a:rPr>
              <a:t>.</a:t>
            </a:r>
          </a:p>
          <a:p>
            <a:endParaRPr lang="en-GB" sz="2200" dirty="0">
              <a:solidFill>
                <a:schemeClr val="accent1">
                  <a:lumMod val="50000"/>
                </a:schemeClr>
              </a:solidFill>
              <a:latin typeface="Century Gothic" panose="020B0502020202020204" pitchFamily="34" charset="0"/>
            </a:endParaRPr>
          </a:p>
          <a:p>
            <a:r>
              <a:rPr lang="en-GB" sz="2200" dirty="0" err="1">
                <a:solidFill>
                  <a:schemeClr val="accent1">
                    <a:lumMod val="50000"/>
                  </a:schemeClr>
                </a:solidFill>
                <a:latin typeface="Century Gothic" panose="020B0502020202020204" pitchFamily="34" charset="0"/>
              </a:rPr>
              <a:t>Mit</a:t>
            </a:r>
            <a:r>
              <a:rPr lang="en-GB" sz="2200" dirty="0">
                <a:solidFill>
                  <a:schemeClr val="accent1">
                    <a:lumMod val="50000"/>
                  </a:schemeClr>
                </a:solidFill>
                <a:latin typeface="Century Gothic" panose="020B0502020202020204" pitchFamily="34" charset="0"/>
              </a:rPr>
              <a:t> </a:t>
            </a:r>
            <a:r>
              <a:rPr lang="en-GB" sz="2200" dirty="0" err="1">
                <a:solidFill>
                  <a:schemeClr val="accent1">
                    <a:lumMod val="50000"/>
                  </a:schemeClr>
                </a:solidFill>
                <a:latin typeface="Century Gothic" panose="020B0502020202020204" pitchFamily="34" charset="0"/>
              </a:rPr>
              <a:t>wem</a:t>
            </a:r>
            <a:r>
              <a:rPr lang="en-GB" sz="2200" dirty="0">
                <a:solidFill>
                  <a:schemeClr val="accent1">
                    <a:lumMod val="50000"/>
                  </a:schemeClr>
                </a:solidFill>
                <a:latin typeface="Century Gothic" panose="020B0502020202020204" pitchFamily="34" charset="0"/>
              </a:rPr>
              <a:t> hast du </a:t>
            </a:r>
            <a:r>
              <a:rPr lang="en-GB" sz="2200" dirty="0" err="1">
                <a:solidFill>
                  <a:schemeClr val="accent1">
                    <a:lumMod val="50000"/>
                  </a:schemeClr>
                </a:solidFill>
                <a:latin typeface="Century Gothic" panose="020B0502020202020204" pitchFamily="34" charset="0"/>
              </a:rPr>
              <a:t>viel</a:t>
            </a:r>
            <a:r>
              <a:rPr lang="en-GB" sz="2200" dirty="0">
                <a:solidFill>
                  <a:schemeClr val="accent1">
                    <a:lumMod val="50000"/>
                  </a:schemeClr>
                </a:solidFill>
                <a:latin typeface="Century Gothic" panose="020B0502020202020204" pitchFamily="34" charset="0"/>
              </a:rPr>
              <a:t> </a:t>
            </a:r>
            <a:r>
              <a:rPr lang="en-GB" sz="2200" dirty="0" err="1">
                <a:solidFill>
                  <a:schemeClr val="accent1">
                    <a:lumMod val="50000"/>
                  </a:schemeClr>
                </a:solidFill>
                <a:latin typeface="Century Gothic" panose="020B0502020202020204" pitchFamily="34" charset="0"/>
              </a:rPr>
              <a:t>gemeinsam</a:t>
            </a:r>
            <a:r>
              <a:rPr lang="en-GB" sz="2200" dirty="0">
                <a:solidFill>
                  <a:schemeClr val="accent1">
                    <a:lumMod val="50000"/>
                  </a:schemeClr>
                </a:solidFill>
                <a:latin typeface="Century Gothic" panose="020B0502020202020204" pitchFamily="34" charset="0"/>
              </a:rPr>
              <a:t>?</a:t>
            </a:r>
          </a:p>
        </p:txBody>
      </p:sp>
      <p:pic>
        <p:nvPicPr>
          <p:cNvPr id="2052" name="Picture 4" descr="Note Pad Clip Art">
            <a:extLst>
              <a:ext uri="{FF2B5EF4-FFF2-40B4-BE49-F238E27FC236}">
                <a16:creationId xmlns:a16="http://schemas.microsoft.com/office/drawing/2014/main" id="{05A2BDCF-77B2-459E-8BBB-6EE6E5118B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5576" y="1163991"/>
            <a:ext cx="3758975" cy="48655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348FF52-B66F-4580-BE4B-D65FBCF8027E}"/>
              </a:ext>
            </a:extLst>
          </p:cNvPr>
          <p:cNvSpPr txBox="1"/>
          <p:nvPr/>
        </p:nvSpPr>
        <p:spPr>
          <a:xfrm>
            <a:off x="8239878" y="2225654"/>
            <a:ext cx="3630859" cy="1200329"/>
          </a:xfrm>
          <a:prstGeom prst="rect">
            <a:avLst/>
          </a:prstGeom>
          <a:noFill/>
        </p:spPr>
        <p:txBody>
          <a:bodyPr wrap="square" rtlCol="0">
            <a:spAutoFit/>
          </a:bodyPr>
          <a:lstStyle/>
          <a:p>
            <a:pPr>
              <a:lnSpc>
                <a:spcPct val="160000"/>
              </a:lnSpc>
            </a:pPr>
            <a:r>
              <a:rPr lang="en-GB" sz="2400" dirty="0">
                <a:solidFill>
                  <a:schemeClr val="accent1">
                    <a:lumMod val="50000"/>
                  </a:schemeClr>
                </a:solidFill>
                <a:latin typeface="Century Gothic" panose="020B0502020202020204" pitchFamily="34" charset="0"/>
              </a:rPr>
              <a:t>Ich </a:t>
            </a:r>
            <a:r>
              <a:rPr lang="en-GB" sz="2400" dirty="0" err="1">
                <a:solidFill>
                  <a:schemeClr val="accent1">
                    <a:lumMod val="50000"/>
                  </a:schemeClr>
                </a:solidFill>
                <a:latin typeface="Century Gothic" panose="020B0502020202020204" pitchFamily="34" charset="0"/>
              </a:rPr>
              <a:t>putze</a:t>
            </a:r>
            <a:r>
              <a:rPr lang="en-GB" sz="2400" dirty="0">
                <a:solidFill>
                  <a:schemeClr val="accent1">
                    <a:lumMod val="50000"/>
                  </a:schemeClr>
                </a:solidFill>
                <a:latin typeface="Century Gothic" panose="020B0502020202020204" pitchFamily="34" charset="0"/>
              </a:rPr>
              <a:t> </a:t>
            </a:r>
            <a:r>
              <a:rPr lang="en-GB" sz="2400" dirty="0" err="1">
                <a:solidFill>
                  <a:schemeClr val="accent1">
                    <a:lumMod val="50000"/>
                  </a:schemeClr>
                </a:solidFill>
                <a:latin typeface="Century Gothic" panose="020B0502020202020204" pitchFamily="34" charset="0"/>
              </a:rPr>
              <a:t>samstags</a:t>
            </a:r>
            <a:r>
              <a:rPr lang="en-GB" sz="2400" dirty="0">
                <a:solidFill>
                  <a:schemeClr val="accent1">
                    <a:lumMod val="50000"/>
                  </a:schemeClr>
                </a:solidFill>
                <a:latin typeface="Century Gothic" panose="020B0502020202020204" pitchFamily="34" charset="0"/>
              </a:rPr>
              <a:t> </a:t>
            </a:r>
            <a:r>
              <a:rPr lang="en-GB" sz="2400" dirty="0" err="1">
                <a:solidFill>
                  <a:schemeClr val="accent1">
                    <a:lumMod val="50000"/>
                  </a:schemeClr>
                </a:solidFill>
                <a:latin typeface="Century Gothic" panose="020B0502020202020204" pitchFamily="34" charset="0"/>
              </a:rPr>
              <a:t>mein</a:t>
            </a:r>
            <a:r>
              <a:rPr lang="en-GB" sz="2400" dirty="0">
                <a:solidFill>
                  <a:schemeClr val="accent1">
                    <a:lumMod val="50000"/>
                  </a:schemeClr>
                </a:solidFill>
                <a:latin typeface="Century Gothic" panose="020B0502020202020204" pitchFamily="34" charset="0"/>
              </a:rPr>
              <a:t> Zimmer. </a:t>
            </a:r>
          </a:p>
        </p:txBody>
      </p:sp>
      <p:sp>
        <p:nvSpPr>
          <p:cNvPr id="12" name="TextBox 11">
            <a:extLst>
              <a:ext uri="{FF2B5EF4-FFF2-40B4-BE49-F238E27FC236}">
                <a16:creationId xmlns:a16="http://schemas.microsoft.com/office/drawing/2014/main" id="{243AB0E4-CA1C-4E33-BC72-3F1EFEFAF346}"/>
              </a:ext>
            </a:extLst>
          </p:cNvPr>
          <p:cNvSpPr txBox="1"/>
          <p:nvPr/>
        </p:nvSpPr>
        <p:spPr>
          <a:xfrm>
            <a:off x="8239878" y="3394322"/>
            <a:ext cx="3194137" cy="1207703"/>
          </a:xfrm>
          <a:prstGeom prst="rect">
            <a:avLst/>
          </a:prstGeom>
          <a:noFill/>
        </p:spPr>
        <p:txBody>
          <a:bodyPr wrap="square" rtlCol="0">
            <a:spAutoFit/>
          </a:bodyPr>
          <a:lstStyle/>
          <a:p>
            <a:pPr>
              <a:lnSpc>
                <a:spcPct val="160000"/>
              </a:lnSpc>
            </a:pPr>
            <a:r>
              <a:rPr lang="en-GB" sz="2400" dirty="0" err="1">
                <a:solidFill>
                  <a:schemeClr val="accent1">
                    <a:lumMod val="50000"/>
                  </a:schemeClr>
                </a:solidFill>
                <a:latin typeface="Century Gothic" panose="020B0502020202020204" pitchFamily="34" charset="0"/>
              </a:rPr>
              <a:t>Wann</a:t>
            </a:r>
            <a:r>
              <a:rPr lang="en-GB" sz="2400" dirty="0">
                <a:solidFill>
                  <a:schemeClr val="accent1">
                    <a:lumMod val="50000"/>
                  </a:schemeClr>
                </a:solidFill>
                <a:latin typeface="Century Gothic" panose="020B0502020202020204" pitchFamily="34" charset="0"/>
              </a:rPr>
              <a:t> </a:t>
            </a:r>
            <a:r>
              <a:rPr lang="en-GB" sz="2400" dirty="0" err="1">
                <a:solidFill>
                  <a:schemeClr val="accent1">
                    <a:lumMod val="50000"/>
                  </a:schemeClr>
                </a:solidFill>
                <a:latin typeface="Century Gothic" panose="020B0502020202020204" pitchFamily="34" charset="0"/>
              </a:rPr>
              <a:t>putzt</a:t>
            </a:r>
            <a:r>
              <a:rPr lang="en-GB" sz="2400" dirty="0">
                <a:solidFill>
                  <a:schemeClr val="accent1">
                    <a:lumMod val="50000"/>
                  </a:schemeClr>
                </a:solidFill>
                <a:latin typeface="Century Gothic" panose="020B0502020202020204" pitchFamily="34" charset="0"/>
              </a:rPr>
              <a:t> du </a:t>
            </a:r>
            <a:r>
              <a:rPr lang="en-GB" sz="2400" dirty="0" err="1">
                <a:solidFill>
                  <a:schemeClr val="accent1">
                    <a:lumMod val="50000"/>
                  </a:schemeClr>
                </a:solidFill>
                <a:latin typeface="Century Gothic" panose="020B0502020202020204" pitchFamily="34" charset="0"/>
              </a:rPr>
              <a:t>dein</a:t>
            </a:r>
            <a:r>
              <a:rPr lang="en-GB" sz="2400" dirty="0">
                <a:solidFill>
                  <a:schemeClr val="accent1">
                    <a:lumMod val="50000"/>
                  </a:schemeClr>
                </a:solidFill>
                <a:latin typeface="Century Gothic" panose="020B0502020202020204" pitchFamily="34" charset="0"/>
              </a:rPr>
              <a:t> Zimmer?</a:t>
            </a:r>
          </a:p>
        </p:txBody>
      </p:sp>
      <p:sp>
        <p:nvSpPr>
          <p:cNvPr id="13" name="TextBox 12">
            <a:extLst>
              <a:ext uri="{FF2B5EF4-FFF2-40B4-BE49-F238E27FC236}">
                <a16:creationId xmlns:a16="http://schemas.microsoft.com/office/drawing/2014/main" id="{9FD9DD81-5D35-4745-AD4D-930343B23403}"/>
              </a:ext>
            </a:extLst>
          </p:cNvPr>
          <p:cNvSpPr txBox="1"/>
          <p:nvPr/>
        </p:nvSpPr>
        <p:spPr>
          <a:xfrm>
            <a:off x="8239878" y="4557803"/>
            <a:ext cx="3194137" cy="1207703"/>
          </a:xfrm>
          <a:prstGeom prst="rect">
            <a:avLst/>
          </a:prstGeom>
          <a:noFill/>
        </p:spPr>
        <p:txBody>
          <a:bodyPr wrap="square" rtlCol="0">
            <a:spAutoFit/>
          </a:bodyPr>
          <a:lstStyle/>
          <a:p>
            <a:pPr>
              <a:lnSpc>
                <a:spcPct val="160000"/>
              </a:lnSpc>
            </a:pPr>
            <a:r>
              <a:rPr lang="en-GB" sz="2400" dirty="0">
                <a:solidFill>
                  <a:schemeClr val="accent1">
                    <a:lumMod val="50000"/>
                  </a:schemeClr>
                </a:solidFill>
                <a:latin typeface="Century Gothic" panose="020B0502020202020204" pitchFamily="34" charset="0"/>
              </a:rPr>
              <a:t>Ich </a:t>
            </a:r>
            <a:r>
              <a:rPr lang="en-GB" sz="2400" dirty="0" err="1">
                <a:solidFill>
                  <a:schemeClr val="accent1">
                    <a:lumMod val="50000"/>
                  </a:schemeClr>
                </a:solidFill>
                <a:latin typeface="Century Gothic" panose="020B0502020202020204" pitchFamily="34" charset="0"/>
              </a:rPr>
              <a:t>koche</a:t>
            </a:r>
            <a:r>
              <a:rPr lang="en-GB" sz="2400" dirty="0">
                <a:solidFill>
                  <a:schemeClr val="accent1">
                    <a:lumMod val="50000"/>
                  </a:schemeClr>
                </a:solidFill>
                <a:latin typeface="Century Gothic" panose="020B0502020202020204" pitchFamily="34" charset="0"/>
              </a:rPr>
              <a:t> </a:t>
            </a:r>
            <a:r>
              <a:rPr lang="en-GB" sz="2400" dirty="0" err="1">
                <a:solidFill>
                  <a:schemeClr val="accent1">
                    <a:lumMod val="50000"/>
                  </a:schemeClr>
                </a:solidFill>
                <a:latin typeface="Century Gothic" panose="020B0502020202020204" pitchFamily="34" charset="0"/>
              </a:rPr>
              <a:t>nie</a:t>
            </a:r>
            <a:r>
              <a:rPr lang="en-GB" sz="2400" dirty="0">
                <a:solidFill>
                  <a:schemeClr val="accent1">
                    <a:lumMod val="50000"/>
                  </a:schemeClr>
                </a:solidFill>
                <a:latin typeface="Century Gothic" panose="020B0502020202020204" pitchFamily="34" charset="0"/>
              </a:rPr>
              <a:t> </a:t>
            </a:r>
            <a:r>
              <a:rPr lang="en-GB" sz="2400" dirty="0" err="1">
                <a:solidFill>
                  <a:schemeClr val="accent1">
                    <a:lumMod val="50000"/>
                  </a:schemeClr>
                </a:solidFill>
                <a:latin typeface="Century Gothic" panose="020B0502020202020204" pitchFamily="34" charset="0"/>
              </a:rPr>
              <a:t>Abendessen</a:t>
            </a:r>
            <a:r>
              <a:rPr lang="en-GB" sz="2400" dirty="0">
                <a:solidFill>
                  <a:schemeClr val="accent1">
                    <a:lumMod val="50000"/>
                  </a:schemeClr>
                </a:solidFill>
                <a:latin typeface="Century Gothic" panose="020B0502020202020204" pitchFamily="34" charset="0"/>
              </a:rPr>
              <a:t>. </a:t>
            </a:r>
          </a:p>
        </p:txBody>
      </p:sp>
      <p:sp>
        <p:nvSpPr>
          <p:cNvPr id="14" name="Speech Bubble: Rectangle with Corners Rounded 13">
            <a:extLst>
              <a:ext uri="{FF2B5EF4-FFF2-40B4-BE49-F238E27FC236}">
                <a16:creationId xmlns:a16="http://schemas.microsoft.com/office/drawing/2014/main" id="{99959CEF-58B0-43A4-9651-EF9F29A3828D}"/>
              </a:ext>
            </a:extLst>
          </p:cNvPr>
          <p:cNvSpPr/>
          <p:nvPr/>
        </p:nvSpPr>
        <p:spPr>
          <a:xfrm>
            <a:off x="3143012" y="3467220"/>
            <a:ext cx="3581712" cy="2338827"/>
          </a:xfrm>
          <a:prstGeom prst="wedgeRoundRectCallout">
            <a:avLst/>
          </a:prstGeom>
          <a:solidFill>
            <a:schemeClr val="accent1">
              <a:lumMod val="50000"/>
            </a:schemeClr>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latin typeface="Century Gothic" panose="020B0502020202020204" pitchFamily="34" charset="0"/>
              </a:rPr>
              <a:t>Remember!</a:t>
            </a:r>
          </a:p>
          <a:p>
            <a:pPr algn="ctr"/>
            <a:endParaRPr lang="en-GB" sz="2200" dirty="0">
              <a:latin typeface="Century Gothic" panose="020B0502020202020204" pitchFamily="34" charset="0"/>
            </a:endParaRPr>
          </a:p>
          <a:p>
            <a:pPr algn="ctr"/>
            <a:r>
              <a:rPr lang="en-GB" sz="2200" dirty="0">
                <a:latin typeface="Century Gothic" panose="020B0502020202020204" pitchFamily="34" charset="0"/>
              </a:rPr>
              <a:t>Word order 2 after times and question words.</a:t>
            </a:r>
          </a:p>
        </p:txBody>
      </p:sp>
      <p:sp>
        <p:nvSpPr>
          <p:cNvPr id="17" name="Rounded Rectangle 11">
            <a:extLst>
              <a:ext uri="{FF2B5EF4-FFF2-40B4-BE49-F238E27FC236}">
                <a16:creationId xmlns:a16="http://schemas.microsoft.com/office/drawing/2014/main" id="{483D7EB9-C2AA-4190-98DE-925F861600E9}"/>
              </a:ext>
            </a:extLst>
          </p:cNvPr>
          <p:cNvSpPr/>
          <p:nvPr/>
        </p:nvSpPr>
        <p:spPr>
          <a:xfrm>
            <a:off x="9092485" y="247046"/>
            <a:ext cx="2866407"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schreiben</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16896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4041"/>
            <a:ext cx="5249333" cy="869950"/>
          </a:xfrm>
          <a:prstGeom prst="rect">
            <a:avLst/>
          </a:prstGeom>
        </p:spPr>
      </p:pic>
      <p:sp>
        <p:nvSpPr>
          <p:cNvPr id="4" name="Title 3"/>
          <p:cNvSpPr>
            <a:spLocks noGrp="1"/>
          </p:cNvSpPr>
          <p:nvPr>
            <p:ph type="title"/>
          </p:nvPr>
        </p:nvSpPr>
        <p:spPr>
          <a:xfrm>
            <a:off x="0" y="294041"/>
            <a:ext cx="6096000" cy="707849"/>
          </a:xfrm>
        </p:spPr>
        <p:txBody>
          <a:bodyPr>
            <a:normAutofit/>
          </a:bodyPr>
          <a:lstStyle/>
          <a:p>
            <a:r>
              <a:rPr lang="en-GB" sz="3600" b="1" dirty="0" err="1">
                <a:solidFill>
                  <a:schemeClr val="bg1"/>
                </a:solidFill>
              </a:rPr>
              <a:t>eine</a:t>
            </a:r>
            <a:r>
              <a:rPr lang="en-GB" sz="3600" b="1" dirty="0">
                <a:solidFill>
                  <a:schemeClr val="bg1"/>
                </a:solidFill>
              </a:rPr>
              <a:t> </a:t>
            </a:r>
            <a:r>
              <a:rPr lang="en-GB" sz="3600" b="1" dirty="0" err="1">
                <a:solidFill>
                  <a:schemeClr val="bg1"/>
                </a:solidFill>
              </a:rPr>
              <a:t>neue</a:t>
            </a:r>
            <a:r>
              <a:rPr lang="en-GB" sz="3600" b="1" dirty="0">
                <a:solidFill>
                  <a:schemeClr val="bg1"/>
                </a:solidFill>
              </a:rPr>
              <a:t> </a:t>
            </a:r>
            <a:r>
              <a:rPr lang="en-GB" sz="3600" b="1" dirty="0" err="1">
                <a:solidFill>
                  <a:schemeClr val="bg1"/>
                </a:solidFill>
              </a:rPr>
              <a:t>Erfahrung</a:t>
            </a:r>
            <a:endParaRPr lang="en-GB" sz="3600" b="1" dirty="0">
              <a:solidFill>
                <a:schemeClr val="bg1"/>
              </a:solidFill>
            </a:endParaRPr>
          </a:p>
        </p:txBody>
      </p:sp>
      <p:sp>
        <p:nvSpPr>
          <p:cNvPr id="5" name="Rounded Rectangle 11">
            <a:extLst>
              <a:ext uri="{FF2B5EF4-FFF2-40B4-BE49-F238E27FC236}">
                <a16:creationId xmlns:a16="http://schemas.microsoft.com/office/drawing/2014/main" id="{483D7EB9-C2AA-4190-98DE-925F861600E9}"/>
              </a:ext>
            </a:extLst>
          </p:cNvPr>
          <p:cNvSpPr/>
          <p:nvPr/>
        </p:nvSpPr>
        <p:spPr>
          <a:xfrm>
            <a:off x="10508974" y="247046"/>
            <a:ext cx="1448353"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schreiben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nvGrpSpPr>
          <p:cNvPr id="10" name="Group 9">
            <a:extLst>
              <a:ext uri="{FF2B5EF4-FFF2-40B4-BE49-F238E27FC236}">
                <a16:creationId xmlns:a16="http://schemas.microsoft.com/office/drawing/2014/main" id="{D6F0299D-EB61-3942-9A12-B5537C403495}"/>
              </a:ext>
            </a:extLst>
          </p:cNvPr>
          <p:cNvGrpSpPr/>
          <p:nvPr/>
        </p:nvGrpSpPr>
        <p:grpSpPr>
          <a:xfrm>
            <a:off x="3941087" y="1316391"/>
            <a:ext cx="8016240" cy="4572000"/>
            <a:chOff x="3520440" y="1371600"/>
            <a:chExt cx="8016240" cy="4572000"/>
          </a:xfrm>
        </p:grpSpPr>
        <p:sp>
          <p:nvSpPr>
            <p:cNvPr id="2" name="Rectangle 1">
              <a:extLst>
                <a:ext uri="{FF2B5EF4-FFF2-40B4-BE49-F238E27FC236}">
                  <a16:creationId xmlns:a16="http://schemas.microsoft.com/office/drawing/2014/main" id="{76071148-1C6C-BB44-9B2C-10F646F830E6}"/>
                </a:ext>
              </a:extLst>
            </p:cNvPr>
            <p:cNvSpPr/>
            <p:nvPr/>
          </p:nvSpPr>
          <p:spPr>
            <a:xfrm>
              <a:off x="3520440" y="1371600"/>
              <a:ext cx="8016240" cy="4572000"/>
            </a:xfrm>
            <a:prstGeom prst="rect">
              <a:avLst/>
            </a:prstGeom>
            <a:solidFill>
              <a:srgbClr val="FFF4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cxnSp>
          <p:nvCxnSpPr>
            <p:cNvPr id="8" name="Straight Connector 7">
              <a:extLst>
                <a:ext uri="{FF2B5EF4-FFF2-40B4-BE49-F238E27FC236}">
                  <a16:creationId xmlns:a16="http://schemas.microsoft.com/office/drawing/2014/main" id="{50EE2B17-5D60-0444-8339-C229265B84FD}"/>
                </a:ext>
              </a:extLst>
            </p:cNvPr>
            <p:cNvCxnSpPr/>
            <p:nvPr/>
          </p:nvCxnSpPr>
          <p:spPr>
            <a:xfrm>
              <a:off x="7513320" y="1676400"/>
              <a:ext cx="0" cy="4008120"/>
            </a:xfrm>
            <a:prstGeom prst="line">
              <a:avLst/>
            </a:prstGeom>
            <a:ln>
              <a:solidFill>
                <a:srgbClr val="115076"/>
              </a:solidFill>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DEB3F702-00C5-BD47-BAC1-5D9F309FB3EC}"/>
              </a:ext>
            </a:extLst>
          </p:cNvPr>
          <p:cNvSpPr/>
          <p:nvPr/>
        </p:nvSpPr>
        <p:spPr>
          <a:xfrm>
            <a:off x="234673" y="1322141"/>
            <a:ext cx="3516489" cy="1450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4" name="Rectangle 13">
            <a:extLst>
              <a:ext uri="{FF2B5EF4-FFF2-40B4-BE49-F238E27FC236}">
                <a16:creationId xmlns:a16="http://schemas.microsoft.com/office/drawing/2014/main" id="{C2739C93-139D-914F-A441-DB582E0C2709}"/>
              </a:ext>
            </a:extLst>
          </p:cNvPr>
          <p:cNvSpPr/>
          <p:nvPr/>
        </p:nvSpPr>
        <p:spPr>
          <a:xfrm>
            <a:off x="228600" y="2877484"/>
            <a:ext cx="3516489" cy="14498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5" name="Rectangle 14">
            <a:extLst>
              <a:ext uri="{FF2B5EF4-FFF2-40B4-BE49-F238E27FC236}">
                <a16:creationId xmlns:a16="http://schemas.microsoft.com/office/drawing/2014/main" id="{333B7300-3578-3643-B983-8740362E4E14}"/>
              </a:ext>
            </a:extLst>
          </p:cNvPr>
          <p:cNvSpPr/>
          <p:nvPr/>
        </p:nvSpPr>
        <p:spPr>
          <a:xfrm>
            <a:off x="216099" y="4434840"/>
            <a:ext cx="3516489" cy="14498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7" name="TextBox 16">
            <a:extLst>
              <a:ext uri="{FF2B5EF4-FFF2-40B4-BE49-F238E27FC236}">
                <a16:creationId xmlns:a16="http://schemas.microsoft.com/office/drawing/2014/main" id="{BBE11D55-9075-B74C-8167-5A355E70FB12}"/>
              </a:ext>
            </a:extLst>
          </p:cNvPr>
          <p:cNvSpPr txBox="1"/>
          <p:nvPr/>
        </p:nvSpPr>
        <p:spPr>
          <a:xfrm>
            <a:off x="448033" y="1390358"/>
            <a:ext cx="98135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dann</a:t>
            </a:r>
            <a:endParaRPr kumimoji="0" lang="en-US" sz="24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19" name="TextBox 18">
            <a:extLst>
              <a:ext uri="{FF2B5EF4-FFF2-40B4-BE49-F238E27FC236}">
                <a16:creationId xmlns:a16="http://schemas.microsoft.com/office/drawing/2014/main" id="{20C76616-7C28-924C-A684-C045E7539DF9}"/>
              </a:ext>
            </a:extLst>
          </p:cNvPr>
          <p:cNvSpPr txBox="1"/>
          <p:nvPr/>
        </p:nvSpPr>
        <p:spPr>
          <a:xfrm>
            <a:off x="348647" y="2265747"/>
            <a:ext cx="103105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zuerst</a:t>
            </a:r>
            <a:endParaRPr kumimoji="0" lang="en-US" sz="24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20" name="TextBox 19">
            <a:extLst>
              <a:ext uri="{FF2B5EF4-FFF2-40B4-BE49-F238E27FC236}">
                <a16:creationId xmlns:a16="http://schemas.microsoft.com/office/drawing/2014/main" id="{5D9C52D0-A9E1-EA46-ACB5-1678D5C8F976}"/>
              </a:ext>
            </a:extLst>
          </p:cNvPr>
          <p:cNvSpPr txBox="1"/>
          <p:nvPr/>
        </p:nvSpPr>
        <p:spPr>
          <a:xfrm>
            <a:off x="1687735" y="1388851"/>
            <a:ext cx="112242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später</a:t>
            </a:r>
            <a:endParaRPr kumimoji="0" lang="en-US" sz="24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22" name="TextBox 21">
            <a:extLst>
              <a:ext uri="{FF2B5EF4-FFF2-40B4-BE49-F238E27FC236}">
                <a16:creationId xmlns:a16="http://schemas.microsoft.com/office/drawing/2014/main" id="{46FA0710-B7EA-0148-9CFC-D041909DB6AB}"/>
              </a:ext>
            </a:extLst>
          </p:cNvPr>
          <p:cNvSpPr txBox="1"/>
          <p:nvPr/>
        </p:nvSpPr>
        <p:spPr>
          <a:xfrm>
            <a:off x="756740" y="1828756"/>
            <a:ext cx="16914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schließlich</a:t>
            </a:r>
            <a:endParaRPr kumimoji="0" lang="en-US" sz="24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23" name="TextBox 22">
            <a:extLst>
              <a:ext uri="{FF2B5EF4-FFF2-40B4-BE49-F238E27FC236}">
                <a16:creationId xmlns:a16="http://schemas.microsoft.com/office/drawing/2014/main" id="{3B212BD9-9563-DD4A-848E-9B14BFA8A9E6}"/>
              </a:ext>
            </a:extLst>
          </p:cNvPr>
          <p:cNvSpPr txBox="1"/>
          <p:nvPr/>
        </p:nvSpPr>
        <p:spPr>
          <a:xfrm>
            <a:off x="2193643" y="2217738"/>
            <a:ext cx="139012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danach</a:t>
            </a:r>
            <a:endParaRPr kumimoji="0" lang="en-US" sz="24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30" name="TextBox 29">
            <a:extLst>
              <a:ext uri="{FF2B5EF4-FFF2-40B4-BE49-F238E27FC236}">
                <a16:creationId xmlns:a16="http://schemas.microsoft.com/office/drawing/2014/main" id="{FACF2E1D-79E0-AE4D-9133-E62D3DCBC463}"/>
              </a:ext>
            </a:extLst>
          </p:cNvPr>
          <p:cNvSpPr txBox="1"/>
          <p:nvPr/>
        </p:nvSpPr>
        <p:spPr>
          <a:xfrm>
            <a:off x="1086182" y="3240638"/>
            <a:ext cx="236955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4472C4">
                    <a:lumMod val="50000"/>
                  </a:srgbClr>
                </a:solidFill>
                <a:latin typeface="Century Gothic" panose="020B0502020202020204" pitchFamily="34" charset="0"/>
              </a:rPr>
              <a:t>auf </a:t>
            </a:r>
            <a:r>
              <a:rPr lang="en-US" dirty="0">
                <a:solidFill>
                  <a:srgbClr val="4472C4">
                    <a:lumMod val="50000"/>
                  </a:srgbClr>
                </a:solidFill>
                <a:latin typeface="Century Gothic" panose="020B0502020202020204" pitchFamily="34" charset="0"/>
              </a:rPr>
              <a:t>(+ movement)</a:t>
            </a:r>
            <a:endParaRPr kumimoji="0" lang="en-US" sz="24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31" name="TextBox 30">
            <a:extLst>
              <a:ext uri="{FF2B5EF4-FFF2-40B4-BE49-F238E27FC236}">
                <a16:creationId xmlns:a16="http://schemas.microsoft.com/office/drawing/2014/main" id="{2A1735AD-3E54-AE4D-A5C1-ABCD7AD007A3}"/>
              </a:ext>
            </a:extLst>
          </p:cNvPr>
          <p:cNvSpPr txBox="1"/>
          <p:nvPr/>
        </p:nvSpPr>
        <p:spPr>
          <a:xfrm>
            <a:off x="279214" y="3892961"/>
            <a:ext cx="212429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4472C4">
                    <a:lumMod val="50000"/>
                  </a:srgbClr>
                </a:solidFill>
                <a:latin typeface="Century Gothic" panose="020B0502020202020204" pitchFamily="34" charset="0"/>
              </a:rPr>
              <a:t>in </a:t>
            </a:r>
            <a:r>
              <a:rPr lang="en-US" dirty="0">
                <a:solidFill>
                  <a:srgbClr val="4472C4">
                    <a:lumMod val="50000"/>
                  </a:srgbClr>
                </a:solidFill>
                <a:latin typeface="Century Gothic" panose="020B0502020202020204" pitchFamily="34" charset="0"/>
              </a:rPr>
              <a:t>(+ movement)</a:t>
            </a:r>
            <a:endParaRPr kumimoji="0" lang="en-US" sz="24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34" name="TextBox 33">
            <a:extLst>
              <a:ext uri="{FF2B5EF4-FFF2-40B4-BE49-F238E27FC236}">
                <a16:creationId xmlns:a16="http://schemas.microsoft.com/office/drawing/2014/main" id="{36EE695A-45B6-2348-AB98-DABAE5217ED0}"/>
              </a:ext>
            </a:extLst>
          </p:cNvPr>
          <p:cNvSpPr txBox="1"/>
          <p:nvPr/>
        </p:nvSpPr>
        <p:spPr>
          <a:xfrm>
            <a:off x="218803" y="4780875"/>
            <a:ext cx="1290738"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err="1">
                <a:solidFill>
                  <a:srgbClr val="4472C4">
                    <a:lumMod val="50000"/>
                  </a:srgbClr>
                </a:solidFill>
                <a:latin typeface="Century Gothic" panose="020B0502020202020204" pitchFamily="34" charset="0"/>
              </a:rPr>
              <a:t>besucht</a:t>
            </a:r>
            <a:endParaRPr kumimoji="0" lang="en-US" sz="2200" u="none" strike="noStrike" kern="1200" cap="none" spc="0" normalizeH="0" baseline="0" noProof="0" dirty="0">
              <a:ln>
                <a:noFill/>
              </a:ln>
              <a:solidFill>
                <a:srgbClr val="4472C4">
                  <a:lumMod val="50000"/>
                </a:srgbClr>
              </a:solidFill>
              <a:effectLst/>
              <a:uLnTx/>
              <a:uFillTx/>
              <a:latin typeface="Century Gothic" panose="020B0502020202020204" pitchFamily="34" charset="0"/>
            </a:endParaRPr>
          </a:p>
        </p:txBody>
      </p:sp>
      <p:sp>
        <p:nvSpPr>
          <p:cNvPr id="35" name="TextBox 34">
            <a:extLst>
              <a:ext uri="{FF2B5EF4-FFF2-40B4-BE49-F238E27FC236}">
                <a16:creationId xmlns:a16="http://schemas.microsoft.com/office/drawing/2014/main" id="{23027488-A72E-DD43-BCA7-15945A36632B}"/>
              </a:ext>
            </a:extLst>
          </p:cNvPr>
          <p:cNvSpPr txBox="1"/>
          <p:nvPr/>
        </p:nvSpPr>
        <p:spPr>
          <a:xfrm>
            <a:off x="2271365" y="5483912"/>
            <a:ext cx="1410964"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err="1">
                <a:solidFill>
                  <a:srgbClr val="4472C4">
                    <a:lumMod val="50000"/>
                  </a:srgbClr>
                </a:solidFill>
                <a:latin typeface="Century Gothic" panose="020B0502020202020204" pitchFamily="34" charset="0"/>
              </a:rPr>
              <a:t>geholfen</a:t>
            </a:r>
            <a:endParaRPr kumimoji="0" lang="en-US" sz="2200" u="none" strike="noStrike" kern="1200" cap="none" spc="0" normalizeH="0" baseline="0" noProof="0" dirty="0">
              <a:ln>
                <a:noFill/>
              </a:ln>
              <a:solidFill>
                <a:srgbClr val="4472C4">
                  <a:lumMod val="50000"/>
                </a:srgbClr>
              </a:solidFill>
              <a:effectLst/>
              <a:uLnTx/>
              <a:uFillTx/>
              <a:latin typeface="Century Gothic" panose="020B0502020202020204" pitchFamily="34" charset="0"/>
            </a:endParaRPr>
          </a:p>
        </p:txBody>
      </p:sp>
      <p:sp>
        <p:nvSpPr>
          <p:cNvPr id="36" name="TextBox 35">
            <a:extLst>
              <a:ext uri="{FF2B5EF4-FFF2-40B4-BE49-F238E27FC236}">
                <a16:creationId xmlns:a16="http://schemas.microsoft.com/office/drawing/2014/main" id="{21909F60-6E75-DE41-9313-E3B9DA681634}"/>
              </a:ext>
            </a:extLst>
          </p:cNvPr>
          <p:cNvSpPr txBox="1"/>
          <p:nvPr/>
        </p:nvSpPr>
        <p:spPr>
          <a:xfrm>
            <a:off x="2186185" y="4396451"/>
            <a:ext cx="1447832"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err="1">
                <a:solidFill>
                  <a:srgbClr val="4472C4">
                    <a:lumMod val="50000"/>
                  </a:srgbClr>
                </a:solidFill>
                <a:latin typeface="Century Gothic" panose="020B0502020202020204" pitchFamily="34" charset="0"/>
              </a:rPr>
              <a:t>gefahren</a:t>
            </a:r>
            <a:endParaRPr kumimoji="0" lang="en-US" sz="2200" u="none" strike="noStrike" kern="1200" cap="none" spc="0" normalizeH="0" baseline="0" noProof="0" dirty="0">
              <a:ln>
                <a:noFill/>
              </a:ln>
              <a:solidFill>
                <a:srgbClr val="4472C4">
                  <a:lumMod val="50000"/>
                </a:srgbClr>
              </a:solidFill>
              <a:effectLst/>
              <a:uLnTx/>
              <a:uFillTx/>
              <a:latin typeface="Century Gothic" panose="020B0502020202020204" pitchFamily="34" charset="0"/>
            </a:endParaRPr>
          </a:p>
        </p:txBody>
      </p:sp>
      <p:sp>
        <p:nvSpPr>
          <p:cNvPr id="37" name="TextBox 36">
            <a:extLst>
              <a:ext uri="{FF2B5EF4-FFF2-40B4-BE49-F238E27FC236}">
                <a16:creationId xmlns:a16="http://schemas.microsoft.com/office/drawing/2014/main" id="{472E988A-901C-6141-BCFF-6A887EFEA1D7}"/>
              </a:ext>
            </a:extLst>
          </p:cNvPr>
          <p:cNvSpPr txBox="1"/>
          <p:nvPr/>
        </p:nvSpPr>
        <p:spPr>
          <a:xfrm>
            <a:off x="220407" y="5483911"/>
            <a:ext cx="1208985"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err="1">
                <a:solidFill>
                  <a:srgbClr val="4472C4">
                    <a:lumMod val="50000"/>
                  </a:srgbClr>
                </a:solidFill>
                <a:latin typeface="Century Gothic" panose="020B0502020202020204" pitchFamily="34" charset="0"/>
              </a:rPr>
              <a:t>gehabt</a:t>
            </a:r>
            <a:endParaRPr kumimoji="0" lang="en-US" sz="2200" u="none" strike="noStrike" kern="1200" cap="none" spc="0" normalizeH="0" baseline="0" noProof="0" dirty="0">
              <a:ln>
                <a:noFill/>
              </a:ln>
              <a:solidFill>
                <a:srgbClr val="4472C4">
                  <a:lumMod val="50000"/>
                </a:srgbClr>
              </a:solidFill>
              <a:effectLst/>
              <a:uLnTx/>
              <a:uFillTx/>
              <a:latin typeface="Century Gothic" panose="020B0502020202020204" pitchFamily="34" charset="0"/>
            </a:endParaRPr>
          </a:p>
        </p:txBody>
      </p:sp>
      <p:sp>
        <p:nvSpPr>
          <p:cNvPr id="39" name="TextBox 38">
            <a:extLst>
              <a:ext uri="{FF2B5EF4-FFF2-40B4-BE49-F238E27FC236}">
                <a16:creationId xmlns:a16="http://schemas.microsoft.com/office/drawing/2014/main" id="{2B578DC9-2F03-4543-B334-AF8D199E856D}"/>
              </a:ext>
            </a:extLst>
          </p:cNvPr>
          <p:cNvSpPr txBox="1"/>
          <p:nvPr/>
        </p:nvSpPr>
        <p:spPr>
          <a:xfrm>
            <a:off x="217520" y="4390703"/>
            <a:ext cx="1653017"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err="1">
                <a:solidFill>
                  <a:srgbClr val="4472C4">
                    <a:lumMod val="50000"/>
                  </a:srgbClr>
                </a:solidFill>
                <a:latin typeface="Century Gothic" panose="020B0502020202020204" pitchFamily="34" charset="0"/>
              </a:rPr>
              <a:t>gegangen</a:t>
            </a:r>
            <a:endParaRPr kumimoji="0" lang="en-US" sz="2200" u="none" strike="noStrike" kern="1200" cap="none" spc="0" normalizeH="0" baseline="0" noProof="0" dirty="0">
              <a:ln>
                <a:noFill/>
              </a:ln>
              <a:solidFill>
                <a:srgbClr val="4472C4">
                  <a:lumMod val="50000"/>
                </a:srgbClr>
              </a:solidFill>
              <a:effectLst/>
              <a:uLnTx/>
              <a:uFillTx/>
              <a:latin typeface="Century Gothic" panose="020B0502020202020204" pitchFamily="34" charset="0"/>
            </a:endParaRPr>
          </a:p>
        </p:txBody>
      </p:sp>
      <p:sp>
        <p:nvSpPr>
          <p:cNvPr id="40" name="TextBox 39">
            <a:extLst>
              <a:ext uri="{FF2B5EF4-FFF2-40B4-BE49-F238E27FC236}">
                <a16:creationId xmlns:a16="http://schemas.microsoft.com/office/drawing/2014/main" id="{99FC82B4-D8A9-5747-9875-C59AD1C24044}"/>
              </a:ext>
            </a:extLst>
          </p:cNvPr>
          <p:cNvSpPr txBox="1"/>
          <p:nvPr/>
        </p:nvSpPr>
        <p:spPr>
          <a:xfrm>
            <a:off x="1000177" y="5132075"/>
            <a:ext cx="1835759"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err="1">
                <a:solidFill>
                  <a:srgbClr val="4472C4">
                    <a:lumMod val="50000"/>
                  </a:srgbClr>
                </a:solidFill>
                <a:latin typeface="Century Gothic" panose="020B0502020202020204" pitchFamily="34" charset="0"/>
              </a:rPr>
              <a:t>gesprochen</a:t>
            </a:r>
            <a:endParaRPr kumimoji="0" lang="en-US" sz="2200" u="none" strike="noStrike" kern="1200" cap="none" spc="0" normalizeH="0" baseline="0" noProof="0" dirty="0">
              <a:ln>
                <a:noFill/>
              </a:ln>
              <a:solidFill>
                <a:srgbClr val="4472C4">
                  <a:lumMod val="50000"/>
                </a:srgbClr>
              </a:solidFill>
              <a:effectLst/>
              <a:uLnTx/>
              <a:uFillTx/>
              <a:latin typeface="Century Gothic" panose="020B0502020202020204" pitchFamily="34" charset="0"/>
            </a:endParaRPr>
          </a:p>
        </p:txBody>
      </p:sp>
      <p:pic>
        <p:nvPicPr>
          <p:cNvPr id="7" name="Picture 6" descr="A close up of a sign&#10;&#10;Description automatically generated">
            <a:extLst>
              <a:ext uri="{FF2B5EF4-FFF2-40B4-BE49-F238E27FC236}">
                <a16:creationId xmlns:a16="http://schemas.microsoft.com/office/drawing/2014/main" id="{77FAF686-4D47-EF4F-AB04-87DC576327F8}"/>
              </a:ext>
            </a:extLst>
          </p:cNvPr>
          <p:cNvPicPr>
            <a:picLocks noChangeAspect="1"/>
          </p:cNvPicPr>
          <p:nvPr/>
        </p:nvPicPr>
        <p:blipFill rotWithShape="1">
          <a:blip r:embed="rId4">
            <a:extLst>
              <a:ext uri="{28A0092B-C50C-407E-A947-70E740481C1C}">
                <a14:useLocalDpi xmlns:a14="http://schemas.microsoft.com/office/drawing/2010/main" val="0"/>
              </a:ext>
            </a:extLst>
          </a:blip>
          <a:srcRect l="11874" t="13238" r="67800" b="69386"/>
          <a:stretch/>
        </p:blipFill>
        <p:spPr>
          <a:xfrm>
            <a:off x="9636431" y="1565295"/>
            <a:ext cx="824219" cy="493200"/>
          </a:xfrm>
          <a:prstGeom prst="rect">
            <a:avLst/>
          </a:prstGeom>
        </p:spPr>
      </p:pic>
      <p:pic>
        <p:nvPicPr>
          <p:cNvPr id="12" name="Graphic 11" descr="Stamp">
            <a:extLst>
              <a:ext uri="{FF2B5EF4-FFF2-40B4-BE49-F238E27FC236}">
                <a16:creationId xmlns:a16="http://schemas.microsoft.com/office/drawing/2014/main" id="{210CBEDF-D8C7-454F-8EC9-154FB65B9E4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44148" y="1241679"/>
            <a:ext cx="1440403" cy="1440403"/>
          </a:xfrm>
          <a:prstGeom prst="rect">
            <a:avLst/>
          </a:prstGeom>
        </p:spPr>
      </p:pic>
      <p:sp>
        <p:nvSpPr>
          <p:cNvPr id="28" name="TextBox 27">
            <a:extLst>
              <a:ext uri="{FF2B5EF4-FFF2-40B4-BE49-F238E27FC236}">
                <a16:creationId xmlns:a16="http://schemas.microsoft.com/office/drawing/2014/main" id="{21A54B58-AB6A-054B-A94F-7DAB50746874}"/>
              </a:ext>
            </a:extLst>
          </p:cNvPr>
          <p:cNvSpPr txBox="1"/>
          <p:nvPr/>
        </p:nvSpPr>
        <p:spPr>
          <a:xfrm>
            <a:off x="2047435" y="4797475"/>
            <a:ext cx="1590500"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err="1">
                <a:solidFill>
                  <a:srgbClr val="4472C4">
                    <a:lumMod val="50000"/>
                  </a:srgbClr>
                </a:solidFill>
                <a:latin typeface="Century Gothic" panose="020B0502020202020204" pitchFamily="34" charset="0"/>
              </a:rPr>
              <a:t>geblieben</a:t>
            </a:r>
            <a:endParaRPr kumimoji="0" lang="en-US" sz="2200" u="none" strike="noStrike" kern="1200" cap="none" spc="0" normalizeH="0" baseline="0" noProof="0" dirty="0">
              <a:ln>
                <a:noFill/>
              </a:ln>
              <a:solidFill>
                <a:srgbClr val="4472C4">
                  <a:lumMod val="50000"/>
                </a:srgbClr>
              </a:solidFill>
              <a:effectLst/>
              <a:uLnTx/>
              <a:uFillTx/>
              <a:latin typeface="Century Gothic" panose="020B0502020202020204" pitchFamily="34" charset="0"/>
            </a:endParaRPr>
          </a:p>
        </p:txBody>
      </p:sp>
      <p:sp>
        <p:nvSpPr>
          <p:cNvPr id="29" name="TextBox 28">
            <a:extLst>
              <a:ext uri="{FF2B5EF4-FFF2-40B4-BE49-F238E27FC236}">
                <a16:creationId xmlns:a16="http://schemas.microsoft.com/office/drawing/2014/main" id="{DF823637-1EB5-CB4C-8269-F492DB5FCDC1}"/>
              </a:ext>
            </a:extLst>
          </p:cNvPr>
          <p:cNvSpPr txBox="1"/>
          <p:nvPr/>
        </p:nvSpPr>
        <p:spPr>
          <a:xfrm>
            <a:off x="216099" y="2903438"/>
            <a:ext cx="206178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4472C4">
                    <a:lumMod val="50000"/>
                  </a:srgbClr>
                </a:solidFill>
                <a:latin typeface="Century Gothic" panose="020B0502020202020204" pitchFamily="34" charset="0"/>
              </a:rPr>
              <a:t>in </a:t>
            </a:r>
            <a:r>
              <a:rPr lang="en-US" dirty="0">
                <a:solidFill>
                  <a:srgbClr val="4472C4">
                    <a:lumMod val="50000"/>
                  </a:srgbClr>
                </a:solidFill>
                <a:latin typeface="Century Gothic" panose="020B0502020202020204" pitchFamily="34" charset="0"/>
              </a:rPr>
              <a:t>(- movement)</a:t>
            </a:r>
            <a:endParaRPr kumimoji="0" lang="en-US" sz="24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33" name="TextBox 32">
            <a:extLst>
              <a:ext uri="{FF2B5EF4-FFF2-40B4-BE49-F238E27FC236}">
                <a16:creationId xmlns:a16="http://schemas.microsoft.com/office/drawing/2014/main" id="{5E0F59FA-9876-D04D-B871-983A099FB12B}"/>
              </a:ext>
            </a:extLst>
          </p:cNvPr>
          <p:cNvSpPr txBox="1"/>
          <p:nvPr/>
        </p:nvSpPr>
        <p:spPr>
          <a:xfrm>
            <a:off x="549171" y="3577838"/>
            <a:ext cx="230704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4472C4">
                    <a:lumMod val="50000"/>
                  </a:srgbClr>
                </a:solidFill>
                <a:latin typeface="Century Gothic" panose="020B0502020202020204" pitchFamily="34" charset="0"/>
              </a:rPr>
              <a:t>auf </a:t>
            </a:r>
            <a:r>
              <a:rPr lang="en-US" dirty="0">
                <a:solidFill>
                  <a:srgbClr val="4472C4">
                    <a:lumMod val="50000"/>
                  </a:srgbClr>
                </a:solidFill>
                <a:latin typeface="Century Gothic" panose="020B0502020202020204" pitchFamily="34" charset="0"/>
              </a:rPr>
              <a:t>(- movement)</a:t>
            </a:r>
            <a:endParaRPr kumimoji="0" lang="en-US" sz="24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38" name="Speech Bubble: Rectangle with Corners Rounded 30">
            <a:extLst>
              <a:ext uri="{FF2B5EF4-FFF2-40B4-BE49-F238E27FC236}">
                <a16:creationId xmlns:a16="http://schemas.microsoft.com/office/drawing/2014/main" id="{C08F406E-2B43-3343-A136-B91A488A815D}"/>
              </a:ext>
            </a:extLst>
          </p:cNvPr>
          <p:cNvSpPr/>
          <p:nvPr/>
        </p:nvSpPr>
        <p:spPr>
          <a:xfrm>
            <a:off x="4597375" y="63585"/>
            <a:ext cx="3620727" cy="1291990"/>
          </a:xfrm>
          <a:prstGeom prst="wedgeRoundRectCallout">
            <a:avLst>
              <a:gd name="adj1" fmla="val -89529"/>
              <a:gd name="adj2" fmla="val 66132"/>
              <a:gd name="adj3" fmla="val 16667"/>
            </a:avLst>
          </a:prstGeom>
          <a:solidFill>
            <a:srgbClr val="104F75"/>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Century Gothic" panose="020B0502020202020204" pitchFamily="34" charset="0"/>
              </a:rPr>
              <a:t>Remember: when you start a sentence with a time expression </a:t>
            </a:r>
            <a:r>
              <a:rPr lang="en-GB" sz="2000" dirty="0">
                <a:solidFill>
                  <a:srgbClr val="DAA520"/>
                </a:solidFill>
                <a:latin typeface="Century Gothic" panose="020B0502020202020204" pitchFamily="34" charset="0"/>
              </a:rPr>
              <a:t>WO2 </a:t>
            </a:r>
            <a:r>
              <a:rPr lang="en-GB" sz="2000" dirty="0">
                <a:solidFill>
                  <a:schemeClr val="bg1"/>
                </a:solidFill>
                <a:latin typeface="Century Gothic" panose="020B0502020202020204" pitchFamily="34" charset="0"/>
              </a:rPr>
              <a:t>follows.</a:t>
            </a:r>
          </a:p>
        </p:txBody>
      </p:sp>
      <p:sp>
        <p:nvSpPr>
          <p:cNvPr id="41" name="Speech Bubble: Rectangle with Corners Rounded 30">
            <a:extLst>
              <a:ext uri="{FF2B5EF4-FFF2-40B4-BE49-F238E27FC236}">
                <a16:creationId xmlns:a16="http://schemas.microsoft.com/office/drawing/2014/main" id="{E5C96E8E-1E34-CF4B-A919-0EA9D7779DC5}"/>
              </a:ext>
            </a:extLst>
          </p:cNvPr>
          <p:cNvSpPr/>
          <p:nvPr/>
        </p:nvSpPr>
        <p:spPr>
          <a:xfrm>
            <a:off x="3049106" y="2686749"/>
            <a:ext cx="3620727" cy="570177"/>
          </a:xfrm>
          <a:prstGeom prst="wedgeRoundRectCallout">
            <a:avLst>
              <a:gd name="adj1" fmla="val -31408"/>
              <a:gd name="adj2" fmla="val 89978"/>
              <a:gd name="adj3" fmla="val 16667"/>
            </a:avLst>
          </a:prstGeom>
          <a:solidFill>
            <a:srgbClr val="104F75"/>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Century Gothic" panose="020B0502020202020204" pitchFamily="34" charset="0"/>
              </a:rPr>
              <a:t>Do you need </a:t>
            </a:r>
            <a:r>
              <a:rPr lang="en-GB" sz="2000" dirty="0">
                <a:solidFill>
                  <a:srgbClr val="DAA520"/>
                </a:solidFill>
                <a:latin typeface="Century Gothic" panose="020B0502020202020204" pitchFamily="34" charset="0"/>
              </a:rPr>
              <a:t>R2</a:t>
            </a:r>
            <a:r>
              <a:rPr lang="en-GB" sz="2000" dirty="0">
                <a:solidFill>
                  <a:schemeClr val="bg1"/>
                </a:solidFill>
                <a:latin typeface="Century Gothic" panose="020B0502020202020204" pitchFamily="34" charset="0"/>
              </a:rPr>
              <a:t> or </a:t>
            </a:r>
            <a:r>
              <a:rPr lang="en-GB" sz="2000" dirty="0">
                <a:solidFill>
                  <a:srgbClr val="DAA520"/>
                </a:solidFill>
                <a:latin typeface="Century Gothic" panose="020B0502020202020204" pitchFamily="34" charset="0"/>
              </a:rPr>
              <a:t>R3</a:t>
            </a:r>
            <a:r>
              <a:rPr lang="en-GB" sz="2000" dirty="0">
                <a:solidFill>
                  <a:schemeClr val="bg1"/>
                </a:solidFill>
                <a:latin typeface="Century Gothic" panose="020B0502020202020204" pitchFamily="34" charset="0"/>
              </a:rPr>
              <a:t>?</a:t>
            </a:r>
          </a:p>
        </p:txBody>
      </p:sp>
      <p:sp>
        <p:nvSpPr>
          <p:cNvPr id="42" name="Speech Bubble: Rectangle with Corners Rounded 30">
            <a:extLst>
              <a:ext uri="{FF2B5EF4-FFF2-40B4-BE49-F238E27FC236}">
                <a16:creationId xmlns:a16="http://schemas.microsoft.com/office/drawing/2014/main" id="{D0D17A1F-9C6F-F749-96E0-7DA23DD5CFC0}"/>
              </a:ext>
            </a:extLst>
          </p:cNvPr>
          <p:cNvSpPr/>
          <p:nvPr/>
        </p:nvSpPr>
        <p:spPr>
          <a:xfrm>
            <a:off x="4258034" y="4983316"/>
            <a:ext cx="3844331" cy="1291990"/>
          </a:xfrm>
          <a:prstGeom prst="wedgeRoundRectCallout">
            <a:avLst>
              <a:gd name="adj1" fmla="val -69218"/>
              <a:gd name="adj2" fmla="val -21502"/>
              <a:gd name="adj3" fmla="val 16667"/>
            </a:avLst>
          </a:prstGeom>
          <a:solidFill>
            <a:srgbClr val="104F75"/>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Century Gothic" panose="020B0502020202020204" pitchFamily="34" charset="0"/>
              </a:rPr>
              <a:t>Remember: the perfect is sometimes formed with </a:t>
            </a:r>
            <a:r>
              <a:rPr lang="en-GB" sz="2000" dirty="0">
                <a:solidFill>
                  <a:srgbClr val="DAA520"/>
                </a:solidFill>
                <a:latin typeface="Century Gothic" panose="020B0502020202020204" pitchFamily="34" charset="0"/>
              </a:rPr>
              <a:t>sein</a:t>
            </a:r>
            <a:r>
              <a:rPr lang="en-GB" sz="2000" dirty="0">
                <a:solidFill>
                  <a:schemeClr val="bg1"/>
                </a:solidFill>
                <a:latin typeface="Century Gothic" panose="020B0502020202020204" pitchFamily="34" charset="0"/>
              </a:rPr>
              <a:t> and sometimes with </a:t>
            </a:r>
            <a:r>
              <a:rPr lang="en-GB" sz="2000" dirty="0" err="1">
                <a:solidFill>
                  <a:srgbClr val="DAA520"/>
                </a:solidFill>
                <a:latin typeface="Century Gothic" panose="020B0502020202020204" pitchFamily="34" charset="0"/>
              </a:rPr>
              <a:t>haben</a:t>
            </a:r>
            <a:r>
              <a:rPr lang="en-GB" sz="2000" dirty="0">
                <a:solidFill>
                  <a:schemeClr val="bg1"/>
                </a:solidFill>
                <a:latin typeface="Century Gothic" panose="020B0502020202020204" pitchFamily="34" charset="0"/>
              </a:rPr>
              <a:t>.</a:t>
            </a:r>
          </a:p>
        </p:txBody>
      </p:sp>
    </p:spTree>
    <p:extLst>
      <p:ext uri="{BB962C8B-B14F-4D97-AF65-F5344CB8AC3E}">
        <p14:creationId xmlns:p14="http://schemas.microsoft.com/office/powerpoint/2010/main" val="9051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5398509" cy="869950"/>
          </a:xfrm>
          <a:prstGeom prst="rect">
            <a:avLst/>
          </a:prstGeom>
        </p:spPr>
      </p:pic>
      <p:sp>
        <p:nvSpPr>
          <p:cNvPr id="4" name="Title 3"/>
          <p:cNvSpPr>
            <a:spLocks noGrp="1"/>
          </p:cNvSpPr>
          <p:nvPr>
            <p:ph type="title"/>
          </p:nvPr>
        </p:nvSpPr>
        <p:spPr>
          <a:xfrm>
            <a:off x="0" y="294041"/>
            <a:ext cx="6296891" cy="707849"/>
          </a:xfrm>
        </p:spPr>
        <p:txBody>
          <a:bodyPr>
            <a:normAutofit/>
          </a:bodyPr>
          <a:lstStyle/>
          <a:p>
            <a:r>
              <a:rPr lang="en-GB" sz="3600" b="1" dirty="0" err="1">
                <a:solidFill>
                  <a:schemeClr val="bg1"/>
                </a:solidFill>
              </a:rPr>
              <a:t>eine</a:t>
            </a:r>
            <a:r>
              <a:rPr lang="en-GB" sz="3600" b="1" dirty="0">
                <a:solidFill>
                  <a:schemeClr val="bg1"/>
                </a:solidFill>
              </a:rPr>
              <a:t> </a:t>
            </a:r>
            <a:r>
              <a:rPr lang="en-GB" sz="3600" b="1" dirty="0" err="1">
                <a:solidFill>
                  <a:schemeClr val="bg1"/>
                </a:solidFill>
              </a:rPr>
              <a:t>neue</a:t>
            </a:r>
            <a:r>
              <a:rPr lang="en-GB" sz="3600" b="1" dirty="0">
                <a:solidFill>
                  <a:schemeClr val="bg1"/>
                </a:solidFill>
              </a:rPr>
              <a:t> </a:t>
            </a:r>
            <a:r>
              <a:rPr lang="en-GB" sz="3600" b="1" dirty="0" err="1">
                <a:solidFill>
                  <a:schemeClr val="bg1"/>
                </a:solidFill>
              </a:rPr>
              <a:t>Erfahrung</a:t>
            </a:r>
            <a:endParaRPr lang="en-GB" sz="3600" b="1" dirty="0">
              <a:solidFill>
                <a:schemeClr val="bg1"/>
              </a:solidFill>
            </a:endParaRPr>
          </a:p>
        </p:txBody>
      </p:sp>
      <p:sp>
        <p:nvSpPr>
          <p:cNvPr id="5" name="Rounded Rectangle 11">
            <a:extLst>
              <a:ext uri="{FF2B5EF4-FFF2-40B4-BE49-F238E27FC236}">
                <a16:creationId xmlns:a16="http://schemas.microsoft.com/office/drawing/2014/main" id="{483D7EB9-C2AA-4190-98DE-925F861600E9}"/>
              </a:ext>
            </a:extLst>
          </p:cNvPr>
          <p:cNvSpPr/>
          <p:nvPr/>
        </p:nvSpPr>
        <p:spPr>
          <a:xfrm>
            <a:off x="9144000" y="337620"/>
            <a:ext cx="2813327" cy="461665"/>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hören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599CCD53-EE53-564E-8B2C-B5308539C8EB}"/>
              </a:ext>
            </a:extLst>
          </p:cNvPr>
          <p:cNvSpPr txBox="1"/>
          <p:nvPr/>
        </p:nvSpPr>
        <p:spPr>
          <a:xfrm>
            <a:off x="898382" y="3665128"/>
            <a:ext cx="5398509" cy="1200329"/>
          </a:xfrm>
          <a:prstGeom prst="rect">
            <a:avLst/>
          </a:prstGeom>
          <a:noFill/>
        </p:spPr>
        <p:txBody>
          <a:bodyPr wrap="square" rtlCol="0">
            <a:spAutoFit/>
          </a:bodyPr>
          <a:lstStyle/>
          <a:p>
            <a:r>
              <a:rPr lang="de-DE" sz="2400" dirty="0">
                <a:solidFill>
                  <a:schemeClr val="accent5">
                    <a:lumMod val="50000"/>
                  </a:schemeClr>
                </a:solidFill>
                <a:latin typeface="Century Gothic" panose="020B0502020202020204" pitchFamily="34" charset="0"/>
              </a:rPr>
              <a:t>Partner A: </a:t>
            </a:r>
            <a:endParaRPr lang="en-GB" sz="2400" dirty="0">
              <a:solidFill>
                <a:schemeClr val="accent5">
                  <a:lumMod val="50000"/>
                </a:schemeClr>
              </a:solidFill>
              <a:latin typeface="Century Gothic" panose="020B0502020202020204" pitchFamily="34" charset="0"/>
            </a:endParaRPr>
          </a:p>
          <a:p>
            <a:pPr marL="342900" indent="-342900">
              <a:buFont typeface="Arial" panose="020B0604020202020204" pitchFamily="34" charset="0"/>
              <a:buChar char="•"/>
            </a:pPr>
            <a:r>
              <a:rPr lang="en-GB" sz="2400" dirty="0">
                <a:solidFill>
                  <a:schemeClr val="accent5">
                    <a:lumMod val="50000"/>
                  </a:schemeClr>
                </a:solidFill>
                <a:latin typeface="Century Gothic" panose="020B0502020202020204" pitchFamily="34" charset="0"/>
              </a:rPr>
              <a:t>Write 5 headings on a card</a:t>
            </a:r>
          </a:p>
          <a:p>
            <a:pPr marL="342900" indent="-342900">
              <a:buFont typeface="Arial" panose="020B0604020202020204" pitchFamily="34" charset="0"/>
              <a:buChar char="•"/>
            </a:pPr>
            <a:r>
              <a:rPr lang="en-GB" sz="2400" dirty="0">
                <a:solidFill>
                  <a:schemeClr val="accent5">
                    <a:lumMod val="50000"/>
                  </a:schemeClr>
                </a:solidFill>
                <a:latin typeface="Century Gothic" panose="020B0502020202020204" pitchFamily="34" charset="0"/>
              </a:rPr>
              <a:t>Describe a new experience</a:t>
            </a:r>
            <a:endParaRPr lang="en-US" sz="2400" dirty="0">
              <a:solidFill>
                <a:schemeClr val="accent5">
                  <a:lumMod val="50000"/>
                </a:schemeClr>
              </a:solidFill>
              <a:latin typeface="Century Gothic" panose="020B0502020202020204" pitchFamily="34" charset="0"/>
            </a:endParaRPr>
          </a:p>
        </p:txBody>
      </p:sp>
      <p:pic>
        <p:nvPicPr>
          <p:cNvPr id="8" name="Picture 2" descr="Image result for lined up talking clipart">
            <a:extLst>
              <a:ext uri="{FF2B5EF4-FFF2-40B4-BE49-F238E27FC236}">
                <a16:creationId xmlns:a16="http://schemas.microsoft.com/office/drawing/2014/main" id="{BB748890-9778-4A71-BD45-5F1522EDF872}"/>
              </a:ext>
            </a:extLst>
          </p:cNvPr>
          <p:cNvPicPr>
            <a:picLocks noChangeAspect="1" noChangeArrowheads="1"/>
          </p:cNvPicPr>
          <p:nvPr/>
        </p:nvPicPr>
        <p:blipFill rotWithShape="1">
          <a:blip r:embed="rId4">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r="49987"/>
          <a:stretch/>
        </p:blipFill>
        <p:spPr bwMode="auto">
          <a:xfrm>
            <a:off x="715955" y="1249770"/>
            <a:ext cx="2145778" cy="2179230"/>
          </a:xfrm>
          <a:prstGeom prst="rect">
            <a:avLst/>
          </a:prstGeom>
          <a:noFill/>
          <a:extLst>
            <a:ext uri="{909E8E84-426E-40DD-AFC4-6F175D3DCCD1}">
              <a14:hiddenFill xmlns:a14="http://schemas.microsoft.com/office/drawing/2010/main">
                <a:solidFill>
                  <a:srgbClr val="FFFFFF"/>
                </a:solidFill>
              </a14:hiddenFill>
            </a:ext>
          </a:extLst>
        </p:spPr>
      </p:pic>
      <p:pic>
        <p:nvPicPr>
          <p:cNvPr id="11" name="Graphic 10" descr="Scribble">
            <a:extLst>
              <a:ext uri="{FF2B5EF4-FFF2-40B4-BE49-F238E27FC236}">
                <a16:creationId xmlns:a16="http://schemas.microsoft.com/office/drawing/2014/main" id="{2E95DCF5-ACC7-5A4D-88C9-995AEB83158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43835" y="2519600"/>
            <a:ext cx="1200330" cy="1200330"/>
          </a:xfrm>
          <a:prstGeom prst="rect">
            <a:avLst/>
          </a:prstGeom>
        </p:spPr>
      </p:pic>
      <p:pic>
        <p:nvPicPr>
          <p:cNvPr id="14" name="Graphic 13" descr="User">
            <a:extLst>
              <a:ext uri="{FF2B5EF4-FFF2-40B4-BE49-F238E27FC236}">
                <a16:creationId xmlns:a16="http://schemas.microsoft.com/office/drawing/2014/main" id="{DF0CCE99-B030-274C-A0B7-7CCD872639A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18764" y="1473200"/>
            <a:ext cx="1928718" cy="2477593"/>
          </a:xfrm>
          <a:prstGeom prst="rect">
            <a:avLst/>
          </a:prstGeom>
        </p:spPr>
      </p:pic>
      <p:sp>
        <p:nvSpPr>
          <p:cNvPr id="15" name="TextBox 14">
            <a:extLst>
              <a:ext uri="{FF2B5EF4-FFF2-40B4-BE49-F238E27FC236}">
                <a16:creationId xmlns:a16="http://schemas.microsoft.com/office/drawing/2014/main" id="{E34A949C-446F-9F4B-A154-736953B8BEE5}"/>
              </a:ext>
            </a:extLst>
          </p:cNvPr>
          <p:cNvSpPr txBox="1"/>
          <p:nvPr/>
        </p:nvSpPr>
        <p:spPr>
          <a:xfrm>
            <a:off x="7220600" y="4002396"/>
            <a:ext cx="4736728" cy="1569660"/>
          </a:xfrm>
          <a:prstGeom prst="rect">
            <a:avLst/>
          </a:prstGeom>
          <a:noFill/>
        </p:spPr>
        <p:txBody>
          <a:bodyPr wrap="square" rtlCol="0">
            <a:spAutoFit/>
          </a:bodyPr>
          <a:lstStyle/>
          <a:p>
            <a:r>
              <a:rPr lang="de-DE" sz="2400" dirty="0">
                <a:solidFill>
                  <a:schemeClr val="accent5">
                    <a:lumMod val="50000"/>
                  </a:schemeClr>
                </a:solidFill>
                <a:latin typeface="Century Gothic" panose="020B0502020202020204" pitchFamily="34" charset="0"/>
              </a:rPr>
              <a:t>Partner B: </a:t>
            </a:r>
            <a:endParaRPr lang="en-GB" sz="2400" dirty="0">
              <a:solidFill>
                <a:schemeClr val="accent5">
                  <a:lumMod val="50000"/>
                </a:schemeClr>
              </a:solidFill>
              <a:latin typeface="Century Gothic" panose="020B0502020202020204" pitchFamily="34" charset="0"/>
            </a:endParaRPr>
          </a:p>
          <a:p>
            <a:pPr marL="342900" indent="-342900">
              <a:buFont typeface="Arial" panose="020B0604020202020204" pitchFamily="34" charset="0"/>
              <a:buChar char="•"/>
            </a:pPr>
            <a:r>
              <a:rPr lang="en-GB" sz="2400" dirty="0">
                <a:solidFill>
                  <a:schemeClr val="accent5">
                    <a:lumMod val="50000"/>
                  </a:schemeClr>
                </a:solidFill>
                <a:latin typeface="Century Gothic" panose="020B0502020202020204" pitchFamily="34" charset="0"/>
              </a:rPr>
              <a:t>Listen and write down 5 pieces of </a:t>
            </a:r>
            <a:r>
              <a:rPr lang="en-US" sz="2400" dirty="0">
                <a:solidFill>
                  <a:schemeClr val="accent5">
                    <a:lumMod val="50000"/>
                  </a:schemeClr>
                </a:solidFill>
                <a:latin typeface="Century Gothic" panose="020B0502020202020204" pitchFamily="34" charset="0"/>
              </a:rPr>
              <a:t>information in English</a:t>
            </a:r>
            <a:endParaRPr lang="en-GB" sz="24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15372431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4485</Words>
  <Application>Microsoft Macintosh PowerPoint</Application>
  <PresentationFormat>Widescreen</PresentationFormat>
  <Paragraphs>483</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Century Gothic</vt:lpstr>
      <vt:lpstr>Ink Free</vt:lpstr>
      <vt:lpstr>Office Theme</vt:lpstr>
      <vt:lpstr>Examples</vt:lpstr>
      <vt:lpstr>Grammatik</vt:lpstr>
      <vt:lpstr>Grammatik</vt:lpstr>
      <vt:lpstr>Was sind deine Pläne?</vt:lpstr>
      <vt:lpstr>Optionen</vt:lpstr>
      <vt:lpstr>Meine Woche</vt:lpstr>
      <vt:lpstr>Mit wem hast du viel gemeinsam?</vt:lpstr>
      <vt:lpstr>eine neue Erfahrung</vt:lpstr>
      <vt:lpstr>eine neue Erfahrung</vt:lpstr>
      <vt:lpstr>Deine Stadt</vt:lpstr>
      <vt:lpstr>Unsere Schule, mein Lehrer / meine Lehrerin</vt:lpstr>
      <vt:lpstr>Unsere Schule, mein Lehrer / meine Lehrerin</vt:lpstr>
      <vt:lpstr>Für oder gegen?</vt:lpstr>
      <vt:lpstr>Deine Meinung</vt:lpstr>
      <vt:lpstr>Lustige deutsche Gesetzte</vt:lpstr>
      <vt:lpstr>Meine Woche</vt:lpstr>
      <vt:lpstr>Und was wirst du machen?</vt:lpstr>
      <vt:lpstr>Katja sucht weitere Infos im Internet</vt:lpstr>
      <vt:lpstr>Einen Ort beschreiben</vt:lpstr>
      <vt:lpstr>Fragen</vt:lpstr>
      <vt:lpstr>Beschreib deine Pläne</vt:lpstr>
      <vt:lpstr>Was ist dir wichtig?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Richardson</dc:creator>
  <cp:lastModifiedBy>Mary Richardson</cp:lastModifiedBy>
  <cp:revision>6</cp:revision>
  <dcterms:created xsi:type="dcterms:W3CDTF">2022-06-21T13:39:10Z</dcterms:created>
  <dcterms:modified xsi:type="dcterms:W3CDTF">2022-07-12T13:24:16Z</dcterms:modified>
</cp:coreProperties>
</file>