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77" r:id="rId2"/>
    <p:sldId id="521" r:id="rId3"/>
    <p:sldId id="378" r:id="rId4"/>
    <p:sldId id="383" r:id="rId5"/>
    <p:sldId id="522" r:id="rId6"/>
    <p:sldId id="358" r:id="rId7"/>
    <p:sldId id="394" r:id="rId8"/>
    <p:sldId id="447" r:id="rId9"/>
    <p:sldId id="412" r:id="rId10"/>
    <p:sldId id="503" r:id="rId11"/>
    <p:sldId id="5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2897"/>
  </p:normalViewPr>
  <p:slideViewPr>
    <p:cSldViewPr snapToGrid="0" snapToObjects="1">
      <p:cViewPr varScale="1">
        <p:scale>
          <a:sx n="79" d="100"/>
          <a:sy n="79" d="100"/>
        </p:scale>
        <p:origin x="18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Century Gothic" panose="020B0502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Century Gothic" panose="020B0502020202020204" pitchFamily="34" charset="0"/>
              </a:defRPr>
            </a:lvl1pPr>
          </a:lstStyle>
          <a:p>
            <a:fld id="{F98BDFF8-01D4-E748-A066-C0206C229680}" type="datetimeFigureOut">
              <a:rPr lang="en-US" smtClean="0"/>
              <a:pPr/>
              <a:t>7/12/22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Century Gothic" panose="020B0502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Century Gothic" panose="020B0502020202020204" pitchFamily="34" charset="0"/>
              </a:defRPr>
            </a:lvl1pPr>
          </a:lstStyle>
          <a:p>
            <a:fld id="{EC58A0E7-C5AC-2B47-92D1-B8211131768E}" type="slidenum">
              <a:rPr lang="en-US" smtClean="0"/>
              <a:pPr/>
              <a:t>‹#›</a:t>
            </a:fld>
            <a:endParaRPr lang="en-US" dirty="0"/>
          </a:p>
        </p:txBody>
      </p:sp>
    </p:spTree>
    <p:extLst>
      <p:ext uri="{BB962C8B-B14F-4D97-AF65-F5344CB8AC3E}">
        <p14:creationId xmlns:p14="http://schemas.microsoft.com/office/powerpoint/2010/main" val="137068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Century Gothic" panose="020B0502020202020204" pitchFamily="34" charset="0"/>
        <a:ea typeface="+mn-ea"/>
        <a:cs typeface="+mn-cs"/>
      </a:defRPr>
    </a:lvl1pPr>
    <a:lvl2pPr marL="457200" algn="l" defTabSz="914400" rtl="0" eaLnBrk="1" latinLnBrk="0" hangingPunct="1">
      <a:defRPr sz="1200" b="0" i="0" kern="1200">
        <a:solidFill>
          <a:schemeClr val="tx1"/>
        </a:solidFill>
        <a:latin typeface="Century Gothic" panose="020B0502020202020204" pitchFamily="34" charset="0"/>
        <a:ea typeface="+mn-ea"/>
        <a:cs typeface="+mn-cs"/>
      </a:defRPr>
    </a:lvl2pPr>
    <a:lvl3pPr marL="914400" algn="l" defTabSz="914400" rtl="0" eaLnBrk="1" latinLnBrk="0" hangingPunct="1">
      <a:defRPr sz="1200" b="0" i="0" kern="1200">
        <a:solidFill>
          <a:schemeClr val="tx1"/>
        </a:solidFill>
        <a:latin typeface="Century Gothic" panose="020B0502020202020204" pitchFamily="34" charset="0"/>
        <a:ea typeface="+mn-ea"/>
        <a:cs typeface="+mn-cs"/>
      </a:defRPr>
    </a:lvl3pPr>
    <a:lvl4pPr marL="1371600" algn="l" defTabSz="914400" rtl="0" eaLnBrk="1" latinLnBrk="0" hangingPunct="1">
      <a:defRPr sz="1200" b="0" i="0" kern="1200">
        <a:solidFill>
          <a:schemeClr val="tx1"/>
        </a:solidFill>
        <a:latin typeface="Century Gothic" panose="020B0502020202020204" pitchFamily="34" charset="0"/>
        <a:ea typeface="+mn-ea"/>
        <a:cs typeface="+mn-cs"/>
      </a:defRPr>
    </a:lvl4pPr>
    <a:lvl5pPr marL="1828800" algn="l" defTabSz="914400" rtl="0" eaLnBrk="1" latinLnBrk="0" hangingPunct="1">
      <a:defRPr sz="1200" b="0" i="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240054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7.3.2.5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10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Aim:  </a:t>
            </a:r>
            <a:r>
              <a:rPr lang="en-GB" b="0" baseline="0" dirty="0"/>
              <a:t>To practise written production of the language this week in a freer task, to communicate about future holiday plans and compare these with usual holiday activities. </a:t>
            </a:r>
            <a:br>
              <a:rPr lang="en-GB" b="0" baseline="0" dirty="0"/>
            </a:b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1. Students write freely, following the prompts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p:txBody>
      </p:sp>
      <p:sp>
        <p:nvSpPr>
          <p:cNvPr id="4" name="Slide Number Placeholder 3"/>
          <p:cNvSpPr>
            <a:spLocks noGrp="1"/>
          </p:cNvSpPr>
          <p:nvPr>
            <p:ph type="sldNum" sz="quarter" idx="5"/>
          </p:nvPr>
        </p:nvSpPr>
        <p:spPr/>
        <p:txBody>
          <a:bodyPr/>
          <a:lstStyle/>
          <a:p>
            <a:fld id="{051212F4-EB5A-464B-92EC-DACFCB1CC2CD}"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149183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7.3.2.7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10-20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Aim: </a:t>
            </a:r>
            <a:r>
              <a:rPr lang="en-GB" b="0" dirty="0"/>
              <a:t>To practise written production of nouns, present tense verbs of location and/or movement, prepositions in a more open-ended task.</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b="1" dirty="0"/>
            </a:br>
            <a:r>
              <a:rPr lang="en-GB" b="1"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1. Students</a:t>
            </a:r>
            <a:r>
              <a:rPr lang="en-GB" b="0" baseline="0" dirty="0"/>
              <a:t> </a:t>
            </a:r>
            <a:r>
              <a:rPr lang="en-GB" b="0" baseline="0" dirty="0" err="1"/>
              <a:t>folllow</a:t>
            </a:r>
            <a:r>
              <a:rPr lang="en-GB" b="0" baseline="0" dirty="0"/>
              <a:t> the prompts on the slide to write their own poem.</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strike="noStrike" kern="1200" cap="none" dirty="0">
                <a:solidFill>
                  <a:schemeClr val="tx1"/>
                </a:solidFill>
                <a:effectLst/>
                <a:ea typeface="Calibri"/>
                <a:cs typeface="Calibri"/>
                <a:sym typeface="Calibri"/>
              </a:rPr>
              <a:t>Word frequency (1 is the most frequent word in German): </a:t>
            </a:r>
          </a:p>
          <a:p>
            <a:r>
              <a:rPr lang="en-GB" baseline="0" dirty="0" err="1"/>
              <a:t>Gedicht</a:t>
            </a:r>
            <a:r>
              <a:rPr lang="en-GB" baseline="0" dirty="0"/>
              <a:t> [1897]</a:t>
            </a:r>
          </a:p>
          <a:p>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Source:  </a:t>
            </a:r>
            <a:r>
              <a:rPr lang="en-GB" sz="1200" dirty="0">
                <a:solidFill>
                  <a:sysClr val="windowText" lastClr="000000"/>
                </a:solidFill>
                <a:effectLst/>
                <a:ea typeface="+mn-ea"/>
                <a:cs typeface="+mn-cs"/>
              </a:rPr>
              <a:t>Jones, R.L &amp; </a:t>
            </a:r>
            <a:r>
              <a:rPr lang="en-GB" sz="1200" dirty="0" err="1">
                <a:solidFill>
                  <a:sysClr val="windowText" lastClr="000000"/>
                </a:solidFill>
                <a:effectLst/>
                <a:ea typeface="+mn-ea"/>
                <a:cs typeface="+mn-cs"/>
              </a:rPr>
              <a:t>Tschirner</a:t>
            </a:r>
            <a:r>
              <a:rPr lang="en-GB" sz="1200" dirty="0">
                <a:solidFill>
                  <a:sysClr val="windowText" lastClr="000000"/>
                </a:solidFill>
                <a:effectLst/>
                <a:ea typeface="+mn-ea"/>
                <a:cs typeface="+mn-cs"/>
              </a:rPr>
              <a:t>, E. (2011). A frequency dictionary of German: Core vocabulary for learners. London: Routledge.</a:t>
            </a:r>
            <a:endParaRPr lang="en-GB" sz="1200" i="1" baseline="0" dirty="0">
              <a:solidFill>
                <a:sysClr val="windowText" lastClr="000000"/>
              </a:solidFill>
            </a:endParaRPr>
          </a:p>
        </p:txBody>
      </p:sp>
      <p:sp>
        <p:nvSpPr>
          <p:cNvPr id="4" name="Slide Number Placeholder 3"/>
          <p:cNvSpPr>
            <a:spLocks noGrp="1"/>
          </p:cNvSpPr>
          <p:nvPr>
            <p:ph type="sldNum" sz="quarter" idx="10"/>
          </p:nvPr>
        </p:nvSpPr>
        <p:spPr/>
        <p:txBody>
          <a:bodyPr/>
          <a:lstStyle/>
          <a:p>
            <a:fld id="{700C7748-D062-4C64-B882-FCEF58CBC976}" type="slidenum">
              <a:rPr lang="en-GB" smtClean="0"/>
              <a:t>11</a:t>
            </a:fld>
            <a:endParaRPr lang="en-GB"/>
          </a:p>
        </p:txBody>
      </p:sp>
    </p:spTree>
    <p:extLst>
      <p:ext uri="{BB962C8B-B14F-4D97-AF65-F5344CB8AC3E}">
        <p14:creationId xmlns:p14="http://schemas.microsoft.com/office/powerpoint/2010/main" val="809622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7.1.2.5</a:t>
            </a:r>
          </a:p>
          <a:p>
            <a:endParaRPr lang="en-GB" b="1" dirty="0"/>
          </a:p>
          <a:p>
            <a:r>
              <a:rPr lang="en-GB" b="1" dirty="0"/>
              <a:t>Timing: 14 minutes (including 2 minutes to set homework)</a:t>
            </a:r>
            <a:br>
              <a:rPr lang="en-GB" dirty="0"/>
            </a:br>
            <a:br>
              <a:rPr lang="en-GB" b="1" dirty="0"/>
            </a:br>
            <a:r>
              <a:rPr lang="en-GB" b="1" dirty="0"/>
              <a:t>Aim: </a:t>
            </a:r>
            <a:r>
              <a:rPr lang="en-GB" b="0" dirty="0"/>
              <a:t>To practise writing</a:t>
            </a:r>
            <a:r>
              <a:rPr lang="en-GB" b="0" baseline="0" dirty="0"/>
              <a:t> </a:t>
            </a:r>
            <a:r>
              <a:rPr lang="en-GB" b="0" dirty="0"/>
              <a:t>sentences</a:t>
            </a:r>
            <a:r>
              <a:rPr lang="en-GB" b="0" baseline="0" dirty="0"/>
              <a:t> using the vocabulary presented.</a:t>
            </a:r>
          </a:p>
          <a:p>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Procedure:</a:t>
            </a:r>
            <a:br>
              <a:rPr lang="en-GB" dirty="0"/>
            </a:br>
            <a:r>
              <a:rPr lang="en-GB" dirty="0"/>
              <a:t>1. </a:t>
            </a:r>
            <a:r>
              <a:rPr lang="en-GB" baseline="0" dirty="0"/>
              <a:t>Students create sentences in German, based on the prompt words.</a:t>
            </a:r>
            <a:r>
              <a:rPr lang="en-GB" dirty="0"/>
              <a:t> They should</a:t>
            </a:r>
            <a:r>
              <a:rPr lang="en-GB" baseline="0" dirty="0"/>
              <a:t> add known source or cluster words if they want to add more detail.</a:t>
            </a:r>
          </a:p>
          <a:p>
            <a:r>
              <a:rPr lang="en-GB" b="0" dirty="0"/>
              <a:t>2</a:t>
            </a:r>
            <a:r>
              <a:rPr lang="en-GB" dirty="0"/>
              <a:t>.</a:t>
            </a:r>
            <a:r>
              <a:rPr lang="en-GB" baseline="0" dirty="0"/>
              <a:t> Click to reveal some suggested sentences one by one, also eliciting students’ own examples/variations.</a:t>
            </a: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3043411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7.2.1.1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5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Aim: </a:t>
            </a:r>
            <a:r>
              <a:rPr lang="en-GB" dirty="0"/>
              <a:t>To practise</a:t>
            </a:r>
            <a:r>
              <a:rPr lang="en-GB" baseline="0" dirty="0"/>
              <a:t> sentence production (writing) using pronouns of the appropriate gender for ‘it’.</a:t>
            </a: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 </a:t>
            </a:r>
          </a:p>
          <a:p>
            <a:pPr marL="0" lvl="0" indent="0" algn="l" rtl="0">
              <a:spcBef>
                <a:spcPts val="0"/>
              </a:spcBef>
              <a:spcAft>
                <a:spcPts val="0"/>
              </a:spcAft>
              <a:buNone/>
            </a:pPr>
            <a:r>
              <a:rPr lang="en-GB" dirty="0"/>
              <a:t>1. Students work alone to create four</a:t>
            </a:r>
            <a:r>
              <a:rPr lang="en-GB" baseline="0" dirty="0"/>
              <a:t> sentences about having and thinking.</a:t>
            </a:r>
          </a:p>
          <a:p>
            <a:pPr marL="0" lvl="0" indent="0" algn="l" rtl="0">
              <a:spcBef>
                <a:spcPts val="0"/>
              </a:spcBef>
              <a:spcAft>
                <a:spcPts val="0"/>
              </a:spcAft>
              <a:buNone/>
            </a:pPr>
            <a:r>
              <a:rPr lang="en-GB" baseline="0" dirty="0"/>
              <a:t>2. They should be encouraged to use a noun in the first sentence, and a pronoun in the second.</a:t>
            </a:r>
          </a:p>
          <a:p>
            <a:pPr marL="0" lvl="0" indent="0" algn="l" rtl="0">
              <a:spcBef>
                <a:spcPts val="0"/>
              </a:spcBef>
              <a:spcAft>
                <a:spcPts val="0"/>
              </a:spcAft>
              <a:buNone/>
            </a:pPr>
            <a:r>
              <a:rPr lang="en-GB" baseline="0" dirty="0"/>
              <a:t>3, The activity is then used as the basis for a transcription exercise on the following slide.</a:t>
            </a:r>
          </a:p>
        </p:txBody>
      </p:sp>
      <p:sp>
        <p:nvSpPr>
          <p:cNvPr id="146" name="Google Shape;14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extLst>
      <p:ext uri="{BB962C8B-B14F-4D97-AF65-F5344CB8AC3E}">
        <p14:creationId xmlns:p14="http://schemas.microsoft.com/office/powerpoint/2010/main" val="3791638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7.2.1.1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5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Aim: </a:t>
            </a:r>
            <a:r>
              <a:rPr lang="en-GB" dirty="0"/>
              <a:t>To practise</a:t>
            </a:r>
            <a:r>
              <a:rPr lang="en-GB" baseline="0" dirty="0"/>
              <a:t> sentence production (speaking) using pronouns of the appropriate gender for ‘it’, along with </a:t>
            </a:r>
            <a:r>
              <a:rPr lang="en-GB" baseline="0" dirty="0" err="1"/>
              <a:t>transription</a:t>
            </a:r>
            <a:r>
              <a:rPr lang="en-GB" baseline="0" dirty="0"/>
              <a:t> in the third person.</a:t>
            </a: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 </a:t>
            </a:r>
          </a:p>
          <a:p>
            <a:pPr marL="0" lvl="0" indent="0" algn="l" rtl="0">
              <a:spcBef>
                <a:spcPts val="0"/>
              </a:spcBef>
              <a:spcAft>
                <a:spcPts val="0"/>
              </a:spcAft>
              <a:buNone/>
            </a:pPr>
            <a:r>
              <a:rPr lang="en-GB" dirty="0"/>
              <a:t>1. S</a:t>
            </a:r>
            <a:r>
              <a:rPr lang="en-GB" baseline="0" dirty="0"/>
              <a:t>tudents listen to their partner’s sentences about having and thinking in the first person, then transcribe them in the third person.</a:t>
            </a:r>
          </a:p>
          <a:p>
            <a:pPr marL="0" lvl="0" indent="0" algn="l" rtl="0">
              <a:spcBef>
                <a:spcPts val="0"/>
              </a:spcBef>
              <a:spcAft>
                <a:spcPts val="0"/>
              </a:spcAft>
              <a:buNone/>
            </a:pPr>
            <a:r>
              <a:rPr lang="en-GB" baseline="0" dirty="0"/>
              <a:t>2. Teacher can elicit answers from pupils in the third person by asking e.g. ‘</a:t>
            </a:r>
            <a:r>
              <a:rPr lang="en-GB" i="1" baseline="0" dirty="0"/>
              <a:t>Was hat Mark? Was </a:t>
            </a:r>
            <a:r>
              <a:rPr lang="en-GB" i="1" baseline="0" dirty="0" err="1"/>
              <a:t>denkt</a:t>
            </a:r>
            <a:r>
              <a:rPr lang="en-GB" i="1" baseline="0" dirty="0"/>
              <a:t> Mark?</a:t>
            </a:r>
            <a:r>
              <a:rPr lang="en-GB" i="0" baseline="0" dirty="0"/>
              <a:t>’</a:t>
            </a:r>
            <a:endParaRPr dirty="0"/>
          </a:p>
        </p:txBody>
      </p:sp>
      <p:sp>
        <p:nvSpPr>
          <p:cNvPr id="146" name="Google Shape;146;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401589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7.2.1.4</a:t>
            </a:r>
          </a:p>
          <a:p>
            <a:endParaRPr lang="en-US" b="1" dirty="0"/>
          </a:p>
          <a:p>
            <a:r>
              <a:rPr lang="en-US" b="1" dirty="0"/>
              <a:t>Timing: 7 minutes (task timing is flexible 2-20 minutes)</a:t>
            </a:r>
            <a:br>
              <a:rPr lang="en-US" b="1" dirty="0"/>
            </a:b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Aim: </a:t>
            </a:r>
            <a:r>
              <a:rPr lang="en-GB" dirty="0"/>
              <a:t>To practise question</a:t>
            </a:r>
            <a:r>
              <a:rPr lang="en-GB" baseline="0" dirty="0"/>
              <a:t> production (speaking) to elicit opinions using </a:t>
            </a:r>
            <a:r>
              <a:rPr lang="en-GB" b="1" baseline="0" dirty="0" err="1"/>
              <a:t>finden</a:t>
            </a:r>
            <a:r>
              <a:rPr lang="en-GB" b="0" baseline="0" dirty="0"/>
              <a:t>; to practise answering such questions using direct object pronouns and adjectives learnt.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dirty="0"/>
              <a:t>Note:</a:t>
            </a:r>
            <a:r>
              <a:rPr lang="en-GB" b="1" i="0" baseline="0" dirty="0"/>
              <a:t> </a:t>
            </a:r>
            <a:r>
              <a:rPr lang="en-GB" b="0" i="0" baseline="0" dirty="0"/>
              <a:t>this task is open-ended and can last two minutes or 20, depending on how long you have. If you have more than two minutes, it makes sense to move students so that they repeat the task with new partners.</a:t>
            </a:r>
            <a:endParaRPr lang="en-GB" b="0" i="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Procedure:</a:t>
            </a:r>
            <a:br>
              <a:rPr lang="en-GB" b="1" i="0" dirty="0"/>
            </a:br>
            <a:r>
              <a:rPr lang="en-GB" b="0" i="0" dirty="0"/>
              <a:t>1. </a:t>
            </a:r>
            <a:r>
              <a:rPr lang="en-GB" b="0" i="0" baseline="0" dirty="0"/>
              <a:t>Encourage students not to ask about each aspect of school life in order.</a:t>
            </a:r>
            <a:br>
              <a:rPr lang="en-GB" b="0" i="0" baseline="0" dirty="0"/>
            </a:br>
            <a:r>
              <a:rPr lang="en-GB" b="0" i="0" baseline="0" dirty="0"/>
              <a:t>2. Remind them that they need to use the correct R2 article after FINDEN, depending on the gender of all these nouns.</a:t>
            </a:r>
            <a:br>
              <a:rPr lang="en-GB" b="0" i="0" baseline="0" dirty="0"/>
            </a:br>
            <a:r>
              <a:rPr lang="en-GB" b="0" i="0" baseline="0" dirty="0"/>
              <a:t>3. If necessary, elicit the definite article of each, as follows:</a:t>
            </a:r>
            <a:br>
              <a:rPr lang="en-GB" b="0" i="0" baseline="0" dirty="0"/>
            </a:br>
            <a:r>
              <a:rPr lang="en-GB" b="0" i="0" baseline="0" dirty="0"/>
              <a:t>das Essen</a:t>
            </a:r>
            <a:br>
              <a:rPr lang="en-GB" b="0" i="0" baseline="0" dirty="0"/>
            </a:br>
            <a:r>
              <a:rPr lang="en-GB" b="0" i="0" baseline="0" dirty="0"/>
              <a:t>die Uniform</a:t>
            </a:r>
            <a:br>
              <a:rPr lang="en-GB" b="0" i="0" baseline="0" dirty="0"/>
            </a:br>
            <a:r>
              <a:rPr lang="en-GB" b="0" i="0" baseline="0" dirty="0"/>
              <a:t>die </a:t>
            </a:r>
            <a:r>
              <a:rPr lang="en-GB" b="0" i="0" baseline="0" dirty="0" err="1"/>
              <a:t>Hausaufgaben</a:t>
            </a:r>
            <a:r>
              <a:rPr lang="en-GB" b="0" i="0" baseline="0" dirty="0"/>
              <a:t> (ask if singular or plural)</a:t>
            </a:r>
            <a:br>
              <a:rPr lang="en-GB" b="0" i="0" baseline="0" dirty="0"/>
            </a:br>
            <a:r>
              <a:rPr lang="en-GB" b="0" i="0" baseline="0" dirty="0"/>
              <a:t>der </a:t>
            </a:r>
            <a:r>
              <a:rPr lang="en-GB" b="0" i="0" baseline="0" dirty="0" err="1"/>
              <a:t>Unterricht</a:t>
            </a:r>
            <a:r>
              <a:rPr lang="en-GB" b="0" i="0" baseline="0" dirty="0"/>
              <a:t> (prompt them for the R2 </a:t>
            </a:r>
            <a:r>
              <a:rPr lang="en-GB" b="0" i="0" baseline="0" dirty="0">
                <a:sym typeface="Wingdings" panose="05000000000000000000" pitchFamily="2" charset="2"/>
              </a:rPr>
              <a:t> den)</a:t>
            </a:r>
            <a:br>
              <a:rPr lang="en-GB" b="0" i="0" baseline="0" dirty="0">
                <a:sym typeface="Wingdings" panose="05000000000000000000" pitchFamily="2" charset="2"/>
              </a:rPr>
            </a:br>
            <a:r>
              <a:rPr lang="en-GB" b="0" i="0" baseline="0" dirty="0">
                <a:sym typeface="Wingdings" panose="05000000000000000000" pitchFamily="2" charset="2"/>
              </a:rPr>
              <a:t>der / die Lehrer (prompt them to tell you what it would mean if you asked ‘Wie </a:t>
            </a:r>
            <a:r>
              <a:rPr lang="en-GB" b="0" i="0" baseline="0" dirty="0" err="1">
                <a:sym typeface="Wingdings" panose="05000000000000000000" pitchFamily="2" charset="2"/>
              </a:rPr>
              <a:t>findest</a:t>
            </a:r>
            <a:r>
              <a:rPr lang="en-GB" b="0" i="0" baseline="0" dirty="0">
                <a:sym typeface="Wingdings" panose="05000000000000000000" pitchFamily="2" charset="2"/>
              </a:rPr>
              <a:t> du den Lehrer?’ (What do you think of the male teacher (singular) and if you asked ‘Wie </a:t>
            </a:r>
            <a:r>
              <a:rPr lang="en-GB" b="0" i="0" baseline="0" dirty="0" err="1">
                <a:sym typeface="Wingdings" panose="05000000000000000000" pitchFamily="2" charset="2"/>
              </a:rPr>
              <a:t>findest</a:t>
            </a:r>
            <a:r>
              <a:rPr lang="en-GB" b="0" i="0" baseline="0" dirty="0">
                <a:sym typeface="Wingdings" panose="05000000000000000000" pitchFamily="2" charset="2"/>
              </a:rPr>
              <a:t> du die Lehrer?’ (What do you think of the teachers (plural)?  Use this as an opportunity to stress the importance of getting the articles correct.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baseline="0" dirty="0">
                <a:sym typeface="Wingdings" panose="05000000000000000000" pitchFamily="2" charset="2"/>
              </a:rPr>
              <a:t>4. The teacher might also want to elicit the words for ‘it’ and ‘them’ that students will need to reply with, if not to need to repeat the noun, e.g.:</a:t>
            </a:r>
            <a:br>
              <a:rPr lang="en-GB" b="0" i="0" baseline="0" dirty="0">
                <a:sym typeface="Wingdings" panose="05000000000000000000" pitchFamily="2" charset="2"/>
              </a:rPr>
            </a:br>
            <a:r>
              <a:rPr lang="en-GB" b="0" i="0" baseline="0" dirty="0">
                <a:sym typeface="Wingdings" panose="05000000000000000000" pitchFamily="2" charset="2"/>
              </a:rPr>
              <a:t>Wie </a:t>
            </a:r>
            <a:r>
              <a:rPr lang="en-GB" b="0" i="0" baseline="0" dirty="0" err="1">
                <a:sym typeface="Wingdings" panose="05000000000000000000" pitchFamily="2" charset="2"/>
              </a:rPr>
              <a:t>findest</a:t>
            </a:r>
            <a:r>
              <a:rPr lang="en-GB" b="0" i="0" baseline="0" dirty="0">
                <a:sym typeface="Wingdings" panose="05000000000000000000" pitchFamily="2" charset="2"/>
              </a:rPr>
              <a:t> du das Essen?  Ich </a:t>
            </a:r>
            <a:r>
              <a:rPr lang="en-GB" b="0" i="0" baseline="0" dirty="0" err="1">
                <a:sym typeface="Wingdings" panose="05000000000000000000" pitchFamily="2" charset="2"/>
              </a:rPr>
              <a:t>finde</a:t>
            </a:r>
            <a:r>
              <a:rPr lang="en-GB" b="0" i="0" baseline="0" dirty="0">
                <a:sym typeface="Wingdings" panose="05000000000000000000" pitchFamily="2" charset="2"/>
              </a:rPr>
              <a:t> das Essen toll.  But in order not to repeat ‘das Essen?’  Ich </a:t>
            </a:r>
            <a:r>
              <a:rPr lang="en-GB" b="0" i="0" baseline="0" dirty="0" err="1">
                <a:sym typeface="Wingdings" panose="05000000000000000000" pitchFamily="2" charset="2"/>
              </a:rPr>
              <a:t>finde</a:t>
            </a:r>
            <a:r>
              <a:rPr lang="en-GB" b="0" i="0" baseline="0" dirty="0">
                <a:sym typeface="Wingdings" panose="05000000000000000000" pitchFamily="2" charset="2"/>
              </a:rPr>
              <a:t> [beep] toll.  Ich </a:t>
            </a:r>
            <a:r>
              <a:rPr lang="en-GB" b="0" i="0" baseline="0" dirty="0" err="1">
                <a:sym typeface="Wingdings" panose="05000000000000000000" pitchFamily="2" charset="2"/>
              </a:rPr>
              <a:t>finde</a:t>
            </a:r>
            <a:r>
              <a:rPr lang="en-GB" b="0" i="0" baseline="0" dirty="0">
                <a:sym typeface="Wingdings" panose="05000000000000000000" pitchFamily="2" charset="2"/>
              </a:rPr>
              <a:t> </a:t>
            </a:r>
            <a:r>
              <a:rPr lang="en-GB" b="1" i="0" baseline="0" dirty="0">
                <a:sym typeface="Wingdings" panose="05000000000000000000" pitchFamily="2" charset="2"/>
              </a:rPr>
              <a:t>es </a:t>
            </a:r>
            <a:r>
              <a:rPr lang="en-GB" b="0" i="0" baseline="0" dirty="0">
                <a:sym typeface="Wingdings" panose="05000000000000000000" pitchFamily="2" charset="2"/>
              </a:rPr>
              <a:t>toll.</a:t>
            </a:r>
            <a:br>
              <a:rPr lang="en-GB" b="0" i="0" baseline="0" dirty="0"/>
            </a:br>
            <a:endParaRPr lang="en-GB" b="0" i="0" baseline="0" dirty="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672843D9-4757-4631-B0CD-BAA271821DF5}" type="slidenum">
              <a:rPr lang="en-GB" smtClean="0"/>
              <a:t>5</a:t>
            </a:fld>
            <a:endParaRPr lang="en-GB"/>
          </a:p>
        </p:txBody>
      </p:sp>
    </p:spTree>
    <p:extLst>
      <p:ext uri="{BB962C8B-B14F-4D97-AF65-F5344CB8AC3E}">
        <p14:creationId xmlns:p14="http://schemas.microsoft.com/office/powerpoint/2010/main" val="4530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7.2.2.1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5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r>
              <a:rPr lang="en-GB" b="1" baseline="0" dirty="0"/>
              <a:t>Aim: </a:t>
            </a:r>
            <a:r>
              <a:rPr lang="en-GB" dirty="0"/>
              <a:t>To provide</a:t>
            </a:r>
            <a:r>
              <a:rPr lang="en-GB" baseline="0" dirty="0"/>
              <a:t> </a:t>
            </a:r>
            <a:r>
              <a:rPr lang="en-GB" dirty="0"/>
              <a:t>dictionary practice.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a:t>
            </a:r>
            <a:br>
              <a:rPr lang="en-GB" b="0" dirty="0"/>
            </a:br>
            <a:r>
              <a:rPr lang="en-GB" b="0" dirty="0"/>
              <a:t>1. </a:t>
            </a:r>
            <a:r>
              <a:rPr lang="en-GB" dirty="0"/>
              <a:t>First, ask students to use the dictionary to find the meaning of the example sentences given.</a:t>
            </a:r>
          </a:p>
          <a:p>
            <a:r>
              <a:rPr lang="en-GB" dirty="0"/>
              <a:t>2.</a:t>
            </a:r>
            <a:r>
              <a:rPr lang="en-GB" baseline="0" dirty="0"/>
              <a:t> </a:t>
            </a:r>
            <a:r>
              <a:rPr lang="en-GB" dirty="0"/>
              <a:t>Then encourage students to find German translations for things they do alone and with friends. Students know that if they are using the </a:t>
            </a:r>
            <a:r>
              <a:rPr lang="en-GB" i="1" dirty="0" err="1"/>
              <a:t>wir</a:t>
            </a:r>
            <a:r>
              <a:rPr lang="en-GB" i="0" dirty="0"/>
              <a:t> form, verbs may be used as they are found in the dictionary. If they are using the </a:t>
            </a:r>
            <a:r>
              <a:rPr lang="en-GB" i="1" dirty="0"/>
              <a:t>ich</a:t>
            </a:r>
            <a:r>
              <a:rPr lang="en-GB" i="0" dirty="0"/>
              <a:t> form, they must change the ending appropriately.</a:t>
            </a:r>
          </a:p>
          <a:p>
            <a:r>
              <a:rPr lang="en-GB" i="0" dirty="0"/>
              <a:t>3. Teacher can elicit some examples from the class by asking students ‘Was </a:t>
            </a:r>
            <a:r>
              <a:rPr lang="en-GB" i="0" dirty="0" err="1"/>
              <a:t>machst</a:t>
            </a:r>
            <a:r>
              <a:rPr lang="en-GB" i="0" dirty="0"/>
              <a:t> du </a:t>
            </a:r>
            <a:r>
              <a:rPr lang="en-GB" i="0" dirty="0" err="1"/>
              <a:t>mit</a:t>
            </a:r>
            <a:r>
              <a:rPr lang="en-GB" i="0" dirty="0"/>
              <a:t> </a:t>
            </a:r>
            <a:r>
              <a:rPr lang="en-GB" i="0" dirty="0" err="1"/>
              <a:t>Freunden</a:t>
            </a:r>
            <a:r>
              <a:rPr lang="en-GB" i="0" dirty="0"/>
              <a:t> </a:t>
            </a:r>
            <a:r>
              <a:rPr lang="en-GB" i="0" dirty="0" err="1"/>
              <a:t>zusammen</a:t>
            </a:r>
            <a:r>
              <a:rPr lang="en-GB" i="0" dirty="0"/>
              <a:t>?’ ‘Was </a:t>
            </a:r>
            <a:r>
              <a:rPr lang="en-GB" i="0" dirty="0" err="1"/>
              <a:t>machst</a:t>
            </a:r>
            <a:r>
              <a:rPr lang="en-GB" i="0" dirty="0"/>
              <a:t> du </a:t>
            </a:r>
            <a:r>
              <a:rPr lang="en-GB" i="0" dirty="0" err="1"/>
              <a:t>allein</a:t>
            </a:r>
            <a:r>
              <a:rPr lang="en-GB" i="0" dirty="0"/>
              <a:t>?’</a:t>
            </a:r>
          </a:p>
          <a:p>
            <a:endParaRPr lang="en-GB" i="0" dirty="0"/>
          </a:p>
          <a:p>
            <a:r>
              <a:rPr lang="en-GB" b="1" i="0" dirty="0"/>
              <a:t>Note</a:t>
            </a:r>
            <a:r>
              <a:rPr lang="en-GB" i="0" dirty="0"/>
              <a:t>: Students are safe to use the vast majority of verbs</a:t>
            </a:r>
            <a:r>
              <a:rPr lang="en-GB" i="0" baseline="0" dirty="0"/>
              <a:t> that they find in the dictionary, as strong verbs don’t change their stems in the ‘</a:t>
            </a:r>
            <a:r>
              <a:rPr lang="en-GB" i="0" baseline="0" dirty="0" err="1"/>
              <a:t>ich</a:t>
            </a:r>
            <a:r>
              <a:rPr lang="en-GB" i="0" baseline="0" dirty="0"/>
              <a:t>’ or ‘</a:t>
            </a:r>
            <a:r>
              <a:rPr lang="en-GB" i="0" baseline="0" dirty="0" err="1"/>
              <a:t>wir</a:t>
            </a:r>
            <a:r>
              <a:rPr lang="en-GB" i="0" baseline="0" dirty="0"/>
              <a:t>’ forms. They will be learning about strong verbs in the 2</a:t>
            </a:r>
            <a:r>
              <a:rPr lang="en-GB" i="0" baseline="30000" dirty="0"/>
              <a:t>nd</a:t>
            </a:r>
            <a:r>
              <a:rPr lang="en-GB" i="0" baseline="0" dirty="0"/>
              <a:t> half of the spring term (Term 2.2 Week 3).  Whilst students should be encouraged to use a dictionary for the verbs, teachers will probably want to insist that they draw on their own, known vocabulary for the remainder of the sentence.</a:t>
            </a:r>
          </a:p>
          <a:p>
            <a:endParaRPr lang="en-GB" i="0" baseline="0" dirty="0"/>
          </a:p>
          <a:p>
            <a:endParaRPr lang="en-GB" i="0" baseline="0" dirty="0"/>
          </a:p>
          <a:p>
            <a:endParaRPr lang="en-GB" i="0" baseline="0"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3864288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7.3.1.6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8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r>
              <a:rPr lang="en-GB" b="1" baseline="0" dirty="0"/>
              <a:t>Aim: </a:t>
            </a:r>
            <a:r>
              <a:rPr lang="en-GB" b="0" dirty="0"/>
              <a:t>to practise written production of WO1 and WO2 with locations. Students use their notes from the previous listening activity to write sentences about Scotland.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1. </a:t>
            </a:r>
            <a:r>
              <a:rPr lang="en-GB" b="0" dirty="0"/>
              <a:t>Some suggested sentence beginnings are given. Elicit further examples from students and write them here.</a:t>
            </a:r>
          </a:p>
          <a:p>
            <a:endParaRPr lang="en-GB" b="0" i="0" dirty="0"/>
          </a:p>
          <a:p>
            <a:r>
              <a:rPr lang="en-GB" b="1" i="1" dirty="0"/>
              <a:t>Note: </a:t>
            </a:r>
            <a:r>
              <a:rPr lang="en-GB" b="0" dirty="0"/>
              <a:t>der </a:t>
            </a:r>
            <a:r>
              <a:rPr lang="en-GB" b="0" dirty="0" err="1"/>
              <a:t>Grund</a:t>
            </a:r>
            <a:r>
              <a:rPr lang="en-GB" b="0" dirty="0"/>
              <a:t> [230] was taught in 1.1.6.  Students may not recognise it immediately in its plural form.  Ensure that the meaning is clear, and ask students to identify which plural rule this is. Answer: Rule 1 - der/das</a:t>
            </a:r>
            <a:r>
              <a:rPr lang="en-GB" b="0" baseline="0" dirty="0"/>
              <a:t> nouns +</a:t>
            </a:r>
            <a:r>
              <a:rPr lang="en-GB" b="0" baseline="0" dirty="0" err="1"/>
              <a:t>Umlaut+e</a:t>
            </a:r>
            <a:r>
              <a:rPr lang="en-GB" b="0" baseline="0" dirty="0"/>
              <a:t>.</a:t>
            </a:r>
            <a:endParaRPr lang="en-GB" b="0" dirty="0"/>
          </a:p>
          <a:p>
            <a:pPr marL="0" indent="0">
              <a:buNone/>
            </a:pPr>
            <a:endParaRPr lang="en-GB" b="0"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strike="noStrike" kern="1200" cap="none" dirty="0">
                <a:solidFill>
                  <a:schemeClr val="tx1"/>
                </a:solidFill>
                <a:effectLst/>
                <a:ea typeface="Calibri"/>
                <a:cs typeface="Calibri"/>
                <a:sym typeface="Calibri"/>
              </a:rPr>
              <a:t>Word frequency (1 is the most frequent word in German):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err="1"/>
              <a:t>Austausch</a:t>
            </a:r>
            <a:r>
              <a:rPr lang="en-GB" b="0" i="0" dirty="0"/>
              <a:t> [2744]</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Source:  </a:t>
            </a:r>
            <a:r>
              <a:rPr lang="en-GB" sz="1200" dirty="0">
                <a:solidFill>
                  <a:sysClr val="windowText" lastClr="000000"/>
                </a:solidFill>
                <a:effectLst/>
                <a:ea typeface="+mn-ea"/>
                <a:cs typeface="+mn-cs"/>
              </a:rPr>
              <a:t>Jones, R.L &amp; </a:t>
            </a:r>
            <a:r>
              <a:rPr lang="en-GB" sz="1200" dirty="0" err="1">
                <a:solidFill>
                  <a:sysClr val="windowText" lastClr="000000"/>
                </a:solidFill>
                <a:effectLst/>
                <a:ea typeface="+mn-ea"/>
                <a:cs typeface="+mn-cs"/>
              </a:rPr>
              <a:t>Tschirner</a:t>
            </a:r>
            <a:r>
              <a:rPr lang="en-GB" sz="1200" dirty="0">
                <a:solidFill>
                  <a:sysClr val="windowText" lastClr="000000"/>
                </a:solidFill>
                <a:effectLst/>
                <a:ea typeface="+mn-ea"/>
                <a:cs typeface="+mn-cs"/>
              </a:rPr>
              <a:t>, E. (2011). A frequency dictionary of German: Core vocabulary for learners. London: Routledge.</a:t>
            </a:r>
            <a:endParaRPr lang="en-GB" dirty="0"/>
          </a:p>
          <a:p>
            <a:endParaRPr lang="en-GB" b="0" dirty="0"/>
          </a:p>
          <a:p>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u="none" strike="noStrike" kern="1200" cap="none" spc="0" normalizeH="0" baseline="0" noProof="0" smtClean="0">
                <a:ln>
                  <a:noFill/>
                </a:ln>
                <a:solidFill>
                  <a:prstClr val="black"/>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417492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7.3.2.1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baseline="0" dirty="0"/>
              <a:t>OPTIONAL ADDITIONAL TASK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baseline="0" dirty="0"/>
              <a:t>Timing: 10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u="none" baseline="0" dirty="0"/>
              <a:t>Aim: </a:t>
            </a:r>
            <a:r>
              <a:rPr lang="en-GB" b="0" u="none" baseline="0" dirty="0"/>
              <a:t>To practise written production of sentences using the verbs SEIN and HABEN in a more open-ended task.</a:t>
            </a:r>
            <a:br>
              <a:rPr lang="en-GB" b="1" u="none" baseline="0" dirty="0"/>
            </a:br>
            <a:br>
              <a:rPr lang="en-GB" b="1" u="none" baseline="0" dirty="0"/>
            </a:br>
            <a:r>
              <a:rPr lang="en-GB" dirty="0"/>
              <a:t>Teachers</a:t>
            </a:r>
            <a:r>
              <a:rPr lang="en-GB" baseline="0" dirty="0"/>
              <a:t> ask students to write a text (it can be a fictional story or factual text) of 50 words using only the verbs SEIN and HABEN, plus nouns, adjectives, adverbs of choice. The 50-word grid is to help students with their planning.  It is also available as a printable handout (3 x 50-word grids per student, as they often want to draft it more than once).</a:t>
            </a:r>
            <a:endParaRPr lang="en-GB" dirty="0"/>
          </a:p>
          <a:p>
            <a:endParaRPr lang="en-GB" u="non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1. Teacher explains task and distributes 50-word handout grid if desired.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2. Students write their 50-word 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t>8</a:t>
            </a:fld>
            <a:endParaRPr lang="en-GB"/>
          </a:p>
        </p:txBody>
      </p:sp>
    </p:spTree>
    <p:extLst>
      <p:ext uri="{BB962C8B-B14F-4D97-AF65-F5344CB8AC3E}">
        <p14:creationId xmlns:p14="http://schemas.microsoft.com/office/powerpoint/2010/main" val="1452220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7.3.2.5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Timing: 15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r>
              <a:rPr lang="en-GB" b="1" baseline="0" dirty="0"/>
              <a:t>Aim: </a:t>
            </a:r>
            <a:r>
              <a:rPr lang="en-GB" b="0" baseline="0" dirty="0"/>
              <a:t>To provide productive practice with the grammar features covered in this lesson.</a:t>
            </a:r>
          </a:p>
          <a:p>
            <a:endParaRPr lang="en-GB" b="1" baseline="0" dirty="0"/>
          </a:p>
          <a:p>
            <a:r>
              <a:rPr lang="en-GB" b="1" baseline="0" dirty="0"/>
              <a:t>Note: </a:t>
            </a:r>
            <a:r>
              <a:rPr lang="en-GB" b="0" dirty="0"/>
              <a:t>This writing/speaking task requires students first to write,</a:t>
            </a:r>
            <a:r>
              <a:rPr lang="en-GB" b="0" baseline="0" dirty="0"/>
              <a:t> then say aloud to their partner, sentences similar to those encountered in the reading and listening exercises this lesson. Useful verbs and possible complements are provided giving the parameters for structured practice in the first instance. The verbs are given in the infinitive, so students need to put them into the first person singular form, adding one of the time adverbials and remembering to use Word Order 2. Upon the next mouse click, students are challenged to create some similar sentences using vocabulary of their choice, as an extension task.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Procedure: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 Use the prompts on the</a:t>
            </a:r>
            <a:r>
              <a:rPr lang="en-GB" baseline="0" dirty="0"/>
              <a:t> slide as a stimulus to elicit some example sentences from students.</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Click to bring up the next instruction:</a:t>
            </a:r>
            <a:r>
              <a:rPr lang="en-GB" baseline="0" dirty="0"/>
              <a:t> s</a:t>
            </a:r>
            <a:r>
              <a:rPr lang="en-GB" dirty="0"/>
              <a:t>tudents </a:t>
            </a:r>
            <a:r>
              <a:rPr lang="en-GB" baseline="0" dirty="0"/>
              <a:t>write their own sentences.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3. They then read their sentences to their partner.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strike="noStrike" kern="1200" cap="none" dirty="0">
                <a:solidFill>
                  <a:schemeClr val="tx1"/>
                </a:solidFill>
                <a:effectLst/>
                <a:ea typeface="Calibri"/>
                <a:cs typeface="Calibri"/>
                <a:sym typeface="Calibri"/>
              </a:rPr>
              <a:t>Word frequency (1 is the most frequent word in German):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u="none" strike="noStrike" kern="1200" cap="none" dirty="0">
                <a:solidFill>
                  <a:schemeClr val="tx1"/>
                </a:solidFill>
                <a:effectLst/>
                <a:ea typeface="Calibri"/>
                <a:cs typeface="Calibri"/>
                <a:sym typeface="Calibri"/>
              </a:rPr>
              <a:t>eigen [166] </a:t>
            </a:r>
            <a:endParaRPr lang="de-DE"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Source:  </a:t>
            </a:r>
            <a:r>
              <a:rPr lang="en-GB" sz="1200" dirty="0">
                <a:solidFill>
                  <a:sysClr val="windowText" lastClr="000000"/>
                </a:solidFill>
                <a:effectLst/>
                <a:ea typeface="+mn-ea"/>
                <a:cs typeface="+mn-cs"/>
              </a:rPr>
              <a:t>Jones, R.L &amp; </a:t>
            </a:r>
            <a:r>
              <a:rPr lang="en-GB" sz="1200" dirty="0" err="1">
                <a:solidFill>
                  <a:sysClr val="windowText" lastClr="000000"/>
                </a:solidFill>
                <a:effectLst/>
                <a:ea typeface="+mn-ea"/>
                <a:cs typeface="+mn-cs"/>
              </a:rPr>
              <a:t>Tschirner</a:t>
            </a:r>
            <a:r>
              <a:rPr lang="en-GB" sz="1200" dirty="0">
                <a:solidFill>
                  <a:sysClr val="windowText" lastClr="000000"/>
                </a:solidFill>
                <a:effectLst/>
                <a:ea typeface="+mn-ea"/>
                <a:cs typeface="+mn-cs"/>
              </a:rPr>
              <a:t>, E. (2011). A frequency dictionary of German: Core vocabulary for learners. London: Routledge.</a:t>
            </a:r>
            <a:endParaRPr lang="en-GB" sz="1200" i="1" baseline="0" dirty="0">
              <a:solidFill>
                <a:sysClr val="windowText" lastClr="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p:txBody>
      </p:sp>
      <p:sp>
        <p:nvSpPr>
          <p:cNvPr id="4" name="Slide Number Placeholder 3"/>
          <p:cNvSpPr>
            <a:spLocks noGrp="1"/>
          </p:cNvSpPr>
          <p:nvPr>
            <p:ph type="sldNum" sz="quarter" idx="5"/>
          </p:nvPr>
        </p:nvSpPr>
        <p:spPr/>
        <p:txBody>
          <a:bodyPr/>
          <a:lstStyle/>
          <a:p>
            <a:fld id="{051212F4-EB5A-464B-92EC-DACFCB1CC2CD}" type="slidenum">
              <a:rPr lang="en-GB" smtClean="0"/>
              <a:t>9</a:t>
            </a:fld>
            <a:endParaRPr lang="en-GB"/>
          </a:p>
        </p:txBody>
      </p:sp>
    </p:spTree>
    <p:extLst>
      <p:ext uri="{BB962C8B-B14F-4D97-AF65-F5344CB8AC3E}">
        <p14:creationId xmlns:p14="http://schemas.microsoft.com/office/powerpoint/2010/main" val="22279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9617-F5C0-67D8-A46E-020E51420C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C9532F6-6903-AA1E-A5E8-D5461C7A5F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160FCC9-BF81-2185-438C-531EB12E9508}"/>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5" name="Footer Placeholder 4">
            <a:extLst>
              <a:ext uri="{FF2B5EF4-FFF2-40B4-BE49-F238E27FC236}">
                <a16:creationId xmlns:a16="http://schemas.microsoft.com/office/drawing/2014/main" id="{0929D5BC-2268-0074-BF55-B45241ADC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953692-1978-1CDE-8C94-462B0EF97DCF}"/>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98458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9D520-D260-B452-B78D-EB9F2AE7B66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95FBFD3-A82E-81FA-C17F-23E70D26319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FDE8C45-F8B2-6B32-DC74-59A48E50EFBF}"/>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5" name="Footer Placeholder 4">
            <a:extLst>
              <a:ext uri="{FF2B5EF4-FFF2-40B4-BE49-F238E27FC236}">
                <a16:creationId xmlns:a16="http://schemas.microsoft.com/office/drawing/2014/main" id="{15752E96-DE96-A01F-EF35-B19F1FFD1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63B654-0008-4EA6-C8AE-6C309CFCDDE3}"/>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236892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8FFE8F-A567-64D7-6FDA-9EA370CE1FE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55C35B6-AAF1-0947-E531-A8043598D58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B878B5-FE57-9DAE-CA5E-8CA0F2C9E5F0}"/>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5" name="Footer Placeholder 4">
            <a:extLst>
              <a:ext uri="{FF2B5EF4-FFF2-40B4-BE49-F238E27FC236}">
                <a16:creationId xmlns:a16="http://schemas.microsoft.com/office/drawing/2014/main" id="{3649849C-2F64-1B95-47E1-57B52EE19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0CD21-A9EB-2248-D699-A6EDDAFA19C7}"/>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61569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3B55C-D036-267F-C1B1-3F1F48A11F1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5DA37A1-F322-E852-ADB0-61918CBFD9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AB067-5FDE-86B8-3637-A201CB50A5FE}"/>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5" name="Footer Placeholder 4">
            <a:extLst>
              <a:ext uri="{FF2B5EF4-FFF2-40B4-BE49-F238E27FC236}">
                <a16:creationId xmlns:a16="http://schemas.microsoft.com/office/drawing/2014/main" id="{329EE671-D560-D54A-1FE2-F6A04312E8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D8AAD-1826-F55C-B621-AD14F72BC4BA}"/>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38328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EC16F-B698-C34B-672A-6F800EDD8FD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C114A8B-2EA0-84D0-DA50-21B580EAB5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01B395B-2FE1-8B23-D288-F3B0403613F9}"/>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5" name="Footer Placeholder 4">
            <a:extLst>
              <a:ext uri="{FF2B5EF4-FFF2-40B4-BE49-F238E27FC236}">
                <a16:creationId xmlns:a16="http://schemas.microsoft.com/office/drawing/2014/main" id="{7A803F47-5E05-4490-1841-26E04F1FC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033D17-CB32-1A0F-533D-04AB909439D0}"/>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692209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AA7CC-2727-B345-1A9D-A44063C0CF4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0152CD1-35F5-7B3A-EB96-35F620480D7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D569A6E-FBFE-A33D-016A-36E1843DC08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0F77C38-45B6-C162-3C50-FA07A5356557}"/>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6" name="Footer Placeholder 5">
            <a:extLst>
              <a:ext uri="{FF2B5EF4-FFF2-40B4-BE49-F238E27FC236}">
                <a16:creationId xmlns:a16="http://schemas.microsoft.com/office/drawing/2014/main" id="{F1FADE94-8AE7-1E09-082D-BB680EF5A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2721F0-394E-0740-8DDE-58162E01AAD1}"/>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80180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DDF1D-282A-716D-E23A-1207C0E93B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76F6C43-11F1-2E8F-0AD8-99D6F2EC9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2AC3D1E-7017-78C7-CF8D-EBE5D74E6ED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789DA3B-37A1-0292-6C34-64CB33F5B8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4C43C30-65C3-9D11-7921-B901FBEC780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93979F1-49A0-5160-C521-CE0F0C6433AA}"/>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8" name="Footer Placeholder 7">
            <a:extLst>
              <a:ext uri="{FF2B5EF4-FFF2-40B4-BE49-F238E27FC236}">
                <a16:creationId xmlns:a16="http://schemas.microsoft.com/office/drawing/2014/main" id="{C546F9F0-8448-9C9F-AE15-42E5F78F27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F5DE55-9BB6-1E2A-C52B-231A0E0791B6}"/>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14778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477A-407C-AF33-B8F9-A087167E924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4547609-4E7D-F1F2-4EF4-EEFEE4CCE565}"/>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4" name="Footer Placeholder 3">
            <a:extLst>
              <a:ext uri="{FF2B5EF4-FFF2-40B4-BE49-F238E27FC236}">
                <a16:creationId xmlns:a16="http://schemas.microsoft.com/office/drawing/2014/main" id="{E3AEF67C-C2D4-4316-AC20-BFE7D43B2F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A041F4F-262F-B5AA-6AEF-34B61B707DB9}"/>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60892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F9713D-5EF0-46EA-9E81-F08666A19E16}"/>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3" name="Footer Placeholder 2">
            <a:extLst>
              <a:ext uri="{FF2B5EF4-FFF2-40B4-BE49-F238E27FC236}">
                <a16:creationId xmlns:a16="http://schemas.microsoft.com/office/drawing/2014/main" id="{E0235267-8D88-9028-8C15-ED627AD24A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54E28E-B76D-A164-E1A7-B1F27C34A336}"/>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817121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85049-DA35-7708-6806-B7F55B70736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6688B70-7F41-8AB0-D323-48A031803D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DF4AE35-B1F7-B78A-3AED-A2CC93584B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EE9050-ECB8-C491-25C2-C11D00613710}"/>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6" name="Footer Placeholder 5">
            <a:extLst>
              <a:ext uri="{FF2B5EF4-FFF2-40B4-BE49-F238E27FC236}">
                <a16:creationId xmlns:a16="http://schemas.microsoft.com/office/drawing/2014/main" id="{D67C66F8-858C-C8F8-32BA-E38DD0622E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7B8346-024E-7E4C-EDA9-F4920E529644}"/>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746942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F938A-C209-0ECD-5540-E36EEE884EC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D6CDAFD-C85D-8239-5AB3-EAB1DFA5E3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B75834-550E-5685-D444-502B65F94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9E1D90-6CBE-C723-F0DB-F269539444DD}"/>
              </a:ext>
            </a:extLst>
          </p:cNvPr>
          <p:cNvSpPr>
            <a:spLocks noGrp="1"/>
          </p:cNvSpPr>
          <p:nvPr>
            <p:ph type="dt" sz="half" idx="10"/>
          </p:nvPr>
        </p:nvSpPr>
        <p:spPr/>
        <p:txBody>
          <a:bodyPr/>
          <a:lstStyle/>
          <a:p>
            <a:fld id="{8319E13E-4713-D64F-9A43-63332C07849D}" type="datetimeFigureOut">
              <a:rPr lang="en-US" smtClean="0"/>
              <a:t>7/12/22</a:t>
            </a:fld>
            <a:endParaRPr lang="en-US"/>
          </a:p>
        </p:txBody>
      </p:sp>
      <p:sp>
        <p:nvSpPr>
          <p:cNvPr id="6" name="Footer Placeholder 5">
            <a:extLst>
              <a:ext uri="{FF2B5EF4-FFF2-40B4-BE49-F238E27FC236}">
                <a16:creationId xmlns:a16="http://schemas.microsoft.com/office/drawing/2014/main" id="{A4B4892B-7310-AE79-DFB1-5FDE08CAAA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DBA4C9-B71D-9950-062C-B2AB080854AB}"/>
              </a:ext>
            </a:extLst>
          </p:cNvPr>
          <p:cNvSpPr>
            <a:spLocks noGrp="1"/>
          </p:cNvSpPr>
          <p:nvPr>
            <p:ph type="sldNum" sz="quarter" idx="12"/>
          </p:nvPr>
        </p:nvSpPr>
        <p:spPr/>
        <p:txBody>
          <a:bodyPr/>
          <a:lstStyle/>
          <a:p>
            <a:fld id="{59651715-B36D-594D-83D8-2DED98E01F2C}" type="slidenum">
              <a:rPr lang="en-US" smtClean="0"/>
              <a:t>‹#›</a:t>
            </a:fld>
            <a:endParaRPr lang="en-US"/>
          </a:p>
        </p:txBody>
      </p:sp>
    </p:spTree>
    <p:extLst>
      <p:ext uri="{BB962C8B-B14F-4D97-AF65-F5344CB8AC3E}">
        <p14:creationId xmlns:p14="http://schemas.microsoft.com/office/powerpoint/2010/main" val="326426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D0FAA-76FC-3863-DCAD-DA8FD013E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25EE4CB-4569-DEE0-FB08-79B3EBE14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405E227D-5CA1-1E0B-B3E5-DDA30D0CC9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75000"/>
                  </a:schemeClr>
                </a:solidFill>
                <a:latin typeface="Century Gothic" panose="020B0502020202020204" pitchFamily="34" charset="0"/>
              </a:defRPr>
            </a:lvl1pPr>
          </a:lstStyle>
          <a:p>
            <a:fld id="{8319E13E-4713-D64F-9A43-63332C07849D}" type="datetimeFigureOut">
              <a:rPr lang="en-US" smtClean="0"/>
              <a:pPr/>
              <a:t>7/12/22</a:t>
            </a:fld>
            <a:endParaRPr lang="en-US" dirty="0"/>
          </a:p>
        </p:txBody>
      </p:sp>
      <p:sp>
        <p:nvSpPr>
          <p:cNvPr id="5" name="Footer Placeholder 4">
            <a:extLst>
              <a:ext uri="{FF2B5EF4-FFF2-40B4-BE49-F238E27FC236}">
                <a16:creationId xmlns:a16="http://schemas.microsoft.com/office/drawing/2014/main" id="{269E0584-4794-60CB-DBFA-70DB0B4D73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75000"/>
                  </a:schemeClr>
                </a:solidFill>
                <a:latin typeface="Century Gothic" panose="020B0502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9CC6426E-87C8-239A-FA97-3E42A9A0E0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75000"/>
                  </a:schemeClr>
                </a:solidFill>
                <a:latin typeface="Century Gothic" panose="020B0502020202020204" pitchFamily="34" charset="0"/>
              </a:defRPr>
            </a:lvl1pPr>
          </a:lstStyle>
          <a:p>
            <a:fld id="{59651715-B36D-594D-83D8-2DED98E01F2C}" type="slidenum">
              <a:rPr lang="en-US" smtClean="0"/>
              <a:pPr/>
              <a:t>‹#›</a:t>
            </a:fld>
            <a:endParaRPr lang="en-US" dirty="0"/>
          </a:p>
        </p:txBody>
      </p:sp>
    </p:spTree>
    <p:extLst>
      <p:ext uri="{BB962C8B-B14F-4D97-AF65-F5344CB8AC3E}">
        <p14:creationId xmlns:p14="http://schemas.microsoft.com/office/powerpoint/2010/main" val="2275333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4960307" cy="869950"/>
          </a:xfrm>
          <a:prstGeom prst="rect">
            <a:avLst/>
          </a:prstGeom>
        </p:spPr>
      </p:pic>
      <p:sp>
        <p:nvSpPr>
          <p:cNvPr id="4" name="Title 3"/>
          <p:cNvSpPr>
            <a:spLocks noGrp="1"/>
          </p:cNvSpPr>
          <p:nvPr>
            <p:ph type="title"/>
          </p:nvPr>
        </p:nvSpPr>
        <p:spPr>
          <a:xfrm>
            <a:off x="0" y="294041"/>
            <a:ext cx="4509370" cy="707849"/>
          </a:xfrm>
        </p:spPr>
        <p:txBody>
          <a:bodyPr>
            <a:normAutofit/>
          </a:bodyPr>
          <a:lstStyle/>
          <a:p>
            <a:r>
              <a:rPr lang="en-GB" sz="3600" b="1" dirty="0">
                <a:solidFill>
                  <a:schemeClr val="bg1"/>
                </a:solidFill>
              </a:rPr>
              <a:t>Examples</a:t>
            </a:r>
          </a:p>
        </p:txBody>
      </p:sp>
      <p:sp>
        <p:nvSpPr>
          <p:cNvPr id="5" name="Rounded Rectangle 11">
            <a:extLst>
              <a:ext uri="{FF2B5EF4-FFF2-40B4-BE49-F238E27FC236}">
                <a16:creationId xmlns:a16="http://schemas.microsoft.com/office/drawing/2014/main" id="{483D7EB9-C2AA-4190-98DE-925F861600E9}"/>
              </a:ext>
            </a:extLst>
          </p:cNvPr>
          <p:cNvSpPr/>
          <p:nvPr/>
        </p:nvSpPr>
        <p:spPr>
          <a:xfrm>
            <a:off x="10335986" y="247046"/>
            <a:ext cx="1623214"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production</a:t>
            </a:r>
          </a:p>
        </p:txBody>
      </p:sp>
      <p:sp>
        <p:nvSpPr>
          <p:cNvPr id="6" name="TextBox 5">
            <a:extLst>
              <a:ext uri="{FF2B5EF4-FFF2-40B4-BE49-F238E27FC236}">
                <a16:creationId xmlns:a16="http://schemas.microsoft.com/office/drawing/2014/main" id="{7B2326E1-A87B-2D46-8B7D-5F8E8817AFDA}"/>
              </a:ext>
            </a:extLst>
          </p:cNvPr>
          <p:cNvSpPr txBox="1"/>
          <p:nvPr/>
        </p:nvSpPr>
        <p:spPr>
          <a:xfrm>
            <a:off x="907617" y="1720840"/>
            <a:ext cx="10376766" cy="3416320"/>
          </a:xfrm>
          <a:prstGeom prst="rect">
            <a:avLst/>
          </a:prstGeom>
          <a:noFill/>
        </p:spPr>
        <p:txBody>
          <a:bodyPr wrap="square" rtlCol="0">
            <a:spAutoFit/>
          </a:bodyPr>
          <a:lstStyle/>
          <a:p>
            <a:pPr marR="0" lvl="0" algn="ctr" defTabSz="914400" rtl="0" eaLnBrk="1" fontAlgn="auto" latinLnBrk="0" hangingPunct="1">
              <a:lnSpc>
                <a:spcPct val="100000"/>
              </a:lnSpc>
              <a:spcBef>
                <a:spcPts val="0"/>
              </a:spcBef>
              <a:spcAft>
                <a:spcPts val="0"/>
              </a:spcAft>
              <a:buClrTx/>
              <a:buSzTx/>
              <a:tabLst/>
              <a:defRPr/>
            </a:pPr>
            <a:r>
              <a:rPr lang="en-US" sz="7200" b="1" dirty="0">
                <a:solidFill>
                  <a:srgbClr val="4472C4">
                    <a:lumMod val="50000"/>
                  </a:srgbClr>
                </a:solidFill>
                <a:latin typeface="Century Gothic" panose="020F0302020204030204"/>
              </a:rPr>
              <a:t>(Freer) production tasks eliciting personal response</a:t>
            </a:r>
          </a:p>
        </p:txBody>
      </p:sp>
    </p:spTree>
    <p:extLst>
      <p:ext uri="{BB962C8B-B14F-4D97-AF65-F5344CB8AC3E}">
        <p14:creationId xmlns:p14="http://schemas.microsoft.com/office/powerpoint/2010/main" val="375858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2" name="Title 1">
            <a:extLst>
              <a:ext uri="{FF2B5EF4-FFF2-40B4-BE49-F238E27FC236}">
                <a16:creationId xmlns:a16="http://schemas.microsoft.com/office/drawing/2014/main" id="{31423FA1-5456-5E4F-AD42-590F66D4597B}"/>
              </a:ext>
            </a:extLst>
          </p:cNvPr>
          <p:cNvSpPr>
            <a:spLocks noGrp="1"/>
          </p:cNvSpPr>
          <p:nvPr>
            <p:ph type="title"/>
          </p:nvPr>
        </p:nvSpPr>
        <p:spPr>
          <a:xfrm>
            <a:off x="63728" y="-13855"/>
            <a:ext cx="10515600" cy="1389443"/>
          </a:xfrm>
        </p:spPr>
        <p:txBody>
          <a:bodyPr>
            <a:normAutofit/>
          </a:bodyPr>
          <a:lstStyle/>
          <a:p>
            <a:r>
              <a:rPr lang="en-GB" sz="3200" b="1" dirty="0" err="1">
                <a:solidFill>
                  <a:schemeClr val="bg1"/>
                </a:solidFill>
              </a:rPr>
              <a:t>Deine</a:t>
            </a:r>
            <a:r>
              <a:rPr lang="en-GB" sz="3200" b="1" dirty="0">
                <a:solidFill>
                  <a:schemeClr val="bg1"/>
                </a:solidFill>
              </a:rPr>
              <a:t> </a:t>
            </a:r>
            <a:r>
              <a:rPr lang="en-GB" sz="3200" b="1" dirty="0" err="1">
                <a:solidFill>
                  <a:schemeClr val="bg1"/>
                </a:solidFill>
              </a:rPr>
              <a:t>Urlaubspläne</a:t>
            </a:r>
            <a:endParaRPr lang="en-US" sz="3200" dirty="0">
              <a:solidFill>
                <a:schemeClr val="bg1"/>
              </a:solidFill>
            </a:endParaRPr>
          </a:p>
        </p:txBody>
      </p:sp>
      <p:sp>
        <p:nvSpPr>
          <p:cNvPr id="3" name="TextBox 2"/>
          <p:cNvSpPr txBox="1"/>
          <p:nvPr/>
        </p:nvSpPr>
        <p:spPr>
          <a:xfrm>
            <a:off x="189960" y="1389443"/>
            <a:ext cx="11470903" cy="5016758"/>
          </a:xfrm>
          <a:prstGeom prst="rect">
            <a:avLst/>
          </a:prstGeom>
          <a:noFill/>
        </p:spPr>
        <p:txBody>
          <a:bodyPr wrap="square" rtlCol="0">
            <a:spAutoFit/>
          </a:bodyPr>
          <a:lstStyle/>
          <a:p>
            <a:r>
              <a:rPr lang="en-GB" sz="2800" b="1" dirty="0" err="1">
                <a:solidFill>
                  <a:schemeClr val="accent1">
                    <a:lumMod val="50000"/>
                  </a:schemeClr>
                </a:solidFill>
                <a:latin typeface="Century Gothic" panose="020B0502020202020204" pitchFamily="34" charset="0"/>
              </a:rPr>
              <a:t>Schreib</a:t>
            </a:r>
            <a:r>
              <a:rPr lang="en-GB" sz="2800" b="1" dirty="0">
                <a:solidFill>
                  <a:schemeClr val="accent1">
                    <a:lumMod val="50000"/>
                  </a:schemeClr>
                </a:solidFill>
                <a:latin typeface="Century Gothic" panose="020B0502020202020204" pitchFamily="34" charset="0"/>
              </a:rPr>
              <a:t> 50-60 </a:t>
            </a:r>
            <a:r>
              <a:rPr lang="en-GB" sz="2800" b="1" dirty="0" err="1">
                <a:solidFill>
                  <a:schemeClr val="accent1">
                    <a:lumMod val="50000"/>
                  </a:schemeClr>
                </a:solidFill>
                <a:latin typeface="Century Gothic" panose="020B0502020202020204" pitchFamily="34" charset="0"/>
              </a:rPr>
              <a:t>Wörter</a:t>
            </a:r>
            <a:r>
              <a:rPr lang="en-GB" sz="2800" b="1" dirty="0">
                <a:solidFill>
                  <a:schemeClr val="accent1">
                    <a:lumMod val="50000"/>
                  </a:schemeClr>
                </a:solidFill>
                <a:latin typeface="Century Gothic" panose="020B0502020202020204" pitchFamily="34" charset="0"/>
              </a:rPr>
              <a:t> </a:t>
            </a:r>
            <a:r>
              <a:rPr lang="en-GB" sz="2800" b="1" dirty="0" err="1">
                <a:solidFill>
                  <a:schemeClr val="accent1">
                    <a:lumMod val="50000"/>
                  </a:schemeClr>
                </a:solidFill>
                <a:latin typeface="Century Gothic" panose="020B0502020202020204" pitchFamily="34" charset="0"/>
              </a:rPr>
              <a:t>über</a:t>
            </a:r>
            <a:r>
              <a:rPr lang="en-GB" sz="2800" b="1" dirty="0">
                <a:solidFill>
                  <a:schemeClr val="accent1">
                    <a:lumMod val="50000"/>
                  </a:schemeClr>
                </a:solidFill>
                <a:latin typeface="Century Gothic" panose="020B0502020202020204" pitchFamily="34" charset="0"/>
              </a:rPr>
              <a:t> </a:t>
            </a:r>
            <a:r>
              <a:rPr lang="en-GB" sz="2800" b="1" dirty="0" err="1">
                <a:solidFill>
                  <a:schemeClr val="accent1">
                    <a:lumMod val="50000"/>
                  </a:schemeClr>
                </a:solidFill>
                <a:latin typeface="Century Gothic" panose="020B0502020202020204" pitchFamily="34" charset="0"/>
              </a:rPr>
              <a:t>deine</a:t>
            </a:r>
            <a:r>
              <a:rPr lang="en-GB" sz="2800" b="1" dirty="0">
                <a:solidFill>
                  <a:schemeClr val="accent1">
                    <a:lumMod val="50000"/>
                  </a:schemeClr>
                </a:solidFill>
                <a:latin typeface="Century Gothic" panose="020B0502020202020204" pitchFamily="34" charset="0"/>
              </a:rPr>
              <a:t> </a:t>
            </a:r>
            <a:r>
              <a:rPr lang="en-GB" sz="2800" b="1" dirty="0" err="1">
                <a:solidFill>
                  <a:schemeClr val="accent1">
                    <a:lumMod val="50000"/>
                  </a:schemeClr>
                </a:solidFill>
                <a:latin typeface="Century Gothic" panose="020B0502020202020204" pitchFamily="34" charset="0"/>
              </a:rPr>
              <a:t>Urlaubspläne</a:t>
            </a:r>
            <a:r>
              <a:rPr lang="en-GB" sz="2800" b="1" dirty="0">
                <a:solidFill>
                  <a:schemeClr val="accent1">
                    <a:lumMod val="50000"/>
                  </a:schemeClr>
                </a:solidFill>
                <a:latin typeface="Century Gothic" panose="020B0502020202020204" pitchFamily="34" charset="0"/>
              </a:rPr>
              <a:t> </a:t>
            </a:r>
            <a:r>
              <a:rPr lang="en-GB" sz="2800" b="1" dirty="0" err="1">
                <a:solidFill>
                  <a:schemeClr val="accent1">
                    <a:lumMod val="50000"/>
                  </a:schemeClr>
                </a:solidFill>
                <a:latin typeface="Century Gothic" panose="020B0502020202020204" pitchFamily="34" charset="0"/>
              </a:rPr>
              <a:t>für</a:t>
            </a:r>
            <a:r>
              <a:rPr lang="en-GB" sz="2800" b="1" dirty="0">
                <a:solidFill>
                  <a:schemeClr val="accent1">
                    <a:lumMod val="50000"/>
                  </a:schemeClr>
                </a:solidFill>
                <a:latin typeface="Century Gothic" panose="020B0502020202020204" pitchFamily="34" charset="0"/>
              </a:rPr>
              <a:t> </a:t>
            </a:r>
            <a:r>
              <a:rPr lang="en-GB" sz="2800" b="1" dirty="0" err="1">
                <a:solidFill>
                  <a:schemeClr val="accent1">
                    <a:lumMod val="50000"/>
                  </a:schemeClr>
                </a:solidFill>
                <a:latin typeface="Century Gothic" panose="020B0502020202020204" pitchFamily="34" charset="0"/>
              </a:rPr>
              <a:t>nächstes</a:t>
            </a:r>
            <a:r>
              <a:rPr lang="en-GB" sz="2800" b="1" dirty="0">
                <a:solidFill>
                  <a:schemeClr val="accent1">
                    <a:lumMod val="50000"/>
                  </a:schemeClr>
                </a:solidFill>
                <a:latin typeface="Century Gothic" panose="020B0502020202020204" pitchFamily="34" charset="0"/>
              </a:rPr>
              <a:t> </a:t>
            </a:r>
            <a:r>
              <a:rPr lang="en-GB" sz="2800" b="1" dirty="0" err="1">
                <a:solidFill>
                  <a:schemeClr val="accent1">
                    <a:lumMod val="50000"/>
                  </a:schemeClr>
                </a:solidFill>
                <a:latin typeface="Century Gothic" panose="020B0502020202020204" pitchFamily="34" charset="0"/>
              </a:rPr>
              <a:t>Jahr</a:t>
            </a:r>
            <a:r>
              <a:rPr lang="en-GB" sz="2800" b="1" dirty="0">
                <a:solidFill>
                  <a:schemeClr val="accent1">
                    <a:lumMod val="50000"/>
                  </a:schemeClr>
                </a:solidFill>
                <a:latin typeface="Century Gothic" panose="020B0502020202020204" pitchFamily="34" charset="0"/>
              </a:rPr>
              <a:t>. </a:t>
            </a:r>
            <a:r>
              <a:rPr lang="en-GB" sz="2800" dirty="0">
                <a:solidFill>
                  <a:schemeClr val="accent1">
                    <a:lumMod val="50000"/>
                  </a:schemeClr>
                </a:solidFill>
                <a:latin typeface="Century Gothic" panose="020B0502020202020204" pitchFamily="34" charset="0"/>
              </a:rPr>
              <a:t>(It can be imaginary!). </a:t>
            </a:r>
            <a:endParaRPr lang="en-GB" sz="2800" b="1" dirty="0">
              <a:solidFill>
                <a:schemeClr val="accent1">
                  <a:lumMod val="50000"/>
                </a:schemeClr>
              </a:solidFill>
              <a:latin typeface="Century Gothic" panose="020B0502020202020204" pitchFamily="34" charset="0"/>
            </a:endParaRPr>
          </a:p>
          <a:p>
            <a:br>
              <a:rPr lang="en-GB" sz="2400" dirty="0">
                <a:solidFill>
                  <a:schemeClr val="accent1">
                    <a:lumMod val="50000"/>
                  </a:schemeClr>
                </a:solidFill>
                <a:latin typeface="Century Gothic" panose="020B0502020202020204" pitchFamily="34" charset="0"/>
              </a:rPr>
            </a:br>
            <a:r>
              <a:rPr lang="en-GB" sz="2400" dirty="0">
                <a:solidFill>
                  <a:schemeClr val="accent1">
                    <a:lumMod val="50000"/>
                  </a:schemeClr>
                </a:solidFill>
                <a:latin typeface="Century Gothic" panose="020B0502020202020204" pitchFamily="34" charset="0"/>
              </a:rPr>
              <a:t>Wo? </a:t>
            </a:r>
            <a:br>
              <a:rPr lang="en-GB" sz="2400" dirty="0">
                <a:solidFill>
                  <a:schemeClr val="accent1">
                    <a:lumMod val="50000"/>
                  </a:schemeClr>
                </a:solidFill>
                <a:latin typeface="Century Gothic" panose="020B0502020202020204" pitchFamily="34" charset="0"/>
              </a:rPr>
            </a:br>
            <a:r>
              <a:rPr lang="en-GB" sz="2400" dirty="0" err="1">
                <a:solidFill>
                  <a:schemeClr val="accent1">
                    <a:lumMod val="50000"/>
                  </a:schemeClr>
                </a:solidFill>
                <a:latin typeface="Century Gothic" panose="020B0502020202020204" pitchFamily="34" charset="0"/>
              </a:rPr>
              <a:t>Wie</a:t>
            </a:r>
            <a:r>
              <a:rPr lang="en-GB" sz="2400" dirty="0">
                <a:solidFill>
                  <a:schemeClr val="accent1">
                    <a:lumMod val="50000"/>
                  </a:schemeClr>
                </a:solidFill>
                <a:latin typeface="Century Gothic" panose="020B0502020202020204" pitchFamily="34" charset="0"/>
              </a:rPr>
              <a:t>? </a:t>
            </a:r>
            <a:br>
              <a:rPr lang="en-GB" sz="2400" dirty="0">
                <a:solidFill>
                  <a:schemeClr val="accent1">
                    <a:lumMod val="50000"/>
                  </a:schemeClr>
                </a:solidFill>
                <a:latin typeface="Century Gothic" panose="020B0502020202020204" pitchFamily="34" charset="0"/>
              </a:rPr>
            </a:br>
            <a:r>
              <a:rPr lang="en-GB" sz="2400" dirty="0" err="1">
                <a:solidFill>
                  <a:schemeClr val="accent1">
                    <a:lumMod val="50000"/>
                  </a:schemeClr>
                </a:solidFill>
                <a:latin typeface="Century Gothic" panose="020B0502020202020204" pitchFamily="34" charset="0"/>
              </a:rPr>
              <a:t>Wie</a:t>
            </a:r>
            <a:r>
              <a:rPr lang="en-GB" sz="2400" dirty="0">
                <a:solidFill>
                  <a:schemeClr val="accent1">
                    <a:lumMod val="50000"/>
                  </a:schemeClr>
                </a:solidFill>
                <a:latin typeface="Century Gothic" panose="020B0502020202020204" pitchFamily="34" charset="0"/>
              </a:rPr>
              <a:t> </a:t>
            </a:r>
            <a:r>
              <a:rPr lang="en-GB" sz="2400" dirty="0" err="1">
                <a:solidFill>
                  <a:schemeClr val="accent1">
                    <a:lumMod val="50000"/>
                  </a:schemeClr>
                </a:solidFill>
                <a:latin typeface="Century Gothic" panose="020B0502020202020204" pitchFamily="34" charset="0"/>
              </a:rPr>
              <a:t>lange</a:t>
            </a:r>
            <a:r>
              <a:rPr lang="en-GB" sz="2400" dirty="0">
                <a:solidFill>
                  <a:schemeClr val="accent1">
                    <a:lumMod val="50000"/>
                  </a:schemeClr>
                </a:solidFill>
                <a:latin typeface="Century Gothic" panose="020B0502020202020204" pitchFamily="34" charset="0"/>
              </a:rPr>
              <a:t> </a:t>
            </a:r>
            <a:r>
              <a:rPr lang="en-GB" sz="2400" dirty="0" err="1">
                <a:solidFill>
                  <a:schemeClr val="accent1">
                    <a:lumMod val="50000"/>
                  </a:schemeClr>
                </a:solidFill>
                <a:latin typeface="Century Gothic" panose="020B0502020202020204" pitchFamily="34" charset="0"/>
              </a:rPr>
              <a:t>dauert</a:t>
            </a:r>
            <a:r>
              <a:rPr lang="en-GB" sz="2400" dirty="0">
                <a:solidFill>
                  <a:schemeClr val="accent1">
                    <a:lumMod val="50000"/>
                  </a:schemeClr>
                </a:solidFill>
                <a:latin typeface="Century Gothic" panose="020B0502020202020204" pitchFamily="34" charset="0"/>
              </a:rPr>
              <a:t> das?</a:t>
            </a:r>
            <a:br>
              <a:rPr lang="en-GB" sz="2400" dirty="0">
                <a:solidFill>
                  <a:schemeClr val="accent1">
                    <a:lumMod val="50000"/>
                  </a:schemeClr>
                </a:solidFill>
                <a:latin typeface="Century Gothic" panose="020B0502020202020204" pitchFamily="34" charset="0"/>
              </a:rPr>
            </a:br>
            <a:r>
              <a:rPr lang="en-GB" sz="2400" dirty="0">
                <a:solidFill>
                  <a:schemeClr val="accent1">
                    <a:lumMod val="50000"/>
                  </a:schemeClr>
                </a:solidFill>
                <a:latin typeface="Century Gothic" panose="020B0502020202020204" pitchFamily="34" charset="0"/>
              </a:rPr>
              <a:t>Was </a:t>
            </a:r>
            <a:r>
              <a:rPr lang="en-GB" sz="2400" dirty="0" err="1">
                <a:solidFill>
                  <a:schemeClr val="accent1">
                    <a:lumMod val="50000"/>
                  </a:schemeClr>
                </a:solidFill>
                <a:latin typeface="Century Gothic" panose="020B0502020202020204" pitchFamily="34" charset="0"/>
              </a:rPr>
              <a:t>machst</a:t>
            </a:r>
            <a:r>
              <a:rPr lang="en-GB" sz="2400" dirty="0">
                <a:solidFill>
                  <a:schemeClr val="accent1">
                    <a:lumMod val="50000"/>
                  </a:schemeClr>
                </a:solidFill>
                <a:latin typeface="Century Gothic" panose="020B0502020202020204" pitchFamily="34" charset="0"/>
              </a:rPr>
              <a:t> du, und </a:t>
            </a:r>
            <a:r>
              <a:rPr lang="en-GB" sz="2400" dirty="0" err="1">
                <a:solidFill>
                  <a:schemeClr val="accent1">
                    <a:lumMod val="50000"/>
                  </a:schemeClr>
                </a:solidFill>
                <a:latin typeface="Century Gothic" panose="020B0502020202020204" pitchFamily="34" charset="0"/>
              </a:rPr>
              <a:t>wann</a:t>
            </a:r>
            <a:r>
              <a:rPr lang="en-GB" sz="2400" dirty="0">
                <a:solidFill>
                  <a:schemeClr val="accent1">
                    <a:lumMod val="50000"/>
                  </a:schemeClr>
                </a:solidFill>
                <a:latin typeface="Century Gothic" panose="020B0502020202020204" pitchFamily="34" charset="0"/>
              </a:rPr>
              <a:t>? </a:t>
            </a:r>
          </a:p>
          <a:p>
            <a:br>
              <a:rPr lang="en-GB" sz="2400" dirty="0">
                <a:solidFill>
                  <a:schemeClr val="accent1">
                    <a:lumMod val="50000"/>
                  </a:schemeClr>
                </a:solidFill>
                <a:latin typeface="Century Gothic" panose="020B0502020202020204" pitchFamily="34" charset="0"/>
              </a:rPr>
            </a:br>
            <a:r>
              <a:rPr lang="en-GB" sz="2400" dirty="0">
                <a:solidFill>
                  <a:schemeClr val="accent1">
                    <a:lumMod val="50000"/>
                  </a:schemeClr>
                </a:solidFill>
                <a:latin typeface="Century Gothic" panose="020B0502020202020204" pitchFamily="34" charset="0"/>
              </a:rPr>
              <a:t>Contrast this with what you </a:t>
            </a:r>
            <a:r>
              <a:rPr lang="en-GB" sz="2400" b="1" i="1" dirty="0">
                <a:solidFill>
                  <a:schemeClr val="accent1">
                    <a:lumMod val="50000"/>
                  </a:schemeClr>
                </a:solidFill>
                <a:latin typeface="Century Gothic" panose="020B0502020202020204" pitchFamily="34" charset="0"/>
              </a:rPr>
              <a:t>normally</a:t>
            </a:r>
            <a:r>
              <a:rPr lang="en-GB" sz="2400" dirty="0">
                <a:solidFill>
                  <a:schemeClr val="accent1">
                    <a:lumMod val="50000"/>
                  </a:schemeClr>
                </a:solidFill>
                <a:latin typeface="Century Gothic" panose="020B0502020202020204" pitchFamily="34" charset="0"/>
              </a:rPr>
              <a:t> do </a:t>
            </a:r>
            <a:r>
              <a:rPr lang="en-GB" sz="2400" b="1" i="1" dirty="0">
                <a:solidFill>
                  <a:schemeClr val="accent1">
                    <a:lumMod val="50000"/>
                  </a:schemeClr>
                </a:solidFill>
                <a:latin typeface="Century Gothic" panose="020B0502020202020204" pitchFamily="34" charset="0"/>
              </a:rPr>
              <a:t>every year</a:t>
            </a:r>
            <a:r>
              <a:rPr lang="en-GB" sz="2400" dirty="0">
                <a:solidFill>
                  <a:schemeClr val="accent1">
                    <a:lumMod val="50000"/>
                  </a:schemeClr>
                </a:solidFill>
                <a:latin typeface="Century Gothic" panose="020B0502020202020204" pitchFamily="34" charset="0"/>
              </a:rPr>
              <a:t>, as Mehmet and Mia did in their conversation on the previous slide.</a:t>
            </a:r>
          </a:p>
          <a:p>
            <a:endParaRPr lang="en-GB" sz="2400" dirty="0">
              <a:solidFill>
                <a:schemeClr val="accent1">
                  <a:lumMod val="50000"/>
                </a:schemeClr>
              </a:solidFill>
              <a:latin typeface="Century Gothic" panose="020B0502020202020204" pitchFamily="34" charset="0"/>
            </a:endParaRPr>
          </a:p>
          <a:p>
            <a:r>
              <a:rPr lang="en-GB" sz="2400" dirty="0">
                <a:solidFill>
                  <a:schemeClr val="accent1">
                    <a:lumMod val="50000"/>
                  </a:schemeClr>
                </a:solidFill>
                <a:latin typeface="Century Gothic" panose="020B0502020202020204" pitchFamily="34" charset="0"/>
              </a:rPr>
              <a:t>Use the vocabulary you have learned and revised this lesson. </a:t>
            </a:r>
          </a:p>
          <a:p>
            <a:r>
              <a:rPr lang="en-GB" sz="2400" dirty="0">
                <a:solidFill>
                  <a:schemeClr val="accent1">
                    <a:lumMod val="50000"/>
                  </a:schemeClr>
                </a:solidFill>
                <a:latin typeface="Century Gothic" panose="020B0502020202020204" pitchFamily="34" charset="0"/>
              </a:rPr>
              <a:t>Use a dictionary, for up to five new words, if you want to.</a:t>
            </a:r>
          </a:p>
        </p:txBody>
      </p:sp>
      <p:sp>
        <p:nvSpPr>
          <p:cNvPr id="8" name="Rounded Rectangle 11">
            <a:extLst>
              <a:ext uri="{FF2B5EF4-FFF2-40B4-BE49-F238E27FC236}">
                <a16:creationId xmlns:a16="http://schemas.microsoft.com/office/drawing/2014/main" id="{483D7EB9-C2AA-4190-98DE-925F861600E9}"/>
              </a:ext>
            </a:extLst>
          </p:cNvPr>
          <p:cNvSpPr/>
          <p:nvPr/>
        </p:nvSpPr>
        <p:spPr>
          <a:xfrm>
            <a:off x="10508974" y="247046"/>
            <a:ext cx="1448353" cy="400919"/>
          </a:xfrm>
          <a:prstGeom prst="roundRect">
            <a:avLst/>
          </a:prstGeom>
          <a:solidFill>
            <a:srgbClr val="DAA520"/>
          </a:solidFill>
          <a:ln w="12700" cap="flat" cmpd="sng" algn="ctr">
            <a:solidFill>
              <a:srgbClr val="11507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schreiben</a:t>
            </a:r>
            <a:endParaRPr kumimoji="0" lang="en-GB"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6739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18788"/>
            <a:ext cx="10515600" cy="1325563"/>
          </a:xfrm>
        </p:spPr>
        <p:txBody>
          <a:bodyPr>
            <a:normAutofit/>
          </a:bodyPr>
          <a:lstStyle/>
          <a:p>
            <a:r>
              <a:rPr lang="en-GB" sz="3600" b="1" dirty="0" err="1">
                <a:solidFill>
                  <a:schemeClr val="bg1"/>
                </a:solidFill>
              </a:rPr>
              <a:t>Schreib</a:t>
            </a:r>
            <a:r>
              <a:rPr lang="en-GB" sz="3600" b="1" dirty="0">
                <a:solidFill>
                  <a:schemeClr val="bg1"/>
                </a:solidFill>
              </a:rPr>
              <a:t> </a:t>
            </a:r>
            <a:r>
              <a:rPr lang="en-GB" sz="3600" b="1" dirty="0" err="1">
                <a:solidFill>
                  <a:schemeClr val="bg1"/>
                </a:solidFill>
              </a:rPr>
              <a:t>ein</a:t>
            </a:r>
            <a:r>
              <a:rPr lang="en-GB" sz="3600" b="1" dirty="0">
                <a:solidFill>
                  <a:schemeClr val="bg1"/>
                </a:solidFill>
              </a:rPr>
              <a:t> </a:t>
            </a:r>
            <a:r>
              <a:rPr lang="en-GB" sz="3600" b="1" dirty="0" err="1">
                <a:solidFill>
                  <a:schemeClr val="bg1"/>
                </a:solidFill>
              </a:rPr>
              <a:t>Gedicht</a:t>
            </a:r>
            <a:endParaRPr lang="en-GB" sz="3600" b="1" dirty="0">
              <a:solidFill>
                <a:schemeClr val="bg1"/>
              </a:solidFill>
            </a:endParaRPr>
          </a:p>
        </p:txBody>
      </p:sp>
      <p:sp>
        <p:nvSpPr>
          <p:cNvPr id="16" name="TextBox 15"/>
          <p:cNvSpPr txBox="1"/>
          <p:nvPr/>
        </p:nvSpPr>
        <p:spPr>
          <a:xfrm>
            <a:off x="3158154" y="6374820"/>
            <a:ext cx="3436973" cy="461665"/>
          </a:xfrm>
          <a:prstGeom prst="rect">
            <a:avLst/>
          </a:prstGeom>
          <a:noFill/>
        </p:spPr>
        <p:txBody>
          <a:bodyPr wrap="square" rtlCol="0">
            <a:spAutoFit/>
          </a:bodyPr>
          <a:lstStyle/>
          <a:p>
            <a:r>
              <a:rPr lang="en-GB" sz="2400" dirty="0">
                <a:solidFill>
                  <a:schemeClr val="bg1"/>
                </a:solidFill>
                <a:latin typeface="Century Gothic" panose="020B0502020202020204" pitchFamily="34" charset="0"/>
              </a:rPr>
              <a:t>das </a:t>
            </a:r>
            <a:r>
              <a:rPr lang="en-GB" sz="2400" dirty="0" err="1">
                <a:solidFill>
                  <a:schemeClr val="bg1"/>
                </a:solidFill>
                <a:latin typeface="Century Gothic" panose="020B0502020202020204" pitchFamily="34" charset="0"/>
              </a:rPr>
              <a:t>Gedicht</a:t>
            </a:r>
            <a:r>
              <a:rPr lang="en-GB" sz="2400" dirty="0">
                <a:solidFill>
                  <a:schemeClr val="bg1"/>
                </a:solidFill>
                <a:latin typeface="Century Gothic" panose="020B0502020202020204" pitchFamily="34" charset="0"/>
              </a:rPr>
              <a:t> - poem</a:t>
            </a:r>
          </a:p>
        </p:txBody>
      </p:sp>
      <p:sp>
        <p:nvSpPr>
          <p:cNvPr id="2" name="Rectangle 1"/>
          <p:cNvSpPr/>
          <p:nvPr/>
        </p:nvSpPr>
        <p:spPr>
          <a:xfrm>
            <a:off x="234140" y="1425798"/>
            <a:ext cx="6096000" cy="1938992"/>
          </a:xfrm>
          <a:prstGeom prst="rect">
            <a:avLst/>
          </a:prstGeom>
        </p:spPr>
        <p:txBody>
          <a:bodyPr>
            <a:spAutoFit/>
          </a:bodyPr>
          <a:lstStyle/>
          <a:p>
            <a:pPr>
              <a:lnSpc>
                <a:spcPct val="150000"/>
              </a:lnSpc>
            </a:pPr>
            <a:r>
              <a:rPr lang="en-GB" sz="2000" dirty="0">
                <a:solidFill>
                  <a:schemeClr val="accent1">
                    <a:lumMod val="50000"/>
                  </a:schemeClr>
                </a:solidFill>
                <a:latin typeface="Century Gothic" panose="020B0502020202020204" pitchFamily="34" charset="0"/>
              </a:rPr>
              <a:t>1. Choose five to seven nouns.</a:t>
            </a:r>
            <a:br>
              <a:rPr lang="en-GB" sz="2000" dirty="0">
                <a:solidFill>
                  <a:schemeClr val="accent1">
                    <a:lumMod val="50000"/>
                  </a:schemeClr>
                </a:solidFill>
                <a:latin typeface="Century Gothic" panose="020B0502020202020204" pitchFamily="34" charset="0"/>
              </a:rPr>
            </a:br>
            <a:r>
              <a:rPr lang="en-GB" sz="2000" dirty="0">
                <a:solidFill>
                  <a:schemeClr val="accent1">
                    <a:lumMod val="50000"/>
                  </a:schemeClr>
                </a:solidFill>
                <a:latin typeface="Century Gothic" panose="020B0502020202020204" pitchFamily="34" charset="0"/>
              </a:rPr>
              <a:t>2. Choose a movement and a location verb.</a:t>
            </a:r>
            <a:br>
              <a:rPr lang="en-GB" sz="2000" dirty="0">
                <a:solidFill>
                  <a:schemeClr val="accent1">
                    <a:lumMod val="50000"/>
                  </a:schemeClr>
                </a:solidFill>
                <a:latin typeface="Century Gothic" panose="020B0502020202020204" pitchFamily="34" charset="0"/>
              </a:rPr>
            </a:br>
            <a:r>
              <a:rPr lang="en-GB" sz="2000" dirty="0">
                <a:solidFill>
                  <a:schemeClr val="accent1">
                    <a:lumMod val="50000"/>
                  </a:schemeClr>
                </a:solidFill>
                <a:latin typeface="Century Gothic" panose="020B0502020202020204" pitchFamily="34" charset="0"/>
              </a:rPr>
              <a:t>3. Choose a preposition ‘in’ or ‘auf’.</a:t>
            </a:r>
            <a:br>
              <a:rPr lang="en-GB" sz="2000" dirty="0">
                <a:solidFill>
                  <a:schemeClr val="accent1">
                    <a:lumMod val="50000"/>
                  </a:schemeClr>
                </a:solidFill>
                <a:latin typeface="Century Gothic" panose="020B0502020202020204" pitchFamily="34" charset="0"/>
              </a:rPr>
            </a:br>
            <a:r>
              <a:rPr lang="en-GB" sz="2000" dirty="0">
                <a:solidFill>
                  <a:schemeClr val="accent1">
                    <a:lumMod val="50000"/>
                  </a:schemeClr>
                </a:solidFill>
                <a:latin typeface="Century Gothic" panose="020B0502020202020204" pitchFamily="34" charset="0"/>
              </a:rPr>
              <a:t>4. Write between 12 and 16 lines.</a:t>
            </a:r>
          </a:p>
        </p:txBody>
      </p:sp>
      <p:graphicFrame>
        <p:nvGraphicFramePr>
          <p:cNvPr id="10" name="Table 9"/>
          <p:cNvGraphicFramePr>
            <a:graphicFrameLocks noGrp="1"/>
          </p:cNvGraphicFramePr>
          <p:nvPr/>
        </p:nvGraphicFramePr>
        <p:xfrm>
          <a:off x="6595127" y="767506"/>
          <a:ext cx="4649491" cy="5307828"/>
        </p:xfrm>
        <a:graphic>
          <a:graphicData uri="http://schemas.openxmlformats.org/drawingml/2006/table">
            <a:tbl>
              <a:tblPr firstRow="1" bandRow="1">
                <a:tableStyleId>{5940675A-B579-460E-94D1-54222C63F5DA}</a:tableStyleId>
              </a:tblPr>
              <a:tblGrid>
                <a:gridCol w="4649491">
                  <a:extLst>
                    <a:ext uri="{9D8B030D-6E8A-4147-A177-3AD203B41FA5}">
                      <a16:colId xmlns:a16="http://schemas.microsoft.com/office/drawing/2014/main" val="20000"/>
                    </a:ext>
                  </a:extLst>
                </a:gridCol>
              </a:tblGrid>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solidFill>
                        <a:schemeClr val="accent5">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442319">
                <a:tc>
                  <a:txBody>
                    <a:bodyPr/>
                    <a:lstStyle/>
                    <a:p>
                      <a:endParaRPr lang="en-GB" sz="2000" dirty="0">
                        <a:solidFill>
                          <a:schemeClr val="accent5">
                            <a:lumMod val="50000"/>
                          </a:schemeClr>
                        </a:solidFill>
                        <a:latin typeface="Century Gothic" panose="020B0502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5">
                          <a:lumMod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bl>
          </a:graphicData>
        </a:graphic>
      </p:graphicFrame>
      <p:sp>
        <p:nvSpPr>
          <p:cNvPr id="11" name="Rounded Rectangle 11">
            <a:extLst>
              <a:ext uri="{FF2B5EF4-FFF2-40B4-BE49-F238E27FC236}">
                <a16:creationId xmlns:a16="http://schemas.microsoft.com/office/drawing/2014/main" id="{483D7EB9-C2AA-4190-98DE-925F861600E9}"/>
              </a:ext>
            </a:extLst>
          </p:cNvPr>
          <p:cNvSpPr/>
          <p:nvPr/>
        </p:nvSpPr>
        <p:spPr>
          <a:xfrm>
            <a:off x="10508974" y="247046"/>
            <a:ext cx="1448353"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schreiben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092603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txBox="1">
            <a:spLocks/>
          </p:cNvSpPr>
          <p:nvPr/>
        </p:nvSpPr>
        <p:spPr>
          <a:xfrm>
            <a:off x="123575" y="375091"/>
            <a:ext cx="4734417" cy="70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endParaRPr lang="en-GB" sz="3600" b="1" dirty="0">
              <a:solidFill>
                <a:schemeClr val="bg1"/>
              </a:solidFill>
            </a:endParaRPr>
          </a:p>
        </p:txBody>
      </p:sp>
      <p:sp>
        <p:nvSpPr>
          <p:cNvPr id="5"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6" name="TextBox 5"/>
          <p:cNvSpPr txBox="1"/>
          <p:nvPr/>
        </p:nvSpPr>
        <p:spPr>
          <a:xfrm>
            <a:off x="424227" y="2791807"/>
            <a:ext cx="3560919" cy="2308324"/>
          </a:xfrm>
          <a:prstGeom prst="rect">
            <a:avLst/>
          </a:prstGeom>
          <a:noFill/>
        </p:spPr>
        <p:txBody>
          <a:bodyPr wrap="square" rtlCol="0">
            <a:spAutoFit/>
          </a:bodyPr>
          <a:lstStyle/>
          <a:p>
            <a:pPr marL="457200" indent="-457200">
              <a:buAutoNum type="arabicPeriod"/>
            </a:pPr>
            <a:r>
              <a:rPr lang="en-GB" sz="2400" dirty="0">
                <a:latin typeface="Century Gothic" panose="020B0502020202020204" pitchFamily="34" charset="0"/>
              </a:rPr>
              <a:t>Mann/</a:t>
            </a:r>
            <a:r>
              <a:rPr lang="en-GB" sz="2400" dirty="0" err="1">
                <a:latin typeface="Century Gothic" panose="020B0502020202020204" pitchFamily="34" charset="0"/>
              </a:rPr>
              <a:t>trinkt</a:t>
            </a:r>
            <a:endParaRPr lang="en-GB" sz="2400" dirty="0">
              <a:latin typeface="Century Gothic" panose="020B0502020202020204" pitchFamily="34" charset="0"/>
            </a:endParaRPr>
          </a:p>
          <a:p>
            <a:pPr marL="457200" indent="-457200">
              <a:buFontTx/>
              <a:buAutoNum type="arabicPeriod"/>
            </a:pPr>
            <a:r>
              <a:rPr lang="en-GB" sz="2400" dirty="0" err="1">
                <a:latin typeface="Century Gothic" panose="020B0502020202020204" pitchFamily="34" charset="0"/>
              </a:rPr>
              <a:t>Haus</a:t>
            </a:r>
            <a:r>
              <a:rPr lang="en-GB" sz="2400" dirty="0">
                <a:latin typeface="Century Gothic" panose="020B0502020202020204" pitchFamily="34" charset="0"/>
              </a:rPr>
              <a:t>/</a:t>
            </a:r>
            <a:r>
              <a:rPr lang="en-GB" sz="2400" dirty="0" err="1">
                <a:latin typeface="Century Gothic" panose="020B0502020202020204" pitchFamily="34" charset="0"/>
              </a:rPr>
              <a:t>ist</a:t>
            </a:r>
            <a:endParaRPr lang="en-GB" sz="2400" dirty="0">
              <a:latin typeface="Century Gothic" panose="020B0502020202020204" pitchFamily="34" charset="0"/>
            </a:endParaRPr>
          </a:p>
          <a:p>
            <a:pPr marL="457200" indent="-457200">
              <a:buAutoNum type="arabicPeriod"/>
            </a:pPr>
            <a:r>
              <a:rPr lang="en-GB" sz="2400" dirty="0" err="1">
                <a:latin typeface="Century Gothic" panose="020B0502020202020204" pitchFamily="34" charset="0"/>
              </a:rPr>
              <a:t>Mädchen</a:t>
            </a:r>
            <a:r>
              <a:rPr lang="en-GB" sz="2400" dirty="0">
                <a:latin typeface="Century Gothic" panose="020B0502020202020204" pitchFamily="34" charset="0"/>
              </a:rPr>
              <a:t>/</a:t>
            </a:r>
            <a:r>
              <a:rPr lang="en-GB" sz="2400" dirty="0" err="1">
                <a:latin typeface="Century Gothic" panose="020B0502020202020204" pitchFamily="34" charset="0"/>
              </a:rPr>
              <a:t>spielt</a:t>
            </a:r>
            <a:endParaRPr lang="en-GB" sz="2400" dirty="0">
              <a:latin typeface="Century Gothic" panose="020B0502020202020204" pitchFamily="34" charset="0"/>
            </a:endParaRPr>
          </a:p>
          <a:p>
            <a:pPr marL="457200" indent="-457200">
              <a:buFontTx/>
              <a:buAutoNum type="arabicPeriod"/>
            </a:pPr>
            <a:r>
              <a:rPr lang="en-GB" sz="2400" dirty="0" err="1">
                <a:latin typeface="Century Gothic" panose="020B0502020202020204" pitchFamily="34" charset="0"/>
              </a:rPr>
              <a:t>Nacht</a:t>
            </a:r>
            <a:r>
              <a:rPr lang="en-GB" sz="2400" dirty="0">
                <a:latin typeface="Century Gothic" panose="020B0502020202020204" pitchFamily="34" charset="0"/>
              </a:rPr>
              <a:t>/</a:t>
            </a:r>
            <a:r>
              <a:rPr lang="en-GB" sz="2400" dirty="0" err="1">
                <a:latin typeface="Century Gothic" panose="020B0502020202020204" pitchFamily="34" charset="0"/>
              </a:rPr>
              <a:t>ist</a:t>
            </a:r>
            <a:endParaRPr lang="en-GB" sz="2400" dirty="0">
              <a:latin typeface="Century Gothic" panose="020B0502020202020204" pitchFamily="34" charset="0"/>
            </a:endParaRPr>
          </a:p>
          <a:p>
            <a:pPr marL="457200" indent="-457200">
              <a:buAutoNum type="arabicPeriod"/>
            </a:pPr>
            <a:r>
              <a:rPr lang="en-GB" sz="2400" dirty="0" err="1">
                <a:latin typeface="Century Gothic" panose="020B0502020202020204" pitchFamily="34" charset="0"/>
              </a:rPr>
              <a:t>Junge</a:t>
            </a:r>
            <a:r>
              <a:rPr lang="en-GB" sz="2400" dirty="0">
                <a:latin typeface="Century Gothic" panose="020B0502020202020204" pitchFamily="34" charset="0"/>
              </a:rPr>
              <a:t>/</a:t>
            </a:r>
            <a:r>
              <a:rPr lang="en-GB" sz="2400" dirty="0" err="1">
                <a:latin typeface="Century Gothic" panose="020B0502020202020204" pitchFamily="34" charset="0"/>
              </a:rPr>
              <a:t>liest</a:t>
            </a:r>
            <a:endParaRPr lang="en-GB" sz="2400" dirty="0">
              <a:latin typeface="Century Gothic" panose="020B0502020202020204" pitchFamily="34" charset="0"/>
            </a:endParaRPr>
          </a:p>
          <a:p>
            <a:pPr marL="457200" indent="-457200">
              <a:buAutoNum type="arabicPeriod"/>
            </a:pPr>
            <a:r>
              <a:rPr lang="en-GB" sz="2400" dirty="0">
                <a:latin typeface="Century Gothic" panose="020B0502020202020204" pitchFamily="34" charset="0"/>
              </a:rPr>
              <a:t>Mutter/</a:t>
            </a:r>
            <a:r>
              <a:rPr lang="en-GB" sz="2400" dirty="0" err="1">
                <a:latin typeface="Century Gothic" panose="020B0502020202020204" pitchFamily="34" charset="0"/>
              </a:rPr>
              <a:t>spielt</a:t>
            </a:r>
            <a:endParaRPr lang="en-GB" sz="2400" dirty="0">
              <a:latin typeface="Century Gothic" panose="020B0502020202020204" pitchFamily="34" charset="0"/>
            </a:endParaRPr>
          </a:p>
        </p:txBody>
      </p:sp>
      <p:sp>
        <p:nvSpPr>
          <p:cNvPr id="7" name="TextBox 6"/>
          <p:cNvSpPr txBox="1"/>
          <p:nvPr/>
        </p:nvSpPr>
        <p:spPr>
          <a:xfrm>
            <a:off x="357676" y="1638175"/>
            <a:ext cx="11747583" cy="830997"/>
          </a:xfrm>
          <a:prstGeom prst="rect">
            <a:avLst/>
          </a:prstGeom>
          <a:noFill/>
        </p:spPr>
        <p:txBody>
          <a:bodyPr wrap="square" rtlCol="0">
            <a:spAutoFit/>
          </a:bodyPr>
          <a:lstStyle/>
          <a:p>
            <a:r>
              <a:rPr lang="en-GB" sz="2400" dirty="0">
                <a:latin typeface="Century Gothic" panose="020B0502020202020204" pitchFamily="34" charset="0"/>
              </a:rPr>
              <a:t>Write sentences in German based on these words. You may add other words. </a:t>
            </a:r>
            <a:br>
              <a:rPr lang="en-GB" sz="2400" dirty="0">
                <a:latin typeface="Century Gothic" panose="020B0502020202020204" pitchFamily="34" charset="0"/>
              </a:rPr>
            </a:br>
            <a:r>
              <a:rPr lang="en-GB" sz="2400" dirty="0">
                <a:latin typeface="Century Gothic" panose="020B0502020202020204" pitchFamily="34" charset="0"/>
              </a:rPr>
              <a:t>Choose the words for </a:t>
            </a:r>
            <a:r>
              <a:rPr lang="en-GB" sz="2400" b="1" i="1" dirty="0">
                <a:latin typeface="Century Gothic" panose="020B0502020202020204" pitchFamily="34" charset="0"/>
              </a:rPr>
              <a:t>the </a:t>
            </a:r>
            <a:r>
              <a:rPr lang="en-GB" sz="2400" dirty="0">
                <a:latin typeface="Century Gothic" panose="020B0502020202020204" pitchFamily="34" charset="0"/>
              </a:rPr>
              <a:t>carefully.</a:t>
            </a:r>
            <a:endParaRPr lang="en-GB" sz="2400" b="1" i="1" dirty="0">
              <a:latin typeface="Century Gothic" panose="020B0502020202020204" pitchFamily="34" charset="0"/>
            </a:endParaRPr>
          </a:p>
        </p:txBody>
      </p:sp>
      <p:sp>
        <p:nvSpPr>
          <p:cNvPr id="8" name="TextBox 7"/>
          <p:cNvSpPr txBox="1"/>
          <p:nvPr/>
        </p:nvSpPr>
        <p:spPr>
          <a:xfrm>
            <a:off x="3985146" y="2764511"/>
            <a:ext cx="4844955" cy="461665"/>
          </a:xfrm>
          <a:prstGeom prst="rect">
            <a:avLst/>
          </a:prstGeom>
          <a:noFill/>
        </p:spPr>
        <p:txBody>
          <a:bodyPr wrap="square" rtlCol="0">
            <a:spAutoFit/>
          </a:bodyPr>
          <a:lstStyle/>
          <a:p>
            <a:r>
              <a:rPr lang="de-DE" sz="2400" dirty="0">
                <a:latin typeface="Century Gothic" panose="020B0502020202020204" pitchFamily="34" charset="0"/>
              </a:rPr>
              <a:t>Der Mann trinkt Wasser.</a:t>
            </a:r>
          </a:p>
        </p:txBody>
      </p:sp>
      <p:sp>
        <p:nvSpPr>
          <p:cNvPr id="9" name="TextBox 8"/>
          <p:cNvSpPr txBox="1"/>
          <p:nvPr/>
        </p:nvSpPr>
        <p:spPr>
          <a:xfrm>
            <a:off x="3985146" y="3904278"/>
            <a:ext cx="4844955" cy="461665"/>
          </a:xfrm>
          <a:prstGeom prst="rect">
            <a:avLst/>
          </a:prstGeom>
          <a:noFill/>
        </p:spPr>
        <p:txBody>
          <a:bodyPr wrap="square" rtlCol="0">
            <a:spAutoFit/>
          </a:bodyPr>
          <a:lstStyle/>
          <a:p>
            <a:r>
              <a:rPr lang="de-DE" sz="2400" dirty="0">
                <a:latin typeface="Century Gothic" panose="020B0502020202020204" pitchFamily="34" charset="0"/>
              </a:rPr>
              <a:t>Die Nacht ist lang und dunkel.</a:t>
            </a:r>
          </a:p>
        </p:txBody>
      </p:sp>
      <p:sp>
        <p:nvSpPr>
          <p:cNvPr id="10" name="TextBox 9"/>
          <p:cNvSpPr txBox="1"/>
          <p:nvPr/>
        </p:nvSpPr>
        <p:spPr>
          <a:xfrm>
            <a:off x="3979080" y="3536745"/>
            <a:ext cx="7321266" cy="461665"/>
          </a:xfrm>
          <a:prstGeom prst="rect">
            <a:avLst/>
          </a:prstGeom>
          <a:noFill/>
        </p:spPr>
        <p:txBody>
          <a:bodyPr wrap="square" rtlCol="0">
            <a:spAutoFit/>
          </a:bodyPr>
          <a:lstStyle/>
          <a:p>
            <a:r>
              <a:rPr lang="de-DE" sz="2400" dirty="0">
                <a:latin typeface="Century Gothic" panose="020B0502020202020204" pitchFamily="34" charset="0"/>
              </a:rPr>
              <a:t>Das Mädchen spielt </a:t>
            </a:r>
            <a:r>
              <a:rPr lang="en-GB" sz="2400" dirty="0" err="1">
                <a:latin typeface="Century Gothic" panose="020B0502020202020204" pitchFamily="34" charset="0"/>
              </a:rPr>
              <a:t>Fußball</a:t>
            </a:r>
            <a:r>
              <a:rPr lang="en-GB" sz="2400" dirty="0">
                <a:latin typeface="Century Gothic" panose="020B0502020202020204" pitchFamily="34" charset="0"/>
              </a:rPr>
              <a:t> (</a:t>
            </a:r>
            <a:r>
              <a:rPr lang="en-GB" sz="2400" dirty="0" err="1">
                <a:latin typeface="Century Gothic" panose="020B0502020202020204" pitchFamily="34" charset="0"/>
              </a:rPr>
              <a:t>mit</a:t>
            </a:r>
            <a:r>
              <a:rPr lang="en-GB" sz="2400" dirty="0">
                <a:latin typeface="Century Gothic" panose="020B0502020202020204" pitchFamily="34" charset="0"/>
              </a:rPr>
              <a:t> </a:t>
            </a:r>
            <a:r>
              <a:rPr lang="en-GB" sz="2400" dirty="0" err="1">
                <a:latin typeface="Century Gothic" panose="020B0502020202020204" pitchFamily="34" charset="0"/>
              </a:rPr>
              <a:t>einem</a:t>
            </a:r>
            <a:r>
              <a:rPr lang="en-GB" sz="2400" dirty="0">
                <a:latin typeface="Century Gothic" panose="020B0502020202020204" pitchFamily="34" charset="0"/>
              </a:rPr>
              <a:t> Freund).</a:t>
            </a:r>
            <a:endParaRPr lang="de-DE" sz="2400" dirty="0">
              <a:latin typeface="Century Gothic" panose="020B0502020202020204" pitchFamily="34" charset="0"/>
            </a:endParaRPr>
          </a:p>
        </p:txBody>
      </p:sp>
      <p:sp>
        <p:nvSpPr>
          <p:cNvPr id="11" name="TextBox 10"/>
          <p:cNvSpPr txBox="1"/>
          <p:nvPr/>
        </p:nvSpPr>
        <p:spPr>
          <a:xfrm>
            <a:off x="3979080" y="3166290"/>
            <a:ext cx="7321266" cy="461665"/>
          </a:xfrm>
          <a:prstGeom prst="rect">
            <a:avLst/>
          </a:prstGeom>
          <a:noFill/>
        </p:spPr>
        <p:txBody>
          <a:bodyPr wrap="square" rtlCol="0">
            <a:spAutoFit/>
          </a:bodyPr>
          <a:lstStyle/>
          <a:p>
            <a:r>
              <a:rPr lang="de-DE" sz="2400" dirty="0">
                <a:latin typeface="Century Gothic" panose="020B0502020202020204" pitchFamily="34" charset="0"/>
              </a:rPr>
              <a:t>Das Haus ist klein/gro</a:t>
            </a:r>
            <a:r>
              <a:rPr lang="en-GB" sz="2400" dirty="0">
                <a:latin typeface="Century Gothic" panose="020B0502020202020204" pitchFamily="34" charset="0"/>
              </a:rPr>
              <a:t>ß/</a:t>
            </a:r>
            <a:r>
              <a:rPr lang="en-GB" sz="2400" dirty="0" err="1">
                <a:latin typeface="Century Gothic" panose="020B0502020202020204" pitchFamily="34" charset="0"/>
              </a:rPr>
              <a:t>neu</a:t>
            </a:r>
            <a:r>
              <a:rPr lang="en-GB" sz="2400" dirty="0">
                <a:latin typeface="Century Gothic" panose="020B0502020202020204" pitchFamily="34" charset="0"/>
              </a:rPr>
              <a:t>/</a:t>
            </a:r>
            <a:r>
              <a:rPr lang="en-GB" sz="2400" dirty="0" err="1">
                <a:latin typeface="Century Gothic" panose="020B0502020202020204" pitchFamily="34" charset="0"/>
              </a:rPr>
              <a:t>offen</a:t>
            </a:r>
            <a:r>
              <a:rPr lang="en-GB" sz="2400" dirty="0">
                <a:latin typeface="Century Gothic" panose="020B0502020202020204" pitchFamily="34" charset="0"/>
              </a:rPr>
              <a:t>/</a:t>
            </a:r>
            <a:r>
              <a:rPr lang="en-GB" sz="2400" dirty="0" err="1">
                <a:latin typeface="Century Gothic" panose="020B0502020202020204" pitchFamily="34" charset="0"/>
              </a:rPr>
              <a:t>schön</a:t>
            </a:r>
            <a:r>
              <a:rPr lang="en-GB" sz="2400" dirty="0">
                <a:latin typeface="Century Gothic" panose="020B0502020202020204" pitchFamily="34" charset="0"/>
              </a:rPr>
              <a:t>.</a:t>
            </a:r>
            <a:endParaRPr lang="de-DE" sz="2400" dirty="0">
              <a:latin typeface="Century Gothic" panose="020B0502020202020204" pitchFamily="34" charset="0"/>
            </a:endParaRPr>
          </a:p>
        </p:txBody>
      </p:sp>
      <p:sp>
        <p:nvSpPr>
          <p:cNvPr id="12" name="TextBox 11"/>
          <p:cNvSpPr txBox="1"/>
          <p:nvPr/>
        </p:nvSpPr>
        <p:spPr>
          <a:xfrm>
            <a:off x="3979080" y="4269133"/>
            <a:ext cx="7321266" cy="461665"/>
          </a:xfrm>
          <a:prstGeom prst="rect">
            <a:avLst/>
          </a:prstGeom>
          <a:noFill/>
        </p:spPr>
        <p:txBody>
          <a:bodyPr wrap="square" rtlCol="0">
            <a:spAutoFit/>
          </a:bodyPr>
          <a:lstStyle/>
          <a:p>
            <a:r>
              <a:rPr lang="de-DE" sz="2400" dirty="0">
                <a:latin typeface="Century Gothic" panose="020B0502020202020204" pitchFamily="34" charset="0"/>
              </a:rPr>
              <a:t>Der Junge </a:t>
            </a:r>
            <a:r>
              <a:rPr lang="en-GB" sz="2400" dirty="0" err="1">
                <a:latin typeface="Century Gothic" panose="020B0502020202020204" pitchFamily="34" charset="0"/>
              </a:rPr>
              <a:t>liest</a:t>
            </a:r>
            <a:r>
              <a:rPr lang="en-GB" sz="2400" dirty="0">
                <a:latin typeface="Century Gothic" panose="020B0502020202020204" pitchFamily="34" charset="0"/>
              </a:rPr>
              <a:t> </a:t>
            </a:r>
            <a:r>
              <a:rPr lang="en-GB" sz="2400" dirty="0" err="1">
                <a:latin typeface="Century Gothic" panose="020B0502020202020204" pitchFamily="34" charset="0"/>
              </a:rPr>
              <a:t>ein</a:t>
            </a:r>
            <a:r>
              <a:rPr lang="en-GB" sz="2400" dirty="0">
                <a:latin typeface="Century Gothic" panose="020B0502020202020204" pitchFamily="34" charset="0"/>
              </a:rPr>
              <a:t> </a:t>
            </a:r>
            <a:r>
              <a:rPr lang="en-GB" sz="2400" dirty="0" err="1">
                <a:latin typeface="Century Gothic" panose="020B0502020202020204" pitchFamily="34" charset="0"/>
              </a:rPr>
              <a:t>Buch</a:t>
            </a:r>
            <a:r>
              <a:rPr lang="en-GB" sz="2400" dirty="0">
                <a:latin typeface="Century Gothic" panose="020B0502020202020204" pitchFamily="34" charset="0"/>
              </a:rPr>
              <a:t>.</a:t>
            </a:r>
            <a:endParaRPr lang="de-DE" sz="2400" dirty="0">
              <a:latin typeface="Century Gothic" panose="020B0502020202020204" pitchFamily="34" charset="0"/>
            </a:endParaRPr>
          </a:p>
        </p:txBody>
      </p:sp>
      <p:sp>
        <p:nvSpPr>
          <p:cNvPr id="13" name="TextBox 12"/>
          <p:cNvSpPr txBox="1"/>
          <p:nvPr/>
        </p:nvSpPr>
        <p:spPr>
          <a:xfrm>
            <a:off x="3979080" y="4649216"/>
            <a:ext cx="7321266" cy="461665"/>
          </a:xfrm>
          <a:prstGeom prst="rect">
            <a:avLst/>
          </a:prstGeom>
          <a:noFill/>
        </p:spPr>
        <p:txBody>
          <a:bodyPr wrap="square" rtlCol="0">
            <a:spAutoFit/>
          </a:bodyPr>
          <a:lstStyle/>
          <a:p>
            <a:r>
              <a:rPr lang="de-DE" sz="2400" dirty="0">
                <a:latin typeface="Century Gothic" panose="020B0502020202020204" pitchFamily="34" charset="0"/>
              </a:rPr>
              <a:t>Die Mutter spielt Tennis.</a:t>
            </a:r>
          </a:p>
        </p:txBody>
      </p:sp>
      <p:sp>
        <p:nvSpPr>
          <p:cNvPr id="14" name="Rounded Rectangle 13">
            <a:extLst>
              <a:ext uri="{FF2B5EF4-FFF2-40B4-BE49-F238E27FC236}">
                <a16:creationId xmlns:a16="http://schemas.microsoft.com/office/drawing/2014/main" id="{FF9D5FC3-2828-4A20-AB45-539B08625342}"/>
              </a:ext>
            </a:extLst>
          </p:cNvPr>
          <p:cNvSpPr/>
          <p:nvPr/>
        </p:nvSpPr>
        <p:spPr>
          <a:xfrm>
            <a:off x="9924437" y="106899"/>
            <a:ext cx="2099196" cy="400919"/>
          </a:xfrm>
          <a:prstGeom prst="roundRect">
            <a:avLst/>
          </a:prstGeom>
          <a:solidFill>
            <a:srgbClr val="DAA520"/>
          </a:solidFill>
          <a:ln>
            <a:solidFill>
              <a:srgbClr val="DAA52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b="1" dirty="0" err="1">
                <a:solidFill>
                  <a:prstClr val="white"/>
                </a:solidFill>
                <a:latin typeface="Century Gothic" panose="020B0502020202020204" pitchFamily="34" charset="0"/>
              </a:rPr>
              <a:t>schreiben</a:t>
            </a:r>
            <a:endParaRPr lang="en-GB" sz="2400" b="1" dirty="0">
              <a:solidFill>
                <a:prstClr val="white"/>
              </a:solidFill>
              <a:latin typeface="Century Gothic" panose="020B0502020202020204" pitchFamily="34" charset="0"/>
            </a:endParaRPr>
          </a:p>
        </p:txBody>
      </p:sp>
      <p:sp>
        <p:nvSpPr>
          <p:cNvPr id="2" name="Title 1"/>
          <p:cNvSpPr>
            <a:spLocks noGrp="1"/>
          </p:cNvSpPr>
          <p:nvPr>
            <p:ph type="title"/>
          </p:nvPr>
        </p:nvSpPr>
        <p:spPr>
          <a:xfrm>
            <a:off x="0" y="246815"/>
            <a:ext cx="10515600" cy="1325563"/>
          </a:xfrm>
        </p:spPr>
        <p:txBody>
          <a:bodyPr>
            <a:normAutofit/>
          </a:bodyPr>
          <a:lstStyle/>
          <a:p>
            <a:r>
              <a:rPr lang="en-GB" sz="3600" b="1">
                <a:solidFill>
                  <a:schemeClr val="bg1"/>
                </a:solidFill>
              </a:rPr>
              <a:t>Schreib eine Filmszene</a:t>
            </a:r>
            <a:br>
              <a:rPr lang="en-GB" sz="3600" b="1">
                <a:solidFill>
                  <a:schemeClr val="bg1"/>
                </a:solidFill>
              </a:rPr>
            </a:br>
            <a:endParaRPr lang="en-GB" sz="3600"/>
          </a:p>
        </p:txBody>
      </p:sp>
    </p:spTree>
    <p:extLst>
      <p:ext uri="{BB962C8B-B14F-4D97-AF65-F5344CB8AC3E}">
        <p14:creationId xmlns:p14="http://schemas.microsoft.com/office/powerpoint/2010/main" val="383267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2"/>
          <p:cNvPicPr preferRelativeResize="0"/>
          <p:nvPr/>
        </p:nvPicPr>
        <p:blipFill rotWithShape="1">
          <a:blip r:embed="rId3">
            <a:alphaModFix/>
          </a:blip>
          <a:srcRect/>
          <a:stretch/>
        </p:blipFill>
        <p:spPr>
          <a:xfrm>
            <a:off x="0" y="294041"/>
            <a:ext cx="6807200" cy="869950"/>
          </a:xfrm>
          <a:prstGeom prst="rect">
            <a:avLst/>
          </a:prstGeom>
          <a:noFill/>
          <a:ln>
            <a:noFill/>
          </a:ln>
        </p:spPr>
      </p:pic>
      <p:sp>
        <p:nvSpPr>
          <p:cNvPr id="149" name="Google Shape;149;p2"/>
          <p:cNvSpPr txBox="1">
            <a:spLocks noGrp="1"/>
          </p:cNvSpPr>
          <p:nvPr>
            <p:ph type="title"/>
          </p:nvPr>
        </p:nvSpPr>
        <p:spPr>
          <a:xfrm>
            <a:off x="40944" y="294041"/>
            <a:ext cx="5810250" cy="707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entury Gothic"/>
              <a:buNone/>
            </a:pPr>
            <a:r>
              <a:rPr lang="en-GB" sz="3600" b="1" dirty="0" err="1">
                <a:solidFill>
                  <a:schemeClr val="lt1"/>
                </a:solidFill>
              </a:rPr>
              <a:t>Weihnachtsgeschenke</a:t>
            </a:r>
            <a:endParaRPr sz="3600" b="1" dirty="0">
              <a:solidFill>
                <a:schemeClr val="lt1"/>
              </a:solidFill>
            </a:endParaRPr>
          </a:p>
        </p:txBody>
      </p:sp>
      <p:sp>
        <p:nvSpPr>
          <p:cNvPr id="150" name="Google Shape;150;p2"/>
          <p:cNvSpPr/>
          <p:nvPr/>
        </p:nvSpPr>
        <p:spPr>
          <a:xfrm>
            <a:off x="10344150" y="247047"/>
            <a:ext cx="1613177" cy="343503"/>
          </a:xfrm>
          <a:prstGeom prst="roundRect">
            <a:avLst>
              <a:gd name="adj" fmla="val 16667"/>
            </a:avLst>
          </a:prstGeom>
          <a:solidFill>
            <a:srgbClr val="DAA520"/>
          </a:solidFill>
          <a:ln w="127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800" b="1" dirty="0" err="1">
                <a:solidFill>
                  <a:srgbClr val="FFFFFF"/>
                </a:solidFill>
                <a:latin typeface="Century Gothic"/>
                <a:ea typeface="Century Gothic"/>
                <a:cs typeface="Century Gothic"/>
                <a:sym typeface="Century Gothic"/>
              </a:rPr>
              <a:t>schreiben</a:t>
            </a:r>
            <a:endParaRPr sz="1800" b="1" dirty="0">
              <a:solidFill>
                <a:srgbClr val="FFFFFF"/>
              </a:solidFill>
              <a:latin typeface="Century Gothic"/>
              <a:ea typeface="Century Gothic"/>
              <a:cs typeface="Century Gothic"/>
              <a:sym typeface="Century Gothic"/>
            </a:endParaRPr>
          </a:p>
        </p:txBody>
      </p:sp>
      <p:sp>
        <p:nvSpPr>
          <p:cNvPr id="2" name="TextBox 1"/>
          <p:cNvSpPr txBox="1"/>
          <p:nvPr/>
        </p:nvSpPr>
        <p:spPr>
          <a:xfrm>
            <a:off x="386862" y="1441938"/>
            <a:ext cx="10832123" cy="4493538"/>
          </a:xfrm>
          <a:prstGeom prst="rect">
            <a:avLst/>
          </a:prstGeom>
          <a:noFill/>
        </p:spPr>
        <p:txBody>
          <a:bodyPr wrap="square" rtlCol="0">
            <a:spAutoFit/>
          </a:bodyPr>
          <a:lstStyle/>
          <a:p>
            <a:r>
              <a:rPr lang="en-GB" sz="2200" dirty="0">
                <a:solidFill>
                  <a:schemeClr val="accent1">
                    <a:lumMod val="50000"/>
                  </a:schemeClr>
                </a:solidFill>
                <a:latin typeface="Century Gothic" panose="020B0502020202020204" pitchFamily="34" charset="0"/>
              </a:rPr>
              <a:t>Und was </a:t>
            </a:r>
            <a:r>
              <a:rPr lang="en-GB" sz="2200" dirty="0" err="1">
                <a:solidFill>
                  <a:schemeClr val="accent1">
                    <a:lumMod val="50000"/>
                  </a:schemeClr>
                </a:solidFill>
                <a:latin typeface="Century Gothic" panose="020B0502020202020204" pitchFamily="34" charset="0"/>
              </a:rPr>
              <a:t>denkst</a:t>
            </a:r>
            <a:r>
              <a:rPr lang="en-GB" sz="2200" dirty="0">
                <a:solidFill>
                  <a:schemeClr val="accent1">
                    <a:lumMod val="50000"/>
                  </a:schemeClr>
                </a:solidFill>
                <a:latin typeface="Century Gothic" panose="020B0502020202020204" pitchFamily="34" charset="0"/>
              </a:rPr>
              <a:t> du? Give opinions on four Christmas presents.</a:t>
            </a:r>
          </a:p>
          <a:p>
            <a:endParaRPr lang="en-GB" sz="2200" dirty="0">
              <a:solidFill>
                <a:schemeClr val="accent1">
                  <a:lumMod val="50000"/>
                </a:schemeClr>
              </a:solidFill>
              <a:latin typeface="Century Gothic" panose="020B0502020202020204" pitchFamily="34" charset="0"/>
            </a:endParaRPr>
          </a:p>
          <a:p>
            <a:r>
              <a:rPr lang="en-GB" sz="2200" b="1" dirty="0" err="1">
                <a:solidFill>
                  <a:schemeClr val="accent1">
                    <a:lumMod val="50000"/>
                  </a:schemeClr>
                </a:solidFill>
                <a:latin typeface="Century Gothic" panose="020B0502020202020204" pitchFamily="34" charset="0"/>
              </a:rPr>
              <a:t>Beispiel</a:t>
            </a:r>
            <a:r>
              <a:rPr lang="en-GB" sz="2200" b="1"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Ich</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habe</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jetzt</a:t>
            </a:r>
            <a:r>
              <a:rPr lang="en-GB" sz="2200" dirty="0">
                <a:solidFill>
                  <a:schemeClr val="accent1">
                    <a:lumMod val="50000"/>
                  </a:schemeClr>
                </a:solidFill>
                <a:latin typeface="Century Gothic" panose="020B0502020202020204" pitchFamily="34" charset="0"/>
              </a:rPr>
              <a:t> </a:t>
            </a:r>
            <a:r>
              <a:rPr lang="en-GB" sz="2200" b="1" dirty="0" err="1">
                <a:solidFill>
                  <a:schemeClr val="accent1">
                    <a:lumMod val="50000"/>
                  </a:schemeClr>
                </a:solidFill>
                <a:latin typeface="Century Gothic" panose="020B0502020202020204" pitchFamily="34" charset="0"/>
              </a:rPr>
              <a:t>eine</a:t>
            </a:r>
            <a:r>
              <a:rPr lang="en-GB" sz="2200" b="1" dirty="0">
                <a:solidFill>
                  <a:schemeClr val="accent1">
                    <a:lumMod val="50000"/>
                  </a:schemeClr>
                </a:solidFill>
                <a:latin typeface="Century Gothic" panose="020B0502020202020204" pitchFamily="34" charset="0"/>
              </a:rPr>
              <a:t> </a:t>
            </a:r>
            <a:r>
              <a:rPr lang="en-GB" sz="2200" b="1" dirty="0" err="1">
                <a:solidFill>
                  <a:schemeClr val="accent1">
                    <a:lumMod val="50000"/>
                  </a:schemeClr>
                </a:solidFill>
                <a:latin typeface="Century Gothic" panose="020B0502020202020204" pitchFamily="34" charset="0"/>
              </a:rPr>
              <a:t>Jacke</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Ich</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denke</a:t>
            </a:r>
            <a:r>
              <a:rPr lang="en-GB" sz="2200" dirty="0">
                <a:solidFill>
                  <a:schemeClr val="accent1">
                    <a:lumMod val="50000"/>
                  </a:schemeClr>
                </a:solidFill>
                <a:latin typeface="Century Gothic" panose="020B0502020202020204" pitchFamily="34" charset="0"/>
              </a:rPr>
              <a:t>, </a:t>
            </a:r>
            <a:r>
              <a:rPr lang="en-GB" sz="2200" b="1" dirty="0" err="1">
                <a:solidFill>
                  <a:schemeClr val="accent1">
                    <a:lumMod val="50000"/>
                  </a:schemeClr>
                </a:solidFill>
                <a:latin typeface="Century Gothic" panose="020B0502020202020204" pitchFamily="34" charset="0"/>
              </a:rPr>
              <a:t>sie</a:t>
            </a:r>
            <a:r>
              <a:rPr lang="en-GB" sz="2200" b="1"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ist</a:t>
            </a:r>
            <a:r>
              <a:rPr lang="en-GB" sz="2200" dirty="0">
                <a:solidFill>
                  <a:schemeClr val="accent1">
                    <a:lumMod val="50000"/>
                  </a:schemeClr>
                </a:solidFill>
                <a:latin typeface="Century Gothic" panose="020B0502020202020204" pitchFamily="34" charset="0"/>
              </a:rPr>
              <a:t> super!</a:t>
            </a:r>
          </a:p>
          <a:p>
            <a:endParaRPr lang="en-GB" sz="2200" dirty="0">
              <a:solidFill>
                <a:schemeClr val="accent1">
                  <a:lumMod val="50000"/>
                </a:schemeClr>
              </a:solidFill>
              <a:latin typeface="Century Gothic" panose="020B0502020202020204" pitchFamily="34" charset="0"/>
            </a:endParaRP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1.</a:t>
            </a: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2.</a:t>
            </a: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3.</a:t>
            </a: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4.</a:t>
            </a:r>
          </a:p>
          <a:p>
            <a:endParaRPr lang="en-GB" sz="2200" b="1" dirty="0">
              <a:solidFill>
                <a:schemeClr val="accent1">
                  <a:lumMod val="50000"/>
                </a:schemeClr>
              </a:solidFill>
              <a:latin typeface="Century Gothic" panose="020B0502020202020204" pitchFamily="34" charset="0"/>
            </a:endParaRPr>
          </a:p>
        </p:txBody>
      </p:sp>
    </p:spTree>
    <p:extLst>
      <p:ext uri="{BB962C8B-B14F-4D97-AF65-F5344CB8AC3E}">
        <p14:creationId xmlns:p14="http://schemas.microsoft.com/office/powerpoint/2010/main" val="3717851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2"/>
          <p:cNvPicPr preferRelativeResize="0"/>
          <p:nvPr/>
        </p:nvPicPr>
        <p:blipFill rotWithShape="1">
          <a:blip r:embed="rId3">
            <a:alphaModFix/>
          </a:blip>
          <a:srcRect/>
          <a:stretch/>
        </p:blipFill>
        <p:spPr>
          <a:xfrm>
            <a:off x="0" y="294041"/>
            <a:ext cx="6807200" cy="869950"/>
          </a:xfrm>
          <a:prstGeom prst="rect">
            <a:avLst/>
          </a:prstGeom>
          <a:noFill/>
          <a:ln>
            <a:noFill/>
          </a:ln>
        </p:spPr>
      </p:pic>
      <p:sp>
        <p:nvSpPr>
          <p:cNvPr id="149" name="Google Shape;149;p2"/>
          <p:cNvSpPr txBox="1">
            <a:spLocks noGrp="1"/>
          </p:cNvSpPr>
          <p:nvPr>
            <p:ph type="title"/>
          </p:nvPr>
        </p:nvSpPr>
        <p:spPr>
          <a:xfrm>
            <a:off x="54589" y="294041"/>
            <a:ext cx="5791200" cy="707849"/>
          </a:xfrm>
          <a:prstGeom prst="rect">
            <a:avLst/>
          </a:prstGeom>
          <a:noFill/>
          <a:ln>
            <a:noFill/>
          </a:ln>
        </p:spPr>
        <p:txBody>
          <a:bodyPr spcFirstLastPara="1" wrap="square" lIns="91425" tIns="45700" rIns="91425" bIns="45700" anchor="ctr" anchorCtr="0">
            <a:normAutofit/>
          </a:bodyPr>
          <a:lstStyle/>
          <a:p>
            <a:pPr lvl="0">
              <a:spcBef>
                <a:spcPts val="0"/>
              </a:spcBef>
              <a:buClr>
                <a:schemeClr val="lt1"/>
              </a:buClr>
              <a:buSzPts val="3600"/>
            </a:pPr>
            <a:r>
              <a:rPr lang="en-GB" sz="3600" b="1" dirty="0" err="1">
                <a:solidFill>
                  <a:schemeClr val="lt1"/>
                </a:solidFill>
              </a:rPr>
              <a:t>Weihnachtsgeschenke</a:t>
            </a:r>
            <a:endParaRPr sz="3600" b="1" dirty="0">
              <a:solidFill>
                <a:schemeClr val="lt1"/>
              </a:solidFill>
            </a:endParaRPr>
          </a:p>
        </p:txBody>
      </p:sp>
      <p:sp>
        <p:nvSpPr>
          <p:cNvPr id="150" name="Google Shape;150;p2"/>
          <p:cNvSpPr/>
          <p:nvPr/>
        </p:nvSpPr>
        <p:spPr>
          <a:xfrm>
            <a:off x="8667750" y="247047"/>
            <a:ext cx="3289577" cy="438753"/>
          </a:xfrm>
          <a:prstGeom prst="roundRect">
            <a:avLst>
              <a:gd name="adj" fmla="val 16667"/>
            </a:avLst>
          </a:prstGeom>
          <a:solidFill>
            <a:srgbClr val="DAA520"/>
          </a:solidFill>
          <a:ln w="127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lvl="0" algn="ctr"/>
            <a:r>
              <a:rPr lang="en-GB" b="1" dirty="0" err="1">
                <a:solidFill>
                  <a:srgbClr val="FFFFFF"/>
                </a:solidFill>
                <a:latin typeface="Century Gothic"/>
                <a:ea typeface="Century Gothic"/>
                <a:cs typeface="Century Gothic"/>
                <a:sym typeface="Century Gothic"/>
              </a:rPr>
              <a:t>sprechen</a:t>
            </a:r>
            <a:r>
              <a:rPr lang="en-GB" b="1" dirty="0">
                <a:solidFill>
                  <a:srgbClr val="FFFFFF"/>
                </a:solidFill>
                <a:latin typeface="Century Gothic"/>
                <a:ea typeface="Century Gothic"/>
                <a:cs typeface="Century Gothic"/>
                <a:sym typeface="Century Gothic"/>
              </a:rPr>
              <a:t>, </a:t>
            </a:r>
            <a:r>
              <a:rPr lang="en-GB" b="1" dirty="0" err="1">
                <a:solidFill>
                  <a:srgbClr val="FFFFFF"/>
                </a:solidFill>
                <a:latin typeface="Century Gothic"/>
                <a:ea typeface="Century Gothic"/>
                <a:cs typeface="Century Gothic"/>
                <a:sym typeface="Century Gothic"/>
              </a:rPr>
              <a:t>hören</a:t>
            </a:r>
            <a:r>
              <a:rPr lang="en-GB" b="1" dirty="0">
                <a:solidFill>
                  <a:srgbClr val="FFFFFF"/>
                </a:solidFill>
                <a:latin typeface="Century Gothic"/>
                <a:ea typeface="Century Gothic"/>
                <a:cs typeface="Century Gothic"/>
                <a:sym typeface="Century Gothic"/>
              </a:rPr>
              <a:t>, </a:t>
            </a:r>
            <a:r>
              <a:rPr lang="en-GB" b="1" dirty="0" err="1">
                <a:solidFill>
                  <a:srgbClr val="FFFFFF"/>
                </a:solidFill>
                <a:latin typeface="Century Gothic"/>
                <a:ea typeface="Century Gothic"/>
                <a:cs typeface="Century Gothic"/>
                <a:sym typeface="Century Gothic"/>
              </a:rPr>
              <a:t>s</a:t>
            </a:r>
            <a:r>
              <a:rPr lang="en-GB" sz="1800" b="1" dirty="0" err="1">
                <a:solidFill>
                  <a:srgbClr val="FFFFFF"/>
                </a:solidFill>
                <a:latin typeface="Century Gothic"/>
                <a:ea typeface="Century Gothic"/>
                <a:cs typeface="Century Gothic"/>
                <a:sym typeface="Century Gothic"/>
              </a:rPr>
              <a:t>chreiben</a:t>
            </a:r>
            <a:endParaRPr sz="1800" b="1" dirty="0">
              <a:solidFill>
                <a:srgbClr val="FFFFFF"/>
              </a:solidFill>
              <a:latin typeface="Century Gothic"/>
              <a:ea typeface="Century Gothic"/>
              <a:cs typeface="Century Gothic"/>
              <a:sym typeface="Century Gothic"/>
            </a:endParaRPr>
          </a:p>
        </p:txBody>
      </p:sp>
      <p:sp>
        <p:nvSpPr>
          <p:cNvPr id="2" name="TextBox 1"/>
          <p:cNvSpPr txBox="1"/>
          <p:nvPr/>
        </p:nvSpPr>
        <p:spPr>
          <a:xfrm>
            <a:off x="375138" y="1346688"/>
            <a:ext cx="10832123" cy="5170646"/>
          </a:xfrm>
          <a:prstGeom prst="rect">
            <a:avLst/>
          </a:prstGeom>
          <a:noFill/>
        </p:spPr>
        <p:txBody>
          <a:bodyPr wrap="square" rtlCol="0">
            <a:spAutoFit/>
          </a:bodyPr>
          <a:lstStyle/>
          <a:p>
            <a:r>
              <a:rPr lang="en-GB" sz="2200" dirty="0">
                <a:solidFill>
                  <a:schemeClr val="accent1">
                    <a:lumMod val="50000"/>
                  </a:schemeClr>
                </a:solidFill>
                <a:latin typeface="Century Gothic" panose="020B0502020202020204" pitchFamily="34" charset="0"/>
              </a:rPr>
              <a:t>Now, read your sentences to a partner.</a:t>
            </a:r>
          </a:p>
          <a:p>
            <a:endParaRPr lang="en-GB" sz="2200" dirty="0">
              <a:solidFill>
                <a:schemeClr val="accent1">
                  <a:lumMod val="50000"/>
                </a:schemeClr>
              </a:solidFill>
              <a:latin typeface="Century Gothic" panose="020B0502020202020204" pitchFamily="34" charset="0"/>
            </a:endParaRPr>
          </a:p>
          <a:p>
            <a:r>
              <a:rPr lang="en-GB" sz="2200" dirty="0">
                <a:solidFill>
                  <a:schemeClr val="accent1">
                    <a:lumMod val="50000"/>
                  </a:schemeClr>
                </a:solidFill>
                <a:latin typeface="Century Gothic" panose="020B0502020202020204" pitchFamily="34" charset="0"/>
              </a:rPr>
              <a:t>Was hat </a:t>
            </a:r>
            <a:r>
              <a:rPr lang="en-GB" sz="2200" dirty="0" err="1">
                <a:solidFill>
                  <a:schemeClr val="accent1">
                    <a:lumMod val="50000"/>
                  </a:schemeClr>
                </a:solidFill>
                <a:latin typeface="Century Gothic" panose="020B0502020202020204" pitchFamily="34" charset="0"/>
              </a:rPr>
              <a:t>dein</a:t>
            </a:r>
            <a:r>
              <a:rPr lang="en-GB" sz="2200" dirty="0">
                <a:solidFill>
                  <a:schemeClr val="accent1">
                    <a:lumMod val="50000"/>
                  </a:schemeClr>
                </a:solidFill>
                <a:latin typeface="Century Gothic" panose="020B0502020202020204" pitchFamily="34" charset="0"/>
              </a:rPr>
              <a:t>(e) Partner(in)? Was </a:t>
            </a:r>
            <a:r>
              <a:rPr lang="en-GB" sz="2200" dirty="0" err="1">
                <a:solidFill>
                  <a:schemeClr val="accent1">
                    <a:lumMod val="50000"/>
                  </a:schemeClr>
                </a:solidFill>
                <a:latin typeface="Century Gothic" panose="020B0502020202020204" pitchFamily="34" charset="0"/>
              </a:rPr>
              <a:t>denkt</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er</a:t>
            </a:r>
            <a:r>
              <a:rPr lang="en-GB" sz="2200" dirty="0">
                <a:solidFill>
                  <a:schemeClr val="accent1">
                    <a:lumMod val="50000"/>
                  </a:schemeClr>
                </a:solidFill>
                <a:latin typeface="Century Gothic" panose="020B0502020202020204" pitchFamily="34" charset="0"/>
              </a:rPr>
              <a:t>/</a:t>
            </a:r>
            <a:r>
              <a:rPr lang="en-GB" sz="2200" dirty="0" err="1">
                <a:solidFill>
                  <a:schemeClr val="accent1">
                    <a:lumMod val="50000"/>
                  </a:schemeClr>
                </a:solidFill>
                <a:latin typeface="Century Gothic" panose="020B0502020202020204" pitchFamily="34" charset="0"/>
              </a:rPr>
              <a:t>sie</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Schreib</a:t>
            </a:r>
            <a:r>
              <a:rPr lang="en-GB" sz="2200" dirty="0">
                <a:solidFill>
                  <a:schemeClr val="accent1">
                    <a:lumMod val="50000"/>
                  </a:schemeClr>
                </a:solidFill>
                <a:latin typeface="Century Gothic" panose="020B0502020202020204" pitchFamily="34" charset="0"/>
              </a:rPr>
              <a:t> 4 </a:t>
            </a:r>
            <a:r>
              <a:rPr lang="en-GB" sz="2200" dirty="0" err="1">
                <a:solidFill>
                  <a:schemeClr val="accent1">
                    <a:lumMod val="50000"/>
                  </a:schemeClr>
                </a:solidFill>
                <a:latin typeface="Century Gothic" panose="020B0502020202020204" pitchFamily="34" charset="0"/>
              </a:rPr>
              <a:t>Sätze</a:t>
            </a:r>
            <a:r>
              <a:rPr lang="en-GB" sz="2200" dirty="0">
                <a:solidFill>
                  <a:schemeClr val="accent1">
                    <a:lumMod val="50000"/>
                  </a:schemeClr>
                </a:solidFill>
                <a:latin typeface="Century Gothic" panose="020B0502020202020204" pitchFamily="34" charset="0"/>
              </a:rPr>
              <a:t>.</a:t>
            </a:r>
          </a:p>
          <a:p>
            <a:endParaRPr lang="en-GB" sz="2200" dirty="0">
              <a:solidFill>
                <a:schemeClr val="accent1">
                  <a:lumMod val="50000"/>
                </a:schemeClr>
              </a:solidFill>
              <a:latin typeface="Century Gothic" panose="020B0502020202020204" pitchFamily="34" charset="0"/>
            </a:endParaRPr>
          </a:p>
          <a:p>
            <a:r>
              <a:rPr lang="en-GB" sz="2200" b="1" dirty="0" err="1">
                <a:solidFill>
                  <a:schemeClr val="accent1">
                    <a:lumMod val="50000"/>
                  </a:schemeClr>
                </a:solidFill>
                <a:latin typeface="Century Gothic" panose="020B0502020202020204" pitchFamily="34" charset="0"/>
              </a:rPr>
              <a:t>Beispiel</a:t>
            </a:r>
            <a:r>
              <a:rPr lang="en-GB" sz="2200" b="1" dirty="0">
                <a:solidFill>
                  <a:schemeClr val="accent1">
                    <a:lumMod val="50000"/>
                  </a:schemeClr>
                </a:solidFill>
                <a:latin typeface="Century Gothic" panose="020B0502020202020204" pitchFamily="34" charset="0"/>
              </a:rPr>
              <a:t>: </a:t>
            </a:r>
            <a:r>
              <a:rPr lang="en-GB" sz="2200" dirty="0">
                <a:solidFill>
                  <a:schemeClr val="accent1">
                    <a:lumMod val="50000"/>
                  </a:schemeClr>
                </a:solidFill>
                <a:latin typeface="Century Gothic" panose="020B0502020202020204" pitchFamily="34" charset="0"/>
              </a:rPr>
              <a:t>Mark hat </a:t>
            </a:r>
            <a:r>
              <a:rPr lang="en-GB" sz="2200" dirty="0" err="1">
                <a:solidFill>
                  <a:schemeClr val="accent1">
                    <a:lumMod val="50000"/>
                  </a:schemeClr>
                </a:solidFill>
                <a:latin typeface="Century Gothic" panose="020B0502020202020204" pitchFamily="34" charset="0"/>
              </a:rPr>
              <a:t>jetzt</a:t>
            </a:r>
            <a:r>
              <a:rPr lang="en-GB" sz="2200" dirty="0">
                <a:solidFill>
                  <a:schemeClr val="accent1">
                    <a:lumMod val="50000"/>
                  </a:schemeClr>
                </a:solidFill>
                <a:latin typeface="Century Gothic" panose="020B0502020202020204" pitchFamily="34" charset="0"/>
              </a:rPr>
              <a:t> </a:t>
            </a:r>
            <a:r>
              <a:rPr lang="en-GB" sz="2200" b="1" dirty="0" err="1">
                <a:solidFill>
                  <a:schemeClr val="accent1">
                    <a:lumMod val="50000"/>
                  </a:schemeClr>
                </a:solidFill>
                <a:latin typeface="Century Gothic" panose="020B0502020202020204" pitchFamily="34" charset="0"/>
              </a:rPr>
              <a:t>einen</a:t>
            </a:r>
            <a:r>
              <a:rPr lang="en-GB" sz="2200" b="1" dirty="0">
                <a:solidFill>
                  <a:schemeClr val="accent1">
                    <a:lumMod val="50000"/>
                  </a:schemeClr>
                </a:solidFill>
                <a:latin typeface="Century Gothic" panose="020B0502020202020204" pitchFamily="34" charset="0"/>
              </a:rPr>
              <a:t> Computer</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Er</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denkt</a:t>
            </a:r>
            <a:r>
              <a:rPr lang="en-GB" sz="2200" dirty="0">
                <a:solidFill>
                  <a:schemeClr val="accent1">
                    <a:lumMod val="50000"/>
                  </a:schemeClr>
                </a:solidFill>
                <a:latin typeface="Century Gothic" panose="020B0502020202020204" pitchFamily="34" charset="0"/>
              </a:rPr>
              <a:t>, </a:t>
            </a:r>
            <a:r>
              <a:rPr lang="en-GB" sz="2200" b="1" dirty="0" err="1">
                <a:solidFill>
                  <a:schemeClr val="accent1">
                    <a:lumMod val="50000"/>
                  </a:schemeClr>
                </a:solidFill>
                <a:latin typeface="Century Gothic" panose="020B0502020202020204" pitchFamily="34" charset="0"/>
              </a:rPr>
              <a:t>er</a:t>
            </a:r>
            <a:r>
              <a:rPr lang="en-GB" sz="2200" b="1"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ist</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ganz</a:t>
            </a:r>
            <a:r>
              <a:rPr lang="en-GB" sz="2200" dirty="0">
                <a:solidFill>
                  <a:schemeClr val="accent1">
                    <a:lumMod val="50000"/>
                  </a:schemeClr>
                </a:solidFill>
                <a:latin typeface="Century Gothic" panose="020B0502020202020204" pitchFamily="34" charset="0"/>
              </a:rPr>
              <a:t> toll.</a:t>
            </a:r>
          </a:p>
          <a:p>
            <a:endParaRPr lang="en-GB" sz="2200" dirty="0">
              <a:solidFill>
                <a:schemeClr val="accent1">
                  <a:lumMod val="50000"/>
                </a:schemeClr>
              </a:solidFill>
              <a:latin typeface="Century Gothic" panose="020B0502020202020204" pitchFamily="34" charset="0"/>
            </a:endParaRP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1.</a:t>
            </a: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2.</a:t>
            </a: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3.</a:t>
            </a:r>
          </a:p>
          <a:p>
            <a:endParaRPr lang="en-GB" sz="2200" b="1" dirty="0">
              <a:solidFill>
                <a:schemeClr val="accent1">
                  <a:lumMod val="50000"/>
                </a:schemeClr>
              </a:solidFill>
              <a:latin typeface="Century Gothic" panose="020B0502020202020204" pitchFamily="34" charset="0"/>
            </a:endParaRPr>
          </a:p>
          <a:p>
            <a:r>
              <a:rPr lang="en-GB" sz="2200" b="1" dirty="0">
                <a:solidFill>
                  <a:schemeClr val="accent1">
                    <a:lumMod val="50000"/>
                  </a:schemeClr>
                </a:solidFill>
                <a:latin typeface="Century Gothic" panose="020B0502020202020204" pitchFamily="34" charset="0"/>
              </a:rPr>
              <a:t>4.</a:t>
            </a:r>
          </a:p>
          <a:p>
            <a:endParaRPr lang="en-GB" sz="2200" b="1" dirty="0">
              <a:solidFill>
                <a:schemeClr val="accent1">
                  <a:lumMod val="50000"/>
                </a:schemeClr>
              </a:solidFill>
              <a:latin typeface="Century Gothic" panose="020B0502020202020204" pitchFamily="34" charset="0"/>
            </a:endParaRPr>
          </a:p>
        </p:txBody>
      </p:sp>
    </p:spTree>
    <p:extLst>
      <p:ext uri="{BB962C8B-B14F-4D97-AF65-F5344CB8AC3E}">
        <p14:creationId xmlns:p14="http://schemas.microsoft.com/office/powerpoint/2010/main" val="4274356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117565" y="322885"/>
            <a:ext cx="5631481" cy="707849"/>
          </a:xfrm>
        </p:spPr>
        <p:txBody>
          <a:bodyPr>
            <a:normAutofit/>
          </a:bodyPr>
          <a:lstStyle/>
          <a:p>
            <a:r>
              <a:rPr lang="en-GB" sz="3600" b="1" dirty="0" err="1">
                <a:solidFill>
                  <a:schemeClr val="bg1"/>
                </a:solidFill>
              </a:rPr>
              <a:t>Ein</a:t>
            </a:r>
            <a:r>
              <a:rPr lang="en-GB" sz="3600" b="1" dirty="0">
                <a:solidFill>
                  <a:schemeClr val="bg1"/>
                </a:solidFill>
              </a:rPr>
              <a:t> Dialog</a:t>
            </a:r>
          </a:p>
        </p:txBody>
      </p:sp>
      <p:pic>
        <p:nvPicPr>
          <p:cNvPr id="2050" name="Picture 2" descr="Image result for lined up talking clipart">
            <a:extLst>
              <a:ext uri="{FF2B5EF4-FFF2-40B4-BE49-F238E27FC236}">
                <a16:creationId xmlns:a16="http://schemas.microsoft.com/office/drawing/2014/main" id="{B15ABC47-34B5-4721-A625-621D5AD87EBC}"/>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8646" y="1249878"/>
            <a:ext cx="1804987" cy="91681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Image result for lined up talking clipart">
            <a:extLst>
              <a:ext uri="{FF2B5EF4-FFF2-40B4-BE49-F238E27FC236}">
                <a16:creationId xmlns:a16="http://schemas.microsoft.com/office/drawing/2014/main" id="{11B87876-D844-4512-A4C6-FDCF677DB22C}"/>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8645" y="2091747"/>
            <a:ext cx="1804987" cy="916819"/>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Image result for lined up talking clipart">
            <a:extLst>
              <a:ext uri="{FF2B5EF4-FFF2-40B4-BE49-F238E27FC236}">
                <a16:creationId xmlns:a16="http://schemas.microsoft.com/office/drawing/2014/main" id="{F4B417F4-6D9E-4C4C-8C59-537430A6A217}"/>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8645" y="2918626"/>
            <a:ext cx="1804987" cy="91681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Image result for lined up talking clipart">
            <a:extLst>
              <a:ext uri="{FF2B5EF4-FFF2-40B4-BE49-F238E27FC236}">
                <a16:creationId xmlns:a16="http://schemas.microsoft.com/office/drawing/2014/main" id="{C0D98D55-065E-42A7-9332-520B56117DF7}"/>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1800" y="3762726"/>
            <a:ext cx="1804987" cy="916819"/>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Image result for lined up talking clipart">
            <a:extLst>
              <a:ext uri="{FF2B5EF4-FFF2-40B4-BE49-F238E27FC236}">
                <a16:creationId xmlns:a16="http://schemas.microsoft.com/office/drawing/2014/main" id="{437E9AD0-53A9-4EF9-BCC5-8FE3B28E6369}"/>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4300" y="4589680"/>
            <a:ext cx="1804987" cy="916819"/>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Image result for lined up talking clipart">
            <a:extLst>
              <a:ext uri="{FF2B5EF4-FFF2-40B4-BE49-F238E27FC236}">
                <a16:creationId xmlns:a16="http://schemas.microsoft.com/office/drawing/2014/main" id="{3F7DF04C-1444-498C-BAB7-9A50D9D81648}"/>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1800" y="5433705"/>
            <a:ext cx="1804987" cy="916819"/>
          </a:xfrm>
          <a:prstGeom prst="rect">
            <a:avLst/>
          </a:prstGeom>
          <a:noFill/>
          <a:extLst>
            <a:ext uri="{909E8E84-426E-40DD-AFC4-6F175D3DCCD1}">
              <a14:hiddenFill xmlns:a14="http://schemas.microsoft.com/office/drawing/2010/main">
                <a:solidFill>
                  <a:srgbClr val="FFFFFF"/>
                </a:solidFill>
              </a14:hiddenFill>
            </a:ext>
          </a:extLst>
        </p:spPr>
      </p:pic>
      <p:sp>
        <p:nvSpPr>
          <p:cNvPr id="24" name="Rounded Rectangular Callout 23">
            <a:extLst>
              <a:ext uri="{FF2B5EF4-FFF2-40B4-BE49-F238E27FC236}">
                <a16:creationId xmlns:a16="http://schemas.microsoft.com/office/drawing/2014/main" id="{9131E583-BF1F-4EEC-AFE2-98AC39758EDD}"/>
              </a:ext>
            </a:extLst>
          </p:cNvPr>
          <p:cNvSpPr/>
          <p:nvPr/>
        </p:nvSpPr>
        <p:spPr>
          <a:xfrm>
            <a:off x="8032972" y="1464290"/>
            <a:ext cx="2826577" cy="1683644"/>
          </a:xfrm>
          <a:prstGeom prst="wedgeRoundRectCallout">
            <a:avLst>
              <a:gd name="adj1" fmla="val 94985"/>
              <a:gd name="adj2" fmla="val 11291"/>
              <a:gd name="adj3" fmla="val 16667"/>
            </a:avLst>
          </a:prstGeom>
          <a:solidFill>
            <a:schemeClr val="accent5">
              <a:lumMod val="50000"/>
            </a:schemeClr>
          </a:solidFill>
          <a:ln>
            <a:solidFill>
              <a:schemeClr val="accent5">
                <a:lumMod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Century Gothic" panose="020B0502020202020204" pitchFamily="34" charset="0"/>
              </a:rPr>
              <a:t>Aha, </a:t>
            </a:r>
            <a:r>
              <a:rPr lang="en-GB" sz="2400" dirty="0" err="1">
                <a:latin typeface="Century Gothic" panose="020B0502020202020204" pitchFamily="34" charset="0"/>
              </a:rPr>
              <a:t>interessant</a:t>
            </a:r>
            <a:r>
              <a:rPr lang="en-GB" sz="2400" dirty="0">
                <a:latin typeface="Century Gothic" panose="020B0502020202020204" pitchFamily="34" charset="0"/>
              </a:rPr>
              <a:t>! </a:t>
            </a:r>
          </a:p>
          <a:p>
            <a:pPr algn="ctr"/>
            <a:r>
              <a:rPr lang="en-GB" sz="2400" dirty="0">
                <a:latin typeface="Century Gothic" panose="020B0502020202020204" pitchFamily="34" charset="0"/>
              </a:rPr>
              <a:t>Toll! </a:t>
            </a:r>
          </a:p>
          <a:p>
            <a:pPr algn="ctr"/>
            <a:r>
              <a:rPr lang="en-GB" sz="2400" dirty="0" err="1">
                <a:latin typeface="Century Gothic" panose="020B0502020202020204" pitchFamily="34" charset="0"/>
              </a:rPr>
              <a:t>Echt</a:t>
            </a:r>
            <a:r>
              <a:rPr lang="en-GB" sz="2400" dirty="0">
                <a:latin typeface="Century Gothic" panose="020B0502020202020204" pitchFamily="34" charset="0"/>
              </a:rPr>
              <a:t>? </a:t>
            </a:r>
          </a:p>
          <a:p>
            <a:pPr algn="ctr"/>
            <a:r>
              <a:rPr lang="en-GB" sz="2400" dirty="0">
                <a:latin typeface="Century Gothic" panose="020B0502020202020204" pitchFamily="34" charset="0"/>
              </a:rPr>
              <a:t>Ach so!</a:t>
            </a:r>
            <a:endParaRPr lang="en-GB" sz="2800" dirty="0">
              <a:latin typeface="Century Gothic" panose="020B0502020202020204" pitchFamily="34" charset="0"/>
            </a:endParaRPr>
          </a:p>
        </p:txBody>
      </p:sp>
      <p:pic>
        <p:nvPicPr>
          <p:cNvPr id="2054" name="Picture 6" descr="Image result for two thumbs up emoji clipart">
            <a:extLst>
              <a:ext uri="{FF2B5EF4-FFF2-40B4-BE49-F238E27FC236}">
                <a16:creationId xmlns:a16="http://schemas.microsoft.com/office/drawing/2014/main" id="{2C7F6BB7-179C-44DE-8C1D-9D6C27FDBD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90484" y="1419531"/>
            <a:ext cx="1214438" cy="942975"/>
          </a:xfrm>
          <a:prstGeom prst="rect">
            <a:avLst/>
          </a:prstGeom>
          <a:noFill/>
          <a:extLst>
            <a:ext uri="{909E8E84-426E-40DD-AFC4-6F175D3DCCD1}">
              <a14:hiddenFill xmlns:a14="http://schemas.microsoft.com/office/drawing/2010/main">
                <a:solidFill>
                  <a:srgbClr val="FFFFFF"/>
                </a:solidFill>
              </a14:hiddenFill>
            </a:ext>
          </a:extLst>
        </p:spPr>
      </p:pic>
      <p:sp>
        <p:nvSpPr>
          <p:cNvPr id="2" name="Speech Bubble: Oval 1">
            <a:extLst>
              <a:ext uri="{FF2B5EF4-FFF2-40B4-BE49-F238E27FC236}">
                <a16:creationId xmlns:a16="http://schemas.microsoft.com/office/drawing/2014/main" id="{A3533180-1475-4E66-90BF-522A6E40D8DE}"/>
              </a:ext>
            </a:extLst>
          </p:cNvPr>
          <p:cNvSpPr/>
          <p:nvPr/>
        </p:nvSpPr>
        <p:spPr>
          <a:xfrm>
            <a:off x="3165567" y="1316443"/>
            <a:ext cx="2374933" cy="1094189"/>
          </a:xfrm>
          <a:prstGeom prst="wedgeEllipseCallout">
            <a:avLst>
              <a:gd name="adj1" fmla="val -53222"/>
              <a:gd name="adj2" fmla="val 44080"/>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Century Gothic" panose="020B0502020202020204" pitchFamily="34" charset="0"/>
              </a:rPr>
              <a:t>Essen?</a:t>
            </a:r>
            <a:endParaRPr lang="en-GB" sz="3200" dirty="0">
              <a:latin typeface="Century Gothic" panose="020B0502020202020204" pitchFamily="34" charset="0"/>
            </a:endParaRPr>
          </a:p>
        </p:txBody>
      </p:sp>
      <p:sp>
        <p:nvSpPr>
          <p:cNvPr id="28" name="Speech Bubble: Oval 27">
            <a:extLst>
              <a:ext uri="{FF2B5EF4-FFF2-40B4-BE49-F238E27FC236}">
                <a16:creationId xmlns:a16="http://schemas.microsoft.com/office/drawing/2014/main" id="{AF4852A6-1CF9-4FE4-ADB1-7875F79BD5C6}"/>
              </a:ext>
            </a:extLst>
          </p:cNvPr>
          <p:cNvSpPr/>
          <p:nvPr/>
        </p:nvSpPr>
        <p:spPr>
          <a:xfrm>
            <a:off x="4978165" y="2073791"/>
            <a:ext cx="2833992" cy="1154243"/>
          </a:xfrm>
          <a:prstGeom prst="wedgeEllipseCallout">
            <a:avLst>
              <a:gd name="adj1" fmla="val 51844"/>
              <a:gd name="adj2" fmla="val 46677"/>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Century Gothic" panose="020B0502020202020204" pitchFamily="34" charset="0"/>
              </a:rPr>
              <a:t>Uniform?</a:t>
            </a:r>
            <a:endParaRPr lang="en-GB" sz="3200" dirty="0">
              <a:latin typeface="Century Gothic" panose="020B0502020202020204" pitchFamily="34" charset="0"/>
            </a:endParaRPr>
          </a:p>
        </p:txBody>
      </p:sp>
      <p:sp>
        <p:nvSpPr>
          <p:cNvPr id="29" name="Speech Bubble: Oval 28">
            <a:extLst>
              <a:ext uri="{FF2B5EF4-FFF2-40B4-BE49-F238E27FC236}">
                <a16:creationId xmlns:a16="http://schemas.microsoft.com/office/drawing/2014/main" id="{BE53F87C-3132-4850-9451-F4BD0D39DA40}"/>
              </a:ext>
            </a:extLst>
          </p:cNvPr>
          <p:cNvSpPr/>
          <p:nvPr/>
        </p:nvSpPr>
        <p:spPr>
          <a:xfrm>
            <a:off x="3374112" y="3322288"/>
            <a:ext cx="4855488" cy="929871"/>
          </a:xfrm>
          <a:prstGeom prst="wedgeEllipseCallout">
            <a:avLst>
              <a:gd name="adj1" fmla="val -53222"/>
              <a:gd name="adj2" fmla="val 44080"/>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err="1">
                <a:latin typeface="Century Gothic" panose="020B0502020202020204" pitchFamily="34" charset="0"/>
              </a:rPr>
              <a:t>Hausaufgaben</a:t>
            </a:r>
            <a:r>
              <a:rPr lang="en-GB" sz="3200" b="1" dirty="0">
                <a:latin typeface="Century Gothic" panose="020B0502020202020204" pitchFamily="34" charset="0"/>
              </a:rPr>
              <a:t>?</a:t>
            </a:r>
            <a:endParaRPr lang="en-GB" sz="3200" dirty="0">
              <a:latin typeface="Century Gothic" panose="020B0502020202020204" pitchFamily="34" charset="0"/>
            </a:endParaRPr>
          </a:p>
        </p:txBody>
      </p:sp>
      <p:sp>
        <p:nvSpPr>
          <p:cNvPr id="30" name="Speech Bubble: Oval 29">
            <a:extLst>
              <a:ext uri="{FF2B5EF4-FFF2-40B4-BE49-F238E27FC236}">
                <a16:creationId xmlns:a16="http://schemas.microsoft.com/office/drawing/2014/main" id="{3B11FD0F-3D5D-4DD8-B454-7AD22A39BA92}"/>
              </a:ext>
            </a:extLst>
          </p:cNvPr>
          <p:cNvSpPr/>
          <p:nvPr/>
        </p:nvSpPr>
        <p:spPr>
          <a:xfrm>
            <a:off x="4676931" y="4313350"/>
            <a:ext cx="3356041" cy="1154243"/>
          </a:xfrm>
          <a:prstGeom prst="wedgeEllipseCallout">
            <a:avLst>
              <a:gd name="adj1" fmla="val 51844"/>
              <a:gd name="adj2" fmla="val 46677"/>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err="1">
                <a:latin typeface="Century Gothic" panose="020B0502020202020204" pitchFamily="34" charset="0"/>
              </a:rPr>
              <a:t>Unterricht</a:t>
            </a:r>
            <a:r>
              <a:rPr lang="en-GB" sz="3200" b="1" dirty="0">
                <a:latin typeface="Century Gothic" panose="020B0502020202020204" pitchFamily="34" charset="0"/>
              </a:rPr>
              <a:t>?</a:t>
            </a:r>
            <a:endParaRPr lang="en-GB" sz="3200" dirty="0">
              <a:latin typeface="Century Gothic" panose="020B0502020202020204" pitchFamily="34" charset="0"/>
            </a:endParaRPr>
          </a:p>
        </p:txBody>
      </p:sp>
      <p:sp>
        <p:nvSpPr>
          <p:cNvPr id="31" name="Speech Bubble: Oval 30">
            <a:extLst>
              <a:ext uri="{FF2B5EF4-FFF2-40B4-BE49-F238E27FC236}">
                <a16:creationId xmlns:a16="http://schemas.microsoft.com/office/drawing/2014/main" id="{AA049075-E582-401D-8D1E-CC33B79BA182}"/>
              </a:ext>
            </a:extLst>
          </p:cNvPr>
          <p:cNvSpPr/>
          <p:nvPr/>
        </p:nvSpPr>
        <p:spPr>
          <a:xfrm>
            <a:off x="2933305" y="5135845"/>
            <a:ext cx="2407934" cy="1154243"/>
          </a:xfrm>
          <a:prstGeom prst="wedgeEllipseCallout">
            <a:avLst>
              <a:gd name="adj1" fmla="val -53222"/>
              <a:gd name="adj2" fmla="val 44080"/>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Century Gothic" panose="020B0502020202020204" pitchFamily="34" charset="0"/>
              </a:rPr>
              <a:t>Lehrer?</a:t>
            </a:r>
            <a:endParaRPr lang="en-GB" sz="3200" dirty="0">
              <a:latin typeface="Century Gothic" panose="020B0502020202020204" pitchFamily="34" charset="0"/>
            </a:endParaRPr>
          </a:p>
        </p:txBody>
      </p:sp>
      <p:sp>
        <p:nvSpPr>
          <p:cNvPr id="25" name="Rounded Rectangle 11">
            <a:extLst>
              <a:ext uri="{FF2B5EF4-FFF2-40B4-BE49-F238E27FC236}">
                <a16:creationId xmlns:a16="http://schemas.microsoft.com/office/drawing/2014/main" id="{483D7EB9-C2AA-4190-98DE-925F861600E9}"/>
              </a:ext>
            </a:extLst>
          </p:cNvPr>
          <p:cNvSpPr/>
          <p:nvPr/>
        </p:nvSpPr>
        <p:spPr>
          <a:xfrm>
            <a:off x="10576800" y="247046"/>
            <a:ext cx="1382092" cy="400919"/>
          </a:xfrm>
          <a:prstGeom prst="roundRect">
            <a:avLst/>
          </a:prstGeom>
          <a:solidFill>
            <a:srgbClr val="DAA520"/>
          </a:solidFill>
          <a:ln w="12700" cap="flat" cmpd="sng" algn="ctr">
            <a:solidFill>
              <a:srgbClr val="115076"/>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err="1">
                <a:ln>
                  <a:noFill/>
                </a:ln>
                <a:solidFill>
                  <a:prstClr val="white"/>
                </a:solidFill>
                <a:effectLst/>
                <a:uLnTx/>
                <a:uFillTx/>
                <a:latin typeface="Century Gothic" panose="020B0502020202020204" pitchFamily="34" charset="0"/>
                <a:ea typeface="+mn-ea"/>
                <a:cs typeface="+mn-cs"/>
              </a:rPr>
              <a:t>sprechen</a:t>
            </a:r>
            <a:endParaRPr kumimoji="0" lang="en-GB" sz="2000" b="1" i="0" u="none" strike="noStrike" kern="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630761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112294" y="294041"/>
            <a:ext cx="5914103" cy="707849"/>
          </a:xfrm>
        </p:spPr>
        <p:txBody>
          <a:bodyPr>
            <a:normAutofit/>
          </a:bodyPr>
          <a:lstStyle/>
          <a:p>
            <a:r>
              <a:rPr lang="en-GB" sz="3600" b="1" dirty="0" err="1">
                <a:solidFill>
                  <a:schemeClr val="bg1"/>
                </a:solidFill>
              </a:rPr>
              <a:t>Zusammen</a:t>
            </a:r>
            <a:r>
              <a:rPr lang="en-GB" sz="3600" b="1" dirty="0">
                <a:solidFill>
                  <a:schemeClr val="bg1"/>
                </a:solidFill>
              </a:rPr>
              <a:t> </a:t>
            </a:r>
            <a:r>
              <a:rPr lang="en-GB" sz="3600" b="1" dirty="0" err="1">
                <a:solidFill>
                  <a:schemeClr val="bg1"/>
                </a:solidFill>
              </a:rPr>
              <a:t>oder</a:t>
            </a:r>
            <a:r>
              <a:rPr lang="en-GB" sz="3600" b="1" dirty="0">
                <a:solidFill>
                  <a:schemeClr val="bg1"/>
                </a:solidFill>
              </a:rPr>
              <a:t> </a:t>
            </a:r>
            <a:r>
              <a:rPr lang="en-GB" sz="3600" b="1" dirty="0" err="1">
                <a:solidFill>
                  <a:schemeClr val="bg1"/>
                </a:solidFill>
              </a:rPr>
              <a:t>allein</a:t>
            </a:r>
            <a:r>
              <a:rPr lang="en-GB" sz="3600" b="1" dirty="0">
                <a:solidFill>
                  <a:schemeClr val="bg1"/>
                </a:solidFill>
              </a:rPr>
              <a:t>?</a:t>
            </a:r>
          </a:p>
        </p:txBody>
      </p:sp>
      <p:sp>
        <p:nvSpPr>
          <p:cNvPr id="2" name="TextBox 1">
            <a:extLst>
              <a:ext uri="{FF2B5EF4-FFF2-40B4-BE49-F238E27FC236}">
                <a16:creationId xmlns:a16="http://schemas.microsoft.com/office/drawing/2014/main" id="{A0831881-3C03-4DD0-8481-641B959D38FD}"/>
              </a:ext>
            </a:extLst>
          </p:cNvPr>
          <p:cNvSpPr txBox="1"/>
          <p:nvPr/>
        </p:nvSpPr>
        <p:spPr>
          <a:xfrm>
            <a:off x="148733" y="1325737"/>
            <a:ext cx="11530739" cy="4770537"/>
          </a:xfrm>
          <a:prstGeom prst="rect">
            <a:avLst/>
          </a:prstGeom>
          <a:noFill/>
        </p:spPr>
        <p:txBody>
          <a:bodyPr wrap="square" rtlCol="0">
            <a:spAutoFit/>
          </a:bodyPr>
          <a:lstStyle/>
          <a:p>
            <a:r>
              <a:rPr lang="en-GB" sz="2000" dirty="0">
                <a:solidFill>
                  <a:schemeClr val="accent1">
                    <a:lumMod val="50000"/>
                  </a:schemeClr>
                </a:solidFill>
                <a:latin typeface="Century Gothic" panose="020B0502020202020204" pitchFamily="34" charset="0"/>
              </a:rPr>
              <a:t>Und was </a:t>
            </a:r>
            <a:r>
              <a:rPr lang="en-GB" sz="2000" dirty="0" err="1">
                <a:solidFill>
                  <a:schemeClr val="accent1">
                    <a:lumMod val="50000"/>
                  </a:schemeClr>
                </a:solidFill>
                <a:latin typeface="Century Gothic" panose="020B0502020202020204" pitchFamily="34" charset="0"/>
              </a:rPr>
              <a:t>machst</a:t>
            </a:r>
            <a:r>
              <a:rPr lang="en-GB" sz="2000" dirty="0">
                <a:solidFill>
                  <a:schemeClr val="accent1">
                    <a:lumMod val="50000"/>
                  </a:schemeClr>
                </a:solidFill>
                <a:latin typeface="Century Gothic" panose="020B0502020202020204" pitchFamily="34" charset="0"/>
              </a:rPr>
              <a:t> du </a:t>
            </a:r>
            <a:r>
              <a:rPr lang="en-GB" sz="2000" dirty="0" err="1">
                <a:solidFill>
                  <a:schemeClr val="accent1">
                    <a:lumMod val="50000"/>
                  </a:schemeClr>
                </a:solidFill>
                <a:latin typeface="Century Gothic" panose="020B0502020202020204" pitchFamily="34" charset="0"/>
              </a:rPr>
              <a:t>mit</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Freunden</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zusammen</a:t>
            </a:r>
            <a:r>
              <a:rPr lang="en-GB" sz="2000" dirty="0">
                <a:solidFill>
                  <a:schemeClr val="accent1">
                    <a:lumMod val="50000"/>
                  </a:schemeClr>
                </a:solidFill>
                <a:latin typeface="Century Gothic" panose="020B0502020202020204" pitchFamily="34" charset="0"/>
              </a:rPr>
              <a:t>? Was </a:t>
            </a:r>
            <a:r>
              <a:rPr lang="en-GB" sz="2000" dirty="0" err="1">
                <a:solidFill>
                  <a:schemeClr val="accent1">
                    <a:lumMod val="50000"/>
                  </a:schemeClr>
                </a:solidFill>
                <a:latin typeface="Century Gothic" panose="020B0502020202020204" pitchFamily="34" charset="0"/>
              </a:rPr>
              <a:t>machst</a:t>
            </a:r>
            <a:r>
              <a:rPr lang="en-GB" sz="2000" dirty="0">
                <a:solidFill>
                  <a:schemeClr val="accent1">
                    <a:lumMod val="50000"/>
                  </a:schemeClr>
                </a:solidFill>
                <a:latin typeface="Century Gothic" panose="020B0502020202020204" pitchFamily="34" charset="0"/>
              </a:rPr>
              <a:t> du </a:t>
            </a:r>
            <a:r>
              <a:rPr lang="en-GB" sz="2000" dirty="0" err="1">
                <a:solidFill>
                  <a:schemeClr val="accent1">
                    <a:lumMod val="50000"/>
                  </a:schemeClr>
                </a:solidFill>
                <a:latin typeface="Century Gothic" panose="020B0502020202020204" pitchFamily="34" charset="0"/>
              </a:rPr>
              <a:t>allein</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Finde</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Verben</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im</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Wörterbuch</a:t>
            </a:r>
            <a:r>
              <a:rPr lang="en-GB" sz="2000" dirty="0">
                <a:solidFill>
                  <a:schemeClr val="accent1">
                    <a:lumMod val="50000"/>
                  </a:schemeClr>
                </a:solidFill>
                <a:latin typeface="Century Gothic" panose="020B0502020202020204" pitchFamily="34" charset="0"/>
              </a:rPr>
              <a:t> und </a:t>
            </a:r>
            <a:r>
              <a:rPr lang="en-GB" sz="2000" dirty="0" err="1">
                <a:solidFill>
                  <a:schemeClr val="accent1">
                    <a:lumMod val="50000"/>
                  </a:schemeClr>
                </a:solidFill>
                <a:latin typeface="Century Gothic" panose="020B0502020202020204" pitchFamily="34" charset="0"/>
              </a:rPr>
              <a:t>schreib</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Sätze</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mit</a:t>
            </a:r>
            <a:r>
              <a:rPr lang="en-GB" sz="2000" dirty="0">
                <a:solidFill>
                  <a:schemeClr val="accent1">
                    <a:lumMod val="50000"/>
                  </a:schemeClr>
                </a:solidFill>
                <a:latin typeface="Century Gothic" panose="020B0502020202020204" pitchFamily="34" charset="0"/>
              </a:rPr>
              <a:t> ich und </a:t>
            </a:r>
            <a:r>
              <a:rPr lang="en-GB" sz="2000" dirty="0" err="1">
                <a:solidFill>
                  <a:schemeClr val="accent1">
                    <a:lumMod val="50000"/>
                  </a:schemeClr>
                </a:solidFill>
                <a:latin typeface="Century Gothic" panose="020B0502020202020204" pitchFamily="34" charset="0"/>
              </a:rPr>
              <a:t>wir</a:t>
            </a:r>
            <a:r>
              <a:rPr lang="en-GB" sz="2000" dirty="0">
                <a:solidFill>
                  <a:schemeClr val="accent1">
                    <a:lumMod val="50000"/>
                  </a:schemeClr>
                </a:solidFill>
                <a:latin typeface="Century Gothic" panose="020B0502020202020204" pitchFamily="34" charset="0"/>
              </a:rPr>
              <a:t>!</a:t>
            </a:r>
          </a:p>
          <a:p>
            <a:endParaRPr lang="en-GB" sz="2000" dirty="0">
              <a:solidFill>
                <a:schemeClr val="accent1">
                  <a:lumMod val="50000"/>
                </a:schemeClr>
              </a:solidFill>
              <a:latin typeface="Century Gothic" panose="020B0502020202020204" pitchFamily="34" charset="0"/>
            </a:endParaRPr>
          </a:p>
          <a:p>
            <a:r>
              <a:rPr lang="en-GB" sz="2000" dirty="0" err="1">
                <a:solidFill>
                  <a:schemeClr val="accent1">
                    <a:lumMod val="50000"/>
                  </a:schemeClr>
                </a:solidFill>
                <a:latin typeface="Century Gothic" panose="020B0502020202020204" pitchFamily="34" charset="0"/>
              </a:rPr>
              <a:t>Beispiel</a:t>
            </a:r>
            <a:r>
              <a:rPr lang="en-GB" sz="2000" dirty="0">
                <a:solidFill>
                  <a:schemeClr val="accent1">
                    <a:lumMod val="50000"/>
                  </a:schemeClr>
                </a:solidFill>
                <a:latin typeface="Century Gothic" panose="020B0502020202020204" pitchFamily="34" charset="0"/>
              </a:rPr>
              <a:t>: 		</a:t>
            </a:r>
            <a:r>
              <a:rPr lang="en-GB" sz="2000" dirty="0" err="1">
                <a:solidFill>
                  <a:srgbClr val="DAA521"/>
                </a:solidFill>
                <a:latin typeface="Century Gothic" panose="020B0502020202020204" pitchFamily="34" charset="0"/>
              </a:rPr>
              <a:t>Wir</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sitz</a:t>
            </a:r>
            <a:r>
              <a:rPr lang="en-GB" sz="2000" dirty="0" err="1">
                <a:solidFill>
                  <a:srgbClr val="DAA521"/>
                </a:solidFill>
                <a:latin typeface="Century Gothic" panose="020B0502020202020204" pitchFamily="34" charset="0"/>
              </a:rPr>
              <a:t>en</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zusammen</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im</a:t>
            </a:r>
            <a:r>
              <a:rPr lang="en-GB" sz="2000" dirty="0">
                <a:solidFill>
                  <a:schemeClr val="accent1">
                    <a:lumMod val="50000"/>
                  </a:schemeClr>
                </a:solidFill>
                <a:latin typeface="Century Gothic" panose="020B0502020202020204" pitchFamily="34" charset="0"/>
              </a:rPr>
              <a:t> Garten.</a:t>
            </a:r>
          </a:p>
          <a:p>
            <a:r>
              <a:rPr lang="en-GB" sz="2000" dirty="0">
                <a:solidFill>
                  <a:schemeClr val="accent1">
                    <a:lumMod val="50000"/>
                  </a:schemeClr>
                </a:solidFill>
                <a:latin typeface="Century Gothic" panose="020B0502020202020204" pitchFamily="34" charset="0"/>
              </a:rPr>
              <a:t>			</a:t>
            </a:r>
          </a:p>
          <a:p>
            <a:r>
              <a:rPr lang="en-GB" sz="2000" dirty="0">
                <a:solidFill>
                  <a:schemeClr val="accent1">
                    <a:lumMod val="50000"/>
                  </a:schemeClr>
                </a:solidFill>
                <a:latin typeface="Century Gothic" panose="020B0502020202020204" pitchFamily="34" charset="0"/>
              </a:rPr>
              <a:t>			</a:t>
            </a:r>
            <a:r>
              <a:rPr lang="en-GB" sz="2000" dirty="0">
                <a:solidFill>
                  <a:srgbClr val="DAA521"/>
                </a:solidFill>
                <a:latin typeface="Century Gothic" panose="020B0502020202020204" pitchFamily="34" charset="0"/>
              </a:rPr>
              <a:t>Ich</a:t>
            </a:r>
            <a:r>
              <a:rPr lang="en-GB" sz="2000" dirty="0">
                <a:solidFill>
                  <a:schemeClr val="accent1">
                    <a:lumMod val="50000"/>
                  </a:schemeClr>
                </a:solidFill>
                <a:latin typeface="Century Gothic" panose="020B0502020202020204" pitchFamily="34" charset="0"/>
              </a:rPr>
              <a:t> les</a:t>
            </a:r>
            <a:r>
              <a:rPr lang="en-GB" sz="2000" dirty="0">
                <a:solidFill>
                  <a:srgbClr val="DAA521"/>
                </a:solidFill>
                <a:latin typeface="Century Gothic" panose="020B0502020202020204" pitchFamily="34" charset="0"/>
              </a:rPr>
              <a:t>e </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allein</a:t>
            </a:r>
            <a:r>
              <a:rPr lang="en-GB" sz="2000" dirty="0">
                <a:solidFill>
                  <a:schemeClr val="accent1">
                    <a:lumMod val="50000"/>
                  </a:schemeClr>
                </a:solidFill>
                <a:latin typeface="Century Gothic" panose="020B0502020202020204" pitchFamily="34" charset="0"/>
              </a:rPr>
              <a:t> </a:t>
            </a:r>
            <a:r>
              <a:rPr lang="en-GB" sz="2000" dirty="0" err="1">
                <a:solidFill>
                  <a:schemeClr val="accent1">
                    <a:lumMod val="50000"/>
                  </a:schemeClr>
                </a:solidFill>
                <a:latin typeface="Century Gothic" panose="020B0502020202020204" pitchFamily="34" charset="0"/>
              </a:rPr>
              <a:t>im</a:t>
            </a:r>
            <a:r>
              <a:rPr lang="en-GB" sz="2000" dirty="0">
                <a:solidFill>
                  <a:schemeClr val="accent1">
                    <a:lumMod val="50000"/>
                  </a:schemeClr>
                </a:solidFill>
                <a:latin typeface="Century Gothic" panose="020B0502020202020204" pitchFamily="34" charset="0"/>
              </a:rPr>
              <a:t> Zimmer.</a:t>
            </a:r>
          </a:p>
          <a:p>
            <a:endParaRPr lang="en-GB" sz="2000" dirty="0">
              <a:solidFill>
                <a:schemeClr val="accent1">
                  <a:lumMod val="50000"/>
                </a:schemeClr>
              </a:solidFill>
              <a:latin typeface="Century Gothic" panose="020B0502020202020204" pitchFamily="34" charset="0"/>
            </a:endParaRPr>
          </a:p>
          <a:p>
            <a:endParaRPr lang="en-GB" sz="1400" dirty="0">
              <a:solidFill>
                <a:schemeClr val="accent1">
                  <a:lumMod val="50000"/>
                </a:schemeClr>
              </a:solidFill>
              <a:latin typeface="Century Gothic" panose="020B0502020202020204" pitchFamily="34" charset="0"/>
            </a:endParaRPr>
          </a:p>
          <a:p>
            <a:pPr>
              <a:lnSpc>
                <a:spcPct val="250000"/>
              </a:lnSpc>
            </a:pPr>
            <a:r>
              <a:rPr lang="en-GB" sz="2000" dirty="0">
                <a:solidFill>
                  <a:schemeClr val="accent1">
                    <a:lumMod val="50000"/>
                  </a:schemeClr>
                </a:solidFill>
                <a:latin typeface="Century Gothic" panose="020B0502020202020204" pitchFamily="34" charset="0"/>
              </a:rPr>
              <a:t>1. Ich …					4. </a:t>
            </a:r>
            <a:r>
              <a:rPr lang="en-GB" sz="2000" dirty="0" err="1">
                <a:solidFill>
                  <a:schemeClr val="accent1">
                    <a:lumMod val="50000"/>
                  </a:schemeClr>
                </a:solidFill>
                <a:latin typeface="Century Gothic" panose="020B0502020202020204" pitchFamily="34" charset="0"/>
              </a:rPr>
              <a:t>Wir</a:t>
            </a:r>
            <a:r>
              <a:rPr lang="en-GB" sz="2000" dirty="0">
                <a:solidFill>
                  <a:schemeClr val="accent1">
                    <a:lumMod val="50000"/>
                  </a:schemeClr>
                </a:solidFill>
                <a:latin typeface="Century Gothic" panose="020B0502020202020204" pitchFamily="34" charset="0"/>
              </a:rPr>
              <a:t> …</a:t>
            </a:r>
          </a:p>
          <a:p>
            <a:pPr>
              <a:lnSpc>
                <a:spcPct val="250000"/>
              </a:lnSpc>
            </a:pPr>
            <a:r>
              <a:rPr lang="en-GB" sz="2000" dirty="0">
                <a:solidFill>
                  <a:schemeClr val="accent1">
                    <a:lumMod val="50000"/>
                  </a:schemeClr>
                </a:solidFill>
                <a:latin typeface="Century Gothic" panose="020B0502020202020204" pitchFamily="34" charset="0"/>
              </a:rPr>
              <a:t>2. </a:t>
            </a:r>
            <a:r>
              <a:rPr lang="en-GB" sz="2000" dirty="0" err="1">
                <a:solidFill>
                  <a:schemeClr val="accent1">
                    <a:lumMod val="50000"/>
                  </a:schemeClr>
                </a:solidFill>
                <a:latin typeface="Century Gothic" panose="020B0502020202020204" pitchFamily="34" charset="0"/>
              </a:rPr>
              <a:t>Wir</a:t>
            </a:r>
            <a:r>
              <a:rPr lang="en-GB" sz="2000" dirty="0">
                <a:solidFill>
                  <a:schemeClr val="accent1">
                    <a:lumMod val="50000"/>
                  </a:schemeClr>
                </a:solidFill>
                <a:latin typeface="Century Gothic" panose="020B0502020202020204" pitchFamily="34" charset="0"/>
              </a:rPr>
              <a:t> …					5. Ich …</a:t>
            </a:r>
          </a:p>
          <a:p>
            <a:pPr>
              <a:lnSpc>
                <a:spcPct val="250000"/>
              </a:lnSpc>
            </a:pPr>
            <a:r>
              <a:rPr lang="en-GB" sz="2000" dirty="0">
                <a:solidFill>
                  <a:schemeClr val="accent1">
                    <a:lumMod val="50000"/>
                  </a:schemeClr>
                </a:solidFill>
                <a:latin typeface="Century Gothic" panose="020B0502020202020204" pitchFamily="34" charset="0"/>
              </a:rPr>
              <a:t>3. Ich …					6. </a:t>
            </a:r>
            <a:r>
              <a:rPr lang="en-GB" sz="2000" dirty="0" err="1">
                <a:solidFill>
                  <a:schemeClr val="accent1">
                    <a:lumMod val="50000"/>
                  </a:schemeClr>
                </a:solidFill>
                <a:latin typeface="Century Gothic" panose="020B0502020202020204" pitchFamily="34" charset="0"/>
              </a:rPr>
              <a:t>Wir</a:t>
            </a:r>
            <a:r>
              <a:rPr lang="en-GB" sz="2000" dirty="0">
                <a:solidFill>
                  <a:schemeClr val="accent1">
                    <a:lumMod val="50000"/>
                  </a:schemeClr>
                </a:solidFill>
                <a:latin typeface="Century Gothic" panose="020B0502020202020204" pitchFamily="34" charset="0"/>
              </a:rPr>
              <a:t> …</a:t>
            </a:r>
          </a:p>
        </p:txBody>
      </p:sp>
      <p:sp>
        <p:nvSpPr>
          <p:cNvPr id="6" name="Speech Bubble: Rectangle with Corners Rounded 5">
            <a:extLst>
              <a:ext uri="{FF2B5EF4-FFF2-40B4-BE49-F238E27FC236}">
                <a16:creationId xmlns:a16="http://schemas.microsoft.com/office/drawing/2014/main" id="{0CA47239-9273-4FF7-A460-43F76528321D}"/>
              </a:ext>
            </a:extLst>
          </p:cNvPr>
          <p:cNvSpPr/>
          <p:nvPr/>
        </p:nvSpPr>
        <p:spPr>
          <a:xfrm>
            <a:off x="9190495" y="1995581"/>
            <a:ext cx="2723779" cy="1755009"/>
          </a:xfrm>
          <a:prstGeom prst="wedgeRoundRectCallout">
            <a:avLst>
              <a:gd name="adj1" fmla="val -63974"/>
              <a:gd name="adj2" fmla="val -23920"/>
              <a:gd name="adj3" fmla="val 16667"/>
            </a:avLst>
          </a:prstGeom>
          <a:solidFill>
            <a:schemeClr val="accent1">
              <a:lumMod val="50000"/>
            </a:schemeClr>
          </a:solidFill>
          <a:ln>
            <a:solidFill>
              <a:srgbClr val="DAA5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a:latin typeface="Century Gothic" panose="020B0502020202020204" pitchFamily="34" charset="0"/>
              </a:rPr>
              <a:t>Zusammen</a:t>
            </a:r>
            <a:r>
              <a:rPr lang="en-GB" sz="2000" dirty="0">
                <a:latin typeface="Century Gothic" panose="020B0502020202020204" pitchFamily="34" charset="0"/>
              </a:rPr>
              <a:t> and </a:t>
            </a:r>
            <a:r>
              <a:rPr lang="en-GB" sz="2000" dirty="0" err="1">
                <a:latin typeface="Century Gothic" panose="020B0502020202020204" pitchFamily="34" charset="0"/>
              </a:rPr>
              <a:t>allein</a:t>
            </a:r>
            <a:r>
              <a:rPr lang="en-GB" sz="2000" dirty="0">
                <a:latin typeface="Century Gothic" panose="020B0502020202020204" pitchFamily="34" charset="0"/>
              </a:rPr>
              <a:t> are adverbs. Use them after the verb.</a:t>
            </a:r>
          </a:p>
        </p:txBody>
      </p:sp>
      <p:pic>
        <p:nvPicPr>
          <p:cNvPr id="7" name="Picture 6" descr="A close up of a logo&#10;&#10;Description automatically generated">
            <a:extLst>
              <a:ext uri="{FF2B5EF4-FFF2-40B4-BE49-F238E27FC236}">
                <a16:creationId xmlns:a16="http://schemas.microsoft.com/office/drawing/2014/main" id="{E98F5DFE-C5ED-4A7B-B42F-547F2724BAC3}"/>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0" b="100000" l="0" r="61328"/>
                    </a14:imgEffect>
                  </a14:imgLayer>
                </a14:imgProps>
              </a:ext>
              <a:ext uri="{28A0092B-C50C-407E-A947-70E740481C1C}">
                <a14:useLocalDpi xmlns:a14="http://schemas.microsoft.com/office/drawing/2010/main" val="0"/>
              </a:ext>
            </a:extLst>
          </a:blip>
          <a:srcRect l="3124" t="6666" r="46876" b="4444"/>
          <a:stretch/>
        </p:blipFill>
        <p:spPr>
          <a:xfrm>
            <a:off x="10558041" y="4868134"/>
            <a:ext cx="1162880" cy="1162880"/>
          </a:xfrm>
          <a:prstGeom prst="rect">
            <a:avLst/>
          </a:prstGeom>
        </p:spPr>
      </p:pic>
      <p:sp>
        <p:nvSpPr>
          <p:cNvPr id="8" name="Rounded Rectangle 11">
            <a:extLst>
              <a:ext uri="{FF2B5EF4-FFF2-40B4-BE49-F238E27FC236}">
                <a16:creationId xmlns:a16="http://schemas.microsoft.com/office/drawing/2014/main" id="{483D7EB9-C2AA-4190-98DE-925F861600E9}"/>
              </a:ext>
            </a:extLst>
          </p:cNvPr>
          <p:cNvSpPr/>
          <p:nvPr/>
        </p:nvSpPr>
        <p:spPr>
          <a:xfrm>
            <a:off x="10508974" y="247046"/>
            <a:ext cx="1448353"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schreiben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11126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1">
            <a:extLst>
              <a:ext uri="{FF2B5EF4-FFF2-40B4-BE49-F238E27FC236}">
                <a16:creationId xmlns:a16="http://schemas.microsoft.com/office/drawing/2014/main" id="{483D7EB9-C2AA-4190-98DE-925F861600E9}"/>
              </a:ext>
            </a:extLst>
          </p:cNvPr>
          <p:cNvSpPr/>
          <p:nvPr/>
        </p:nvSpPr>
        <p:spPr>
          <a:xfrm>
            <a:off x="10508974" y="247046"/>
            <a:ext cx="1448353"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schreiben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pic>
        <p:nvPicPr>
          <p:cNvPr id="3" name="Picture 2"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294041"/>
            <a:ext cx="5989834" cy="707849"/>
          </a:xfrm>
        </p:spPr>
        <p:txBody>
          <a:bodyPr>
            <a:normAutofit/>
          </a:bodyPr>
          <a:lstStyle/>
          <a:p>
            <a:r>
              <a:rPr lang="en-GB" sz="3600" b="1" dirty="0">
                <a:solidFill>
                  <a:schemeClr val="bg1"/>
                </a:solidFill>
              </a:rPr>
              <a:t>Was </a:t>
            </a:r>
            <a:r>
              <a:rPr lang="en-GB" sz="3600" b="1" dirty="0" err="1">
                <a:solidFill>
                  <a:schemeClr val="bg1"/>
                </a:solidFill>
              </a:rPr>
              <a:t>gibt</a:t>
            </a:r>
            <a:r>
              <a:rPr lang="en-GB" sz="3600" b="1" dirty="0">
                <a:solidFill>
                  <a:schemeClr val="bg1"/>
                </a:solidFill>
              </a:rPr>
              <a:t> es in </a:t>
            </a:r>
            <a:r>
              <a:rPr lang="en-GB" sz="3600" b="1" dirty="0" err="1">
                <a:solidFill>
                  <a:schemeClr val="bg1"/>
                </a:solidFill>
              </a:rPr>
              <a:t>Schottland</a:t>
            </a:r>
            <a:r>
              <a:rPr lang="en-GB" sz="3600" b="1" dirty="0">
                <a:solidFill>
                  <a:schemeClr val="bg1"/>
                </a:solidFill>
              </a:rPr>
              <a:t>?</a:t>
            </a:r>
          </a:p>
        </p:txBody>
      </p:sp>
      <p:sp>
        <p:nvSpPr>
          <p:cNvPr id="2" name="TextBox 1">
            <a:extLst>
              <a:ext uri="{FF2B5EF4-FFF2-40B4-BE49-F238E27FC236}">
                <a16:creationId xmlns:a16="http://schemas.microsoft.com/office/drawing/2014/main" id="{68526A6D-A604-44D4-8125-88661C956D71}"/>
              </a:ext>
            </a:extLst>
          </p:cNvPr>
          <p:cNvSpPr txBox="1"/>
          <p:nvPr/>
        </p:nvSpPr>
        <p:spPr>
          <a:xfrm>
            <a:off x="169420" y="1220378"/>
            <a:ext cx="11416145" cy="1055545"/>
          </a:xfrm>
          <a:prstGeom prst="rect">
            <a:avLst/>
          </a:prstGeom>
          <a:noFill/>
        </p:spPr>
        <p:txBody>
          <a:bodyPr wrap="square" rtlCol="0">
            <a:spAutoFit/>
          </a:bodyPr>
          <a:lstStyle/>
          <a:p>
            <a:pPr>
              <a:lnSpc>
                <a:spcPct val="150000"/>
              </a:lnSpc>
            </a:pPr>
            <a:r>
              <a:rPr lang="en-GB" sz="2200" dirty="0">
                <a:solidFill>
                  <a:schemeClr val="accent1">
                    <a:lumMod val="50000"/>
                  </a:schemeClr>
                </a:solidFill>
                <a:latin typeface="Century Gothic" panose="020B0502020202020204" pitchFamily="34" charset="0"/>
              </a:rPr>
              <a:t>Mia </a:t>
            </a:r>
            <a:r>
              <a:rPr lang="en-GB" sz="2200" dirty="0" err="1">
                <a:solidFill>
                  <a:schemeClr val="accent1">
                    <a:lumMod val="50000"/>
                  </a:schemeClr>
                </a:solidFill>
                <a:latin typeface="Century Gothic" panose="020B0502020202020204" pitchFamily="34" charset="0"/>
              </a:rPr>
              <a:t>findet</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Schottland</a:t>
            </a:r>
            <a:r>
              <a:rPr lang="en-GB" sz="2200" dirty="0">
                <a:solidFill>
                  <a:schemeClr val="accent1">
                    <a:lumMod val="50000"/>
                  </a:schemeClr>
                </a:solidFill>
                <a:latin typeface="Century Gothic" panose="020B0502020202020204" pitchFamily="34" charset="0"/>
              </a:rPr>
              <a:t> toll! Was </a:t>
            </a:r>
            <a:r>
              <a:rPr lang="en-GB" sz="2200" dirty="0" err="1">
                <a:solidFill>
                  <a:schemeClr val="accent1">
                    <a:lumMod val="50000"/>
                  </a:schemeClr>
                </a:solidFill>
                <a:latin typeface="Century Gothic" panose="020B0502020202020204" pitchFamily="34" charset="0"/>
              </a:rPr>
              <a:t>sind</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ihre</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Gründe</a:t>
            </a:r>
            <a:r>
              <a:rPr lang="en-GB" sz="2200" dirty="0">
                <a:solidFill>
                  <a:schemeClr val="accent1">
                    <a:lumMod val="50000"/>
                  </a:schemeClr>
                </a:solidFill>
                <a:latin typeface="Century Gothic" panose="020B0502020202020204" pitchFamily="34" charset="0"/>
              </a:rPr>
              <a:t>?</a:t>
            </a:r>
          </a:p>
          <a:p>
            <a:pPr>
              <a:lnSpc>
                <a:spcPct val="150000"/>
              </a:lnSpc>
            </a:pPr>
            <a:r>
              <a:rPr lang="en-GB" sz="2200" dirty="0" err="1">
                <a:solidFill>
                  <a:schemeClr val="accent1">
                    <a:lumMod val="50000"/>
                  </a:schemeClr>
                </a:solidFill>
                <a:latin typeface="Century Gothic" panose="020B0502020202020204" pitchFamily="34" charset="0"/>
              </a:rPr>
              <a:t>Schreib</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drei</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Sätze</a:t>
            </a:r>
            <a:r>
              <a:rPr lang="en-GB" sz="2200" dirty="0">
                <a:solidFill>
                  <a:schemeClr val="accent1">
                    <a:lumMod val="50000"/>
                  </a:schemeClr>
                </a:solidFill>
                <a:latin typeface="Century Gothic" panose="020B0502020202020204" pitchFamily="34" charset="0"/>
              </a:rPr>
              <a:t> in WO1 und </a:t>
            </a:r>
            <a:r>
              <a:rPr lang="en-GB" sz="2200" dirty="0" err="1">
                <a:solidFill>
                  <a:schemeClr val="accent1">
                    <a:lumMod val="50000"/>
                  </a:schemeClr>
                </a:solidFill>
                <a:latin typeface="Century Gothic" panose="020B0502020202020204" pitchFamily="34" charset="0"/>
              </a:rPr>
              <a:t>drei</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Sätze</a:t>
            </a:r>
            <a:r>
              <a:rPr lang="en-GB" sz="2200" dirty="0">
                <a:solidFill>
                  <a:schemeClr val="accent1">
                    <a:lumMod val="50000"/>
                  </a:schemeClr>
                </a:solidFill>
                <a:latin typeface="Century Gothic" panose="020B0502020202020204" pitchFamily="34" charset="0"/>
              </a:rPr>
              <a:t> in WO2.</a:t>
            </a:r>
          </a:p>
        </p:txBody>
      </p:sp>
      <p:pic>
        <p:nvPicPr>
          <p:cNvPr id="6" name="Picture 5" descr="A close up of a logo&#10;&#10;Description automatically generated">
            <a:extLst>
              <a:ext uri="{FF2B5EF4-FFF2-40B4-BE49-F238E27FC236}">
                <a16:creationId xmlns:a16="http://schemas.microsoft.com/office/drawing/2014/main" id="{AADFD808-F1CB-42BB-937D-94534FC63A14}"/>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198337" y="4608089"/>
            <a:ext cx="1387228" cy="1415853"/>
          </a:xfrm>
          <a:prstGeom prst="rect">
            <a:avLst/>
          </a:prstGeom>
        </p:spPr>
      </p:pic>
      <p:grpSp>
        <p:nvGrpSpPr>
          <p:cNvPr id="8" name="Group 7">
            <a:extLst>
              <a:ext uri="{FF2B5EF4-FFF2-40B4-BE49-F238E27FC236}">
                <a16:creationId xmlns:a16="http://schemas.microsoft.com/office/drawing/2014/main" id="{981479B8-2076-431A-BD1C-54A4EA7B89BE}"/>
              </a:ext>
            </a:extLst>
          </p:cNvPr>
          <p:cNvGrpSpPr/>
          <p:nvPr/>
        </p:nvGrpSpPr>
        <p:grpSpPr>
          <a:xfrm>
            <a:off x="786854" y="2490779"/>
            <a:ext cx="8056307" cy="3646501"/>
            <a:chOff x="2022684" y="1891609"/>
            <a:chExt cx="8498055" cy="4217650"/>
          </a:xfrm>
        </p:grpSpPr>
        <p:pic>
          <p:nvPicPr>
            <p:cNvPr id="9" name="Picture 8">
              <a:extLst>
                <a:ext uri="{FF2B5EF4-FFF2-40B4-BE49-F238E27FC236}">
                  <a16:creationId xmlns:a16="http://schemas.microsoft.com/office/drawing/2014/main" id="{6964C2EF-0319-4C3D-9503-B0B770E56CC7}"/>
                </a:ext>
              </a:extLst>
            </p:cNvPr>
            <p:cNvPicPr>
              <a:picLocks noChangeAspect="1"/>
            </p:cNvPicPr>
            <p:nvPr/>
          </p:nvPicPr>
          <p:blipFill>
            <a:blip r:embed="rId5"/>
            <a:stretch>
              <a:fillRect/>
            </a:stretch>
          </p:blipFill>
          <p:spPr>
            <a:xfrm rot="5400000">
              <a:off x="4162887" y="-248594"/>
              <a:ext cx="4217650" cy="8498055"/>
            </a:xfrm>
            <a:prstGeom prst="rect">
              <a:avLst/>
            </a:prstGeom>
          </p:spPr>
        </p:pic>
        <p:sp>
          <p:nvSpPr>
            <p:cNvPr id="10" name="TextBox 9">
              <a:extLst>
                <a:ext uri="{FF2B5EF4-FFF2-40B4-BE49-F238E27FC236}">
                  <a16:creationId xmlns:a16="http://schemas.microsoft.com/office/drawing/2014/main" id="{7FBC604C-2BE2-495A-BE84-28EAF3DDA57B}"/>
                </a:ext>
              </a:extLst>
            </p:cNvPr>
            <p:cNvSpPr txBox="1"/>
            <p:nvPr/>
          </p:nvSpPr>
          <p:spPr>
            <a:xfrm>
              <a:off x="3325357" y="2088606"/>
              <a:ext cx="5892708" cy="3631031"/>
            </a:xfrm>
            <a:prstGeom prst="rect">
              <a:avLst/>
            </a:prstGeom>
            <a:noFill/>
          </p:spPr>
          <p:txBody>
            <a:bodyPr wrap="square" rtlCol="0">
              <a:spAutoFit/>
            </a:bodyPr>
            <a:lstStyle/>
            <a:p>
              <a:r>
                <a:rPr lang="en-GB" sz="2200" dirty="0">
                  <a:solidFill>
                    <a:schemeClr val="accent1">
                      <a:lumMod val="50000"/>
                    </a:schemeClr>
                  </a:solidFill>
                  <a:latin typeface="Century Gothic" panose="020B0502020202020204" pitchFamily="34" charset="0"/>
                </a:rPr>
                <a:t>Katja! </a:t>
              </a:r>
              <a:r>
                <a:rPr lang="en-GB" sz="2200" dirty="0" err="1">
                  <a:solidFill>
                    <a:schemeClr val="accent1">
                      <a:lumMod val="50000"/>
                    </a:schemeClr>
                  </a:solidFill>
                  <a:latin typeface="Century Gothic" panose="020B0502020202020204" pitchFamily="34" charset="0"/>
                </a:rPr>
                <a:t>Können</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wir</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bitte</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bitte</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bitte</a:t>
              </a:r>
              <a:r>
                <a:rPr lang="en-GB" sz="2200" dirty="0">
                  <a:solidFill>
                    <a:schemeClr val="accent1">
                      <a:lumMod val="50000"/>
                    </a:schemeClr>
                  </a:solidFill>
                  <a:latin typeface="Century Gothic" panose="020B0502020202020204" pitchFamily="34" charset="0"/>
                </a:rPr>
                <a:t>, den </a:t>
              </a:r>
              <a:r>
                <a:rPr lang="en-GB" sz="2200" dirty="0" err="1">
                  <a:solidFill>
                    <a:schemeClr val="accent1">
                      <a:lumMod val="50000"/>
                    </a:schemeClr>
                  </a:solidFill>
                  <a:latin typeface="Century Gothic" panose="020B0502020202020204" pitchFamily="34" charset="0"/>
                </a:rPr>
                <a:t>Austausch</a:t>
              </a:r>
              <a:r>
                <a:rPr lang="en-GB" sz="2200" dirty="0">
                  <a:solidFill>
                    <a:schemeClr val="accent1">
                      <a:lumMod val="50000"/>
                    </a:schemeClr>
                  </a:solidFill>
                  <a:latin typeface="Century Gothic" panose="020B0502020202020204" pitchFamily="34" charset="0"/>
                </a:rPr>
                <a:t> in </a:t>
              </a:r>
              <a:r>
                <a:rPr lang="en-GB" sz="2200" dirty="0" err="1">
                  <a:solidFill>
                    <a:schemeClr val="accent1">
                      <a:lumMod val="50000"/>
                    </a:schemeClr>
                  </a:solidFill>
                  <a:latin typeface="Century Gothic" panose="020B0502020202020204" pitchFamily="34" charset="0"/>
                </a:rPr>
                <a:t>Schottland</a:t>
              </a:r>
              <a:r>
                <a:rPr lang="en-GB" sz="2200" dirty="0">
                  <a:solidFill>
                    <a:schemeClr val="accent1">
                      <a:lumMod val="50000"/>
                    </a:schemeClr>
                  </a:solidFill>
                  <a:latin typeface="Century Gothic" panose="020B0502020202020204" pitchFamily="34" charset="0"/>
                </a:rPr>
                <a:t> </a:t>
              </a:r>
              <a:r>
                <a:rPr lang="en-GB" sz="2200" dirty="0" err="1">
                  <a:solidFill>
                    <a:schemeClr val="accent1">
                      <a:lumMod val="50000"/>
                    </a:schemeClr>
                  </a:solidFill>
                  <a:latin typeface="Century Gothic" panose="020B0502020202020204" pitchFamily="34" charset="0"/>
                </a:rPr>
                <a:t>machen</a:t>
              </a:r>
              <a:r>
                <a:rPr lang="en-GB" sz="2200" dirty="0">
                  <a:solidFill>
                    <a:schemeClr val="accent1">
                      <a:lumMod val="50000"/>
                    </a:schemeClr>
                  </a:solidFill>
                  <a:latin typeface="Century Gothic" panose="020B0502020202020204" pitchFamily="34" charset="0"/>
                </a:rPr>
                <a:t>?</a:t>
              </a:r>
            </a:p>
            <a:p>
              <a:endParaRPr lang="en-GB" sz="2200" dirty="0">
                <a:solidFill>
                  <a:schemeClr val="accent1">
                    <a:lumMod val="50000"/>
                  </a:schemeClr>
                </a:solidFill>
                <a:latin typeface="Century Gothic" panose="020B0502020202020204" pitchFamily="34" charset="0"/>
              </a:endParaRPr>
            </a:p>
            <a:p>
              <a:pPr marL="457200" indent="-457200">
                <a:buAutoNum type="arabicPeriod"/>
              </a:pPr>
              <a:r>
                <a:rPr lang="en-GB" sz="2200" dirty="0">
                  <a:solidFill>
                    <a:schemeClr val="accent1">
                      <a:lumMod val="50000"/>
                    </a:schemeClr>
                  </a:solidFill>
                  <a:latin typeface="Century Gothic" panose="020B0502020202020204" pitchFamily="34" charset="0"/>
                </a:rPr>
                <a:t>In </a:t>
              </a:r>
              <a:r>
                <a:rPr lang="en-GB" sz="2200" dirty="0" err="1">
                  <a:solidFill>
                    <a:schemeClr val="accent1">
                      <a:lumMod val="50000"/>
                    </a:schemeClr>
                  </a:solidFill>
                  <a:latin typeface="Century Gothic" panose="020B0502020202020204" pitchFamily="34" charset="0"/>
                </a:rPr>
                <a:t>Schottland</a:t>
              </a:r>
              <a:r>
                <a:rPr lang="en-GB" sz="2200" dirty="0">
                  <a:solidFill>
                    <a:schemeClr val="accent1">
                      <a:lumMod val="50000"/>
                    </a:schemeClr>
                  </a:solidFill>
                  <a:latin typeface="Century Gothic" panose="020B0502020202020204" pitchFamily="34" charset="0"/>
                </a:rPr>
                <a:t> …</a:t>
              </a:r>
            </a:p>
            <a:p>
              <a:pPr marL="457200" indent="-457200">
                <a:buAutoNum type="arabicPeriod"/>
              </a:pPr>
              <a:r>
                <a:rPr lang="en-GB" sz="2200" dirty="0">
                  <a:solidFill>
                    <a:schemeClr val="accent1">
                      <a:lumMod val="50000"/>
                    </a:schemeClr>
                  </a:solidFill>
                  <a:latin typeface="Century Gothic" panose="020B0502020202020204" pitchFamily="34" charset="0"/>
                </a:rPr>
                <a:t>Dort …</a:t>
              </a:r>
            </a:p>
            <a:p>
              <a:pPr marL="457200" indent="-457200">
                <a:buAutoNum type="arabicPeriod"/>
              </a:pPr>
              <a:r>
                <a:rPr lang="en-GB" sz="2200" dirty="0">
                  <a:solidFill>
                    <a:schemeClr val="accent1">
                      <a:lumMod val="50000"/>
                    </a:schemeClr>
                  </a:solidFill>
                  <a:latin typeface="Century Gothic" panose="020B0502020202020204" pitchFamily="34" charset="0"/>
                </a:rPr>
                <a:t>In Glasgow …</a:t>
              </a:r>
            </a:p>
            <a:p>
              <a:pPr marL="457200" indent="-457200">
                <a:buAutoNum type="arabicPeriod"/>
              </a:pPr>
              <a:r>
                <a:rPr lang="en-GB" sz="2200" dirty="0">
                  <a:solidFill>
                    <a:schemeClr val="accent1">
                      <a:lumMod val="50000"/>
                    </a:schemeClr>
                  </a:solidFill>
                  <a:latin typeface="Century Gothic" panose="020B0502020202020204" pitchFamily="34" charset="0"/>
                </a:rPr>
                <a:t>Die </a:t>
              </a:r>
              <a:r>
                <a:rPr lang="en-GB" sz="2200" dirty="0" err="1">
                  <a:solidFill>
                    <a:schemeClr val="accent1">
                      <a:lumMod val="50000"/>
                    </a:schemeClr>
                  </a:solidFill>
                  <a:latin typeface="Century Gothic" panose="020B0502020202020204" pitchFamily="34" charset="0"/>
                </a:rPr>
                <a:t>Leute</a:t>
              </a:r>
              <a:r>
                <a:rPr lang="en-GB" sz="2200" dirty="0">
                  <a:solidFill>
                    <a:schemeClr val="accent1">
                      <a:lumMod val="50000"/>
                    </a:schemeClr>
                  </a:solidFill>
                  <a:latin typeface="Century Gothic" panose="020B0502020202020204" pitchFamily="34" charset="0"/>
                </a:rPr>
                <a:t> …</a:t>
              </a:r>
            </a:p>
            <a:p>
              <a:pPr marL="457200" indent="-457200">
                <a:buAutoNum type="arabicPeriod"/>
              </a:pPr>
              <a:r>
                <a:rPr lang="en-GB" sz="2200" dirty="0">
                  <a:solidFill>
                    <a:schemeClr val="accent1">
                      <a:lumMod val="50000"/>
                    </a:schemeClr>
                  </a:solidFill>
                  <a:latin typeface="Century Gothic" panose="020B0502020202020204" pitchFamily="34" charset="0"/>
                </a:rPr>
                <a:t>  </a:t>
              </a:r>
            </a:p>
            <a:p>
              <a:pPr marL="457200" indent="-457200">
                <a:buAutoNum type="arabicPeriod"/>
              </a:pPr>
              <a:r>
                <a:rPr lang="en-GB" sz="2200" dirty="0">
                  <a:solidFill>
                    <a:schemeClr val="accent1">
                      <a:lumMod val="50000"/>
                    </a:schemeClr>
                  </a:solidFill>
                  <a:latin typeface="Century Gothic" panose="020B0502020202020204" pitchFamily="34" charset="0"/>
                </a:rPr>
                <a:t> </a:t>
              </a:r>
            </a:p>
          </p:txBody>
        </p:sp>
      </p:grpSp>
      <p:sp>
        <p:nvSpPr>
          <p:cNvPr id="11" name="Thought Bubble: Cloud 10">
            <a:extLst>
              <a:ext uri="{FF2B5EF4-FFF2-40B4-BE49-F238E27FC236}">
                <a16:creationId xmlns:a16="http://schemas.microsoft.com/office/drawing/2014/main" id="{0DF2AEE0-F73A-48B7-B25F-E51FA2FD26C3}"/>
              </a:ext>
            </a:extLst>
          </p:cNvPr>
          <p:cNvSpPr/>
          <p:nvPr/>
        </p:nvSpPr>
        <p:spPr>
          <a:xfrm>
            <a:off x="9993086" y="1988604"/>
            <a:ext cx="1995904" cy="1813817"/>
          </a:xfrm>
          <a:prstGeom prst="cloudCallout">
            <a:avLst>
              <a:gd name="adj1" fmla="val 1324"/>
              <a:gd name="adj2" fmla="val 90266"/>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p:txBody>
      </p:sp>
      <p:pic>
        <p:nvPicPr>
          <p:cNvPr id="12" name="Picture 11">
            <a:extLst>
              <a:ext uri="{FF2B5EF4-FFF2-40B4-BE49-F238E27FC236}">
                <a16:creationId xmlns:a16="http://schemas.microsoft.com/office/drawing/2014/main" id="{31C0DF5A-4048-4055-B74E-304DAAF9FA63}"/>
              </a:ext>
            </a:extLst>
          </p:cNvPr>
          <p:cNvPicPr>
            <a:picLocks noChangeAspect="1"/>
          </p:cNvPicPr>
          <p:nvPr/>
        </p:nvPicPr>
        <p:blipFill>
          <a:blip r:embed="rId6"/>
          <a:stretch>
            <a:fillRect/>
          </a:stretch>
        </p:blipFill>
        <p:spPr>
          <a:xfrm>
            <a:off x="10501745" y="2318385"/>
            <a:ext cx="1019953" cy="1110615"/>
          </a:xfrm>
          <a:prstGeom prst="rect">
            <a:avLst/>
          </a:prstGeom>
        </p:spPr>
      </p:pic>
    </p:spTree>
    <p:extLst>
      <p:ext uri="{BB962C8B-B14F-4D97-AF65-F5344CB8AC3E}">
        <p14:creationId xmlns:p14="http://schemas.microsoft.com/office/powerpoint/2010/main" val="176587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0" y="0"/>
            <a:ext cx="10515600" cy="1325563"/>
          </a:xfrm>
        </p:spPr>
        <p:txBody>
          <a:bodyPr>
            <a:normAutofit/>
          </a:bodyPr>
          <a:lstStyle/>
          <a:p>
            <a:r>
              <a:rPr lang="en-GB" sz="3200" b="1" dirty="0" err="1">
                <a:solidFill>
                  <a:schemeClr val="bg1"/>
                </a:solidFill>
              </a:rPr>
              <a:t>eine</a:t>
            </a:r>
            <a:r>
              <a:rPr lang="en-GB" sz="3200" b="1" dirty="0">
                <a:solidFill>
                  <a:schemeClr val="bg1"/>
                </a:solidFill>
              </a:rPr>
              <a:t> Geschichte </a:t>
            </a:r>
            <a:r>
              <a:rPr lang="en-GB" sz="3200" b="1" dirty="0" err="1">
                <a:solidFill>
                  <a:schemeClr val="bg1"/>
                </a:solidFill>
              </a:rPr>
              <a:t>schreiben</a:t>
            </a:r>
            <a:endParaRPr lang="en-GB" sz="3200" b="1" dirty="0">
              <a:solidFill>
                <a:schemeClr val="bg1"/>
              </a:solidFill>
            </a:endParaRPr>
          </a:p>
        </p:txBody>
      </p:sp>
      <p:graphicFrame>
        <p:nvGraphicFramePr>
          <p:cNvPr id="8" name="Table 7"/>
          <p:cNvGraphicFramePr>
            <a:graphicFrameLocks noGrp="1"/>
          </p:cNvGraphicFramePr>
          <p:nvPr/>
        </p:nvGraphicFramePr>
        <p:xfrm>
          <a:off x="367794" y="2271653"/>
          <a:ext cx="11424940" cy="1916300"/>
        </p:xfrm>
        <a:graphic>
          <a:graphicData uri="http://schemas.openxmlformats.org/drawingml/2006/table">
            <a:tbl>
              <a:tblPr firstRow="1" bandRow="1">
                <a:tableStyleId>{5940675A-B579-460E-94D1-54222C63F5DA}</a:tableStyleId>
              </a:tblPr>
              <a:tblGrid>
                <a:gridCol w="1142494">
                  <a:extLst>
                    <a:ext uri="{9D8B030D-6E8A-4147-A177-3AD203B41FA5}">
                      <a16:colId xmlns:a16="http://schemas.microsoft.com/office/drawing/2014/main" val="20000"/>
                    </a:ext>
                  </a:extLst>
                </a:gridCol>
                <a:gridCol w="1142494">
                  <a:extLst>
                    <a:ext uri="{9D8B030D-6E8A-4147-A177-3AD203B41FA5}">
                      <a16:colId xmlns:a16="http://schemas.microsoft.com/office/drawing/2014/main" val="20001"/>
                    </a:ext>
                  </a:extLst>
                </a:gridCol>
                <a:gridCol w="1142494">
                  <a:extLst>
                    <a:ext uri="{9D8B030D-6E8A-4147-A177-3AD203B41FA5}">
                      <a16:colId xmlns:a16="http://schemas.microsoft.com/office/drawing/2014/main" val="20002"/>
                    </a:ext>
                  </a:extLst>
                </a:gridCol>
                <a:gridCol w="1142494">
                  <a:extLst>
                    <a:ext uri="{9D8B030D-6E8A-4147-A177-3AD203B41FA5}">
                      <a16:colId xmlns:a16="http://schemas.microsoft.com/office/drawing/2014/main" val="20003"/>
                    </a:ext>
                  </a:extLst>
                </a:gridCol>
                <a:gridCol w="1142494">
                  <a:extLst>
                    <a:ext uri="{9D8B030D-6E8A-4147-A177-3AD203B41FA5}">
                      <a16:colId xmlns:a16="http://schemas.microsoft.com/office/drawing/2014/main" val="20004"/>
                    </a:ext>
                  </a:extLst>
                </a:gridCol>
                <a:gridCol w="1142494">
                  <a:extLst>
                    <a:ext uri="{9D8B030D-6E8A-4147-A177-3AD203B41FA5}">
                      <a16:colId xmlns:a16="http://schemas.microsoft.com/office/drawing/2014/main" val="20005"/>
                    </a:ext>
                  </a:extLst>
                </a:gridCol>
                <a:gridCol w="1142494">
                  <a:extLst>
                    <a:ext uri="{9D8B030D-6E8A-4147-A177-3AD203B41FA5}">
                      <a16:colId xmlns:a16="http://schemas.microsoft.com/office/drawing/2014/main" val="20006"/>
                    </a:ext>
                  </a:extLst>
                </a:gridCol>
                <a:gridCol w="1142494">
                  <a:extLst>
                    <a:ext uri="{9D8B030D-6E8A-4147-A177-3AD203B41FA5}">
                      <a16:colId xmlns:a16="http://schemas.microsoft.com/office/drawing/2014/main" val="20007"/>
                    </a:ext>
                  </a:extLst>
                </a:gridCol>
                <a:gridCol w="1142494">
                  <a:extLst>
                    <a:ext uri="{9D8B030D-6E8A-4147-A177-3AD203B41FA5}">
                      <a16:colId xmlns:a16="http://schemas.microsoft.com/office/drawing/2014/main" val="20008"/>
                    </a:ext>
                  </a:extLst>
                </a:gridCol>
                <a:gridCol w="1142494">
                  <a:extLst>
                    <a:ext uri="{9D8B030D-6E8A-4147-A177-3AD203B41FA5}">
                      <a16:colId xmlns:a16="http://schemas.microsoft.com/office/drawing/2014/main" val="20009"/>
                    </a:ext>
                  </a:extLst>
                </a:gridCol>
              </a:tblGrid>
              <a:tr h="383260">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0"/>
                  </a:ext>
                </a:extLst>
              </a:tr>
              <a:tr h="383260">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1"/>
                  </a:ext>
                </a:extLst>
              </a:tr>
              <a:tr h="383260">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2"/>
                  </a:ext>
                </a:extLst>
              </a:tr>
              <a:tr h="383260">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3"/>
                  </a:ext>
                </a:extLst>
              </a:tr>
              <a:tr h="383260">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tc>
                  <a:txBody>
                    <a:bodyPr/>
                    <a:lstStyle/>
                    <a:p>
                      <a:endParaRPr lang="en-GB" b="0" i="0" dirty="0">
                        <a:latin typeface="Century Gothic" panose="020B0502020202020204" pitchFamily="34" charset="0"/>
                      </a:endParaRPr>
                    </a:p>
                  </a:txBody>
                  <a:tcPr>
                    <a:lnL w="19050" cap="flat" cmpd="sng" algn="ctr">
                      <a:solidFill>
                        <a:srgbClr val="115076"/>
                      </a:solidFill>
                      <a:prstDash val="solid"/>
                      <a:round/>
                      <a:headEnd type="none" w="med" len="med"/>
                      <a:tailEnd type="none" w="med" len="med"/>
                    </a:lnL>
                    <a:lnR w="19050" cap="flat" cmpd="sng" algn="ctr">
                      <a:solidFill>
                        <a:srgbClr val="115076"/>
                      </a:solidFill>
                      <a:prstDash val="solid"/>
                      <a:round/>
                      <a:headEnd type="none" w="med" len="med"/>
                      <a:tailEnd type="none" w="med" len="med"/>
                    </a:lnR>
                    <a:lnT w="19050" cap="flat" cmpd="sng" algn="ctr">
                      <a:solidFill>
                        <a:srgbClr val="115076"/>
                      </a:solidFill>
                      <a:prstDash val="solid"/>
                      <a:round/>
                      <a:headEnd type="none" w="med" len="med"/>
                      <a:tailEnd type="none" w="med" len="med"/>
                    </a:lnT>
                    <a:lnB w="19050" cap="flat" cmpd="sng" algn="ctr">
                      <a:solidFill>
                        <a:srgbClr val="11507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9" name="TextBox 8"/>
          <p:cNvSpPr txBox="1"/>
          <p:nvPr/>
        </p:nvSpPr>
        <p:spPr>
          <a:xfrm>
            <a:off x="285497" y="1311009"/>
            <a:ext cx="11589533" cy="461665"/>
          </a:xfrm>
          <a:prstGeom prst="rect">
            <a:avLst/>
          </a:prstGeom>
          <a:noFill/>
        </p:spPr>
        <p:txBody>
          <a:bodyPr wrap="square" rtlCol="0">
            <a:spAutoFit/>
          </a:bodyPr>
          <a:lstStyle/>
          <a:p>
            <a:r>
              <a:rPr lang="en-GB" sz="2400" dirty="0" err="1">
                <a:solidFill>
                  <a:schemeClr val="accent1">
                    <a:lumMod val="50000"/>
                  </a:schemeClr>
                </a:solidFill>
                <a:latin typeface="Century Gothic" panose="020B0502020202020204" pitchFamily="34" charset="0"/>
              </a:rPr>
              <a:t>Schreib</a:t>
            </a:r>
            <a:r>
              <a:rPr lang="en-GB" sz="2400" dirty="0">
                <a:solidFill>
                  <a:schemeClr val="accent1">
                    <a:lumMod val="50000"/>
                  </a:schemeClr>
                </a:solidFill>
                <a:latin typeface="Century Gothic" panose="020B0502020202020204" pitchFamily="34" charset="0"/>
              </a:rPr>
              <a:t> </a:t>
            </a:r>
            <a:r>
              <a:rPr lang="en-GB" sz="2400" dirty="0" err="1">
                <a:solidFill>
                  <a:schemeClr val="accent1">
                    <a:lumMod val="50000"/>
                  </a:schemeClr>
                </a:solidFill>
                <a:latin typeface="Century Gothic" panose="020B0502020202020204" pitchFamily="34" charset="0"/>
              </a:rPr>
              <a:t>einen</a:t>
            </a:r>
            <a:r>
              <a:rPr lang="en-GB" sz="2400" dirty="0">
                <a:solidFill>
                  <a:schemeClr val="accent1">
                    <a:lumMod val="50000"/>
                  </a:schemeClr>
                </a:solidFill>
                <a:latin typeface="Century Gothic" panose="020B0502020202020204" pitchFamily="34" charset="0"/>
              </a:rPr>
              <a:t> Text </a:t>
            </a:r>
            <a:r>
              <a:rPr lang="en-GB" sz="2400" dirty="0" err="1">
                <a:solidFill>
                  <a:schemeClr val="accent1">
                    <a:lumMod val="50000"/>
                  </a:schemeClr>
                </a:solidFill>
                <a:latin typeface="Century Gothic" panose="020B0502020202020204" pitchFamily="34" charset="0"/>
              </a:rPr>
              <a:t>mit</a:t>
            </a:r>
            <a:r>
              <a:rPr lang="en-GB" sz="2400" dirty="0">
                <a:solidFill>
                  <a:schemeClr val="accent1">
                    <a:lumMod val="50000"/>
                  </a:schemeClr>
                </a:solidFill>
                <a:latin typeface="Century Gothic" panose="020B0502020202020204" pitchFamily="34" charset="0"/>
              </a:rPr>
              <a:t> 50 </a:t>
            </a:r>
            <a:r>
              <a:rPr lang="en-GB" sz="2400" dirty="0" err="1">
                <a:solidFill>
                  <a:schemeClr val="accent1">
                    <a:lumMod val="50000"/>
                  </a:schemeClr>
                </a:solidFill>
                <a:latin typeface="Century Gothic" panose="020B0502020202020204" pitchFamily="34" charset="0"/>
              </a:rPr>
              <a:t>Wörtern</a:t>
            </a:r>
            <a:r>
              <a:rPr lang="en-GB" sz="2400" dirty="0">
                <a:solidFill>
                  <a:schemeClr val="accent1">
                    <a:lumMod val="50000"/>
                  </a:schemeClr>
                </a:solidFill>
                <a:latin typeface="Century Gothic" panose="020B0502020202020204" pitchFamily="34" charset="0"/>
              </a:rPr>
              <a:t>. </a:t>
            </a:r>
            <a:r>
              <a:rPr lang="en-GB" sz="2400" dirty="0" err="1">
                <a:solidFill>
                  <a:schemeClr val="accent1">
                    <a:lumMod val="50000"/>
                  </a:schemeClr>
                </a:solidFill>
                <a:latin typeface="Century Gothic" panose="020B0502020202020204" pitchFamily="34" charset="0"/>
              </a:rPr>
              <a:t>Benutze</a:t>
            </a:r>
            <a:r>
              <a:rPr lang="en-GB" sz="2400" dirty="0">
                <a:solidFill>
                  <a:schemeClr val="accent1">
                    <a:lumMod val="50000"/>
                  </a:schemeClr>
                </a:solidFill>
                <a:latin typeface="Century Gothic" panose="020B0502020202020204" pitchFamily="34" charset="0"/>
              </a:rPr>
              <a:t> die </a:t>
            </a:r>
            <a:r>
              <a:rPr lang="en-GB" sz="2400" dirty="0" err="1">
                <a:solidFill>
                  <a:schemeClr val="accent1">
                    <a:lumMod val="50000"/>
                  </a:schemeClr>
                </a:solidFill>
                <a:latin typeface="Century Gothic" panose="020B0502020202020204" pitchFamily="34" charset="0"/>
              </a:rPr>
              <a:t>zwei</a:t>
            </a:r>
            <a:r>
              <a:rPr lang="en-GB" sz="2400" dirty="0">
                <a:solidFill>
                  <a:schemeClr val="accent1">
                    <a:lumMod val="50000"/>
                  </a:schemeClr>
                </a:solidFill>
                <a:latin typeface="Century Gothic" panose="020B0502020202020204" pitchFamily="34" charset="0"/>
              </a:rPr>
              <a:t> </a:t>
            </a:r>
            <a:r>
              <a:rPr lang="en-GB" sz="2400" dirty="0" err="1">
                <a:solidFill>
                  <a:schemeClr val="accent1">
                    <a:lumMod val="50000"/>
                  </a:schemeClr>
                </a:solidFill>
                <a:latin typeface="Century Gothic" panose="020B0502020202020204" pitchFamily="34" charset="0"/>
              </a:rPr>
              <a:t>Verben</a:t>
            </a:r>
            <a:r>
              <a:rPr lang="en-GB" sz="2400" dirty="0">
                <a:solidFill>
                  <a:schemeClr val="accent1">
                    <a:lumMod val="50000"/>
                  </a:schemeClr>
                </a:solidFill>
                <a:latin typeface="Century Gothic" panose="020B0502020202020204" pitchFamily="34" charset="0"/>
              </a:rPr>
              <a:t> SEIN und HABEN.</a:t>
            </a:r>
          </a:p>
        </p:txBody>
      </p:sp>
      <p:sp>
        <p:nvSpPr>
          <p:cNvPr id="11" name="Rounded Rectangle 11">
            <a:extLst>
              <a:ext uri="{FF2B5EF4-FFF2-40B4-BE49-F238E27FC236}">
                <a16:creationId xmlns:a16="http://schemas.microsoft.com/office/drawing/2014/main" id="{483D7EB9-C2AA-4190-98DE-925F861600E9}"/>
              </a:ext>
            </a:extLst>
          </p:cNvPr>
          <p:cNvSpPr/>
          <p:nvPr/>
        </p:nvSpPr>
        <p:spPr>
          <a:xfrm>
            <a:off x="10508974" y="247046"/>
            <a:ext cx="1448353"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schreiben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700268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background rectangle">
            <a:extLs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26" name="Cloud Callout 25"/>
          <p:cNvSpPr/>
          <p:nvPr/>
        </p:nvSpPr>
        <p:spPr>
          <a:xfrm>
            <a:off x="6054723" y="2691089"/>
            <a:ext cx="5227983" cy="2961861"/>
          </a:xfrm>
          <a:prstGeom prst="cloudCallout">
            <a:avLst>
              <a:gd name="adj1" fmla="val 51971"/>
              <a:gd name="adj2" fmla="val 62483"/>
            </a:avLst>
          </a:prstGeom>
          <a:solidFill>
            <a:schemeClr val="accent1">
              <a:lumMod val="50000"/>
            </a:schemeClr>
          </a:solidFill>
          <a:ln>
            <a:solidFill>
              <a:srgbClr val="DAA52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p:txBody>
      </p:sp>
      <p:sp>
        <p:nvSpPr>
          <p:cNvPr id="2" name="Title 1">
            <a:extLst>
              <a:ext uri="{FF2B5EF4-FFF2-40B4-BE49-F238E27FC236}">
                <a16:creationId xmlns:a16="http://schemas.microsoft.com/office/drawing/2014/main" id="{31423FA1-5456-5E4F-AD42-590F66D4597B}"/>
              </a:ext>
            </a:extLst>
          </p:cNvPr>
          <p:cNvSpPr>
            <a:spLocks noGrp="1"/>
          </p:cNvSpPr>
          <p:nvPr>
            <p:ph type="title"/>
          </p:nvPr>
        </p:nvSpPr>
        <p:spPr>
          <a:xfrm>
            <a:off x="106830" y="0"/>
            <a:ext cx="10515600" cy="1389443"/>
          </a:xfrm>
        </p:spPr>
        <p:txBody>
          <a:bodyPr>
            <a:normAutofit/>
          </a:bodyPr>
          <a:lstStyle/>
          <a:p>
            <a:r>
              <a:rPr lang="en-GB" sz="3200" b="1" dirty="0">
                <a:solidFill>
                  <a:schemeClr val="bg1"/>
                </a:solidFill>
              </a:rPr>
              <a:t>Was </a:t>
            </a:r>
            <a:r>
              <a:rPr lang="en-GB" sz="3200" b="1" dirty="0" err="1">
                <a:solidFill>
                  <a:schemeClr val="bg1"/>
                </a:solidFill>
              </a:rPr>
              <a:t>planst</a:t>
            </a:r>
            <a:r>
              <a:rPr lang="en-GB" sz="3200" b="1" dirty="0">
                <a:solidFill>
                  <a:schemeClr val="bg1"/>
                </a:solidFill>
              </a:rPr>
              <a:t> du?</a:t>
            </a:r>
            <a:endParaRPr lang="en-US" sz="3200" dirty="0">
              <a:solidFill>
                <a:schemeClr val="bg1"/>
              </a:solidFill>
            </a:endParaRPr>
          </a:p>
        </p:txBody>
      </p:sp>
      <p:sp>
        <p:nvSpPr>
          <p:cNvPr id="3" name="TextBox 2"/>
          <p:cNvSpPr txBox="1"/>
          <p:nvPr/>
        </p:nvSpPr>
        <p:spPr>
          <a:xfrm>
            <a:off x="189959" y="1326967"/>
            <a:ext cx="11678241" cy="1200329"/>
          </a:xfrm>
          <a:prstGeom prst="rect">
            <a:avLst/>
          </a:prstGeom>
          <a:noFill/>
        </p:spPr>
        <p:txBody>
          <a:bodyPr wrap="square" rtlCol="0">
            <a:spAutoFit/>
          </a:bodyPr>
          <a:lstStyle/>
          <a:p>
            <a:r>
              <a:rPr lang="en-GB" sz="2400" b="1" dirty="0" err="1">
                <a:solidFill>
                  <a:schemeClr val="accent1">
                    <a:lumMod val="50000"/>
                  </a:schemeClr>
                </a:solidFill>
                <a:latin typeface="Century Gothic" panose="020B0502020202020204" pitchFamily="34" charset="0"/>
              </a:rPr>
              <a:t>Schreib</a:t>
            </a:r>
            <a:r>
              <a:rPr lang="en-GB" sz="2400" b="1" dirty="0">
                <a:solidFill>
                  <a:schemeClr val="accent1">
                    <a:lumMod val="50000"/>
                  </a:schemeClr>
                </a:solidFill>
                <a:latin typeface="Century Gothic" panose="020B0502020202020204" pitchFamily="34" charset="0"/>
              </a:rPr>
              <a:t> </a:t>
            </a:r>
            <a:r>
              <a:rPr lang="en-GB" sz="2400" b="1" dirty="0" err="1">
                <a:solidFill>
                  <a:schemeClr val="accent1">
                    <a:lumMod val="50000"/>
                  </a:schemeClr>
                </a:solidFill>
                <a:latin typeface="Century Gothic" panose="020B0502020202020204" pitchFamily="34" charset="0"/>
              </a:rPr>
              <a:t>deine</a:t>
            </a:r>
            <a:r>
              <a:rPr lang="en-GB" sz="2400" b="1" dirty="0">
                <a:solidFill>
                  <a:schemeClr val="accent1">
                    <a:lumMod val="50000"/>
                  </a:schemeClr>
                </a:solidFill>
                <a:latin typeface="Century Gothic" panose="020B0502020202020204" pitchFamily="34" charset="0"/>
              </a:rPr>
              <a:t> </a:t>
            </a:r>
            <a:r>
              <a:rPr lang="en-GB" sz="2400" b="1" dirty="0" err="1">
                <a:solidFill>
                  <a:schemeClr val="accent1">
                    <a:lumMod val="50000"/>
                  </a:schemeClr>
                </a:solidFill>
                <a:latin typeface="Century Gothic" panose="020B0502020202020204" pitchFamily="34" charset="0"/>
              </a:rPr>
              <a:t>Pläne</a:t>
            </a:r>
            <a:r>
              <a:rPr lang="en-GB" sz="2400" b="1" dirty="0">
                <a:solidFill>
                  <a:schemeClr val="accent1">
                    <a:lumMod val="50000"/>
                  </a:schemeClr>
                </a:solidFill>
                <a:latin typeface="Century Gothic" panose="020B0502020202020204" pitchFamily="34" charset="0"/>
              </a:rPr>
              <a:t> </a:t>
            </a:r>
            <a:r>
              <a:rPr lang="en-GB" sz="2400" b="1" dirty="0" err="1">
                <a:solidFill>
                  <a:schemeClr val="accent1">
                    <a:lumMod val="50000"/>
                  </a:schemeClr>
                </a:solidFill>
                <a:latin typeface="Century Gothic" panose="020B0502020202020204" pitchFamily="34" charset="0"/>
              </a:rPr>
              <a:t>für</a:t>
            </a:r>
            <a:r>
              <a:rPr lang="en-GB" sz="2400" b="1" dirty="0">
                <a:solidFill>
                  <a:schemeClr val="accent1">
                    <a:lumMod val="50000"/>
                  </a:schemeClr>
                </a:solidFill>
                <a:latin typeface="Century Gothic" panose="020B0502020202020204" pitchFamily="34" charset="0"/>
              </a:rPr>
              <a:t> </a:t>
            </a:r>
            <a:r>
              <a:rPr lang="en-GB" sz="2400" b="1" dirty="0" err="1">
                <a:solidFill>
                  <a:schemeClr val="accent1">
                    <a:lumMod val="50000"/>
                  </a:schemeClr>
                </a:solidFill>
                <a:latin typeface="Century Gothic" panose="020B0502020202020204" pitchFamily="34" charset="0"/>
              </a:rPr>
              <a:t>nächste</a:t>
            </a:r>
            <a:r>
              <a:rPr lang="en-GB" sz="2400" b="1" dirty="0">
                <a:solidFill>
                  <a:schemeClr val="accent1">
                    <a:lumMod val="50000"/>
                  </a:schemeClr>
                </a:solidFill>
                <a:latin typeface="Century Gothic" panose="020B0502020202020204" pitchFamily="34" charset="0"/>
              </a:rPr>
              <a:t> </a:t>
            </a:r>
            <a:r>
              <a:rPr lang="en-GB" sz="2400" b="1" dirty="0" err="1">
                <a:solidFill>
                  <a:schemeClr val="accent1">
                    <a:lumMod val="50000"/>
                  </a:schemeClr>
                </a:solidFill>
                <a:latin typeface="Century Gothic" panose="020B0502020202020204" pitchFamily="34" charset="0"/>
              </a:rPr>
              <a:t>Woche</a:t>
            </a:r>
            <a:r>
              <a:rPr lang="en-GB" sz="2400" b="1" dirty="0">
                <a:solidFill>
                  <a:schemeClr val="accent1">
                    <a:lumMod val="50000"/>
                  </a:schemeClr>
                </a:solidFill>
                <a:latin typeface="Century Gothic" panose="020B0502020202020204" pitchFamily="34" charset="0"/>
              </a:rPr>
              <a:t>, </a:t>
            </a:r>
            <a:r>
              <a:rPr lang="en-GB" sz="2400" b="1" dirty="0" err="1">
                <a:solidFill>
                  <a:schemeClr val="accent1">
                    <a:lumMod val="50000"/>
                  </a:schemeClr>
                </a:solidFill>
                <a:latin typeface="Century Gothic" panose="020B0502020202020204" pitchFamily="34" charset="0"/>
              </a:rPr>
              <a:t>nächsten</a:t>
            </a:r>
            <a:r>
              <a:rPr lang="en-GB" sz="2400" b="1" dirty="0">
                <a:solidFill>
                  <a:schemeClr val="accent1">
                    <a:lumMod val="50000"/>
                  </a:schemeClr>
                </a:solidFill>
                <a:latin typeface="Century Gothic" panose="020B0502020202020204" pitchFamily="34" charset="0"/>
              </a:rPr>
              <a:t> Monat, </a:t>
            </a:r>
            <a:r>
              <a:rPr lang="en-GB" sz="2400" b="1" dirty="0" err="1">
                <a:solidFill>
                  <a:schemeClr val="accent1">
                    <a:lumMod val="50000"/>
                  </a:schemeClr>
                </a:solidFill>
                <a:latin typeface="Century Gothic" panose="020B0502020202020204" pitchFamily="34" charset="0"/>
              </a:rPr>
              <a:t>nächstes</a:t>
            </a:r>
            <a:r>
              <a:rPr lang="en-GB" sz="2400" b="1" dirty="0">
                <a:solidFill>
                  <a:schemeClr val="accent1">
                    <a:lumMod val="50000"/>
                  </a:schemeClr>
                </a:solidFill>
                <a:latin typeface="Century Gothic" panose="020B0502020202020204" pitchFamily="34" charset="0"/>
              </a:rPr>
              <a:t> </a:t>
            </a:r>
            <a:r>
              <a:rPr lang="en-GB" sz="2400" b="1" dirty="0" err="1">
                <a:solidFill>
                  <a:schemeClr val="accent1">
                    <a:lumMod val="50000"/>
                  </a:schemeClr>
                </a:solidFill>
                <a:latin typeface="Century Gothic" panose="020B0502020202020204" pitchFamily="34" charset="0"/>
              </a:rPr>
              <a:t>Jahr</a:t>
            </a:r>
            <a:r>
              <a:rPr lang="en-GB" sz="2400" b="1" dirty="0">
                <a:solidFill>
                  <a:schemeClr val="accent1">
                    <a:lumMod val="50000"/>
                  </a:schemeClr>
                </a:solidFill>
                <a:latin typeface="Century Gothic" panose="020B0502020202020204" pitchFamily="34" charset="0"/>
              </a:rPr>
              <a:t>!  </a:t>
            </a:r>
            <a:r>
              <a:rPr lang="en-GB" sz="2400" dirty="0" err="1">
                <a:solidFill>
                  <a:schemeClr val="accent1">
                    <a:lumMod val="50000"/>
                  </a:schemeClr>
                </a:solidFill>
                <a:latin typeface="Century Gothic" panose="020B0502020202020204" pitchFamily="34" charset="0"/>
              </a:rPr>
              <a:t>Benutz</a:t>
            </a:r>
            <a:r>
              <a:rPr lang="en-GB" sz="2400" dirty="0">
                <a:solidFill>
                  <a:schemeClr val="accent1">
                    <a:lumMod val="50000"/>
                  </a:schemeClr>
                </a:solidFill>
                <a:latin typeface="Century Gothic" panose="020B0502020202020204" pitchFamily="34" charset="0"/>
              </a:rPr>
              <a:t> die </a:t>
            </a:r>
            <a:r>
              <a:rPr lang="en-GB" sz="2400" dirty="0" err="1">
                <a:solidFill>
                  <a:schemeClr val="accent1">
                    <a:lumMod val="50000"/>
                  </a:schemeClr>
                </a:solidFill>
                <a:latin typeface="Century Gothic" panose="020B0502020202020204" pitchFamily="34" charset="0"/>
              </a:rPr>
              <a:t>Vokabeln</a:t>
            </a:r>
            <a:r>
              <a:rPr lang="en-GB" sz="2400" dirty="0">
                <a:solidFill>
                  <a:schemeClr val="accent1">
                    <a:lumMod val="50000"/>
                  </a:schemeClr>
                </a:solidFill>
                <a:latin typeface="Century Gothic" panose="020B0502020202020204" pitchFamily="34" charset="0"/>
              </a:rPr>
              <a:t>. </a:t>
            </a:r>
            <a:br>
              <a:rPr lang="en-GB" sz="2400" dirty="0">
                <a:solidFill>
                  <a:schemeClr val="accent1">
                    <a:lumMod val="50000"/>
                  </a:schemeClr>
                </a:solidFill>
                <a:latin typeface="Century Gothic" panose="020B0502020202020204" pitchFamily="34" charset="0"/>
              </a:rPr>
            </a:br>
            <a:r>
              <a:rPr lang="en-GB" sz="2400" dirty="0" err="1">
                <a:solidFill>
                  <a:schemeClr val="accent1">
                    <a:lumMod val="50000"/>
                  </a:schemeClr>
                </a:solidFill>
                <a:latin typeface="Century Gothic" panose="020B0502020202020204" pitchFamily="34" charset="0"/>
              </a:rPr>
              <a:t>Partnerarbeit</a:t>
            </a:r>
            <a:r>
              <a:rPr lang="en-GB" sz="2400" dirty="0">
                <a:solidFill>
                  <a:schemeClr val="accent1">
                    <a:lumMod val="50000"/>
                  </a:schemeClr>
                </a:solidFill>
                <a:latin typeface="Century Gothic" panose="020B0502020202020204" pitchFamily="34" charset="0"/>
              </a:rPr>
              <a:t>: Sag </a:t>
            </a:r>
            <a:r>
              <a:rPr lang="en-GB" sz="2400" dirty="0" err="1">
                <a:solidFill>
                  <a:schemeClr val="accent1">
                    <a:lumMod val="50000"/>
                  </a:schemeClr>
                </a:solidFill>
                <a:latin typeface="Century Gothic" panose="020B0502020202020204" pitchFamily="34" charset="0"/>
              </a:rPr>
              <a:t>deine</a:t>
            </a:r>
            <a:r>
              <a:rPr lang="en-GB" sz="2400" dirty="0">
                <a:solidFill>
                  <a:schemeClr val="accent1">
                    <a:lumMod val="50000"/>
                  </a:schemeClr>
                </a:solidFill>
                <a:latin typeface="Century Gothic" panose="020B0502020202020204" pitchFamily="34" charset="0"/>
              </a:rPr>
              <a:t> </a:t>
            </a:r>
            <a:r>
              <a:rPr lang="en-GB" sz="2400" dirty="0" err="1">
                <a:solidFill>
                  <a:schemeClr val="accent1">
                    <a:lumMod val="50000"/>
                  </a:schemeClr>
                </a:solidFill>
                <a:latin typeface="Century Gothic" panose="020B0502020202020204" pitchFamily="34" charset="0"/>
              </a:rPr>
              <a:t>Sätze</a:t>
            </a:r>
            <a:r>
              <a:rPr lang="en-GB" sz="2400" dirty="0">
                <a:solidFill>
                  <a:schemeClr val="accent1">
                    <a:lumMod val="50000"/>
                  </a:schemeClr>
                </a:solidFill>
                <a:latin typeface="Century Gothic" panose="020B0502020202020204" pitchFamily="34" charset="0"/>
              </a:rPr>
              <a:t>.  </a:t>
            </a:r>
          </a:p>
        </p:txBody>
      </p:sp>
      <p:sp>
        <p:nvSpPr>
          <p:cNvPr id="5" name="Cloud Callout 4"/>
          <p:cNvSpPr/>
          <p:nvPr/>
        </p:nvSpPr>
        <p:spPr>
          <a:xfrm>
            <a:off x="60605" y="2769263"/>
            <a:ext cx="5227983" cy="2961861"/>
          </a:xfrm>
          <a:prstGeom prst="cloudCallout">
            <a:avLst>
              <a:gd name="adj1" fmla="val 59541"/>
              <a:gd name="adj2" fmla="val 44513"/>
            </a:avLst>
          </a:prstGeom>
          <a:solidFill>
            <a:schemeClr val="accent1">
              <a:lumMod val="50000"/>
            </a:schemeClr>
          </a:solidFill>
          <a:ln>
            <a:solidFill>
              <a:srgbClr val="DAA52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Century Gothic" panose="020B0502020202020204" pitchFamily="34" charset="0"/>
            </a:endParaRPr>
          </a:p>
        </p:txBody>
      </p:sp>
      <p:sp>
        <p:nvSpPr>
          <p:cNvPr id="12" name="TextBox 11"/>
          <p:cNvSpPr txBox="1"/>
          <p:nvPr/>
        </p:nvSpPr>
        <p:spPr>
          <a:xfrm>
            <a:off x="2753549" y="4500632"/>
            <a:ext cx="1912730" cy="461665"/>
          </a:xfrm>
          <a:prstGeom prst="rect">
            <a:avLst/>
          </a:prstGeom>
          <a:noFill/>
        </p:spPr>
        <p:txBody>
          <a:bodyPr wrap="square" rtlCol="0">
            <a:spAutoFit/>
          </a:bodyPr>
          <a:lstStyle/>
          <a:p>
            <a:r>
              <a:rPr lang="en-GB" sz="2400">
                <a:solidFill>
                  <a:schemeClr val="bg1"/>
                </a:solidFill>
                <a:latin typeface="Century Gothic" panose="020B0502020202020204" pitchFamily="34" charset="0"/>
              </a:rPr>
              <a:t>geben</a:t>
            </a:r>
          </a:p>
        </p:txBody>
      </p:sp>
      <p:sp>
        <p:nvSpPr>
          <p:cNvPr id="13" name="TextBox 12"/>
          <p:cNvSpPr txBox="1"/>
          <p:nvPr/>
        </p:nvSpPr>
        <p:spPr>
          <a:xfrm>
            <a:off x="983844" y="4500700"/>
            <a:ext cx="1294472" cy="461665"/>
          </a:xfrm>
          <a:prstGeom prst="rect">
            <a:avLst/>
          </a:prstGeom>
          <a:noFill/>
        </p:spPr>
        <p:txBody>
          <a:bodyPr wrap="square" rtlCol="0">
            <a:spAutoFit/>
          </a:bodyPr>
          <a:lstStyle/>
          <a:p>
            <a:r>
              <a:rPr lang="en-GB" sz="2400">
                <a:solidFill>
                  <a:schemeClr val="bg1"/>
                </a:solidFill>
                <a:latin typeface="Century Gothic" panose="020B0502020202020204" pitchFamily="34" charset="0"/>
              </a:rPr>
              <a:t>gehen</a:t>
            </a:r>
          </a:p>
        </p:txBody>
      </p:sp>
      <p:sp>
        <p:nvSpPr>
          <p:cNvPr id="14" name="TextBox 13"/>
          <p:cNvSpPr txBox="1"/>
          <p:nvPr/>
        </p:nvSpPr>
        <p:spPr>
          <a:xfrm>
            <a:off x="3122069" y="3831535"/>
            <a:ext cx="1790893" cy="461665"/>
          </a:xfrm>
          <a:prstGeom prst="rect">
            <a:avLst/>
          </a:prstGeom>
          <a:noFill/>
        </p:spPr>
        <p:txBody>
          <a:bodyPr wrap="square" rtlCol="0">
            <a:spAutoFit/>
          </a:bodyPr>
          <a:lstStyle/>
          <a:p>
            <a:r>
              <a:rPr lang="en-GB" sz="2400" dirty="0" err="1">
                <a:solidFill>
                  <a:schemeClr val="bg1"/>
                </a:solidFill>
                <a:latin typeface="Century Gothic" panose="020B0502020202020204" pitchFamily="34" charset="0"/>
              </a:rPr>
              <a:t>fahren</a:t>
            </a:r>
            <a:endParaRPr lang="en-GB" sz="2400" dirty="0">
              <a:solidFill>
                <a:schemeClr val="bg1"/>
              </a:solidFill>
              <a:latin typeface="Century Gothic" panose="020B0502020202020204" pitchFamily="34" charset="0"/>
            </a:endParaRPr>
          </a:p>
        </p:txBody>
      </p:sp>
      <p:sp>
        <p:nvSpPr>
          <p:cNvPr id="15" name="TextBox 14"/>
          <p:cNvSpPr txBox="1"/>
          <p:nvPr/>
        </p:nvSpPr>
        <p:spPr>
          <a:xfrm>
            <a:off x="2085335" y="3130260"/>
            <a:ext cx="3054625" cy="461665"/>
          </a:xfrm>
          <a:prstGeom prst="rect">
            <a:avLst/>
          </a:prstGeom>
          <a:noFill/>
        </p:spPr>
        <p:txBody>
          <a:bodyPr wrap="square" rtlCol="0">
            <a:spAutoFit/>
          </a:bodyPr>
          <a:lstStyle/>
          <a:p>
            <a:r>
              <a:rPr lang="en-GB" sz="2400">
                <a:solidFill>
                  <a:schemeClr val="bg1"/>
                </a:solidFill>
                <a:latin typeface="Century Gothic" panose="020B0502020202020204" pitchFamily="34" charset="0"/>
              </a:rPr>
              <a:t>machen</a:t>
            </a:r>
            <a:endParaRPr lang="en-GB" sz="2400" dirty="0">
              <a:solidFill>
                <a:schemeClr val="bg1"/>
              </a:solidFill>
              <a:latin typeface="Century Gothic" panose="020B0502020202020204" pitchFamily="34" charset="0"/>
            </a:endParaRPr>
          </a:p>
        </p:txBody>
      </p:sp>
      <p:sp>
        <p:nvSpPr>
          <p:cNvPr id="18" name="TextBox 17"/>
          <p:cNvSpPr txBox="1"/>
          <p:nvPr/>
        </p:nvSpPr>
        <p:spPr>
          <a:xfrm>
            <a:off x="7920056" y="3667466"/>
            <a:ext cx="3948144" cy="461665"/>
          </a:xfrm>
          <a:prstGeom prst="rect">
            <a:avLst/>
          </a:prstGeom>
          <a:noFill/>
        </p:spPr>
        <p:txBody>
          <a:bodyPr wrap="square" rtlCol="0">
            <a:spAutoFit/>
          </a:bodyPr>
          <a:lstStyle/>
          <a:p>
            <a:r>
              <a:rPr lang="en-GB" sz="2400">
                <a:solidFill>
                  <a:schemeClr val="bg1"/>
                </a:solidFill>
                <a:latin typeface="Century Gothic" panose="020B0502020202020204" pitchFamily="34" charset="0"/>
              </a:rPr>
              <a:t>Fußball mit Freunden</a:t>
            </a:r>
            <a:endParaRPr lang="en-GB" sz="2400" dirty="0">
              <a:solidFill>
                <a:schemeClr val="bg1"/>
              </a:solidFill>
              <a:latin typeface="Century Gothic" panose="020B0502020202020204" pitchFamily="34" charset="0"/>
            </a:endParaRPr>
          </a:p>
        </p:txBody>
      </p:sp>
      <p:sp>
        <p:nvSpPr>
          <p:cNvPr id="19" name="TextBox 18"/>
          <p:cNvSpPr txBox="1"/>
          <p:nvPr/>
        </p:nvSpPr>
        <p:spPr>
          <a:xfrm>
            <a:off x="6949937" y="4819250"/>
            <a:ext cx="3054625" cy="461665"/>
          </a:xfrm>
          <a:prstGeom prst="rect">
            <a:avLst/>
          </a:prstGeom>
          <a:noFill/>
        </p:spPr>
        <p:txBody>
          <a:bodyPr wrap="square" rtlCol="0">
            <a:spAutoFit/>
          </a:bodyPr>
          <a:lstStyle/>
          <a:p>
            <a:r>
              <a:rPr lang="en-GB" sz="2400" dirty="0">
                <a:solidFill>
                  <a:schemeClr val="bg1"/>
                </a:solidFill>
                <a:latin typeface="Century Gothic" panose="020B0502020202020204" pitchFamily="34" charset="0"/>
              </a:rPr>
              <a:t>in die </a:t>
            </a:r>
            <a:r>
              <a:rPr lang="en-GB" sz="2400" dirty="0" err="1">
                <a:solidFill>
                  <a:schemeClr val="bg1"/>
                </a:solidFill>
                <a:latin typeface="Century Gothic" panose="020B0502020202020204" pitchFamily="34" charset="0"/>
              </a:rPr>
              <a:t>Stadt</a:t>
            </a:r>
            <a:endParaRPr lang="en-GB" sz="2400" dirty="0">
              <a:solidFill>
                <a:schemeClr val="bg1"/>
              </a:solidFill>
              <a:latin typeface="Century Gothic" panose="020B0502020202020204" pitchFamily="34" charset="0"/>
            </a:endParaRPr>
          </a:p>
        </p:txBody>
      </p:sp>
      <p:sp>
        <p:nvSpPr>
          <p:cNvPr id="20" name="TextBox 19"/>
          <p:cNvSpPr txBox="1"/>
          <p:nvPr/>
        </p:nvSpPr>
        <p:spPr>
          <a:xfrm>
            <a:off x="6392743" y="4019360"/>
            <a:ext cx="3054625" cy="461665"/>
          </a:xfrm>
          <a:prstGeom prst="rect">
            <a:avLst/>
          </a:prstGeom>
          <a:noFill/>
        </p:spPr>
        <p:txBody>
          <a:bodyPr wrap="square" rtlCol="0">
            <a:spAutoFit/>
          </a:bodyPr>
          <a:lstStyle/>
          <a:p>
            <a:r>
              <a:rPr lang="en-GB" sz="2400" dirty="0" err="1">
                <a:solidFill>
                  <a:schemeClr val="bg1"/>
                </a:solidFill>
                <a:latin typeface="Century Gothic" panose="020B0502020202020204" pitchFamily="34" charset="0"/>
              </a:rPr>
              <a:t>eine</a:t>
            </a:r>
            <a:r>
              <a:rPr lang="en-GB" sz="2400" dirty="0">
                <a:solidFill>
                  <a:schemeClr val="bg1"/>
                </a:solidFill>
                <a:latin typeface="Century Gothic" panose="020B0502020202020204" pitchFamily="34" charset="0"/>
              </a:rPr>
              <a:t> Party</a:t>
            </a:r>
          </a:p>
        </p:txBody>
      </p:sp>
      <p:sp>
        <p:nvSpPr>
          <p:cNvPr id="21" name="TextBox 20"/>
          <p:cNvSpPr txBox="1"/>
          <p:nvPr/>
        </p:nvSpPr>
        <p:spPr>
          <a:xfrm>
            <a:off x="8258075" y="4313667"/>
            <a:ext cx="3054625" cy="461665"/>
          </a:xfrm>
          <a:prstGeom prst="rect">
            <a:avLst/>
          </a:prstGeom>
          <a:noFill/>
        </p:spPr>
        <p:txBody>
          <a:bodyPr wrap="square" rtlCol="0">
            <a:spAutoFit/>
          </a:bodyPr>
          <a:lstStyle/>
          <a:p>
            <a:r>
              <a:rPr lang="en-GB" sz="2400">
                <a:solidFill>
                  <a:schemeClr val="bg1"/>
                </a:solidFill>
                <a:latin typeface="Century Gothic" panose="020B0502020202020204" pitchFamily="34" charset="0"/>
              </a:rPr>
              <a:t>nach </a:t>
            </a:r>
            <a:r>
              <a:rPr lang="en-GB" sz="2400" i="1">
                <a:solidFill>
                  <a:schemeClr val="bg1"/>
                </a:solidFill>
                <a:latin typeface="Century Gothic" panose="020B0502020202020204" pitchFamily="34" charset="0"/>
              </a:rPr>
              <a:t>London</a:t>
            </a:r>
            <a:endParaRPr lang="en-GB" sz="2400" dirty="0">
              <a:solidFill>
                <a:schemeClr val="bg1"/>
              </a:solidFill>
              <a:latin typeface="Century Gothic" panose="020B0502020202020204" pitchFamily="34" charset="0"/>
            </a:endParaRPr>
          </a:p>
        </p:txBody>
      </p:sp>
      <p:sp>
        <p:nvSpPr>
          <p:cNvPr id="23" name="TextBox 22"/>
          <p:cNvSpPr txBox="1"/>
          <p:nvPr/>
        </p:nvSpPr>
        <p:spPr>
          <a:xfrm>
            <a:off x="7313318" y="3094359"/>
            <a:ext cx="3607039" cy="461665"/>
          </a:xfrm>
          <a:prstGeom prst="rect">
            <a:avLst/>
          </a:prstGeom>
          <a:noFill/>
        </p:spPr>
        <p:txBody>
          <a:bodyPr wrap="square" rtlCol="0">
            <a:spAutoFit/>
          </a:bodyPr>
          <a:lstStyle/>
          <a:p>
            <a:r>
              <a:rPr lang="en-GB" sz="2400">
                <a:solidFill>
                  <a:schemeClr val="bg1"/>
                </a:solidFill>
                <a:latin typeface="Century Gothic" panose="020B0502020202020204" pitchFamily="34" charset="0"/>
              </a:rPr>
              <a:t>meine Hausaugaben</a:t>
            </a:r>
          </a:p>
        </p:txBody>
      </p:sp>
      <p:sp>
        <p:nvSpPr>
          <p:cNvPr id="25" name="TextBox 24"/>
          <p:cNvSpPr txBox="1"/>
          <p:nvPr/>
        </p:nvSpPr>
        <p:spPr>
          <a:xfrm>
            <a:off x="909431" y="3710355"/>
            <a:ext cx="1325670" cy="461665"/>
          </a:xfrm>
          <a:prstGeom prst="rect">
            <a:avLst/>
          </a:prstGeom>
          <a:noFill/>
        </p:spPr>
        <p:txBody>
          <a:bodyPr wrap="square" rtlCol="0">
            <a:spAutoFit/>
          </a:bodyPr>
          <a:lstStyle/>
          <a:p>
            <a:r>
              <a:rPr lang="en-GB" sz="2400">
                <a:solidFill>
                  <a:schemeClr val="bg1"/>
                </a:solidFill>
                <a:latin typeface="Century Gothic" panose="020B0502020202020204" pitchFamily="34" charset="0"/>
              </a:rPr>
              <a:t>spielen</a:t>
            </a:r>
            <a:endParaRPr lang="en-GB" sz="2400" dirty="0">
              <a:solidFill>
                <a:schemeClr val="bg1"/>
              </a:solidFill>
              <a:latin typeface="Century Gothic" panose="020B0502020202020204" pitchFamily="34" charset="0"/>
            </a:endParaRPr>
          </a:p>
        </p:txBody>
      </p:sp>
      <p:sp>
        <p:nvSpPr>
          <p:cNvPr id="28" name="TextBox 27"/>
          <p:cNvSpPr txBox="1"/>
          <p:nvPr/>
        </p:nvSpPr>
        <p:spPr>
          <a:xfrm>
            <a:off x="189960" y="5878791"/>
            <a:ext cx="10687719" cy="523220"/>
          </a:xfrm>
          <a:prstGeom prst="rect">
            <a:avLst/>
          </a:prstGeom>
          <a:noFill/>
        </p:spPr>
        <p:txBody>
          <a:bodyPr wrap="square" rtlCol="0">
            <a:spAutoFit/>
          </a:bodyPr>
          <a:lstStyle/>
          <a:p>
            <a:r>
              <a:rPr lang="en-GB" sz="2800" dirty="0" err="1">
                <a:solidFill>
                  <a:schemeClr val="accent1">
                    <a:lumMod val="50000"/>
                  </a:schemeClr>
                </a:solidFill>
                <a:latin typeface="Century Gothic" panose="020B0502020202020204" pitchFamily="34" charset="0"/>
              </a:rPr>
              <a:t>Jetzt</a:t>
            </a:r>
            <a:r>
              <a:rPr lang="en-GB" sz="2800" dirty="0">
                <a:solidFill>
                  <a:schemeClr val="accent1">
                    <a:lumMod val="50000"/>
                  </a:schemeClr>
                </a:solidFill>
                <a:latin typeface="Century Gothic" panose="020B0502020202020204" pitchFamily="34" charset="0"/>
              </a:rPr>
              <a:t> </a:t>
            </a:r>
            <a:r>
              <a:rPr lang="en-GB" sz="2800" dirty="0" err="1">
                <a:solidFill>
                  <a:schemeClr val="accent1">
                    <a:lumMod val="50000"/>
                  </a:schemeClr>
                </a:solidFill>
                <a:latin typeface="Century Gothic" panose="020B0502020202020204" pitchFamily="34" charset="0"/>
              </a:rPr>
              <a:t>schreib</a:t>
            </a:r>
            <a:r>
              <a:rPr lang="en-GB" sz="2800" dirty="0">
                <a:solidFill>
                  <a:schemeClr val="accent1">
                    <a:lumMod val="50000"/>
                  </a:schemeClr>
                </a:solidFill>
                <a:latin typeface="Century Gothic" panose="020B0502020202020204" pitchFamily="34" charset="0"/>
              </a:rPr>
              <a:t> </a:t>
            </a:r>
            <a:r>
              <a:rPr lang="en-GB" sz="2800" dirty="0" err="1">
                <a:solidFill>
                  <a:schemeClr val="accent1">
                    <a:lumMod val="50000"/>
                  </a:schemeClr>
                </a:solidFill>
                <a:latin typeface="Century Gothic" panose="020B0502020202020204" pitchFamily="34" charset="0"/>
              </a:rPr>
              <a:t>deine</a:t>
            </a:r>
            <a:r>
              <a:rPr lang="en-GB" sz="2800" dirty="0">
                <a:solidFill>
                  <a:schemeClr val="accent1">
                    <a:lumMod val="50000"/>
                  </a:schemeClr>
                </a:solidFill>
                <a:latin typeface="Century Gothic" panose="020B0502020202020204" pitchFamily="34" charset="0"/>
              </a:rPr>
              <a:t> </a:t>
            </a:r>
            <a:r>
              <a:rPr lang="en-GB" sz="2800" dirty="0" err="1">
                <a:solidFill>
                  <a:schemeClr val="accent1">
                    <a:lumMod val="50000"/>
                  </a:schemeClr>
                </a:solidFill>
                <a:latin typeface="Century Gothic" panose="020B0502020202020204" pitchFamily="34" charset="0"/>
              </a:rPr>
              <a:t>eigene</a:t>
            </a:r>
            <a:r>
              <a:rPr lang="en-GB" sz="2800" dirty="0">
                <a:solidFill>
                  <a:schemeClr val="accent1">
                    <a:lumMod val="50000"/>
                  </a:schemeClr>
                </a:solidFill>
                <a:latin typeface="Century Gothic" panose="020B0502020202020204" pitchFamily="34" charset="0"/>
              </a:rPr>
              <a:t>* </a:t>
            </a:r>
            <a:r>
              <a:rPr lang="en-GB" sz="2800" dirty="0" err="1">
                <a:solidFill>
                  <a:schemeClr val="accent1">
                    <a:lumMod val="50000"/>
                  </a:schemeClr>
                </a:solidFill>
                <a:latin typeface="Century Gothic" panose="020B0502020202020204" pitchFamily="34" charset="0"/>
              </a:rPr>
              <a:t>Sätze</a:t>
            </a:r>
            <a:r>
              <a:rPr lang="en-GB" sz="2800" dirty="0">
                <a:solidFill>
                  <a:schemeClr val="accent1">
                    <a:lumMod val="50000"/>
                  </a:schemeClr>
                </a:solidFill>
                <a:latin typeface="Century Gothic" panose="020B0502020202020204" pitchFamily="34" charset="0"/>
              </a:rPr>
              <a:t>!</a:t>
            </a:r>
          </a:p>
        </p:txBody>
      </p:sp>
      <p:sp>
        <p:nvSpPr>
          <p:cNvPr id="6" name="TextBox 5"/>
          <p:cNvSpPr txBox="1"/>
          <p:nvPr/>
        </p:nvSpPr>
        <p:spPr>
          <a:xfrm>
            <a:off x="6292981" y="5916231"/>
            <a:ext cx="1965094" cy="400110"/>
          </a:xfrm>
          <a:prstGeom prst="rect">
            <a:avLst/>
          </a:prstGeom>
          <a:noFill/>
          <a:ln>
            <a:solidFill>
              <a:srgbClr val="115076"/>
            </a:solidFill>
          </a:ln>
        </p:spPr>
        <p:txBody>
          <a:bodyPr wrap="square" rtlCol="0">
            <a:spAutoFit/>
          </a:bodyPr>
          <a:lstStyle/>
          <a:p>
            <a:r>
              <a:rPr lang="en-GB" sz="2000" dirty="0">
                <a:solidFill>
                  <a:srgbClr val="115076"/>
                </a:solidFill>
                <a:latin typeface="Century Gothic" panose="020B0502020202020204" pitchFamily="34" charset="0"/>
              </a:rPr>
              <a:t>*</a:t>
            </a:r>
            <a:r>
              <a:rPr lang="en-GB" sz="2000" dirty="0" err="1">
                <a:solidFill>
                  <a:srgbClr val="115076"/>
                </a:solidFill>
                <a:latin typeface="Century Gothic" panose="020B0502020202020204" pitchFamily="34" charset="0"/>
              </a:rPr>
              <a:t>eigen</a:t>
            </a:r>
            <a:r>
              <a:rPr lang="en-GB" sz="2000" dirty="0">
                <a:solidFill>
                  <a:srgbClr val="115076"/>
                </a:solidFill>
                <a:latin typeface="Century Gothic" panose="020B0502020202020204" pitchFamily="34" charset="0"/>
              </a:rPr>
              <a:t>- - own</a:t>
            </a:r>
          </a:p>
        </p:txBody>
      </p:sp>
      <p:sp>
        <p:nvSpPr>
          <p:cNvPr id="24" name="Rounded Rectangle 11">
            <a:extLst>
              <a:ext uri="{FF2B5EF4-FFF2-40B4-BE49-F238E27FC236}">
                <a16:creationId xmlns:a16="http://schemas.microsoft.com/office/drawing/2014/main" id="{483D7EB9-C2AA-4190-98DE-925F861600E9}"/>
              </a:ext>
            </a:extLst>
          </p:cNvPr>
          <p:cNvSpPr/>
          <p:nvPr/>
        </p:nvSpPr>
        <p:spPr>
          <a:xfrm>
            <a:off x="9102436" y="247046"/>
            <a:ext cx="2854891"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sprechen</a:t>
            </a: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t>
            </a:r>
            <a:r>
              <a:rPr kumimoji="0" lang="en-GB" sz="20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schreiben</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06585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2054</Words>
  <Application>Microsoft Macintosh PowerPoint</Application>
  <PresentationFormat>Widescreen</PresentationFormat>
  <Paragraphs>234</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Office Theme</vt:lpstr>
      <vt:lpstr>Examples</vt:lpstr>
      <vt:lpstr>Schreib eine Filmszene </vt:lpstr>
      <vt:lpstr>Weihnachtsgeschenke</vt:lpstr>
      <vt:lpstr>Weihnachtsgeschenke</vt:lpstr>
      <vt:lpstr>Ein Dialog</vt:lpstr>
      <vt:lpstr>Zusammen oder allein?</vt:lpstr>
      <vt:lpstr>Was gibt es in Schottland?</vt:lpstr>
      <vt:lpstr>eine Geschichte schreiben</vt:lpstr>
      <vt:lpstr>Was planst du?</vt:lpstr>
      <vt:lpstr>Deine Urlaubspläne</vt:lpstr>
      <vt:lpstr>Schreib ein Gedicht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Richardson</dc:creator>
  <cp:lastModifiedBy>Mary Richardson</cp:lastModifiedBy>
  <cp:revision>5</cp:revision>
  <dcterms:created xsi:type="dcterms:W3CDTF">2022-06-21T13:39:10Z</dcterms:created>
  <dcterms:modified xsi:type="dcterms:W3CDTF">2022-07-12T13:23:01Z</dcterms:modified>
</cp:coreProperties>
</file>