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50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7EE37-049D-4677-953F-8972A1115A15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9071D-626C-4393-97CB-6C6668F87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857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DO NOT DISPLAY THIS SLIDE</a:t>
            </a:r>
          </a:p>
          <a:p>
            <a:endParaRPr lang="en-GB" b="1" dirty="0"/>
          </a:p>
          <a:p>
            <a:r>
              <a:rPr lang="en-GB" b="1" dirty="0"/>
              <a:t>Timing: 5 minutes </a:t>
            </a:r>
            <a:r>
              <a:rPr lang="en-GB" b="0" dirty="0"/>
              <a:t>[2 slides].</a:t>
            </a:r>
            <a:endParaRPr lang="en-GB" b="1" dirty="0"/>
          </a:p>
          <a:p>
            <a:br>
              <a:rPr lang="en-GB" b="1" dirty="0"/>
            </a:br>
            <a:r>
              <a:rPr lang="en-GB" b="1" dirty="0"/>
              <a:t>Aim: </a:t>
            </a:r>
            <a:r>
              <a:rPr lang="en-GB" b="0" dirty="0"/>
              <a:t>Fluency development.</a:t>
            </a:r>
            <a:br>
              <a:rPr lang="en-GB" dirty="0"/>
            </a:br>
            <a:br>
              <a:rPr lang="en-GB" dirty="0"/>
            </a:br>
            <a:r>
              <a:rPr lang="en-GB" b="1" dirty="0"/>
              <a:t>Procedure:</a:t>
            </a:r>
            <a:br>
              <a:rPr lang="en-GB" dirty="0"/>
            </a:br>
            <a:r>
              <a:rPr lang="en-GB" dirty="0"/>
              <a:t>1. Students work in pairs.</a:t>
            </a:r>
          </a:p>
          <a:p>
            <a:r>
              <a:rPr lang="en-GB" dirty="0"/>
              <a:t>2. Partner A reads a sentence containing a mixture of known and unknown words.</a:t>
            </a:r>
          </a:p>
          <a:p>
            <a:r>
              <a:rPr lang="en-GB" dirty="0"/>
              <a:t>3. Partner B tallies the number of [</a:t>
            </a:r>
            <a:r>
              <a:rPr lang="en-GB" dirty="0" err="1"/>
              <a:t>eu</a:t>
            </a:r>
            <a:r>
              <a:rPr lang="en-GB" dirty="0"/>
              <a:t>/</a:t>
            </a:r>
            <a:r>
              <a:rPr lang="en-GB" dirty="0" err="1"/>
              <a:t>äu</a:t>
            </a:r>
            <a:r>
              <a:rPr lang="en-GB" dirty="0"/>
              <a:t>] SSCs they hear. Hence, there is a joint responsibility to get the answer right.</a:t>
            </a:r>
          </a:p>
          <a:p>
            <a:r>
              <a:rPr lang="en-GB" dirty="0"/>
              <a:t>4. Native speaker recordings are provided on the following slides. Students can use these to check their tallies.</a:t>
            </a:r>
          </a:p>
          <a:p>
            <a:r>
              <a:rPr lang="en-GB" dirty="0"/>
              <a:t>5. Answers and translations are also provided on the following slide.</a:t>
            </a:r>
          </a:p>
          <a:p>
            <a:endParaRPr lang="en-GB" dirty="0"/>
          </a:p>
          <a:p>
            <a:r>
              <a:rPr lang="en-GB" b="1" baseline="0" dirty="0"/>
              <a:t>Word frequency of unknown words used (1 is the most frequent word in German): </a:t>
            </a:r>
            <a:br>
              <a:rPr lang="en-GB" baseline="0" dirty="0"/>
            </a:br>
            <a:r>
              <a:rPr lang="en-GB" baseline="0" dirty="0" err="1"/>
              <a:t>träumen</a:t>
            </a:r>
            <a:r>
              <a:rPr lang="en-GB" baseline="0" dirty="0"/>
              <a:t> [1793], </a:t>
            </a:r>
            <a:r>
              <a:rPr lang="en-GB" baseline="0" dirty="0" err="1"/>
              <a:t>einstürzend</a:t>
            </a:r>
            <a:r>
              <a:rPr lang="en-GB" baseline="0" dirty="0"/>
              <a:t> [&gt;5000], </a:t>
            </a:r>
            <a:r>
              <a:rPr lang="en-GB" baseline="0" dirty="0" err="1"/>
              <a:t>Gebäude</a:t>
            </a:r>
            <a:r>
              <a:rPr lang="en-GB" baseline="0" dirty="0"/>
              <a:t> [1386], </a:t>
            </a:r>
            <a:r>
              <a:rPr lang="en-GB" baseline="0" dirty="0" err="1"/>
              <a:t>Verkäufer</a:t>
            </a:r>
            <a:r>
              <a:rPr lang="en-GB" baseline="0" dirty="0"/>
              <a:t> [2374], </a:t>
            </a:r>
            <a:r>
              <a:rPr lang="en-GB" baseline="0" dirty="0" err="1"/>
              <a:t>enttäuschen</a:t>
            </a:r>
            <a:r>
              <a:rPr lang="en-GB" baseline="0" dirty="0"/>
              <a:t> [2042], </a:t>
            </a:r>
            <a:r>
              <a:rPr lang="en-GB" baseline="0" dirty="0" err="1"/>
              <a:t>Diebstahl</a:t>
            </a:r>
            <a:r>
              <a:rPr lang="en-GB" baseline="0" dirty="0"/>
              <a:t> [&gt;5000], </a:t>
            </a:r>
            <a:r>
              <a:rPr lang="en-GB" baseline="0" dirty="0" err="1"/>
              <a:t>wenn</a:t>
            </a:r>
            <a:r>
              <a:rPr lang="en-GB" baseline="0" dirty="0"/>
              <a:t> [42], </a:t>
            </a:r>
            <a:r>
              <a:rPr lang="en-GB" baseline="0" dirty="0" err="1"/>
              <a:t>Zeug</a:t>
            </a:r>
            <a:r>
              <a:rPr lang="en-GB" baseline="0" dirty="0"/>
              <a:t> [3069], Richter [2286]. </a:t>
            </a:r>
            <a:r>
              <a:rPr lang="en-GB" baseline="0" dirty="0" err="1"/>
              <a:t>Täuschen</a:t>
            </a:r>
            <a:r>
              <a:rPr lang="en-GB" baseline="0" dirty="0"/>
              <a:t> [3613], </a:t>
            </a:r>
            <a:r>
              <a:rPr lang="en-GB" baseline="0" dirty="0" err="1"/>
              <a:t>Europäer</a:t>
            </a:r>
            <a:r>
              <a:rPr lang="en-GB" baseline="0" dirty="0"/>
              <a:t> [2750], </a:t>
            </a:r>
            <a:r>
              <a:rPr lang="en-GB" baseline="0" dirty="0" err="1"/>
              <a:t>Gefängnis</a:t>
            </a:r>
            <a:r>
              <a:rPr lang="en-GB" baseline="0" dirty="0"/>
              <a:t> [2523], Fräulein [3265], </a:t>
            </a:r>
            <a:r>
              <a:rPr lang="en-GB" baseline="0" dirty="0" err="1"/>
              <a:t>seufen</a:t>
            </a:r>
            <a:r>
              <a:rPr lang="en-GB" baseline="0" dirty="0"/>
              <a:t> [&gt;5000], </a:t>
            </a:r>
            <a:r>
              <a:rPr lang="en-GB" baseline="0" dirty="0" err="1"/>
              <a:t>weg</a:t>
            </a:r>
            <a:r>
              <a:rPr lang="en-GB" baseline="0" dirty="0"/>
              <a:t> [965], </a:t>
            </a:r>
            <a:r>
              <a:rPr lang="en-GB" baseline="0" dirty="0" err="1"/>
              <a:t>heutzutage</a:t>
            </a:r>
            <a:r>
              <a:rPr lang="en-GB" baseline="0" dirty="0"/>
              <a:t> [3356], </a:t>
            </a:r>
            <a:r>
              <a:rPr lang="en-GB" baseline="0" dirty="0" err="1"/>
              <a:t>erscheinen</a:t>
            </a:r>
            <a:r>
              <a:rPr lang="en-GB" baseline="0" dirty="0"/>
              <a:t> [408]</a:t>
            </a:r>
            <a:br>
              <a:rPr lang="en-GB" baseline="0" dirty="0"/>
            </a:br>
            <a:r>
              <a:rPr lang="en-GB" i="1" dirty="0"/>
              <a:t>Source:  Jones, R.L. &amp; </a:t>
            </a:r>
            <a:r>
              <a:rPr lang="en-GB" i="1" dirty="0" err="1"/>
              <a:t>Tschirner</a:t>
            </a:r>
            <a:r>
              <a:rPr lang="en-GB" i="1" dirty="0"/>
              <a:t>, E. (2019). A frequency dictionary of German: core vocabulary for learners. Routledge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9044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131571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60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641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085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064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0878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309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948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611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1684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0685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2150438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40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903" y="85188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Phonetik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13ED6EF-5B20-1940-AFD2-EAA625B3F063}"/>
              </a:ext>
            </a:extLst>
          </p:cNvPr>
          <p:cNvSpPr txBox="1"/>
          <p:nvPr/>
        </p:nvSpPr>
        <p:spPr>
          <a:xfrm>
            <a:off x="275654" y="719697"/>
            <a:ext cx="55638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Partner A’s sentences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: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</a:b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1. Er träumt von einstürzenden </a:t>
            </a:r>
            <a:b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</a:b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  Gebäuden.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2. 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Der Verkäufer ist über die </a:t>
            </a:r>
            <a:b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</a:b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  häufigen Diebstähle enttäuscht.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3. D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er europäische Zeuge täuscht</a:t>
            </a:r>
            <a:b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</a:b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  den Richter, und kommt ins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  Gefängnis.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C17461-689D-4D34-B0BB-88FB065CB4DD}"/>
              </a:ext>
            </a:extLst>
          </p:cNvPr>
          <p:cNvSpPr txBox="1"/>
          <p:nvPr/>
        </p:nvSpPr>
        <p:spPr>
          <a:xfrm>
            <a:off x="6502021" y="3009551"/>
            <a:ext cx="55638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Partner B’s sentences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: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</a:b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4. 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 Fräulein seufzt, denn das </a:t>
            </a:r>
            <a:b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</a:b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  ganze Zeug ist weg.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5.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Heutzutage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werden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viele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Leute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 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neunzig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Jahre alt.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6. Man hat e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in neues Gebäude vor </a:t>
            </a:r>
            <a:r>
              <a:rPr lang="de-DE" sz="2400">
                <a:solidFill>
                  <a:srgbClr val="4472C4">
                    <a:lumMod val="50000"/>
                  </a:srgbClr>
                </a:solidFill>
                <a:latin typeface="Century Gothic" panose="020F0302020204030204"/>
              </a:rPr>
              <a:t>Kurzem gebaut.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 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graphicFrame>
        <p:nvGraphicFramePr>
          <p:cNvPr id="2" name="Table 17">
            <a:extLst>
              <a:ext uri="{FF2B5EF4-FFF2-40B4-BE49-F238E27FC236}">
                <a16:creationId xmlns:a16="http://schemas.microsoft.com/office/drawing/2014/main" id="{B7F24A44-0C4F-42A2-8DA6-9D78A558D6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808909"/>
              </p:ext>
            </p:extLst>
          </p:nvPr>
        </p:nvGraphicFramePr>
        <p:xfrm>
          <a:off x="384896" y="4396587"/>
          <a:ext cx="3924300" cy="152190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28650">
                  <a:extLst>
                    <a:ext uri="{9D8B030D-6E8A-4147-A177-3AD203B41FA5}">
                      <a16:colId xmlns:a16="http://schemas.microsoft.com/office/drawing/2014/main" val="2088159977"/>
                    </a:ext>
                  </a:extLst>
                </a:gridCol>
                <a:gridCol w="3295650">
                  <a:extLst>
                    <a:ext uri="{9D8B030D-6E8A-4147-A177-3AD203B41FA5}">
                      <a16:colId xmlns:a16="http://schemas.microsoft.com/office/drawing/2014/main" val="987258107"/>
                    </a:ext>
                  </a:extLst>
                </a:gridCol>
              </a:tblGrid>
              <a:tr h="421898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DAA5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Tally</a:t>
                      </a:r>
                      <a:r>
                        <a:rPr lang="fr-FR" dirty="0"/>
                        <a:t> of [eu] [</a:t>
                      </a:r>
                      <a:r>
                        <a:rPr lang="fr-FR" dirty="0" err="1"/>
                        <a:t>äu</a:t>
                      </a:r>
                      <a:r>
                        <a:rPr lang="fr-FR" dirty="0"/>
                        <a:t>] </a:t>
                      </a:r>
                      <a:r>
                        <a:rPr lang="fr-FR" dirty="0" err="1"/>
                        <a:t>heard</a:t>
                      </a:r>
                      <a:endParaRPr lang="fr-FR" dirty="0"/>
                    </a:p>
                  </a:txBody>
                  <a:tcPr anchor="ctr">
                    <a:solidFill>
                      <a:srgbClr val="DAA5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541182"/>
                  </a:ext>
                </a:extLst>
              </a:tr>
              <a:tr h="368484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115076"/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4180216"/>
                  </a:ext>
                </a:extLst>
              </a:tr>
              <a:tr h="33642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115076"/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202973"/>
                  </a:ext>
                </a:extLst>
              </a:tr>
              <a:tr h="2994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115076"/>
                          </a:solidFill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2568670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221BEED4-4ADC-4EEF-A87A-64FC392182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170202"/>
              </p:ext>
            </p:extLst>
          </p:nvPr>
        </p:nvGraphicFramePr>
        <p:xfrm>
          <a:off x="6594300" y="1163991"/>
          <a:ext cx="3924300" cy="1463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28650">
                  <a:extLst>
                    <a:ext uri="{9D8B030D-6E8A-4147-A177-3AD203B41FA5}">
                      <a16:colId xmlns:a16="http://schemas.microsoft.com/office/drawing/2014/main" val="2088159977"/>
                    </a:ext>
                  </a:extLst>
                </a:gridCol>
                <a:gridCol w="3295650">
                  <a:extLst>
                    <a:ext uri="{9D8B030D-6E8A-4147-A177-3AD203B41FA5}">
                      <a16:colId xmlns:a16="http://schemas.microsoft.com/office/drawing/2014/main" val="987258107"/>
                    </a:ext>
                  </a:extLst>
                </a:gridCol>
              </a:tblGrid>
              <a:tr h="320626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DAA5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Tally</a:t>
                      </a:r>
                      <a:r>
                        <a:rPr lang="fr-FR" dirty="0"/>
                        <a:t> of [eu] [</a:t>
                      </a:r>
                      <a:r>
                        <a:rPr lang="fr-FR" dirty="0" err="1"/>
                        <a:t>äu</a:t>
                      </a:r>
                      <a:r>
                        <a:rPr lang="fr-FR" dirty="0"/>
                        <a:t>] </a:t>
                      </a:r>
                      <a:r>
                        <a:rPr lang="fr-FR" dirty="0" err="1"/>
                        <a:t>heard</a:t>
                      </a:r>
                      <a:endParaRPr lang="fr-FR" dirty="0"/>
                    </a:p>
                  </a:txBody>
                  <a:tcPr anchor="ctr">
                    <a:solidFill>
                      <a:srgbClr val="DAA5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541182"/>
                  </a:ext>
                </a:extLst>
              </a:tr>
              <a:tr h="320626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115076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4180216"/>
                  </a:ext>
                </a:extLst>
              </a:tr>
              <a:tr h="320626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115076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202973"/>
                  </a:ext>
                </a:extLst>
              </a:tr>
              <a:tr h="320626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115076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2568670"/>
                  </a:ext>
                </a:extLst>
              </a:tr>
            </a:tbl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CD026E8-C1F9-488F-9382-CE6F9986D044}"/>
              </a:ext>
            </a:extLst>
          </p:cNvPr>
          <p:cNvCxnSpPr/>
          <p:nvPr/>
        </p:nvCxnSpPr>
        <p:spPr>
          <a:xfrm>
            <a:off x="6040670" y="1163991"/>
            <a:ext cx="0" cy="5068367"/>
          </a:xfrm>
          <a:prstGeom prst="line">
            <a:avLst/>
          </a:prstGeom>
          <a:ln>
            <a:solidFill>
              <a:srgbClr val="DAA52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800102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German_skeleton_template" id="{AA952BBC-ACA2-3542-94B6-99D1100DCE48}" vid="{9600BB7D-2A88-524B-9D90-210FB0DF92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341</Words>
  <Application>Microsoft Office PowerPoint</Application>
  <PresentationFormat>Widescreen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1_Office Theme</vt:lpstr>
      <vt:lpstr>Phonetik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Phonetik</dc:title>
  <dc:creator>Rachel Hawkes</dc:creator>
  <cp:lastModifiedBy>Rachel Hawkes</cp:lastModifiedBy>
  <cp:revision>2</cp:revision>
  <dcterms:created xsi:type="dcterms:W3CDTF">2020-12-04T13:15:31Z</dcterms:created>
  <dcterms:modified xsi:type="dcterms:W3CDTF">2020-12-17T05:25:40Z</dcterms:modified>
</cp:coreProperties>
</file>