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47" r:id="rId3"/>
    <p:sldMasterId id="2147483760" r:id="rId4"/>
    <p:sldMasterId id="2147483773" r:id="rId5"/>
  </p:sldMasterIdLst>
  <p:notesMasterIdLst>
    <p:notesMasterId r:id="rId62"/>
  </p:notesMasterIdLst>
  <p:sldIdLst>
    <p:sldId id="259" r:id="rId6"/>
    <p:sldId id="556" r:id="rId7"/>
    <p:sldId id="557" r:id="rId8"/>
    <p:sldId id="554" r:id="rId9"/>
    <p:sldId id="555" r:id="rId10"/>
    <p:sldId id="537" r:id="rId11"/>
    <p:sldId id="538" r:id="rId12"/>
    <p:sldId id="503" r:id="rId13"/>
    <p:sldId id="273" r:id="rId14"/>
    <p:sldId id="539" r:id="rId15"/>
    <p:sldId id="540" r:id="rId16"/>
    <p:sldId id="541" r:id="rId17"/>
    <p:sldId id="542" r:id="rId18"/>
    <p:sldId id="543" r:id="rId19"/>
    <p:sldId id="544" r:id="rId20"/>
    <p:sldId id="504" r:id="rId21"/>
    <p:sldId id="274" r:id="rId22"/>
    <p:sldId id="495" r:id="rId23"/>
    <p:sldId id="494" r:id="rId24"/>
    <p:sldId id="498" r:id="rId25"/>
    <p:sldId id="496" r:id="rId26"/>
    <p:sldId id="497" r:id="rId27"/>
    <p:sldId id="500" r:id="rId28"/>
    <p:sldId id="499" r:id="rId29"/>
    <p:sldId id="275" r:id="rId30"/>
    <p:sldId id="315" r:id="rId31"/>
    <p:sldId id="520" r:id="rId32"/>
    <p:sldId id="545" r:id="rId33"/>
    <p:sldId id="521" r:id="rId34"/>
    <p:sldId id="525" r:id="rId35"/>
    <p:sldId id="491" r:id="rId36"/>
    <p:sldId id="505" r:id="rId37"/>
    <p:sldId id="546" r:id="rId38"/>
    <p:sldId id="276" r:id="rId39"/>
    <p:sldId id="282" r:id="rId40"/>
    <p:sldId id="547" r:id="rId41"/>
    <p:sldId id="548" r:id="rId42"/>
    <p:sldId id="502" r:id="rId43"/>
    <p:sldId id="493" r:id="rId44"/>
    <p:sldId id="314" r:id="rId45"/>
    <p:sldId id="549" r:id="rId46"/>
    <p:sldId id="550" r:id="rId47"/>
    <p:sldId id="526" r:id="rId48"/>
    <p:sldId id="551" r:id="rId49"/>
    <p:sldId id="552" r:id="rId50"/>
    <p:sldId id="553" r:id="rId51"/>
    <p:sldId id="528" r:id="rId52"/>
    <p:sldId id="536" r:id="rId53"/>
    <p:sldId id="529" r:id="rId54"/>
    <p:sldId id="535" r:id="rId55"/>
    <p:sldId id="533" r:id="rId56"/>
    <p:sldId id="531" r:id="rId57"/>
    <p:sldId id="532" r:id="rId58"/>
    <p:sldId id="534" r:id="rId59"/>
    <p:sldId id="490" r:id="rId60"/>
    <p:sldId id="26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BE12BA"/>
    <a:srgbClr val="FFF4E7"/>
    <a:srgbClr val="FFE8CB"/>
    <a:srgbClr val="115076"/>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D5A58-61BB-4F9A-9258-ECFF6019F741}" v="1" dt="2021-01-22T12:46:14.78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0012" autoAdjust="0"/>
  </p:normalViewPr>
  <p:slideViewPr>
    <p:cSldViewPr snapToGrid="0">
      <p:cViewPr varScale="1">
        <p:scale>
          <a:sx n="114" d="100"/>
          <a:sy n="114" d="100"/>
        </p:scale>
        <p:origin x="234"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eu</a:t>
            </a:r>
            <a:r>
              <a:rPr lang="en-GB" sz="1200" b="1" dirty="0"/>
              <a:t>] </a:t>
            </a:r>
            <a:r>
              <a:rPr lang="en-GB" sz="1200" b="0" dirty="0"/>
              <a:t>and </a:t>
            </a:r>
            <a:r>
              <a:rPr lang="en-GB" sz="1200" b="1" dirty="0"/>
              <a:t>[</a:t>
            </a:r>
            <a:r>
              <a:rPr lang="en-GB" sz="1200" b="1" dirty="0" err="1"/>
              <a:t>äu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adjective endings with indefinite articles in the nominative and accusative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t>
            </a:r>
            <a:r>
              <a:rPr lang="en-GB" sz="1200" b="0" baseline="0" dirty="0" err="1"/>
              <a:t>kein</a:t>
            </a:r>
            <a:r>
              <a:rPr lang="en-GB" sz="1200" b="0" baseline="0" dirty="0"/>
              <a:t>, revisit WO2 with multiple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beschreiben [435] wohin [1811] Beruf [1036] Dame [702] Foto [633] </a:t>
            </a:r>
            <a:r>
              <a:rPr lang="en-GB" baseline="0" dirty="0"/>
              <a:t>Nachbar [1283]</a:t>
            </a:r>
            <a:r>
              <a:rPr lang="de-DE" sz="1200" b="0" i="0" u="none" strike="noStrike" kern="1200" cap="none" dirty="0">
                <a:solidFill>
                  <a:schemeClr val="tx1"/>
                </a:solidFill>
                <a:effectLst/>
                <a:latin typeface="+mn-lt"/>
                <a:ea typeface="Calibri"/>
                <a:cs typeface="Calibri"/>
                <a:sym typeface="Calibri"/>
              </a:rPr>
              <a:t> Raum [403] Sachen [318] Stoff [702] bester beste bestes [314] weiß [472]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hängen [590] schützen [996] verdienen [835] Angriff [1489] Daten [574] Euro [207] Gesetz [578] Milliarde [453] Million [209] Unternehmen [236] Wand [828]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gegen [104] laut [835]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a:t>
            </a:r>
            <a:r>
              <a:rPr lang="de-DE" sz="1200" b="0" i="0" u="none" strike="noStrike" kern="1200" cap="none" baseline="30000" dirty="0">
                <a:solidFill>
                  <a:schemeClr val="tx1"/>
                </a:solidFill>
                <a:effectLst/>
                <a:latin typeface="+mn-lt"/>
                <a:ea typeface="Calibri"/>
                <a:cs typeface="Calibri"/>
                <a:sym typeface="Calibri"/>
              </a:rPr>
              <a:t>3 </a:t>
            </a:r>
            <a:r>
              <a:rPr lang="de-DE" sz="1200" b="0" i="0" u="none" strike="noStrike" kern="1200" cap="none" dirty="0">
                <a:solidFill>
                  <a:schemeClr val="tx1"/>
                </a:solidFill>
                <a:effectLst/>
                <a:latin typeface="+mn-lt"/>
                <a:ea typeface="Calibri"/>
                <a:cs typeface="Calibri"/>
                <a:sym typeface="Calibri"/>
              </a:rPr>
              <a:t>[33]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9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05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652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54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67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87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introduce the concept of false friends and cognates using examples from this week’s new vocabulary set.</a:t>
            </a:r>
            <a:r>
              <a:rPr lang="en-GB" dirty="0"/>
              <a:t/>
            </a:r>
            <a:br>
              <a:rPr lang="en-GB" dirty="0"/>
            </a:br>
            <a:r>
              <a:rPr lang="en-GB" dirty="0"/>
              <a:t/>
            </a:r>
            <a:br>
              <a:rPr lang="en-GB" dirty="0"/>
            </a:br>
            <a:r>
              <a:rPr lang="en-GB" b="1" dirty="0"/>
              <a:t>Procedure:</a:t>
            </a:r>
            <a:r>
              <a:rPr lang="en-GB" dirty="0"/>
              <a:t/>
            </a:r>
            <a:br>
              <a:rPr lang="en-GB" dirty="0"/>
            </a:br>
            <a:r>
              <a:rPr lang="en-GB" dirty="0"/>
              <a:t>1. Cycle through the information point by point.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a:t>
            </a:r>
            <a:r>
              <a:rPr lang="en-GB" b="0" dirty="0"/>
              <a:t>[8 slides]</a:t>
            </a:r>
            <a:r>
              <a:rPr lang="en-GB" dirty="0"/>
              <a:t/>
            </a:r>
            <a:br>
              <a:rPr lang="en-GB" dirty="0"/>
            </a:br>
            <a:r>
              <a:rPr lang="en-GB" b="1" dirty="0"/>
              <a:t/>
            </a:r>
            <a:br>
              <a:rPr lang="en-GB" b="1" dirty="0"/>
            </a:br>
            <a:r>
              <a:rPr lang="en-GB" b="1" dirty="0"/>
              <a:t>Aim: </a:t>
            </a:r>
            <a:r>
              <a:rPr lang="en-GB" b="0" dirty="0"/>
              <a:t>To recall meanings of a set of known vocabulary items and categorise them as cognates or false friends.</a:t>
            </a:r>
            <a:r>
              <a:rPr lang="en-GB" dirty="0"/>
              <a:t/>
            </a:r>
            <a:br>
              <a:rPr lang="en-GB" dirty="0"/>
            </a:br>
            <a:r>
              <a:rPr lang="en-GB" dirty="0"/>
              <a:t/>
            </a:r>
            <a:br>
              <a:rPr lang="en-GB" dirty="0"/>
            </a:br>
            <a:r>
              <a:rPr lang="en-GB" b="1" dirty="0"/>
              <a:t>Procedure:</a:t>
            </a:r>
            <a:r>
              <a:rPr lang="en-GB" dirty="0"/>
              <a:t/>
            </a:r>
            <a:br>
              <a:rPr lang="en-GB" dirty="0"/>
            </a:br>
            <a:r>
              <a:rPr lang="en-GB" dirty="0"/>
              <a:t>1. Students match the word to one of the pictures, thereby classing it as either a cognate or false friend.</a:t>
            </a:r>
          </a:p>
          <a:p>
            <a:r>
              <a:rPr lang="en-GB" dirty="0"/>
              <a:t>2. Click to reveal answer.</a:t>
            </a:r>
          </a:p>
          <a:p>
            <a:r>
              <a:rPr lang="en-GB" dirty="0"/>
              <a:t>3. Where a false friend is identified, clarify the English translation.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437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0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b="1" dirty="0" err="1"/>
              <a:t>eu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Deutschland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act as though you are addressing Germany, saying ‘Oy! Deutschland!’ and jabbing your finger into the air (joyfully) twice, once on ‘Oy!’ and once on the first syllable of Deutschland.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eu</a:t>
            </a:r>
            <a:r>
              <a:rPr lang="en-GB" b="1" dirty="0"/>
              <a:t>] </a:t>
            </a:r>
            <a:r>
              <a:rPr lang="en-GB" baseline="0" dirty="0"/>
              <a:t>sound, pronouncing </a:t>
            </a:r>
            <a:r>
              <a:rPr lang="en-GB" b="0" baseline="0" dirty="0"/>
              <a:t>”</a:t>
            </a:r>
            <a:r>
              <a:rPr lang="en-GB" b="1" baseline="0" dirty="0"/>
              <a:t>Deutschland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0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52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819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78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47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105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a:t>
            </a:r>
            <a:r>
              <a:rPr lang="en-GB" b="0" dirty="0" err="1"/>
              <a:t>automatise</a:t>
            </a:r>
            <a:r>
              <a:rPr lang="en-GB" b="0" dirty="0"/>
              <a:t> the correct translation of new and revisited false friends by presenting them in new contexts and practising speed translation.</a:t>
            </a:r>
            <a:r>
              <a:rPr lang="en-GB" dirty="0"/>
              <a:t/>
            </a:r>
            <a:br>
              <a:rPr lang="en-GB" dirty="0"/>
            </a:br>
            <a:r>
              <a:rPr lang="en-GB" dirty="0"/>
              <a:t/>
            </a:r>
            <a:br>
              <a:rPr lang="en-GB" dirty="0"/>
            </a:br>
            <a:r>
              <a:rPr lang="en-GB" b="1" dirty="0"/>
              <a:t>Procedure:</a:t>
            </a:r>
          </a:p>
          <a:p>
            <a:r>
              <a:rPr lang="en-GB" b="0" dirty="0"/>
              <a:t>1. At lower levels, explain to students that the words in bold are false friends and they need to be careful of these. At higher levels, remove the bold, and simply tell students that some words are false friends and they should try to spot them while translating.</a:t>
            </a:r>
          </a:p>
          <a:p>
            <a:r>
              <a:rPr lang="en-GB" b="0" dirty="0"/>
              <a:t>2. Students translate the first sentence into English. They hold up their English translations on paper/mini whiteboards and try to be one of the first students to complete the translation successfully.</a:t>
            </a:r>
          </a:p>
          <a:p>
            <a:r>
              <a:rPr lang="en-GB" b="0" dirty="0"/>
              <a:t>3. Click to reveal a suggested translation. Draw attention to the false friend and English equivalent.</a:t>
            </a:r>
          </a:p>
          <a:p>
            <a:r>
              <a:rPr lang="en-GB" b="0" dirty="0"/>
              <a:t>4. Click to move to the next example. Repeat steps 1-5.</a:t>
            </a:r>
          </a:p>
          <a:p>
            <a:r>
              <a:rPr lang="en-GB" b="0" dirty="0"/>
              <a:t>5. If necessary, revisit the activity in lesson 2 to consolidate meaning.</a:t>
            </a:r>
            <a:r>
              <a:rPr lang="en-GB" dirty="0"/>
              <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Vorsicht</a:t>
            </a:r>
            <a:r>
              <a:rPr lang="en-GB" baseline="0" dirty="0"/>
              <a:t> [3443], </a:t>
            </a:r>
            <a:r>
              <a:rPr lang="en-GB" baseline="0" dirty="0" err="1"/>
              <a:t>nebenan</a:t>
            </a:r>
            <a:r>
              <a:rPr lang="en-GB" baseline="0" dirty="0"/>
              <a:t> [4567]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r>
              <a:rPr lang="en-GB" baseline="0" dirty="0"/>
              <a:t/>
            </a:r>
            <a:br>
              <a:rPr lang="en-GB" baseline="0" dirty="0"/>
            </a:br>
            <a:r>
              <a:rPr lang="en-GB" baseline="0" dirty="0"/>
              <a:t>cool [&gt;5000]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present pronominal adjective agreement in R2 (accusative) with definite articles.</a:t>
            </a:r>
            <a:br>
              <a:rPr lang="en-GB" b="0"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Remind students that it is the position of the adjective in relation to the noun that determines if there is an ending or not.</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Written recognition of masculine adjectives in nominative and accusative after definite articles, and connecting these with meaning (sentence subject and object).</a:t>
            </a:r>
            <a:r>
              <a:rPr lang="en-GB" dirty="0"/>
              <a:t/>
            </a:r>
            <a:br>
              <a:rPr lang="en-GB" dirty="0"/>
            </a:br>
            <a:r>
              <a:rPr lang="en-GB" dirty="0"/>
              <a:t/>
            </a:r>
            <a:br>
              <a:rPr lang="en-GB" dirty="0"/>
            </a:br>
            <a:r>
              <a:rPr lang="en-GB" b="1" dirty="0"/>
              <a:t>Procedure:</a:t>
            </a:r>
            <a:r>
              <a:rPr lang="en-GB" dirty="0"/>
              <a:t/>
            </a:r>
            <a:br>
              <a:rPr lang="en-GB" dirty="0"/>
            </a:br>
            <a:r>
              <a:rPr lang="en-GB" dirty="0"/>
              <a:t>1. Explain to students that they are going to read a series of statements about things in and around the house</a:t>
            </a:r>
            <a:r>
              <a:rPr lang="en-GB" i="0" dirty="0"/>
              <a:t>. In some sentences, the thing is the </a:t>
            </a:r>
            <a:r>
              <a:rPr lang="en-GB" i="1" dirty="0"/>
              <a:t>subject </a:t>
            </a:r>
            <a:r>
              <a:rPr lang="en-GB" i="0" dirty="0"/>
              <a:t>of the sentence In others, it is the </a:t>
            </a:r>
            <a:r>
              <a:rPr lang="en-GB" i="1" dirty="0"/>
              <a:t>object. </a:t>
            </a:r>
            <a:r>
              <a:rPr lang="en-GB" i="0" dirty="0"/>
              <a:t>The definite article is hidden, so students must rely on the adjective ending (-e or -</a:t>
            </a:r>
            <a:r>
              <a:rPr lang="en-GB" i="0" dirty="0" err="1"/>
              <a:t>en</a:t>
            </a:r>
            <a:r>
              <a:rPr lang="en-GB" i="0" dirty="0"/>
              <a:t>) to decide whether the thing is doing something or having something done to it.</a:t>
            </a:r>
            <a:endParaRPr lang="en-GB" dirty="0"/>
          </a:p>
          <a:p>
            <a:r>
              <a:rPr lang="en-GB" dirty="0"/>
              <a:t>2. Students complete the sentence by filling in the correct definite article in R1(nominative) or R2(accusative) and writing the corresponding sentence ending.</a:t>
            </a:r>
          </a:p>
          <a:p>
            <a:r>
              <a:rPr lang="en-GB" dirty="0"/>
              <a:t>3. Click to reveal the answers (first the ending of the sentence, then the article).</a:t>
            </a:r>
          </a:p>
          <a:p>
            <a:r>
              <a:rPr lang="en-GB" dirty="0"/>
              <a:t>4. Oral translation of full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Notiz</a:t>
            </a:r>
            <a:r>
              <a:rPr lang="en-GB" baseline="0" dirty="0"/>
              <a:t> [4519], </a:t>
            </a:r>
            <a:r>
              <a:rPr lang="en-GB" baseline="0" dirty="0" err="1"/>
              <a:t>willkommen</a:t>
            </a:r>
            <a:r>
              <a:rPr lang="en-GB" baseline="0" dirty="0"/>
              <a:t> [2519], </a:t>
            </a:r>
            <a:r>
              <a:rPr lang="en-GB" baseline="0" dirty="0" err="1"/>
              <a:t>Supermarkt</a:t>
            </a:r>
            <a:r>
              <a:rPr lang="en-GB" baseline="0" dirty="0"/>
              <a:t> [3218]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3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Aural recognition of neuter adjectives after definite and indefinite articles, and connecting these with meaning (affirmative and negative statements).</a:t>
            </a:r>
            <a:r>
              <a:rPr lang="en-GB" dirty="0"/>
              <a:t/>
            </a:r>
            <a:br>
              <a:rPr lang="en-GB" dirty="0"/>
            </a:br>
            <a:r>
              <a:rPr lang="en-GB" dirty="0"/>
              <a:t/>
            </a:r>
            <a:br>
              <a:rPr lang="en-GB" dirty="0"/>
            </a:br>
            <a:r>
              <a:rPr lang="en-GB" b="1" dirty="0"/>
              <a:t>Procedure:</a:t>
            </a:r>
            <a:r>
              <a:rPr lang="en-GB" dirty="0"/>
              <a:t/>
            </a:r>
            <a:br>
              <a:rPr lang="en-GB" dirty="0"/>
            </a:br>
            <a:r>
              <a:rPr lang="en-GB" dirty="0"/>
              <a:t>1. Explain to students that they are going to hear a series of statements about Wolfgang and Mia’s rooms, some of which will be affirmative statements with </a:t>
            </a:r>
            <a:r>
              <a:rPr lang="en-GB" i="1" dirty="0"/>
              <a:t>das</a:t>
            </a:r>
            <a:r>
              <a:rPr lang="en-GB" i="0" dirty="0"/>
              <a:t> and some of which will be</a:t>
            </a:r>
            <a:r>
              <a:rPr lang="en-GB" dirty="0"/>
              <a:t> negative sentences with </a:t>
            </a:r>
            <a:r>
              <a:rPr lang="en-GB" i="1" dirty="0" err="1"/>
              <a:t>kein</a:t>
            </a:r>
            <a:r>
              <a:rPr lang="en-GB" i="0" dirty="0"/>
              <a:t>. </a:t>
            </a:r>
            <a:r>
              <a:rPr lang="en-GB" i="1" dirty="0"/>
              <a:t>Das </a:t>
            </a:r>
            <a:r>
              <a:rPr lang="en-GB" i="0" dirty="0"/>
              <a:t>and </a:t>
            </a:r>
            <a:r>
              <a:rPr lang="en-GB" i="1" dirty="0" err="1"/>
              <a:t>kein</a:t>
            </a:r>
            <a:r>
              <a:rPr lang="en-GB" i="1" dirty="0"/>
              <a:t> </a:t>
            </a:r>
            <a:r>
              <a:rPr lang="en-GB" i="0" dirty="0"/>
              <a:t>will be obscured, so students will have to rely on the adjective ending (-e or -es) to decide whether they are hearing affirmative or negative sentences.</a:t>
            </a:r>
            <a:endParaRPr lang="en-GB" dirty="0"/>
          </a:p>
          <a:p>
            <a:r>
              <a:rPr lang="en-GB" dirty="0"/>
              <a:t>2. Click on a number to hear a sentence with the article obscured. Student listen to the adjective which comes directly after the beep, and decide whether they think the missing article is </a:t>
            </a:r>
            <a:r>
              <a:rPr lang="en-GB" i="1" dirty="0"/>
              <a:t>das</a:t>
            </a:r>
            <a:r>
              <a:rPr lang="en-GB" i="0" dirty="0"/>
              <a:t> or </a:t>
            </a:r>
            <a:r>
              <a:rPr lang="en-GB" i="1" dirty="0" err="1"/>
              <a:t>kein</a:t>
            </a:r>
            <a:r>
              <a:rPr lang="en-GB" i="0" dirty="0"/>
              <a:t> based on the ending.</a:t>
            </a:r>
            <a:endParaRPr lang="en-GB" dirty="0"/>
          </a:p>
          <a:p>
            <a:r>
              <a:rPr lang="en-GB" dirty="0"/>
              <a:t>3. Click once to reveal all of the English sentences. Students then read them and decide, using their </a:t>
            </a:r>
            <a:r>
              <a:rPr lang="en-GB" i="1" dirty="0"/>
              <a:t>das/</a:t>
            </a:r>
            <a:r>
              <a:rPr lang="en-GB" i="1" dirty="0" err="1"/>
              <a:t>kein</a:t>
            </a:r>
            <a:r>
              <a:rPr lang="en-GB" i="1" dirty="0"/>
              <a:t> </a:t>
            </a:r>
            <a:r>
              <a:rPr lang="en-GB" dirty="0"/>
              <a:t>answer, whether they think the sentence is true or false. More proficient learners may be able to complete both of these stages simultaneously.</a:t>
            </a:r>
          </a:p>
          <a:p>
            <a:r>
              <a:rPr lang="en-GB" dirty="0"/>
              <a:t>4. Click to reveal the answers (first the article, then R/F).</a:t>
            </a:r>
          </a:p>
          <a:p>
            <a:r>
              <a:rPr lang="en-GB" dirty="0"/>
              <a:t>5. Click on the ‘A’ buttons to hear full sentences with the article included.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Mia hat [das] </a:t>
            </a:r>
            <a:r>
              <a:rPr lang="en-GB" dirty="0" err="1"/>
              <a:t>große</a:t>
            </a:r>
            <a:r>
              <a:rPr lang="en-GB" dirty="0"/>
              <a:t> Zimmer.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a:t>
            </a:r>
            <a:r>
              <a:rPr lang="en-GB" dirty="0" err="1"/>
              <a:t>habe</a:t>
            </a:r>
            <a:r>
              <a:rPr lang="en-GB" dirty="0"/>
              <a:t> [</a:t>
            </a:r>
            <a:r>
              <a:rPr lang="en-GB" dirty="0" err="1"/>
              <a:t>kein</a:t>
            </a:r>
            <a:r>
              <a:rPr lang="en-GB" dirty="0"/>
              <a:t>] </a:t>
            </a:r>
            <a:r>
              <a:rPr lang="en-GB" dirty="0" err="1"/>
              <a:t>großes</a:t>
            </a:r>
            <a:r>
              <a:rPr lang="en-GB" dirty="0"/>
              <a:t> Zimmer. Und das </a:t>
            </a:r>
            <a:r>
              <a:rPr lang="en-GB" dirty="0" err="1"/>
              <a:t>ist</a:t>
            </a:r>
            <a:r>
              <a:rPr lang="en-GB" dirty="0"/>
              <a:t> in </a:t>
            </a:r>
            <a:r>
              <a:rPr lang="en-GB" dirty="0" err="1"/>
              <a:t>Ordnung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Mia hat [</a:t>
            </a:r>
            <a:r>
              <a:rPr lang="en-GB" dirty="0" err="1"/>
              <a:t>kein</a:t>
            </a:r>
            <a:r>
              <a:rPr lang="en-GB" dirty="0"/>
              <a:t>] </a:t>
            </a:r>
            <a:r>
              <a:rPr lang="en-GB" dirty="0" err="1"/>
              <a:t>teures</a:t>
            </a:r>
            <a:r>
              <a:rPr lang="en-GB" dirty="0"/>
              <a:t> </a:t>
            </a:r>
            <a:r>
              <a:rPr lang="en-GB" dirty="0" err="1"/>
              <a:t>Schlagzeug</a:t>
            </a:r>
            <a:r>
              <a:rPr lang="en-GB" dirty="0"/>
              <a:t> in </a:t>
            </a:r>
            <a:r>
              <a:rPr lang="en-GB" dirty="0" err="1"/>
              <a:t>ihrem</a:t>
            </a:r>
            <a:r>
              <a:rPr lang="en-GB" dirty="0"/>
              <a:t> Zimmer.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Sie hat </a:t>
            </a:r>
            <a:r>
              <a:rPr lang="en-GB" dirty="0" err="1"/>
              <a:t>auch</a:t>
            </a:r>
            <a:r>
              <a:rPr lang="en-GB" dirty="0"/>
              <a:t> [</a:t>
            </a:r>
            <a:r>
              <a:rPr lang="en-GB" dirty="0" err="1"/>
              <a:t>kein</a:t>
            </a:r>
            <a:r>
              <a:rPr lang="en-GB" dirty="0"/>
              <a:t>] </a:t>
            </a:r>
            <a:r>
              <a:rPr lang="en-GB" dirty="0" err="1"/>
              <a:t>eigenes</a:t>
            </a:r>
            <a:r>
              <a:rPr lang="en-GB" dirty="0"/>
              <a:t>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Mia hat </a:t>
            </a:r>
            <a:r>
              <a:rPr lang="en-GB" dirty="0" err="1"/>
              <a:t>auch</a:t>
            </a:r>
            <a:r>
              <a:rPr lang="en-GB" dirty="0"/>
              <a:t> [das] </a:t>
            </a:r>
            <a:r>
              <a:rPr lang="en-GB" dirty="0" err="1"/>
              <a:t>kleine</a:t>
            </a:r>
            <a:r>
              <a:rPr lang="en-GB" dirty="0"/>
              <a:t> Fenster.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Sie </a:t>
            </a:r>
            <a:r>
              <a:rPr lang="en-GB" dirty="0" err="1"/>
              <a:t>kann</a:t>
            </a:r>
            <a:r>
              <a:rPr lang="en-GB" dirty="0"/>
              <a:t> also [</a:t>
            </a:r>
            <a:r>
              <a:rPr lang="en-GB" dirty="0" err="1"/>
              <a:t>kein</a:t>
            </a:r>
            <a:r>
              <a:rPr lang="en-GB" dirty="0"/>
              <a:t>] </a:t>
            </a:r>
            <a:r>
              <a:rPr lang="en-GB" dirty="0" err="1"/>
              <a:t>schönes</a:t>
            </a:r>
            <a:r>
              <a:rPr lang="en-GB" dirty="0"/>
              <a:t> Wasser von </a:t>
            </a:r>
            <a:r>
              <a:rPr lang="en-GB" dirty="0" err="1"/>
              <a:t>ihrem</a:t>
            </a:r>
            <a:r>
              <a:rPr lang="en-GB" dirty="0"/>
              <a:t> Zimmer </a:t>
            </a:r>
            <a:r>
              <a:rPr lang="en-GB" dirty="0" err="1"/>
              <a:t>sehen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Ich </a:t>
            </a:r>
            <a:r>
              <a:rPr lang="en-GB" dirty="0" err="1"/>
              <a:t>lasse</a:t>
            </a:r>
            <a:r>
              <a:rPr lang="en-GB" dirty="0"/>
              <a:t> [</a:t>
            </a:r>
            <a:r>
              <a:rPr lang="en-GB" dirty="0" err="1"/>
              <a:t>kein</a:t>
            </a:r>
            <a:r>
              <a:rPr lang="en-GB" dirty="0"/>
              <a:t>] </a:t>
            </a:r>
            <a:r>
              <a:rPr lang="en-GB" dirty="0" err="1"/>
              <a:t>weißes</a:t>
            </a:r>
            <a:r>
              <a:rPr lang="en-GB" dirty="0"/>
              <a:t> </a:t>
            </a:r>
            <a:r>
              <a:rPr lang="en-GB" dirty="0" err="1"/>
              <a:t>Haustier</a:t>
            </a:r>
            <a:r>
              <a:rPr lang="en-GB" dirty="0"/>
              <a:t> </a:t>
            </a:r>
            <a:r>
              <a:rPr lang="en-GB" dirty="0" err="1"/>
              <a:t>bei</a:t>
            </a:r>
            <a:r>
              <a:rPr lang="en-GB" dirty="0"/>
              <a:t> mir </a:t>
            </a:r>
            <a:r>
              <a:rPr lang="en-GB" dirty="0" err="1"/>
              <a:t>schlafen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Man </a:t>
            </a:r>
            <a:r>
              <a:rPr lang="en-GB" dirty="0" err="1"/>
              <a:t>kann</a:t>
            </a:r>
            <a:r>
              <a:rPr lang="en-GB" dirty="0"/>
              <a:t> also [das] </a:t>
            </a:r>
            <a:r>
              <a:rPr lang="en-GB" dirty="0" err="1"/>
              <a:t>neue</a:t>
            </a:r>
            <a:r>
              <a:rPr lang="en-GB" dirty="0"/>
              <a:t> Zimmer </a:t>
            </a:r>
            <a:r>
              <a:rPr lang="en-GB" dirty="0" err="1"/>
              <a:t>benutzen</a:t>
            </a:r>
            <a:r>
              <a:rPr lang="en-GB" dirty="0"/>
              <a:t>, </a:t>
            </a:r>
            <a:r>
              <a:rPr lang="en-GB" dirty="0" err="1"/>
              <a:t>ohne</a:t>
            </a:r>
            <a:r>
              <a:rPr lang="en-GB" dirty="0"/>
              <a:t> </a:t>
            </a:r>
            <a:r>
              <a:rPr lang="en-GB" dirty="0" err="1"/>
              <a:t>weiße</a:t>
            </a:r>
            <a:r>
              <a:rPr lang="en-GB" dirty="0"/>
              <a:t> </a:t>
            </a:r>
            <a:r>
              <a:rPr lang="en-GB" dirty="0" err="1"/>
              <a:t>Haare</a:t>
            </a:r>
            <a:r>
              <a:rPr lang="en-GB" dirty="0"/>
              <a:t> auf die </a:t>
            </a:r>
            <a:r>
              <a:rPr lang="en-GB" dirty="0" err="1"/>
              <a:t>Kleidung</a:t>
            </a:r>
            <a:r>
              <a:rPr lang="en-GB" dirty="0"/>
              <a:t> </a:t>
            </a:r>
            <a:r>
              <a:rPr lang="en-GB" dirty="0" err="1"/>
              <a:t>zu</a:t>
            </a:r>
            <a:r>
              <a:rPr lang="en-GB" dirty="0"/>
              <a:t> </a:t>
            </a:r>
            <a:r>
              <a:rPr lang="en-GB" dirty="0" err="1"/>
              <a:t>kriegen</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endParaRPr lang="en-GB" b="0" dirty="0"/>
          </a:p>
          <a:p>
            <a:r>
              <a:rPr lang="en-GB" b="1" dirty="0"/>
              <a:t>NB: a differentiated version of this activity for higher levels in which students have to provide the whole adjective may be found on the next slide.</a:t>
            </a:r>
            <a:r>
              <a:rPr lang="en-GB" dirty="0"/>
              <a:t/>
            </a:r>
            <a:br>
              <a:rPr lang="en-GB" dirty="0"/>
            </a:br>
            <a:r>
              <a:rPr lang="en-GB" b="1" dirty="0"/>
              <a:t/>
            </a:r>
            <a:br>
              <a:rPr lang="en-GB" b="1" dirty="0"/>
            </a:br>
            <a:r>
              <a:rPr lang="en-GB" b="1" dirty="0"/>
              <a:t>Aim: </a:t>
            </a:r>
            <a:r>
              <a:rPr lang="en-GB" b="0" dirty="0"/>
              <a:t>Written production of pre- and post-nominal adjective endings in R1 (nominative) and R2 (accusative).</a:t>
            </a:r>
            <a:r>
              <a:rPr lang="en-GB" dirty="0"/>
              <a:t/>
            </a:r>
            <a:br>
              <a:rPr lang="en-GB" dirty="0"/>
            </a:br>
            <a:r>
              <a:rPr lang="en-GB" dirty="0"/>
              <a:t/>
            </a:r>
            <a:br>
              <a:rPr lang="en-GB" dirty="0"/>
            </a:br>
            <a:r>
              <a:rPr lang="en-GB" b="1" dirty="0"/>
              <a:t>Procedure:</a:t>
            </a:r>
            <a:r>
              <a:rPr lang="en-GB" dirty="0"/>
              <a:t/>
            </a:r>
            <a:br>
              <a:rPr lang="en-GB" dirty="0"/>
            </a:br>
            <a:r>
              <a:rPr lang="en-GB" dirty="0"/>
              <a:t>1. Ensure students understand the meaning of the text. The oral translation could be carried out prior to beginning the grammar activity. This allows teachers to focus on the position of each adjective (pre- or postnominal), the function of the noun phrase (subject or direct object) and the type of article (definite or indefinite) so that students have this information in mind when completing the exercise. Students have not yet formally met the compound noun </a:t>
            </a:r>
            <a:r>
              <a:rPr lang="en-GB" i="1" dirty="0" err="1"/>
              <a:t>Schreibtisch</a:t>
            </a:r>
            <a:r>
              <a:rPr lang="en-GB" i="0" dirty="0"/>
              <a:t>, but should be able to work out its meaning from their knowledge of </a:t>
            </a:r>
            <a:r>
              <a:rPr lang="en-GB" i="1" dirty="0" err="1"/>
              <a:t>schreiben</a:t>
            </a:r>
            <a:r>
              <a:rPr lang="en-GB" i="0" dirty="0"/>
              <a:t> and </a:t>
            </a:r>
            <a:r>
              <a:rPr lang="en-GB" i="1" dirty="0"/>
              <a:t>Tisch</a:t>
            </a:r>
            <a:r>
              <a:rPr lang="en-GB" i="0" dirty="0"/>
              <a:t>.</a:t>
            </a:r>
            <a:endParaRPr lang="en-GB" dirty="0"/>
          </a:p>
          <a:p>
            <a:r>
              <a:rPr lang="en-GB" dirty="0"/>
              <a:t>2. Students fill the gaps by writing the appropriate adjective ending (-er, -</a:t>
            </a:r>
            <a:r>
              <a:rPr lang="en-GB" dirty="0" err="1"/>
              <a:t>en</a:t>
            </a:r>
            <a:r>
              <a:rPr lang="en-GB" dirty="0"/>
              <a:t>, -e, -es or no ending).</a:t>
            </a:r>
          </a:p>
          <a:p>
            <a:r>
              <a:rPr lang="en-GB" dirty="0"/>
              <a:t>3. Answers revealed on clicks.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r>
              <a:rPr lang="en-GB" baseline="0" dirty="0"/>
              <a:t/>
            </a:r>
            <a:br>
              <a:rPr lang="en-GB" baseline="0" dirty="0"/>
            </a:br>
            <a:r>
              <a:rPr lang="fr-FR" b="0" i="0" dirty="0" err="1">
                <a:solidFill>
                  <a:srgbClr val="E6851E"/>
                </a:solidFill>
                <a:effectLst/>
                <a:latin typeface="Helvetica" panose="020B0604020202020204" pitchFamily="34" charset="0"/>
              </a:rPr>
              <a:t>Schreibtisch</a:t>
            </a:r>
            <a:r>
              <a:rPr lang="fr-FR" b="0" i="0" dirty="0">
                <a:solidFill>
                  <a:srgbClr val="E6851E"/>
                </a:solidFill>
                <a:effectLst/>
                <a:latin typeface="Helvetica" panose="020B0604020202020204" pitchFamily="34" charset="0"/>
              </a:rPr>
              <a:t> [2646]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r>
              <a:rPr lang="en-GB" baseline="0" dirty="0"/>
              <a:t/>
            </a:r>
            <a:br>
              <a:rPr lang="en-GB" baseline="0" dirty="0"/>
            </a:br>
            <a:r>
              <a:rPr lang="fr-FR" b="0" i="0" dirty="0">
                <a:solidFill>
                  <a:srgbClr val="E6851E"/>
                </a:solidFill>
                <a:effectLst/>
                <a:latin typeface="Helvetica" panose="020B0604020202020204" pitchFamily="34" charset="0"/>
              </a:rPr>
              <a:t>super [1772], Computer [1252], Sofa [3572]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23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eu</a:t>
            </a:r>
            <a:r>
              <a:rPr lang="en-GB" b="1" baseline="0" dirty="0"/>
              <a:t>] </a:t>
            </a:r>
            <a:r>
              <a:rPr lang="en-GB" baseline="0" dirty="0"/>
              <a:t>and then the </a:t>
            </a:r>
            <a:r>
              <a:rPr lang="en-GB" b="1" baseline="0" dirty="0"/>
              <a:t>source</a:t>
            </a:r>
            <a:r>
              <a:rPr lang="en-GB" baseline="0" dirty="0"/>
              <a:t> word again ‘</a:t>
            </a:r>
            <a:r>
              <a:rPr lang="en-GB" b="1" baseline="0" dirty="0"/>
              <a:t>Deutschland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a:t>Deutschland </a:t>
            </a:r>
            <a:r>
              <a:rPr lang="en-GB" sz="1200" baseline="0" dirty="0"/>
              <a:t>[N/A proper noun]; </a:t>
            </a:r>
            <a:r>
              <a:rPr lang="en-GB" sz="1200" b="1" baseline="0" dirty="0"/>
              <a:t>Euro </a:t>
            </a:r>
            <a:r>
              <a:rPr lang="en-GB" sz="1200" b="0" baseline="0" dirty="0"/>
              <a:t>[333] </a:t>
            </a:r>
            <a:r>
              <a:rPr lang="en-GB" sz="1200" b="1" baseline="0" dirty="0" err="1"/>
              <a:t>heute</a:t>
            </a:r>
            <a:r>
              <a:rPr lang="en-GB" sz="1200" b="1" baseline="0" dirty="0"/>
              <a:t> </a:t>
            </a:r>
            <a:r>
              <a:rPr lang="en-GB" sz="1200" baseline="0" dirty="0"/>
              <a:t>[121]; </a:t>
            </a:r>
            <a:r>
              <a:rPr lang="en-GB" sz="1200" b="1" baseline="0" dirty="0"/>
              <a:t>Freund </a:t>
            </a:r>
            <a:r>
              <a:rPr lang="en-GB" sz="1200" baseline="0" dirty="0"/>
              <a:t>[327]; </a:t>
            </a:r>
            <a:r>
              <a:rPr lang="en-GB" sz="1200" b="1" baseline="0" dirty="0"/>
              <a:t>neu </a:t>
            </a:r>
            <a:r>
              <a:rPr lang="en-GB" sz="1200" baseline="0" dirty="0"/>
              <a:t>[80]; </a:t>
            </a:r>
            <a:r>
              <a:rPr lang="en-GB" sz="1200" b="1" baseline="0" dirty="0" err="1"/>
              <a:t>Leute</a:t>
            </a:r>
            <a:r>
              <a:rPr lang="en-GB" sz="1200" baseline="0" dirty="0"/>
              <a:t>[163].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48688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endParaRPr lang="en-GB" b="0" dirty="0"/>
          </a:p>
          <a:p>
            <a:r>
              <a:rPr lang="en-GB" b="1" dirty="0"/>
              <a:t>NB: a differentiated version of this activity for lower levels in which students have to provide the adjective ending only may be found on the previous slide.</a:t>
            </a:r>
            <a:r>
              <a:rPr lang="en-GB" dirty="0"/>
              <a:t/>
            </a:r>
            <a:br>
              <a:rPr lang="en-GB" dirty="0"/>
            </a:br>
            <a:r>
              <a:rPr lang="en-GB" b="1" dirty="0"/>
              <a:t/>
            </a:r>
            <a:br>
              <a:rPr lang="en-GB" b="1" dirty="0"/>
            </a:br>
            <a:r>
              <a:rPr lang="en-GB" b="1" dirty="0"/>
              <a:t>Aim: </a:t>
            </a:r>
            <a:r>
              <a:rPr lang="en-GB" b="0" dirty="0"/>
              <a:t>Written production of adjectives in pre- and post-nominal position and in R1 (nominative) and R2 (accusative) forms.</a:t>
            </a:r>
            <a:r>
              <a:rPr lang="en-GB" dirty="0"/>
              <a:t/>
            </a:r>
            <a:br>
              <a:rPr lang="en-GB" dirty="0"/>
            </a:br>
            <a:r>
              <a:rPr lang="en-GB" dirty="0"/>
              <a:t/>
            </a:r>
            <a:br>
              <a:rPr lang="en-GB" dirty="0"/>
            </a:br>
            <a:r>
              <a:rPr lang="en-GB" b="1" dirty="0"/>
              <a:t>Procedure:</a:t>
            </a:r>
            <a:r>
              <a:rPr lang="en-GB" dirty="0"/>
              <a:t/>
            </a:r>
            <a:br>
              <a:rPr lang="en-GB" dirty="0"/>
            </a:br>
            <a:r>
              <a:rPr lang="en-GB" dirty="0"/>
              <a:t>1. Ensure students understand the meaning of the surrounding text. The oral translation could be carried out prior to beginning the grammar activity. This =allows teachers to focus on the position of each adjective (pre- or postnominal), the function of the noun phrase (subject or direct object) and the type of article (definite or indefinite) so that students have this information in mind when completing the exercise. Students have not yet met the compound noun </a:t>
            </a:r>
            <a:r>
              <a:rPr lang="en-GB" i="1" dirty="0" err="1"/>
              <a:t>Schreibtisch</a:t>
            </a:r>
            <a:r>
              <a:rPr lang="en-GB" i="0" dirty="0"/>
              <a:t>, but should be able to work out its meaning from their knowledge of </a:t>
            </a:r>
            <a:r>
              <a:rPr lang="en-GB" i="1" dirty="0" err="1"/>
              <a:t>schreiben</a:t>
            </a:r>
            <a:r>
              <a:rPr lang="en-GB" i="0" dirty="0"/>
              <a:t> and </a:t>
            </a:r>
            <a:r>
              <a:rPr lang="en-GB" i="1" dirty="0"/>
              <a:t>Tisch</a:t>
            </a:r>
            <a:r>
              <a:rPr lang="en-GB" i="0" dirty="0"/>
              <a:t>.</a:t>
            </a:r>
            <a:endParaRPr lang="en-GB" dirty="0"/>
          </a:p>
          <a:p>
            <a:r>
              <a:rPr lang="en-GB" dirty="0"/>
              <a:t>2. Students fill the gaps by writing the appropriate adjective ending (-er, -</a:t>
            </a:r>
            <a:r>
              <a:rPr lang="en-GB" dirty="0" err="1"/>
              <a:t>en</a:t>
            </a:r>
            <a:r>
              <a:rPr lang="en-GB" dirty="0"/>
              <a:t>, -e, -es or no ending).</a:t>
            </a:r>
          </a:p>
          <a:p>
            <a:r>
              <a:rPr lang="en-GB" dirty="0"/>
              <a:t>3. Answers revealed on clicks.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r>
              <a:rPr lang="en-GB" baseline="0" dirty="0"/>
              <a:t/>
            </a:r>
            <a:br>
              <a:rPr lang="en-GB" baseline="0" dirty="0"/>
            </a:br>
            <a:r>
              <a:rPr lang="fr-FR" b="0" i="0" dirty="0" err="1">
                <a:solidFill>
                  <a:srgbClr val="E6851E"/>
                </a:solidFill>
                <a:effectLst/>
                <a:latin typeface="Helvetica" panose="020B0604020202020204" pitchFamily="34" charset="0"/>
              </a:rPr>
              <a:t>Schreibtisch</a:t>
            </a:r>
            <a:r>
              <a:rPr lang="fr-FR" b="0" i="0" dirty="0">
                <a:solidFill>
                  <a:srgbClr val="E6851E"/>
                </a:solidFill>
                <a:effectLst/>
                <a:latin typeface="Helvetica" panose="020B0604020202020204" pitchFamily="34" charset="0"/>
              </a:rPr>
              <a:t> [2646]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r>
              <a:rPr lang="en-GB" baseline="0" dirty="0"/>
              <a:t/>
            </a:r>
            <a:br>
              <a:rPr lang="en-GB" baseline="0" dirty="0"/>
            </a:br>
            <a:r>
              <a:rPr lang="fr-FR" b="0" i="0" dirty="0">
                <a:solidFill>
                  <a:srgbClr val="E6851E"/>
                </a:solidFill>
                <a:effectLst/>
                <a:latin typeface="Helvetica" panose="020B0604020202020204" pitchFamily="34" charset="0"/>
              </a:rPr>
              <a:t>super [1772], Computer [1252], Sofa [3572]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577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eu</a:t>
            </a:r>
            <a:r>
              <a:rPr lang="en-GB" sz="1200" b="1" dirty="0"/>
              <a:t>] </a:t>
            </a:r>
            <a:r>
              <a:rPr lang="en-GB" sz="1200" b="0" dirty="0"/>
              <a:t>and </a:t>
            </a:r>
            <a:r>
              <a:rPr lang="en-GB" sz="1200" b="1" dirty="0"/>
              <a:t>[</a:t>
            </a:r>
            <a:r>
              <a:rPr lang="en-GB" sz="1200" b="1" dirty="0" err="1"/>
              <a:t>äu</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t>
            </a:r>
            <a:r>
              <a:rPr lang="en-GB" sz="1200" b="1" baseline="0" dirty="0" err="1"/>
              <a:t>haupt</a:t>
            </a:r>
            <a:r>
              <a:rPr lang="en-GB" sz="1200" b="1" baseline="0" dirty="0"/>
              <a:t>- prefix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adjective endings with indefinite articles in the nominative and accusative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t>
            </a:r>
            <a:r>
              <a:rPr lang="en-GB" sz="1200" b="0" baseline="0" dirty="0" err="1"/>
              <a:t>kein</a:t>
            </a:r>
            <a:r>
              <a:rPr lang="en-GB" sz="1200" b="0" baseline="0" dirty="0"/>
              <a:t>, revisit WO2 with multiple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an/auf +R2 (</a:t>
            </a:r>
            <a:r>
              <a:rPr lang="en-GB" sz="1200" b="0" baseline="0" dirty="0" err="1"/>
              <a:t>acc</a:t>
            </a:r>
            <a:r>
              <a:rPr lang="en-GB" sz="1200" b="0" baseline="0" dirty="0"/>
              <a:t>) vs R3 (</a:t>
            </a:r>
            <a:r>
              <a:rPr lang="en-GB" sz="1200" b="0" baseline="0" dirty="0" err="1"/>
              <a:t>dat</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beschreiben [435] wohin [1811] Beruf [1036] Dame [702] Foto [633] Raum [403] </a:t>
            </a:r>
            <a:r>
              <a:rPr lang="en-GB" baseline="0" dirty="0"/>
              <a:t>Nachbar [1283]</a:t>
            </a:r>
            <a:r>
              <a:rPr lang="de-DE" sz="1200" b="0" i="0" u="none" strike="noStrike" kern="1200" cap="none" dirty="0">
                <a:solidFill>
                  <a:schemeClr val="tx1"/>
                </a:solidFill>
                <a:effectLst/>
                <a:latin typeface="+mn-lt"/>
                <a:ea typeface="Calibri"/>
                <a:cs typeface="Calibri"/>
                <a:sym typeface="Calibri"/>
              </a:rPr>
              <a:t> Sachen [318] Stoff [702] bester beste bestes [314] weiß [472]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hängen [590] schützen [996] verdienen [835] Angriff [1489] Daten [574] Euro [207] Gesetz [578] Milliarde [453] Million [209]</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Unternehmen [236] Wand [828] an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 gegen [104] laut [835]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[33] als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[22]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234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a:t>
            </a:r>
            <a:br>
              <a:rPr lang="en-GB" b="1" dirty="0"/>
            </a:br>
            <a:r>
              <a:rPr lang="en-GB" b="1" dirty="0"/>
              <a:t>Printable version is provided.</a:t>
            </a:r>
          </a:p>
          <a:p>
            <a:endParaRPr lang="en-GB" b="1" dirty="0"/>
          </a:p>
          <a:p>
            <a:r>
              <a:rPr lang="en-GB" b="1" dirty="0"/>
              <a:t>Timing: 5 minutes </a:t>
            </a:r>
            <a:r>
              <a:rPr lang="en-GB" b="0" dirty="0"/>
              <a:t>[2 slides].</a:t>
            </a:r>
            <a:endParaRPr lang="en-GB" b="1" dirty="0"/>
          </a:p>
          <a:p>
            <a:r>
              <a:rPr lang="en-GB" b="1" dirty="0"/>
              <a:t/>
            </a:r>
            <a:br>
              <a:rPr lang="en-GB" b="1" dirty="0"/>
            </a:br>
            <a:r>
              <a:rPr lang="en-GB" b="1" dirty="0"/>
              <a:t>Aim: </a:t>
            </a:r>
            <a:r>
              <a:rPr lang="en-GB" b="0" dirty="0"/>
              <a:t>Fluency development.</a:t>
            </a:r>
            <a:r>
              <a:rPr lang="en-GB" dirty="0"/>
              <a:t/>
            </a:r>
            <a:br>
              <a:rPr lang="en-GB" dirty="0"/>
            </a:br>
            <a:r>
              <a:rPr lang="en-GB" dirty="0"/>
              <a:t/>
            </a:r>
            <a:br>
              <a:rPr lang="en-GB" dirty="0"/>
            </a:br>
            <a:r>
              <a:rPr lang="en-GB" b="1" dirty="0"/>
              <a:t>Procedure:</a:t>
            </a:r>
            <a:r>
              <a:rPr lang="en-GB" dirty="0"/>
              <a:t/>
            </a:r>
            <a:br>
              <a:rPr lang="en-GB" dirty="0"/>
            </a:br>
            <a:r>
              <a:rPr lang="en-GB" dirty="0"/>
              <a:t>1. Students work in pairs.</a:t>
            </a:r>
          </a:p>
          <a:p>
            <a:r>
              <a:rPr lang="en-GB" dirty="0"/>
              <a:t>2. Partner A reads a sentence containing a mixture of known and unknown words.</a:t>
            </a:r>
          </a:p>
          <a:p>
            <a:r>
              <a:rPr lang="en-GB" dirty="0"/>
              <a:t>3. Partner B tallies the number of [</a:t>
            </a:r>
            <a:r>
              <a:rPr lang="en-GB" dirty="0" err="1"/>
              <a:t>eu</a:t>
            </a:r>
            <a:r>
              <a:rPr lang="en-GB" dirty="0"/>
              <a:t>/</a:t>
            </a:r>
            <a:r>
              <a:rPr lang="en-GB" dirty="0" err="1"/>
              <a:t>äu</a:t>
            </a:r>
            <a:r>
              <a:rPr lang="en-GB" dirty="0"/>
              <a:t>] SSCs they hear. Hence there is a joint responsibility to get the answer right.</a:t>
            </a:r>
          </a:p>
          <a:p>
            <a:r>
              <a:rPr lang="en-GB" dirty="0"/>
              <a:t>4. Native speaker recordings are provided on the following slides. Students can use these to check their tallies.</a:t>
            </a:r>
          </a:p>
          <a:p>
            <a:r>
              <a:rPr lang="en-GB" dirty="0"/>
              <a:t>5. Answers and translations are also provided on the following slide.</a:t>
            </a:r>
          </a:p>
          <a:p>
            <a:endParaRPr lang="en-GB" dirty="0"/>
          </a:p>
          <a:p>
            <a:r>
              <a:rPr lang="en-GB" b="1" baseline="0" dirty="0"/>
              <a:t>Word frequency of unknown words used (1 is the most frequent word in German): </a:t>
            </a:r>
            <a:r>
              <a:rPr lang="en-GB" baseline="0" dirty="0"/>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the activity on the previous slide.</a:t>
            </a:r>
          </a:p>
          <a:p>
            <a:r>
              <a:rPr lang="en-GB" dirty="0"/>
              <a:t/>
            </a:r>
            <a:br>
              <a:rPr lang="en-GB" dirty="0"/>
            </a:br>
            <a:r>
              <a:rPr lang="en-GB" b="1" dirty="0"/>
              <a:t>Procedure:</a:t>
            </a:r>
            <a:r>
              <a:rPr lang="en-GB" dirty="0"/>
              <a:t/>
            </a:r>
            <a:br>
              <a:rPr lang="en-GB" dirty="0"/>
            </a:br>
            <a:r>
              <a:rPr lang="en-GB" dirty="0"/>
              <a:t>1. Click numbers to hear sentence pronounced by native speaker.</a:t>
            </a:r>
          </a:p>
          <a:p>
            <a:r>
              <a:rPr lang="en-GB" dirty="0"/>
              <a:t>2. Click to reveal transcript with highlighted SSCs.</a:t>
            </a:r>
          </a:p>
          <a:p>
            <a:r>
              <a:rPr lang="en-GB" dirty="0"/>
              <a:t>3. Click again to reveal translation of sentence.</a:t>
            </a:r>
          </a:p>
          <a:p>
            <a:pPr algn="l"/>
            <a:endParaRPr lang="en-GB" dirty="0"/>
          </a:p>
          <a:p>
            <a:pPr marL="0" marR="0" indent="0" algn="l" rtl="0" eaLnBrk="1" fontAlgn="auto" latinLnBrk="0" hangingPunct="1">
              <a:spcBef>
                <a:spcPts val="0"/>
              </a:spcBef>
              <a:spcAft>
                <a:spcPts val="0"/>
              </a:spcAft>
            </a:pPr>
            <a:r>
              <a:rPr lang="en-GB" b="1" dirty="0"/>
              <a:t>Transcript:</a:t>
            </a:r>
            <a:r>
              <a:rPr lang="en-GB" dirty="0"/>
              <a:t/>
            </a:r>
            <a:br>
              <a:rPr lang="en-GB" dirty="0"/>
            </a:br>
            <a:r>
              <a:rPr lang="en-GB" dirty="0"/>
              <a:t>1. </a:t>
            </a:r>
            <a:r>
              <a:rPr lang="de-DE" sz="1800" b="0" i="0" u="none" strike="noStrike" kern="1200" dirty="0">
                <a:solidFill>
                  <a:srgbClr val="203864"/>
                </a:solidFill>
                <a:effectLst/>
                <a:latin typeface="Century Gothic" panose="020B0502020202020204" pitchFamily="34" charset="0"/>
              </a:rPr>
              <a:t>Er tr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mt von einstürzenden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den.</a:t>
            </a:r>
            <a:endParaRPr lang="en-GB" sz="1800" b="0" i="0" u="none" strike="noStrike" kern="1200" spc="0" baseline="0" dirty="0">
              <a:ln>
                <a:noFill/>
              </a:ln>
              <a:solidFill>
                <a:schemeClr val="tx1"/>
              </a:solidFill>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kern="1200" spc="0" baseline="0" dirty="0">
                <a:ln>
                  <a:noFill/>
                </a:ln>
                <a:solidFill>
                  <a:schemeClr val="tx1"/>
                </a:solidFill>
                <a:effectLst/>
                <a:latin typeface="Arial" panose="020B0604020202020204" pitchFamily="34" charset="0"/>
              </a:rPr>
              <a:t>2. </a:t>
            </a:r>
            <a:r>
              <a:rPr lang="de-DE" sz="1800" b="0" i="0" u="none" strike="noStrike" kern="1200" spc="0" baseline="0" dirty="0">
                <a:ln>
                  <a:noFill/>
                </a:ln>
                <a:solidFill>
                  <a:srgbClr val="203864"/>
                </a:solidFill>
                <a:effectLst/>
                <a:latin typeface="Century Gothic" panose="020B0502020202020204" pitchFamily="34" charset="0"/>
              </a:rPr>
              <a:t>Der Verk</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fer ist über die h</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figen Diebstähle entt</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scht.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rgbClr val="203864"/>
                </a:solidFill>
                <a:effectLst/>
                <a:latin typeface="Century Gothic" panose="020B0502020202020204" pitchFamily="34" charset="0"/>
              </a:rPr>
              <a:t>3. </a:t>
            </a:r>
            <a:r>
              <a:rPr lang="en-US" sz="1800" dirty="0">
                <a:solidFill>
                  <a:srgbClr val="4472C4">
                    <a:lumMod val="50000"/>
                  </a:srgbClr>
                </a:solidFill>
                <a:latin typeface="Century Gothic" panose="020F0302020204030204"/>
              </a:rPr>
              <a:t>D</a:t>
            </a:r>
            <a:r>
              <a:rPr lang="de-DE" sz="1800" dirty="0">
                <a:solidFill>
                  <a:srgbClr val="4472C4">
                    <a:lumMod val="50000"/>
                  </a:srgbClr>
                </a:solidFill>
                <a:latin typeface="Century Gothic" panose="020F0302020204030204"/>
              </a:rPr>
              <a:t>er </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ropäische Z</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ge t</a:t>
            </a:r>
            <a:r>
              <a:rPr lang="de-DE" sz="1800" b="1" dirty="0">
                <a:solidFill>
                  <a:srgbClr val="4472C4">
                    <a:lumMod val="50000"/>
                  </a:srgbClr>
                </a:solidFill>
                <a:latin typeface="Century Gothic" panose="020F0302020204030204"/>
              </a:rPr>
              <a:t>äu</a:t>
            </a:r>
            <a:r>
              <a:rPr lang="de-DE" sz="1800" dirty="0">
                <a:solidFill>
                  <a:srgbClr val="4472C4">
                    <a:lumMod val="50000"/>
                  </a:srgbClr>
                </a:solidFill>
                <a:latin typeface="Century Gothic" panose="020F0302020204030204"/>
              </a:rPr>
              <a:t>scht den Richter und kommt ins Gefängnis.</a:t>
            </a:r>
            <a:endParaRPr kumimoji="0" lang="en-US" sz="18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4. Das Fr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lein s</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fzt, denn das ganze Z</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g ist weg.</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5. H</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tzutage werden viele L</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te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nzig Jahre alt.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6. Man hat vor Kurzem ein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es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 gebaut.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91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Oral or written translation of new vocabulary items in context (depending on the needs of the class).</a:t>
            </a:r>
            <a:r>
              <a:rPr lang="en-GB" dirty="0"/>
              <a:t/>
            </a:r>
            <a:br>
              <a:rPr lang="en-GB" dirty="0"/>
            </a:br>
            <a:r>
              <a:rPr lang="en-GB" dirty="0"/>
              <a:t/>
            </a:r>
            <a:br>
              <a:rPr lang="en-GB" dirty="0"/>
            </a:br>
            <a:r>
              <a:rPr lang="en-GB" b="1" dirty="0"/>
              <a:t>Procedure:</a:t>
            </a:r>
            <a:r>
              <a:rPr lang="en-GB" dirty="0"/>
              <a:t/>
            </a:r>
            <a:br>
              <a:rPr lang="en-GB" dirty="0"/>
            </a:br>
            <a:r>
              <a:rPr lang="en-GB" dirty="0"/>
              <a:t>1. Give students time to work together to translate the messages into German and say them aloud/write them down.</a:t>
            </a:r>
          </a:p>
          <a:p>
            <a:r>
              <a:rPr lang="en-GB" dirty="0"/>
              <a:t>2. Elicit answers from students.</a:t>
            </a:r>
          </a:p>
          <a:p>
            <a:r>
              <a:rPr lang="en-GB" dirty="0"/>
              <a:t>3. Click on speech bubbles to bring up German translation.</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nebenan</a:t>
            </a:r>
            <a:r>
              <a:rPr lang="en-GB" baseline="0" dirty="0"/>
              <a:t> [4567], </a:t>
            </a:r>
            <a:r>
              <a:rPr lang="en-GB" baseline="0" dirty="0" err="1"/>
              <a:t>überall</a:t>
            </a:r>
            <a:r>
              <a:rPr lang="en-GB" baseline="0" dirty="0"/>
              <a:t> [758]</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introduce usage of the structure </a:t>
            </a:r>
            <a:r>
              <a:rPr lang="en-GB" b="0" i="1" dirty="0"/>
              <a:t>von </a:t>
            </a:r>
            <a:r>
              <a:rPr lang="en-GB" b="0" i="1" dirty="0" err="1"/>
              <a:t>Beruf</a:t>
            </a:r>
            <a:r>
              <a:rPr lang="en-GB" b="0" i="1" dirty="0"/>
              <a:t> sein</a:t>
            </a:r>
            <a:r>
              <a:rPr lang="en-GB" b="0" i="0" dirty="0"/>
              <a:t> to say what you do for a living. To recap –in ending on feminine nouns.</a:t>
            </a:r>
            <a:r>
              <a:rPr lang="en-GB" dirty="0"/>
              <a:t/>
            </a:r>
            <a:br>
              <a:rPr lang="en-GB" dirty="0"/>
            </a:br>
            <a:r>
              <a:rPr lang="en-GB" dirty="0"/>
              <a:t/>
            </a:r>
            <a:br>
              <a:rPr lang="en-GB" dirty="0"/>
            </a:br>
            <a:r>
              <a:rPr lang="en-GB" b="1" dirty="0"/>
              <a:t>Procedure:</a:t>
            </a:r>
            <a:r>
              <a:rPr lang="en-GB" dirty="0"/>
              <a:t/>
            </a:r>
            <a:br>
              <a:rPr lang="en-GB" dirty="0"/>
            </a:br>
            <a:r>
              <a:rPr lang="en-GB" dirty="0"/>
              <a:t>1. Click to bring up information.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[2 slides]</a:t>
            </a:r>
            <a:r>
              <a:rPr lang="en-GB" dirty="0"/>
              <a:t/>
            </a:r>
            <a:br>
              <a:rPr lang="en-GB" dirty="0"/>
            </a:br>
            <a:r>
              <a:rPr lang="en-GB" b="1" dirty="0"/>
              <a:t/>
            </a:r>
            <a:br>
              <a:rPr lang="en-GB" b="1" dirty="0"/>
            </a:br>
            <a:r>
              <a:rPr lang="en-GB" b="1" dirty="0"/>
              <a:t>Aim: </a:t>
            </a:r>
            <a:r>
              <a:rPr lang="en-GB" b="0" dirty="0"/>
              <a:t>Aural recognition of forms of </a:t>
            </a:r>
            <a:r>
              <a:rPr lang="en-GB" b="0" i="1" dirty="0"/>
              <a:t>sein</a:t>
            </a:r>
            <a:r>
              <a:rPr lang="en-GB" b="0" dirty="0"/>
              <a:t> and masculine and feminine job titles.</a:t>
            </a:r>
          </a:p>
          <a:p>
            <a:r>
              <a:rPr lang="en-GB" dirty="0"/>
              <a:t/>
            </a:r>
            <a:br>
              <a:rPr lang="en-GB" dirty="0"/>
            </a:br>
            <a:r>
              <a:rPr lang="en-GB" b="1" dirty="0"/>
              <a:t>Procedure:</a:t>
            </a:r>
            <a:r>
              <a:rPr lang="en-GB" dirty="0"/>
              <a:t/>
            </a:r>
            <a:br>
              <a:rPr lang="en-GB" dirty="0"/>
            </a:br>
            <a:r>
              <a:rPr lang="en-GB" dirty="0"/>
              <a:t>1. Explain that in conversational register, it’s now common in German to refer to married couples and/or families as ‘die +surname+-s’, as we do in English (e.g., the Smiths, the Walkers etc..).</a:t>
            </a:r>
          </a:p>
          <a:p>
            <a:r>
              <a:rPr lang="en-GB" dirty="0"/>
              <a:t>2. Click numbers to hear sentences with the names blanked out.</a:t>
            </a:r>
          </a:p>
          <a:p>
            <a:r>
              <a:rPr lang="en-GB" dirty="0"/>
              <a:t>3. Students use </a:t>
            </a:r>
            <a:r>
              <a:rPr lang="en-GB" b="1" dirty="0"/>
              <a:t>both </a:t>
            </a:r>
            <a:r>
              <a:rPr lang="en-GB" b="0" dirty="0"/>
              <a:t>the </a:t>
            </a:r>
            <a:r>
              <a:rPr lang="en-GB" dirty="0"/>
              <a:t>form of </a:t>
            </a:r>
            <a:r>
              <a:rPr lang="en-GB" i="1" dirty="0"/>
              <a:t>sein</a:t>
            </a:r>
            <a:r>
              <a:rPr lang="en-GB" dirty="0"/>
              <a:t> </a:t>
            </a:r>
            <a:r>
              <a:rPr lang="en-GB" b="1" dirty="0"/>
              <a:t>and</a:t>
            </a:r>
            <a:r>
              <a:rPr lang="en-GB" dirty="0"/>
              <a:t> the form of the noun to work out who the sentence refers to. Students should be made aware that the past tense form </a:t>
            </a:r>
            <a:r>
              <a:rPr lang="en-GB" i="1" dirty="0"/>
              <a:t>war </a:t>
            </a:r>
            <a:r>
              <a:rPr lang="en-GB" i="0" dirty="0"/>
              <a:t>is used to indicate that someone is retired, i.e. this will refer to someone older. Otherwise, singular forms of </a:t>
            </a:r>
            <a:r>
              <a:rPr lang="en-GB" i="1" dirty="0"/>
              <a:t>sein </a:t>
            </a:r>
            <a:r>
              <a:rPr lang="en-GB" i="0" dirty="0"/>
              <a:t>indicate a single person and plural forms a couple. The noun ending should then be used to identify the gender of the person and give the answers. Since there are two comprehension elements here, the students may need to hear the recordings several times.</a:t>
            </a:r>
            <a:endParaRPr lang="en-GB" dirty="0"/>
          </a:p>
          <a:p>
            <a:r>
              <a:rPr lang="en-GB" dirty="0"/>
              <a:t>4. Students note down the job and who it relates to. Job titles are either known nouns or nominal forms of known verbs.</a:t>
            </a:r>
          </a:p>
          <a:p>
            <a:r>
              <a:rPr lang="en-GB" dirty="0"/>
              <a:t>5. Answers on next slide.</a:t>
            </a:r>
            <a:br>
              <a:rPr lang="en-GB" dirty="0"/>
            </a:br>
            <a:r>
              <a:rPr lang="en-GB" dirty="0"/>
              <a:t/>
            </a:r>
            <a:br>
              <a:rPr lang="en-GB" dirty="0"/>
            </a:br>
            <a:r>
              <a:rPr lang="en-GB" b="1" dirty="0"/>
              <a:t>Note: </a:t>
            </a:r>
            <a:r>
              <a:rPr lang="en-GB" dirty="0"/>
              <a:t>Teacher will likely want to display the next slide briefly to support students to lay out their work, numbering 1-8 with three column headings.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[Frau Weber] </a:t>
            </a:r>
            <a:r>
              <a:rPr lang="en-GB" dirty="0" err="1"/>
              <a:t>ist</a:t>
            </a:r>
            <a:r>
              <a:rPr lang="en-GB" dirty="0"/>
              <a:t> </a:t>
            </a:r>
            <a:r>
              <a:rPr lang="en-GB" dirty="0" err="1"/>
              <a:t>Lehrerin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[Die </a:t>
            </a:r>
            <a:r>
              <a:rPr lang="en-GB" dirty="0" err="1"/>
              <a:t>Schreibers</a:t>
            </a:r>
            <a:r>
              <a:rPr lang="en-GB" dirty="0"/>
              <a:t>] </a:t>
            </a:r>
            <a:r>
              <a:rPr lang="en-GB" dirty="0" err="1"/>
              <a:t>sind</a:t>
            </a:r>
            <a:r>
              <a:rPr lang="en-GB" dirty="0"/>
              <a:t> Ärzte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[Herr Müller] war Musiker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[Herr Kohler] </a:t>
            </a:r>
            <a:r>
              <a:rPr lang="en-GB" dirty="0" err="1"/>
              <a:t>ist</a:t>
            </a:r>
            <a:r>
              <a:rPr lang="en-GB" dirty="0"/>
              <a:t> </a:t>
            </a:r>
            <a:r>
              <a:rPr lang="en-GB" dirty="0" err="1"/>
              <a:t>Fußballspieler</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[Herr und Frau Fischer] </a:t>
            </a:r>
            <a:r>
              <a:rPr lang="en-GB" dirty="0" err="1"/>
              <a:t>waren</a:t>
            </a:r>
            <a:r>
              <a:rPr lang="en-GB" dirty="0"/>
              <a:t> K</a:t>
            </a:r>
            <a:r>
              <a:rPr lang="fr-FR" sz="1200" dirty="0">
                <a:solidFill>
                  <a:srgbClr val="115076"/>
                </a:solidFill>
              </a:rPr>
              <a:t>ü</a:t>
            </a:r>
            <a:r>
              <a:rPr lang="en-GB" dirty="0" err="1"/>
              <a:t>nstler</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a:t>
            </a:r>
            <a:r>
              <a:rPr lang="en-GB" dirty="0" err="1"/>
              <a:t>Pfeiffers</a:t>
            </a:r>
            <a:r>
              <a:rPr lang="en-GB" dirty="0"/>
              <a:t>] </a:t>
            </a:r>
            <a:r>
              <a:rPr lang="en-GB" dirty="0" err="1"/>
              <a:t>sind</a:t>
            </a:r>
            <a:r>
              <a:rPr lang="en-GB" dirty="0"/>
              <a:t> </a:t>
            </a:r>
            <a:r>
              <a:rPr lang="en-GB" dirty="0" err="1"/>
              <a:t>Schauspielerinnen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a:t>
            </a:r>
            <a:r>
              <a:rPr lang="en-GB" dirty="0" err="1"/>
              <a:t>Schusters</a:t>
            </a:r>
            <a:r>
              <a:rPr lang="en-GB" dirty="0"/>
              <a:t>] </a:t>
            </a:r>
            <a:r>
              <a:rPr lang="en-GB" dirty="0" err="1"/>
              <a:t>waren</a:t>
            </a:r>
            <a:r>
              <a:rPr lang="en-GB" dirty="0"/>
              <a:t> </a:t>
            </a:r>
            <a:r>
              <a:rPr lang="en-GB" dirty="0" err="1"/>
              <a:t>Lehrerinnen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[Frau Becker] war </a:t>
            </a:r>
            <a:r>
              <a:rPr lang="en-GB" dirty="0" err="1"/>
              <a:t>Sängerin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Musiker [2577], </a:t>
            </a:r>
            <a:r>
              <a:rPr lang="en-GB" baseline="0" dirty="0" err="1"/>
              <a:t>Fußballer</a:t>
            </a:r>
            <a:r>
              <a:rPr lang="en-GB" baseline="0" dirty="0"/>
              <a:t> [&gt;5000], </a:t>
            </a:r>
            <a:r>
              <a:rPr lang="en-GB" baseline="0" dirty="0" err="1"/>
              <a:t>Künstler</a:t>
            </a:r>
            <a:r>
              <a:rPr lang="en-GB" baseline="0" dirty="0"/>
              <a:t> [789]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52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dirty="0"/>
              <a:t/>
            </a:r>
            <a:br>
              <a:rPr lang="en-GB" dirty="0"/>
            </a:br>
            <a:r>
              <a:rPr lang="en-GB" dirty="0"/>
              <a:t/>
            </a:r>
            <a:br>
              <a:rPr lang="en-GB" dirty="0"/>
            </a:br>
            <a:r>
              <a:rPr lang="en-GB" b="1" dirty="0"/>
              <a:t>Procedure:</a:t>
            </a:r>
            <a:r>
              <a:rPr lang="en-GB" dirty="0"/>
              <a:t/>
            </a:r>
            <a:br>
              <a:rPr lang="en-GB" dirty="0"/>
            </a:br>
            <a:r>
              <a:rPr lang="en-GB" dirty="0"/>
              <a:t>1. Elicit answers from students by asking </a:t>
            </a:r>
            <a:r>
              <a:rPr lang="en-GB" i="1" dirty="0" err="1"/>
              <a:t>Wer</a:t>
            </a:r>
            <a:r>
              <a:rPr lang="en-GB" i="1" dirty="0"/>
              <a:t> </a:t>
            </a:r>
            <a:r>
              <a:rPr lang="en-GB" i="1" dirty="0" err="1"/>
              <a:t>ist</a:t>
            </a:r>
            <a:r>
              <a:rPr lang="en-GB" i="1" dirty="0"/>
              <a:t> was von </a:t>
            </a:r>
            <a:r>
              <a:rPr lang="en-GB" i="1" dirty="0" err="1"/>
              <a:t>Beruf</a:t>
            </a:r>
            <a:r>
              <a:rPr lang="en-GB" i="1" dirty="0"/>
              <a:t>?</a:t>
            </a:r>
          </a:p>
          <a:p>
            <a:r>
              <a:rPr lang="en-GB" dirty="0"/>
              <a:t>2. Click to reveal name, job and English translation one by one for each question. Students may need a bit of extra help with </a:t>
            </a:r>
            <a:r>
              <a:rPr lang="en-GB" dirty="0" err="1"/>
              <a:t>Musik+er</a:t>
            </a:r>
            <a:r>
              <a:rPr lang="en-GB" dirty="0"/>
              <a:t> (Q3), </a:t>
            </a:r>
            <a:r>
              <a:rPr lang="en-GB" dirty="0" err="1"/>
              <a:t>Fußballspiel+er</a:t>
            </a:r>
            <a:r>
              <a:rPr lang="en-GB" dirty="0"/>
              <a:t> and Kunst </a:t>
            </a:r>
            <a:r>
              <a:rPr lang="en-GB" dirty="0">
                <a:sym typeface="Wingdings" panose="05000000000000000000" pitchFamily="2" charset="2"/>
              </a:rPr>
              <a:t> </a:t>
            </a:r>
            <a:r>
              <a:rPr lang="en-GB" dirty="0"/>
              <a:t>K</a:t>
            </a:r>
            <a:r>
              <a:rPr lang="fr-FR" sz="1200" dirty="0">
                <a:solidFill>
                  <a:srgbClr val="115076"/>
                </a:solidFill>
              </a:rPr>
              <a:t>ü</a:t>
            </a:r>
            <a:r>
              <a:rPr lang="en-GB" dirty="0" err="1"/>
              <a:t>nstler</a:t>
            </a:r>
            <a:r>
              <a:rPr lang="en-GB" dirty="0">
                <a:sym typeface="Wingdings" panose="05000000000000000000" pitchFamily="2" charset="2"/>
              </a:rPr>
              <a:t> </a:t>
            </a:r>
            <a:r>
              <a:rPr lang="en-GB" i="0" dirty="0"/>
              <a:t>(Q5).</a:t>
            </a:r>
            <a:endParaRPr lang="en-GB" dirty="0"/>
          </a:p>
          <a:p>
            <a:r>
              <a:rPr lang="en-GB" dirty="0"/>
              <a:t>3. Click numbers to hear full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Frau Weber </a:t>
            </a:r>
            <a:r>
              <a:rPr lang="en-GB" dirty="0" err="1"/>
              <a:t>ist</a:t>
            </a:r>
            <a:r>
              <a:rPr lang="en-GB" dirty="0"/>
              <a:t> </a:t>
            </a:r>
            <a:r>
              <a:rPr lang="en-GB" dirty="0" err="1"/>
              <a:t>Lehrerin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Die </a:t>
            </a:r>
            <a:r>
              <a:rPr lang="en-GB" dirty="0" err="1"/>
              <a:t>Schreibers</a:t>
            </a:r>
            <a:r>
              <a:rPr lang="en-GB" dirty="0"/>
              <a:t> </a:t>
            </a:r>
            <a:r>
              <a:rPr lang="en-GB" dirty="0" err="1"/>
              <a:t>sind</a:t>
            </a:r>
            <a:r>
              <a:rPr lang="en-GB" dirty="0"/>
              <a:t> Ärzte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Herr Müller war Musiker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Herr Kohler </a:t>
            </a:r>
            <a:r>
              <a:rPr lang="en-GB" dirty="0" err="1"/>
              <a:t>ist</a:t>
            </a:r>
            <a:r>
              <a:rPr lang="en-GB" dirty="0"/>
              <a:t> </a:t>
            </a:r>
            <a:r>
              <a:rPr lang="en-GB" dirty="0" err="1"/>
              <a:t>Fußballspieler</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Herr und Frau Fischer </a:t>
            </a:r>
            <a:r>
              <a:rPr lang="en-GB" dirty="0" err="1"/>
              <a:t>waren</a:t>
            </a:r>
            <a:r>
              <a:rPr lang="en-GB" dirty="0"/>
              <a:t> K</a:t>
            </a:r>
            <a:r>
              <a:rPr lang="fr-FR" sz="1200" dirty="0">
                <a:solidFill>
                  <a:srgbClr val="115076"/>
                </a:solidFill>
              </a:rPr>
              <a:t>ü</a:t>
            </a:r>
            <a:r>
              <a:rPr lang="en-GB" dirty="0" err="1"/>
              <a:t>nstler</a:t>
            </a:r>
            <a:r>
              <a:rPr lang="en-GB" dirty="0"/>
              <a:t> von </a:t>
            </a:r>
            <a:r>
              <a:rPr lang="en-GB" dirty="0" err="1"/>
              <a:t>Beruf</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a:t>
            </a:r>
            <a:r>
              <a:rPr lang="en-GB" dirty="0" err="1"/>
              <a:t>Pfeiffers</a:t>
            </a:r>
            <a:r>
              <a:rPr lang="en-GB" dirty="0"/>
              <a:t> </a:t>
            </a:r>
            <a:r>
              <a:rPr lang="en-GB" dirty="0" err="1"/>
              <a:t>sind</a:t>
            </a:r>
            <a:r>
              <a:rPr lang="en-GB" dirty="0"/>
              <a:t> </a:t>
            </a:r>
            <a:r>
              <a:rPr lang="en-GB" dirty="0" err="1"/>
              <a:t>Schauspielerinnen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a:t>
            </a:r>
            <a:r>
              <a:rPr lang="en-GB" baseline="0" dirty="0"/>
              <a:t> </a:t>
            </a:r>
            <a:r>
              <a:rPr lang="en-GB" dirty="0" err="1"/>
              <a:t>Schusters</a:t>
            </a:r>
            <a:r>
              <a:rPr lang="en-GB" dirty="0"/>
              <a:t> </a:t>
            </a:r>
            <a:r>
              <a:rPr lang="en-GB" dirty="0" err="1"/>
              <a:t>waren</a:t>
            </a:r>
            <a:r>
              <a:rPr lang="en-GB" dirty="0"/>
              <a:t> </a:t>
            </a:r>
            <a:r>
              <a:rPr lang="en-GB" dirty="0" err="1"/>
              <a:t>Lehrerinnen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Frau Becker</a:t>
            </a:r>
            <a:r>
              <a:rPr lang="en-GB" baseline="0" dirty="0"/>
              <a:t> </a:t>
            </a:r>
            <a:r>
              <a:rPr lang="en-GB" dirty="0"/>
              <a:t>war </a:t>
            </a:r>
            <a:r>
              <a:rPr lang="en-GB" dirty="0" err="1"/>
              <a:t>Sängerin</a:t>
            </a:r>
            <a:r>
              <a:rPr lang="en-GB" dirty="0"/>
              <a:t> von </a:t>
            </a:r>
            <a:r>
              <a:rPr lang="en-GB" dirty="0" err="1"/>
              <a:t>Beruf</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Musiker [2577], </a:t>
            </a:r>
            <a:r>
              <a:rPr lang="en-GB" baseline="0" dirty="0" err="1"/>
              <a:t>Fußballer</a:t>
            </a:r>
            <a:r>
              <a:rPr lang="en-GB" baseline="0" dirty="0"/>
              <a:t> [&gt;5000], </a:t>
            </a:r>
            <a:r>
              <a:rPr lang="en-GB" baseline="0" dirty="0" err="1"/>
              <a:t>Künstler</a:t>
            </a:r>
            <a:r>
              <a:rPr lang="en-GB" baseline="0" dirty="0"/>
              <a:t> [789].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03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Introduce cultural information about origins of common German surnames. Reading comprehension.</a:t>
            </a:r>
            <a:r>
              <a:rPr lang="en-GB" dirty="0"/>
              <a:t/>
            </a:r>
            <a:br>
              <a:rPr lang="en-GB" dirty="0"/>
            </a:br>
            <a:r>
              <a:rPr lang="en-GB" dirty="0"/>
              <a:t/>
            </a:r>
            <a:br>
              <a:rPr lang="en-GB" dirty="0"/>
            </a:br>
            <a:r>
              <a:rPr lang="en-GB" b="1" dirty="0"/>
              <a:t>Procedure:</a:t>
            </a:r>
            <a:r>
              <a:rPr lang="en-GB" dirty="0"/>
              <a:t/>
            </a:r>
            <a:br>
              <a:rPr lang="en-GB" dirty="0"/>
            </a:br>
            <a:r>
              <a:rPr lang="en-GB" dirty="0"/>
              <a:t>1. Check that students understand the meaning of </a:t>
            </a:r>
            <a:r>
              <a:rPr lang="en-GB" i="1" dirty="0" err="1"/>
              <a:t>Nachname</a:t>
            </a:r>
            <a:r>
              <a:rPr lang="en-GB" i="0" dirty="0"/>
              <a:t>. They should use their knowledge of </a:t>
            </a:r>
            <a:r>
              <a:rPr lang="en-GB" i="1" dirty="0" err="1"/>
              <a:t>nach</a:t>
            </a:r>
            <a:r>
              <a:rPr lang="en-GB" i="1" dirty="0"/>
              <a:t> </a:t>
            </a:r>
            <a:r>
              <a:rPr lang="en-GB" i="0" dirty="0"/>
              <a:t>and the English ‘name’ to work it out.</a:t>
            </a:r>
            <a:r>
              <a:rPr lang="en-GB" i="1" dirty="0"/>
              <a:t> </a:t>
            </a:r>
            <a:endParaRPr lang="en-GB" dirty="0"/>
          </a:p>
          <a:p>
            <a:r>
              <a:rPr lang="en-GB" dirty="0"/>
              <a:t>2. Click to bring up information. Mention that this is also true of English surnames and elicit a couple of examples: Smith, Baker, Miller.</a:t>
            </a:r>
          </a:p>
          <a:p>
            <a:r>
              <a:rPr lang="en-GB" dirty="0"/>
              <a:t>3. Give students time to think about possible name meanings. As these are very traditional surnames, it may be helpful to ask them to think about jobs people have been doing for a very long time.</a:t>
            </a:r>
          </a:p>
          <a:p>
            <a:r>
              <a:rPr lang="en-GB" dirty="0"/>
              <a:t>4. Pictorial clues appear on a click.</a:t>
            </a:r>
          </a:p>
          <a:p>
            <a:r>
              <a:rPr lang="en-GB" dirty="0"/>
              <a:t>6. Click to reveal answers one by one.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498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Introduce the prefix </a:t>
            </a:r>
            <a:r>
              <a:rPr lang="en-GB" b="0" i="1" dirty="0"/>
              <a:t>H/</a:t>
            </a:r>
            <a:r>
              <a:rPr lang="en-GB" b="0" i="1" dirty="0" err="1"/>
              <a:t>haupt</a:t>
            </a:r>
            <a:r>
              <a:rPr lang="en-GB" b="0" i="1" dirty="0"/>
              <a:t>- </a:t>
            </a:r>
            <a:r>
              <a:rPr lang="en-GB" b="0" i="0" dirty="0"/>
              <a:t>and practise written comprehension and production of compound nouns using it.</a:t>
            </a:r>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through the presentation and elicitation steps.</a:t>
            </a:r>
            <a:br>
              <a:rPr lang="en-GB" b="0" baseline="0" dirty="0"/>
            </a:br>
            <a:r>
              <a:rPr lang="en-GB" b="0" baseline="0" dirty="0"/>
              <a:t>2. Correct answers on the following slide.</a:t>
            </a:r>
            <a:br>
              <a:rPr lang="en-GB" b="0" baseline="0" dirty="0"/>
            </a:br>
            <a:r>
              <a:rPr lang="en-GB" b="0" baseline="0" dirty="0"/>
              <a:t>3. Then pronounce the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r>
              <a:rPr lang="en-GB" baseline="0" dirty="0"/>
              <a:t/>
            </a:r>
            <a:br>
              <a:rPr lang="en-GB" baseline="0" dirty="0"/>
            </a:br>
            <a:r>
              <a:rPr lang="de-DE" dirty="0"/>
              <a:t>Hauptstadt [1694] Idee [451] </a:t>
            </a:r>
            <a:r>
              <a:rPr lang="en-GB" baseline="0" dirty="0"/>
              <a:t>Stadt [204] Rolle [385] Problem [210] </a:t>
            </a:r>
            <a:r>
              <a:rPr lang="en-GB" baseline="0" dirty="0" err="1"/>
              <a:t>Grund</a:t>
            </a:r>
            <a:r>
              <a:rPr lang="en-GB" baseline="0" dirty="0"/>
              <a:t> [249] </a:t>
            </a:r>
            <a:r>
              <a:rPr lang="en-GB" baseline="0" dirty="0" err="1"/>
              <a:t>Bahnhof</a:t>
            </a:r>
            <a:r>
              <a:rPr lang="en-GB" baseline="0" dirty="0"/>
              <a:t> [2027] </a:t>
            </a:r>
            <a:r>
              <a:rPr lang="en-GB" baseline="0" dirty="0" err="1"/>
              <a:t>Straße</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Other high frequency words that combine with </a:t>
            </a:r>
            <a:r>
              <a:rPr lang="en-GB" b="0" i="1" dirty="0"/>
              <a:t>H/</a:t>
            </a:r>
            <a:r>
              <a:rPr lang="en-GB" b="0" i="1" dirty="0" err="1"/>
              <a:t>haupt</a:t>
            </a:r>
            <a:r>
              <a:rPr lang="en-GB" b="0" i="1" dirty="0"/>
              <a:t>-:</a:t>
            </a:r>
            <a:r>
              <a:rPr lang="en-GB" i="0" baseline="0" dirty="0"/>
              <a:t> Wort [195] </a:t>
            </a:r>
            <a:r>
              <a:rPr lang="en-GB" i="0" baseline="0" dirty="0" err="1"/>
              <a:t>Ziel</a:t>
            </a:r>
            <a:r>
              <a:rPr lang="en-GB" i="0" baseline="0" dirty="0"/>
              <a:t> [320] </a:t>
            </a:r>
            <a:r>
              <a:rPr lang="en-GB" i="0" baseline="0" dirty="0" err="1"/>
              <a:t>Fach</a:t>
            </a:r>
            <a:r>
              <a:rPr lang="en-GB" i="0" baseline="0" dirty="0"/>
              <a:t> [1731] </a:t>
            </a:r>
            <a:br>
              <a:rPr lang="en-GB" i="0" baseline="0" dirty="0"/>
            </a:b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Source: Jones, R.L. &amp; </a:t>
            </a:r>
            <a:r>
              <a:rPr lang="en-GB" i="0" dirty="0" err="1"/>
              <a:t>Tschirner</a:t>
            </a:r>
            <a:r>
              <a:rPr lang="en-GB" i="0"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0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whiskers, holding your fingers up to the side of your mouth.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äu</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baseline="0" dirty="0"/>
              <a:t> [3757]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654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070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Reminder of construction of numbers 21-100. Practising aural recognition of numbers 21-100.</a:t>
            </a:r>
            <a:r>
              <a:rPr lang="en-GB" dirty="0"/>
              <a:t/>
            </a:r>
            <a:br>
              <a:rPr lang="en-GB" dirty="0"/>
            </a:br>
            <a:r>
              <a:rPr lang="en-GB" dirty="0"/>
              <a:t/>
            </a:r>
            <a:br>
              <a:rPr lang="en-GB" dirty="0"/>
            </a:br>
            <a:r>
              <a:rPr lang="en-GB" b="1" dirty="0"/>
              <a:t>Procedure:</a:t>
            </a:r>
            <a:r>
              <a:rPr lang="en-GB" dirty="0"/>
              <a:t/>
            </a:r>
            <a:br>
              <a:rPr lang="en-GB" dirty="0"/>
            </a:br>
            <a:r>
              <a:rPr lang="en-GB" dirty="0"/>
              <a:t>1. Click to bring up information.</a:t>
            </a:r>
          </a:p>
          <a:p>
            <a:r>
              <a:rPr lang="en-GB" dirty="0"/>
              <a:t>2. Click on boxes to listen to practise numbers. Encourage students to get used to the idea that the first digit they hear is the last part of the number.</a:t>
            </a:r>
          </a:p>
          <a:p>
            <a:r>
              <a:rPr lang="en-GB" dirty="0"/>
              <a:t>3. Elicit answers.</a:t>
            </a:r>
          </a:p>
          <a:p>
            <a:r>
              <a:rPr lang="en-GB" dirty="0"/>
              <a:t>4. Click to reveal answers a-d.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a. </a:t>
            </a:r>
            <a:r>
              <a:rPr lang="en-GB" dirty="0" err="1"/>
              <a:t>dreiundzwanzig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 </a:t>
            </a:r>
            <a:r>
              <a:rPr lang="en-GB" dirty="0" err="1"/>
              <a:t>siebenundfünfzig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 </a:t>
            </a:r>
            <a:r>
              <a:rPr lang="en-GB" dirty="0" err="1"/>
              <a:t>achtundneunzig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 </a:t>
            </a:r>
            <a:r>
              <a:rPr lang="en-GB" dirty="0" err="1"/>
              <a:t>vierunddreißig</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Oral recognition of numbers 21-99, million and billion.</a:t>
            </a:r>
            <a:r>
              <a:rPr lang="en-GB" dirty="0"/>
              <a:t/>
            </a:r>
            <a:br>
              <a:rPr lang="en-GB" dirty="0"/>
            </a:br>
            <a:r>
              <a:rPr lang="en-GB" dirty="0"/>
              <a:t/>
            </a:r>
            <a:br>
              <a:rPr lang="en-GB" dirty="0"/>
            </a:br>
            <a:r>
              <a:rPr lang="en-GB" b="1" dirty="0"/>
              <a:t>Procedure:</a:t>
            </a:r>
            <a:r>
              <a:rPr lang="en-GB" dirty="0"/>
              <a:t/>
            </a:r>
            <a:br>
              <a:rPr lang="en-GB" dirty="0"/>
            </a:br>
            <a:r>
              <a:rPr lang="en-GB" dirty="0"/>
              <a:t>1. Click numbered boxes to hear sentences.</a:t>
            </a:r>
          </a:p>
          <a:p>
            <a:r>
              <a:rPr lang="en-GB" dirty="0"/>
              <a:t>2. Students write down the numbers, applying the ‘first digit last’ rule practised on the previous slide.</a:t>
            </a:r>
          </a:p>
          <a:p>
            <a:r>
              <a:rPr lang="en-GB" dirty="0"/>
              <a:t>3. Elicit answers.</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(Mia) Ich will </a:t>
            </a:r>
            <a:r>
              <a:rPr lang="en-GB" dirty="0" err="1"/>
              <a:t>eine</a:t>
            </a:r>
            <a:r>
              <a:rPr lang="en-GB" dirty="0"/>
              <a:t> </a:t>
            </a:r>
            <a:r>
              <a:rPr lang="en-GB" dirty="0" err="1"/>
              <a:t>Jacht</a:t>
            </a:r>
            <a:r>
              <a:rPr lang="en-GB" dirty="0"/>
              <a:t>! Aber </a:t>
            </a:r>
            <a:r>
              <a:rPr lang="en-GB" dirty="0" err="1"/>
              <a:t>sie</a:t>
            </a:r>
            <a:r>
              <a:rPr lang="en-GB" dirty="0"/>
              <a:t> </a:t>
            </a:r>
            <a:r>
              <a:rPr lang="en-GB" dirty="0" err="1"/>
              <a:t>kostet</a:t>
            </a:r>
            <a:r>
              <a:rPr lang="en-GB" dirty="0"/>
              <a:t> </a:t>
            </a:r>
            <a:r>
              <a:rPr lang="en-GB" dirty="0" err="1"/>
              <a:t>eine</a:t>
            </a:r>
            <a:r>
              <a:rPr lang="en-GB" dirty="0"/>
              <a:t> Million 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(Wolfgang) Hmm. Besser und </a:t>
            </a:r>
            <a:r>
              <a:rPr lang="en-GB" dirty="0" err="1"/>
              <a:t>billiger</a:t>
            </a:r>
            <a:r>
              <a:rPr lang="en-GB" dirty="0"/>
              <a:t> </a:t>
            </a:r>
            <a:r>
              <a:rPr lang="en-GB" dirty="0" err="1"/>
              <a:t>ist</a:t>
            </a:r>
            <a:r>
              <a:rPr lang="en-GB" dirty="0"/>
              <a:t> </a:t>
            </a:r>
            <a:r>
              <a:rPr lang="en-GB" dirty="0" err="1"/>
              <a:t>ein</a:t>
            </a:r>
            <a:r>
              <a:rPr lang="en-GB" dirty="0"/>
              <a:t> </a:t>
            </a:r>
            <a:r>
              <a:rPr lang="en-GB" dirty="0" err="1"/>
              <a:t>Planschbecken</a:t>
            </a:r>
            <a:r>
              <a:rPr lang="en-GB" dirty="0"/>
              <a:t>. Es </a:t>
            </a:r>
            <a:r>
              <a:rPr lang="en-GB" dirty="0" err="1"/>
              <a:t>kostet</a:t>
            </a:r>
            <a:r>
              <a:rPr lang="en-GB" dirty="0"/>
              <a:t> </a:t>
            </a:r>
            <a:r>
              <a:rPr lang="en-GB" dirty="0" err="1"/>
              <a:t>nur</a:t>
            </a:r>
            <a:r>
              <a:rPr lang="en-GB" dirty="0"/>
              <a:t> 45 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(Mia) </a:t>
            </a:r>
            <a:r>
              <a:rPr lang="en-GB" dirty="0" err="1"/>
              <a:t>Okayyy</a:t>
            </a:r>
            <a:r>
              <a:rPr lang="en-GB" dirty="0"/>
              <a:t>. Ooh </a:t>
            </a:r>
            <a:r>
              <a:rPr lang="en-GB" dirty="0" err="1"/>
              <a:t>diese</a:t>
            </a:r>
            <a:r>
              <a:rPr lang="en-GB" dirty="0"/>
              <a:t> </a:t>
            </a:r>
            <a:r>
              <a:rPr lang="en-GB" dirty="0" err="1"/>
              <a:t>Lavalampe</a:t>
            </a:r>
            <a:r>
              <a:rPr lang="en-GB" dirty="0"/>
              <a:t> </a:t>
            </a:r>
            <a:r>
              <a:rPr lang="en-GB" dirty="0" err="1"/>
              <a:t>ist</a:t>
            </a:r>
            <a:r>
              <a:rPr lang="en-GB" dirty="0"/>
              <a:t> cool! Und </a:t>
            </a:r>
            <a:r>
              <a:rPr lang="en-GB" dirty="0" err="1"/>
              <a:t>kostet</a:t>
            </a:r>
            <a:r>
              <a:rPr lang="en-GB" dirty="0"/>
              <a:t> </a:t>
            </a:r>
            <a:r>
              <a:rPr lang="en-GB" dirty="0" err="1">
                <a:solidFill>
                  <a:srgbClr val="FF0000"/>
                </a:solidFill>
              </a:rPr>
              <a:t>nur</a:t>
            </a:r>
            <a:r>
              <a:rPr lang="en-GB" dirty="0">
                <a:solidFill>
                  <a:srgbClr val="FF0000"/>
                </a:solidFill>
              </a:rPr>
              <a:t> 23 </a:t>
            </a:r>
            <a:r>
              <a:rPr lang="en-GB" dirty="0"/>
              <a:t>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(Wolfgang) </a:t>
            </a:r>
            <a:r>
              <a:rPr lang="de-DE" dirty="0"/>
              <a:t>Ich will eine Discokugel. Sie kostet 32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(Mia) Mutti mag moderne Kunst. Das Bild kostet 87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(Wolfgang) Wir brauchen neue Töpfe. Dieses Set kostet 64 Euro.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(Mia) </a:t>
            </a:r>
            <a:r>
              <a:rPr lang="en-GB" dirty="0" err="1"/>
              <a:t>Langweilig</a:t>
            </a:r>
            <a:r>
              <a:rPr lang="en-GB" dirty="0"/>
              <a:t>… Ich </a:t>
            </a:r>
            <a:r>
              <a:rPr lang="en-GB" dirty="0" err="1"/>
              <a:t>nehme</a:t>
            </a:r>
            <a:r>
              <a:rPr lang="en-GB" dirty="0"/>
              <a:t> </a:t>
            </a:r>
            <a:r>
              <a:rPr lang="en-GB" dirty="0" err="1"/>
              <a:t>lieber</a:t>
            </a:r>
            <a:r>
              <a:rPr lang="en-GB" dirty="0"/>
              <a:t> </a:t>
            </a:r>
            <a:r>
              <a:rPr lang="en-GB" dirty="0" err="1"/>
              <a:t>eine</a:t>
            </a:r>
            <a:r>
              <a:rPr lang="en-GB" dirty="0"/>
              <a:t> </a:t>
            </a:r>
            <a:r>
              <a:rPr lang="en-GB" dirty="0" err="1"/>
              <a:t>Eismaschine</a:t>
            </a:r>
            <a:r>
              <a:rPr lang="en-GB" dirty="0"/>
              <a:t> </a:t>
            </a:r>
            <a:r>
              <a:rPr lang="en-GB" dirty="0" err="1"/>
              <a:t>für</a:t>
            </a:r>
            <a:r>
              <a:rPr lang="en-GB" dirty="0"/>
              <a:t> 79 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(Mia) </a:t>
            </a:r>
            <a:r>
              <a:rPr lang="de-DE" dirty="0"/>
              <a:t>Eine Freundin sagt, dass eine Privatinsel eine Milliarde Euro kostet! Haben wir genug Geld?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a:t>
            </a:r>
            <a:r>
              <a:rPr lang="en-GB" baseline="0" dirty="0"/>
              <a:t/>
            </a:r>
            <a:br>
              <a:rPr lang="en-GB" baseline="0" dirty="0"/>
            </a:br>
            <a:r>
              <a:rPr lang="fr-FR" sz="1200" dirty="0" err="1">
                <a:solidFill>
                  <a:schemeClr val="accent5">
                    <a:lumMod val="50000"/>
                  </a:schemeClr>
                </a:solidFill>
              </a:rPr>
              <a:t>Jacht</a:t>
            </a:r>
            <a:r>
              <a:rPr lang="fr-FR" sz="1200" dirty="0">
                <a:solidFill>
                  <a:schemeClr val="accent5">
                    <a:lumMod val="50000"/>
                  </a:schemeClr>
                </a:solidFill>
              </a:rPr>
              <a:t> [&gt;5000], </a:t>
            </a:r>
            <a:r>
              <a:rPr lang="fr-FR" sz="1200" dirty="0" err="1">
                <a:solidFill>
                  <a:schemeClr val="accent5">
                    <a:lumMod val="50000"/>
                  </a:schemeClr>
                </a:solidFill>
              </a:rPr>
              <a:t>Planschbecken</a:t>
            </a:r>
            <a:r>
              <a:rPr lang="fr-FR" sz="1200" dirty="0">
                <a:solidFill>
                  <a:schemeClr val="accent5">
                    <a:lumMod val="50000"/>
                  </a:schemeClr>
                </a:solidFill>
              </a:rPr>
              <a:t> [&gt;5000], </a:t>
            </a:r>
            <a:r>
              <a:rPr lang="fr-FR" sz="1200" dirty="0" err="1">
                <a:solidFill>
                  <a:schemeClr val="accent5">
                    <a:lumMod val="50000"/>
                  </a:schemeClr>
                </a:solidFill>
              </a:rPr>
              <a:t>Lavalampe</a:t>
            </a:r>
            <a:r>
              <a:rPr lang="fr-FR" sz="1200" dirty="0">
                <a:solidFill>
                  <a:schemeClr val="accent5">
                    <a:lumMod val="50000"/>
                  </a:schemeClr>
                </a:solidFill>
              </a:rPr>
              <a:t> [&gt;5000], </a:t>
            </a:r>
            <a:r>
              <a:rPr lang="fr-FR" sz="1200" dirty="0" err="1">
                <a:solidFill>
                  <a:schemeClr val="accent5">
                    <a:lumMod val="50000"/>
                  </a:schemeClr>
                </a:solidFill>
              </a:rPr>
              <a:t>Discokugel</a:t>
            </a:r>
            <a:r>
              <a:rPr lang="fr-FR" sz="1200" dirty="0">
                <a:solidFill>
                  <a:schemeClr val="accent5">
                    <a:lumMod val="50000"/>
                  </a:schemeClr>
                </a:solidFill>
              </a:rPr>
              <a:t> [&gt;5000], </a:t>
            </a:r>
            <a:r>
              <a:rPr lang="fr-FR" sz="1200" dirty="0" err="1">
                <a:solidFill>
                  <a:schemeClr val="accent5">
                    <a:lumMod val="50000"/>
                  </a:schemeClr>
                </a:solidFill>
              </a:rPr>
              <a:t>Topf</a:t>
            </a:r>
            <a:r>
              <a:rPr lang="fr-FR" sz="1200" dirty="0">
                <a:solidFill>
                  <a:schemeClr val="accent5">
                    <a:lumMod val="50000"/>
                  </a:schemeClr>
                </a:solidFill>
              </a:rPr>
              <a:t> [4136], Set [&gt;5000], </a:t>
            </a:r>
            <a:r>
              <a:rPr lang="fr-FR" sz="1200" dirty="0" err="1">
                <a:solidFill>
                  <a:schemeClr val="accent5">
                    <a:lumMod val="50000"/>
                  </a:schemeClr>
                </a:solidFill>
              </a:rPr>
              <a:t>Eismaschine</a:t>
            </a:r>
            <a:r>
              <a:rPr lang="fr-FR" sz="1200" dirty="0">
                <a:solidFill>
                  <a:schemeClr val="accent5">
                    <a:lumMod val="50000"/>
                  </a:schemeClr>
                </a:solidFill>
              </a:rPr>
              <a:t> [1874/1237], </a:t>
            </a:r>
            <a:r>
              <a:rPr lang="fr-FR" sz="1200" dirty="0" err="1">
                <a:solidFill>
                  <a:schemeClr val="accent5">
                    <a:lumMod val="50000"/>
                  </a:schemeClr>
                </a:solidFill>
              </a:rPr>
              <a:t>Privatinsel</a:t>
            </a:r>
            <a:r>
              <a:rPr lang="fr-FR" sz="1200" dirty="0">
                <a:solidFill>
                  <a:schemeClr val="accent5">
                    <a:lumMod val="50000"/>
                  </a:schemeClr>
                </a:solidFill>
              </a:rPr>
              <a:t> [746/1029]</a:t>
            </a:r>
            <a:r>
              <a:rPr lang="en-GB" i="1" baseline="0" dirty="0"/>
              <a:t/>
            </a:r>
            <a:br>
              <a:rPr lang="en-GB" i="1"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794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r>
              <a:rPr lang="en-GB" dirty="0"/>
              <a:t/>
            </a:r>
            <a:br>
              <a:rPr lang="en-GB" dirty="0"/>
            </a:br>
            <a:r>
              <a:rPr lang="en-GB" b="1" dirty="0"/>
              <a:t/>
            </a:r>
            <a:br>
              <a:rPr lang="en-GB" b="1" dirty="0"/>
            </a:br>
            <a:r>
              <a:rPr lang="en-GB" b="1" dirty="0"/>
              <a:t>Aim: </a:t>
            </a:r>
            <a:r>
              <a:rPr lang="en-GB" b="0" dirty="0"/>
              <a:t>To recap uses of R3 (dative) and R2 (accusative) with prepositions </a:t>
            </a:r>
            <a:r>
              <a:rPr lang="en-GB" b="0" i="1" dirty="0"/>
              <a:t>auf </a:t>
            </a:r>
            <a:r>
              <a:rPr lang="en-GB" b="0" i="0" dirty="0"/>
              <a:t>and </a:t>
            </a:r>
            <a:r>
              <a:rPr lang="en-GB" b="0" i="1" dirty="0"/>
              <a:t>an </a:t>
            </a:r>
            <a:r>
              <a:rPr lang="en-GB" b="0" i="0" dirty="0"/>
              <a:t>to show movement towards or location in somewhere.</a:t>
            </a:r>
          </a:p>
          <a:p>
            <a:endParaRPr lang="en-GB" b="0" i="0" dirty="0"/>
          </a:p>
          <a:p>
            <a:r>
              <a:rPr lang="en-GB" b="1" i="0" dirty="0"/>
              <a:t>Procedure:</a:t>
            </a:r>
          </a:p>
          <a:p>
            <a:r>
              <a:rPr lang="en-GB" b="0" i="0" dirty="0"/>
              <a:t>1. Click through the information.</a:t>
            </a:r>
          </a:p>
          <a:p>
            <a:r>
              <a:rPr lang="en-GB" dirty="0"/>
              <a:t>2. Say the mnemonic a few times with the students, stressing the ‘</a:t>
            </a:r>
            <a:r>
              <a:rPr lang="en-GB" dirty="0" err="1"/>
              <a:t>oo</a:t>
            </a:r>
            <a:r>
              <a:rPr lang="en-GB" dirty="0"/>
              <a:t>’ sound in acc</a:t>
            </a:r>
            <a:r>
              <a:rPr lang="en-GB" b="1" dirty="0"/>
              <a:t>u</a:t>
            </a:r>
            <a:r>
              <a:rPr lang="en-GB" b="0" dirty="0"/>
              <a:t>sative/m</a:t>
            </a:r>
            <a:r>
              <a:rPr lang="en-GB" b="1" dirty="0"/>
              <a:t>o</a:t>
            </a:r>
            <a:r>
              <a:rPr lang="en-GB" b="0" dirty="0"/>
              <a:t>vement/t</a:t>
            </a:r>
            <a:r>
              <a:rPr lang="en-GB" b="1" dirty="0"/>
              <a:t>o</a:t>
            </a:r>
            <a:r>
              <a:rPr lang="en-GB" b="0" dirty="0"/>
              <a:t> and the ‘ay’ sound in d</a:t>
            </a:r>
            <a:r>
              <a:rPr lang="en-GB" b="1" dirty="0"/>
              <a:t>a</a:t>
            </a:r>
            <a:r>
              <a:rPr lang="en-GB" b="0" dirty="0"/>
              <a:t>tive/loc</a:t>
            </a:r>
            <a:r>
              <a:rPr lang="en-GB" b="1" dirty="0"/>
              <a:t>a</a:t>
            </a:r>
            <a:r>
              <a:rPr lang="en-GB" b="0" dirty="0"/>
              <a:t>ted in.</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047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Aural recognition of nouns in dative and accusative after </a:t>
            </a:r>
            <a:r>
              <a:rPr lang="en-GB" b="0" i="1" dirty="0"/>
              <a:t>auf </a:t>
            </a:r>
            <a:r>
              <a:rPr lang="en-GB" b="0" i="0" dirty="0"/>
              <a:t>and </a:t>
            </a:r>
            <a:r>
              <a:rPr lang="en-GB" b="0" i="1" dirty="0"/>
              <a:t>an </a:t>
            </a:r>
            <a:r>
              <a:rPr lang="en-GB" b="0" i="0" dirty="0"/>
              <a:t>and connecting these with meaning (movement towards or location in somewhere).</a:t>
            </a:r>
            <a:r>
              <a:rPr lang="en-GB" dirty="0"/>
              <a:t/>
            </a:r>
            <a:br>
              <a:rPr lang="en-GB" dirty="0"/>
            </a:br>
            <a:r>
              <a:rPr lang="en-GB" dirty="0"/>
              <a:t/>
            </a:r>
            <a:br>
              <a:rPr lang="en-GB" dirty="0"/>
            </a:br>
            <a:r>
              <a:rPr lang="en-GB" b="1" dirty="0"/>
              <a:t>Procedure:</a:t>
            </a:r>
            <a:r>
              <a:rPr lang="en-GB" dirty="0"/>
              <a:t/>
            </a:r>
            <a:br>
              <a:rPr lang="en-GB" dirty="0"/>
            </a:br>
            <a:r>
              <a:rPr lang="en-GB" dirty="0"/>
              <a:t>1. Ensure understanding of the context and title. Explain to students that the picture represents Katrin’s dream living room, which she has almost finished setting up. They are going to hear sentences about things that are already in place, and things that are still to be put in place. Students have not yet encountered the compound </a:t>
            </a:r>
            <a:r>
              <a:rPr lang="en-GB" i="1" dirty="0" err="1"/>
              <a:t>Wohnzimmer</a:t>
            </a:r>
            <a:r>
              <a:rPr lang="en-GB" i="1" dirty="0"/>
              <a:t>, </a:t>
            </a:r>
            <a:r>
              <a:rPr lang="en-GB" i="0" dirty="0"/>
              <a:t>but should be able to infer the meaning from their knowledge of </a:t>
            </a:r>
            <a:r>
              <a:rPr lang="en-GB" i="1" dirty="0" err="1"/>
              <a:t>wohnen</a:t>
            </a:r>
            <a:r>
              <a:rPr lang="en-GB" i="1" dirty="0"/>
              <a:t> </a:t>
            </a:r>
            <a:r>
              <a:rPr lang="en-GB" i="0" dirty="0"/>
              <a:t>and </a:t>
            </a:r>
            <a:r>
              <a:rPr lang="en-GB" i="1" dirty="0"/>
              <a:t>Zimmer</a:t>
            </a:r>
            <a:r>
              <a:rPr lang="en-GB" i="0" dirty="0"/>
              <a:t>.</a:t>
            </a:r>
            <a:endParaRPr lang="en-GB" dirty="0"/>
          </a:p>
          <a:p>
            <a:r>
              <a:rPr lang="en-GB" dirty="0"/>
              <a:t>2. Click on the numbers to hear sentences with the noun beeped out.</a:t>
            </a:r>
          </a:p>
          <a:p>
            <a:r>
              <a:rPr lang="en-GB" dirty="0"/>
              <a:t>3. Students listen to the form of the definite article and decide whether the item is already located somewhere [dative] or coming later [accusative].</a:t>
            </a:r>
          </a:p>
          <a:p>
            <a:r>
              <a:rPr lang="en-GB" dirty="0"/>
              <a:t>4. Answers revealed on clicks. A thumbs up indicates that the item is already there. A disappearing item indicates it is still in Katrin’s imagination.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fr-FR" dirty="0" err="1"/>
              <a:t>Meine</a:t>
            </a:r>
            <a:r>
              <a:rPr lang="fr-FR" dirty="0"/>
              <a:t> </a:t>
            </a:r>
            <a:r>
              <a:rPr lang="fr-FR" dirty="0" err="1"/>
              <a:t>Schuhe</a:t>
            </a:r>
            <a:r>
              <a:rPr lang="fr-FR" dirty="0"/>
              <a:t> [</a:t>
            </a:r>
            <a:r>
              <a:rPr lang="fr-FR" dirty="0" err="1"/>
              <a:t>kommen</a:t>
            </a:r>
            <a:r>
              <a:rPr lang="fr-FR" dirty="0"/>
              <a:t>] an die </a:t>
            </a:r>
            <a:r>
              <a:rPr lang="fr-FR" dirty="0" err="1"/>
              <a:t>Tür</a:t>
            </a:r>
            <a:r>
              <a:rPr lang="fr-FR" dirty="0"/>
              <a:t>.</a:t>
            </a:r>
          </a:p>
          <a:p>
            <a:r>
              <a:rPr lang="fr-FR" dirty="0"/>
              <a:t>2. </a:t>
            </a:r>
            <a:r>
              <a:rPr lang="de-DE" dirty="0"/>
              <a:t>Der Kaffee [steht] auf dem Tisch.</a:t>
            </a:r>
            <a:endParaRPr lang="fr-FR" dirty="0"/>
          </a:p>
          <a:p>
            <a:r>
              <a:rPr lang="de-DE" dirty="0"/>
              <a:t>3. Das Essen [kommt] auf den Tisch.</a:t>
            </a:r>
          </a:p>
          <a:p>
            <a:r>
              <a:rPr lang="de-DE" dirty="0"/>
              <a:t>4. Das Spiel [liegt] auf dem Boden.</a:t>
            </a:r>
          </a:p>
          <a:p>
            <a:r>
              <a:rPr lang="de-DE" dirty="0"/>
              <a:t>5. Die Jacke [hängt] an der Tür.</a:t>
            </a:r>
          </a:p>
          <a:p>
            <a:r>
              <a:rPr lang="de-DE" dirty="0"/>
              <a:t>6. Die Zeitung [liegt] auf dem Sessel.</a:t>
            </a:r>
          </a:p>
          <a:p>
            <a:r>
              <a:rPr lang="de-DE" dirty="0"/>
              <a:t>7. Der Stoff [kommt] an das Fenster.</a:t>
            </a:r>
          </a:p>
          <a:p>
            <a:r>
              <a:rPr lang="de-DE" dirty="0"/>
              <a:t>8. Der Brief [kommt] auf den Stuhl.</a:t>
            </a:r>
            <a:r>
              <a:rPr lang="en-GB" dirty="0"/>
              <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Sessel</a:t>
            </a:r>
            <a:r>
              <a:rPr lang="en-GB" baseline="0" dirty="0"/>
              <a:t> [3999], Stuhl [1661], </a:t>
            </a:r>
            <a:r>
              <a:rPr lang="en-GB" baseline="0" dirty="0" err="1"/>
              <a:t>komplett</a:t>
            </a:r>
            <a:r>
              <a:rPr lang="en-GB" baseline="0" dirty="0"/>
              <a:t> [1215], </a:t>
            </a:r>
            <a:r>
              <a:rPr lang="en-GB" baseline="0" dirty="0" err="1"/>
              <a:t>Wohnzimmer</a:t>
            </a:r>
            <a:r>
              <a:rPr lang="en-GB" baseline="0" dirty="0"/>
              <a:t> [2555]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German): </a:t>
            </a:r>
            <a:r>
              <a:rPr lang="en-GB" baseline="0" dirty="0"/>
              <a:t/>
            </a:r>
            <a:br>
              <a:rPr lang="en-GB" baseline="0" dirty="0"/>
            </a:br>
            <a:r>
              <a:rPr lang="en-GB" baseline="0" dirty="0" err="1"/>
              <a:t>perfekt</a:t>
            </a:r>
            <a:r>
              <a:rPr lang="en-GB" baseline="0" dirty="0"/>
              <a:t> [1567]</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53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8 minutes</a:t>
            </a:r>
            <a:r>
              <a:rPr lang="en-GB" dirty="0"/>
              <a:t/>
            </a:r>
            <a:br>
              <a:rPr lang="en-GB" dirty="0"/>
            </a:br>
            <a:endParaRPr lang="en-GB" b="1" dirty="0"/>
          </a:p>
          <a:p>
            <a:pPr marL="0" indent="0">
              <a:buFont typeface="+mj-lt"/>
              <a:buNone/>
            </a:pPr>
            <a:r>
              <a:rPr lang="en-GB" b="1" dirty="0"/>
              <a:t>Aim: </a:t>
            </a:r>
            <a:r>
              <a:rPr lang="en-GB" b="1" dirty="0" err="1"/>
              <a:t>Dictagloss</a:t>
            </a:r>
            <a:r>
              <a:rPr lang="en-GB" b="1" dirty="0"/>
              <a:t> – </a:t>
            </a:r>
            <a:r>
              <a:rPr lang="en-GB" b="0" dirty="0"/>
              <a:t>Reconstruct a text from notes</a:t>
            </a:r>
            <a:r>
              <a:rPr lang="en-GB" dirty="0"/>
              <a:t/>
            </a:r>
            <a:br>
              <a:rPr lang="en-GB" dirty="0"/>
            </a:br>
            <a:endParaRPr lang="en-GB" dirty="0"/>
          </a:p>
          <a:p>
            <a:pPr marL="0" indent="0">
              <a:buFont typeface="+mj-lt"/>
              <a:buNone/>
            </a:pPr>
            <a:r>
              <a:rPr lang="en-GB" b="1" dirty="0"/>
              <a:t>Procedure:</a:t>
            </a:r>
            <a:r>
              <a:rPr lang="en-GB" dirty="0"/>
              <a:t/>
            </a:r>
            <a:br>
              <a:rPr lang="en-GB" dirty="0"/>
            </a:br>
            <a:r>
              <a:rPr lang="en-GB" dirty="0"/>
              <a:t>1. Ask students what they think the word </a:t>
            </a:r>
            <a:r>
              <a:rPr lang="en-GB" i="1" dirty="0" err="1"/>
              <a:t>Mehrfamilienhaus</a:t>
            </a:r>
            <a:r>
              <a:rPr lang="en-GB" i="1" dirty="0"/>
              <a:t> </a:t>
            </a:r>
            <a:r>
              <a:rPr lang="en-GB" i="0" dirty="0"/>
              <a:t>means. This is a compound constructed from three known words! Ask students to identify its gender. Then, ask them to consider what a one- or two-family house might be called (this primes for the appearance of the word </a:t>
            </a:r>
            <a:r>
              <a:rPr lang="en-GB" i="1" dirty="0" err="1"/>
              <a:t>Einfamilienhaus</a:t>
            </a:r>
            <a:r>
              <a:rPr lang="en-GB" i="1" dirty="0"/>
              <a:t> </a:t>
            </a:r>
            <a:r>
              <a:rPr lang="en-GB" i="0" dirty="0"/>
              <a:t>in the last sentence).</a:t>
            </a:r>
          </a:p>
          <a:p>
            <a:pPr marL="0" indent="0">
              <a:buFont typeface="+mj-lt"/>
              <a:buNone/>
            </a:pPr>
            <a:r>
              <a:rPr lang="en-GB" i="0" dirty="0"/>
              <a:t>2. Ensure students are comfortable with the sound of the word </a:t>
            </a:r>
            <a:r>
              <a:rPr lang="en-GB" i="1" dirty="0" err="1"/>
              <a:t>bauen</a:t>
            </a:r>
            <a:r>
              <a:rPr lang="en-GB" i="0" dirty="0"/>
              <a:t>, as it is key to the understanding of points 6 and 7.</a:t>
            </a:r>
            <a:endParaRPr lang="en-GB" dirty="0"/>
          </a:p>
          <a:p>
            <a:pPr marL="0" indent="0">
              <a:buFont typeface="+mj-lt"/>
              <a:buNone/>
            </a:pPr>
            <a:r>
              <a:rPr lang="en-GB" b="0" dirty="0"/>
              <a:t>3. Students write 1-8 in their notebooks and leave plenty of space for each point.</a:t>
            </a:r>
          </a:p>
          <a:p>
            <a:pPr marL="0" indent="0">
              <a:buFont typeface="+mj-lt"/>
              <a:buNone/>
            </a:pPr>
            <a:r>
              <a:rPr lang="en-GB" b="0" dirty="0"/>
              <a:t>4. Students listen to the presentation and take notes about each</a:t>
            </a:r>
            <a:r>
              <a:rPr lang="en-GB" b="0" baseline="0" dirty="0"/>
              <a:t> point</a:t>
            </a:r>
            <a:r>
              <a:rPr lang="en-GB" b="0" dirty="0"/>
              <a:t>. They may need a bit of help with the names of the decades (</a:t>
            </a:r>
            <a:r>
              <a:rPr lang="de-DE" sz="1800" i="1"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sechziger oder neunziger Jahren</a:t>
            </a: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 in point 7. Encourage them to listen for familiar numbers and think about what would make sense in context.</a:t>
            </a:r>
            <a:endParaRPr lang="en-GB" b="0" dirty="0"/>
          </a:p>
          <a:p>
            <a:pPr marL="0" indent="0">
              <a:buFont typeface="+mj-lt"/>
              <a:buNone/>
            </a:pPr>
            <a:r>
              <a:rPr lang="en-GB" b="0" dirty="0"/>
              <a:t>5. Play the audio clips again if necessary. The number of times depends on the class and ability level and is up to the teacher’s judgment.</a:t>
            </a:r>
          </a:p>
          <a:p>
            <a:pPr marL="0" indent="0">
              <a:buFont typeface="+mj-lt"/>
              <a:buNone/>
            </a:pPr>
            <a:r>
              <a:rPr lang="en-GB" b="0" dirty="0"/>
              <a:t>6. Based on their notes, students reconstruct the monologue (this could be done in pairs/groups of</a:t>
            </a:r>
            <a:r>
              <a:rPr lang="en-GB" b="0" baseline="0" dirty="0"/>
              <a:t> four</a:t>
            </a:r>
            <a:r>
              <a:rPr lang="en-GB" b="0" dirty="0"/>
              <a:t>).</a:t>
            </a:r>
          </a:p>
          <a:p>
            <a:pPr marL="0" indent="0">
              <a:buFont typeface="+mj-lt"/>
              <a:buNone/>
            </a:pPr>
            <a:r>
              <a:rPr lang="en-GB" b="0" dirty="0"/>
              <a:t>7. Click to reveal transcriptions of each dialogue.</a:t>
            </a:r>
          </a:p>
          <a:p>
            <a:pPr marL="0" indent="0">
              <a:buFont typeface="+mj-lt"/>
              <a:buNone/>
            </a:pPr>
            <a:r>
              <a:rPr lang="en-GB" b="0" dirty="0"/>
              <a:t>8. Students then either summarise the whole text in English or share three things they found interesting/surprising/different from home.</a:t>
            </a:r>
          </a:p>
          <a:p>
            <a:pPr marL="0" indent="0">
              <a:buFont typeface="+mj-lt"/>
              <a:buNone/>
            </a:pPr>
            <a:endParaRPr lang="en-GB" b="0" dirty="0"/>
          </a:p>
          <a:p>
            <a:pPr marL="0" indent="0">
              <a:buFont typeface="+mj-lt"/>
              <a:buNone/>
            </a:pPr>
            <a:r>
              <a:rPr lang="en-GB" b="1" dirty="0"/>
              <a:t>Differentiation:</a:t>
            </a:r>
            <a:r>
              <a:rPr lang="en-GB" b="0" dirty="0"/>
              <a:t/>
            </a:r>
            <a:br>
              <a:rPr lang="en-GB" b="0" dirty="0"/>
            </a:br>
            <a:r>
              <a:rPr lang="en-GB" b="0" dirty="0"/>
              <a:t>There is a steady increase in difficulty from sentences 1-8.</a:t>
            </a:r>
            <a:br>
              <a:rPr lang="en-GB" b="0" dirty="0"/>
            </a:br>
            <a:r>
              <a:rPr lang="en-GB" b="0" dirty="0"/>
              <a:t>One suggestion therefore is to complete 1-4 as a </a:t>
            </a:r>
            <a:r>
              <a:rPr lang="en-GB" b="0" dirty="0" err="1"/>
              <a:t>dictogloss</a:t>
            </a:r>
            <a:r>
              <a:rPr lang="en-GB" b="0" dirty="0"/>
              <a:t>, and 5 – 8 as a read aloud, listen AND read, then oral translation task.</a:t>
            </a:r>
            <a:br>
              <a:rPr lang="en-GB" b="0" dirty="0"/>
            </a:br>
            <a:r>
              <a:rPr lang="en-GB" b="0" dirty="0"/>
              <a:t>This is likely to work best for the majority of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1. Ein Mehrfamilienhaus ist ein Haus für mehr als eine Familie oder Generation.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2. Jede Familie hat ihre eigene Wohnung mit Küche, Bad und Schlafzimmer.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3. Normalerweise wohnen zwei, drei oder vier Familien in einem Mehrfamilienhaus, aber manche </a:t>
            </a:r>
            <a:r>
              <a:rPr lang="en-US" sz="1800" dirty="0" err="1">
                <a:solidFill>
                  <a:schemeClr val="accent5">
                    <a:lumMod val="50000"/>
                  </a:schemeClr>
                </a:solidFill>
              </a:rPr>
              <a:t>Häuser</a:t>
            </a:r>
            <a:r>
              <a:rPr lang="en-US" sz="1800" dirty="0">
                <a:solidFill>
                  <a:schemeClr val="accent5">
                    <a:lumMod val="50000"/>
                  </a:schemeClr>
                </a:solidFill>
              </a:rPr>
              <a:t> </a:t>
            </a: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sind viel größer.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4. In Wolfgang und Mias Haus wohnen Oma und Opa unten. Wolfgang, Mia, Katrin und die Haustiere wohnen oben.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5. Etwa 31% der Wohnungen und Häuser in Deutschland sind Mehrfamilienhäuser.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buFont typeface="+mj-lt"/>
              <a:buNone/>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US" sz="1800" dirty="0" err="1">
                <a:solidFill>
                  <a:srgbClr val="4472C4">
                    <a:lumMod val="50000"/>
                  </a:srgbClr>
                </a:solidFill>
              </a:rPr>
              <a:t>Viele</a:t>
            </a:r>
            <a:r>
              <a:rPr lang="en-US" sz="1800" dirty="0">
                <a:solidFill>
                  <a:srgbClr val="4472C4">
                    <a:lumMod val="50000"/>
                  </a:srgbClr>
                </a:solidFill>
              </a:rPr>
              <a:t> </a:t>
            </a:r>
            <a:r>
              <a:rPr lang="en-US" sz="1800" dirty="0" err="1">
                <a:solidFill>
                  <a:srgbClr val="4472C4">
                    <a:lumMod val="50000"/>
                  </a:srgbClr>
                </a:solidFill>
              </a:rPr>
              <a:t>Familien</a:t>
            </a:r>
            <a:r>
              <a:rPr lang="en-US" sz="1800" dirty="0">
                <a:solidFill>
                  <a:srgbClr val="4472C4">
                    <a:lumMod val="50000"/>
                  </a:srgbClr>
                </a:solidFill>
              </a:rPr>
              <a:t> </a:t>
            </a:r>
            <a:r>
              <a:rPr lang="en-US" sz="1800" dirty="0" err="1">
                <a:solidFill>
                  <a:srgbClr val="4472C4">
                    <a:lumMod val="50000"/>
                  </a:srgbClr>
                </a:solidFill>
              </a:rPr>
              <a:t>bauen</a:t>
            </a:r>
            <a:r>
              <a:rPr lang="en-US" sz="1800" dirty="0">
                <a:solidFill>
                  <a:srgbClr val="4472C4">
                    <a:lumMod val="50000"/>
                  </a:srgbClr>
                </a:solidFill>
              </a:rPr>
              <a:t>* </a:t>
            </a: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ihre Mehrfamilienhäuser selber.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7. </a:t>
            </a:r>
            <a:r>
              <a:rPr lang="de-DE" sz="1800" dirty="0">
                <a:solidFill>
                  <a:srgbClr val="1F3864"/>
                </a:solidFill>
                <a:latin typeface="Century Gothic" panose="020B0502020202020204" pitchFamily="34" charset="0"/>
                <a:ea typeface="Calibri" panose="020F0502020204030204" pitchFamily="34" charset="0"/>
                <a:cs typeface="Times New Roman" panose="02020603050405020304" pitchFamily="18" charset="0"/>
              </a:rPr>
              <a:t>Viele haben ihre Mehrfamilienhäuser in den sechziger oder neunziger Jahren gebaut</a:t>
            </a:r>
            <a:r>
              <a:rPr kumimoji="0" lang="de-DE" sz="1800" b="0" i="0" u="none" strike="noStrike" kern="1200" cap="none" spc="0" normalizeH="0" baseline="0" noProof="0">
                <a:ln>
                  <a:noFill/>
                </a:ln>
                <a:solidFill>
                  <a:srgbClr val="1F3864"/>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1F3864"/>
                </a:solidFill>
                <a:effectLst/>
                <a:latin typeface="Century Gothic" panose="020B0502020202020204" pitchFamily="34" charset="0"/>
                <a:ea typeface="Calibri" panose="020F0502020204030204" pitchFamily="34" charset="0"/>
                <a:cs typeface="Times New Roman" panose="02020603050405020304" pitchFamily="18" charset="0"/>
              </a:rPr>
              <a:t>8. Oft ist es billiger, in einem Mehrfamilienhaus zu wohnen, als in einem Einfamilienhaus.</a:t>
            </a:r>
            <a:r>
              <a:rPr lang="en-GB" dirty="0"/>
              <a:t/>
            </a:r>
            <a:br>
              <a:rPr lang="en-GB" dirty="0"/>
            </a:b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err="1"/>
              <a:t>Mehrfamilienhaus</a:t>
            </a:r>
            <a:r>
              <a:rPr lang="en-GB" baseline="0" dirty="0"/>
              <a:t> [52/329/147], </a:t>
            </a:r>
            <a:r>
              <a:rPr lang="en-GB" baseline="0" dirty="0" err="1"/>
              <a:t>Schlafzimmer</a:t>
            </a:r>
            <a:r>
              <a:rPr lang="en-GB" baseline="0" dirty="0"/>
              <a:t> [3738], manche [433], Oma [2175], </a:t>
            </a:r>
            <a:r>
              <a:rPr lang="en-GB" baseline="0" dirty="0" err="1"/>
              <a:t>Opa</a:t>
            </a:r>
            <a:r>
              <a:rPr lang="en-GB" baseline="0" dirty="0"/>
              <a:t> [2776], </a:t>
            </a:r>
            <a:r>
              <a:rPr lang="en-GB" baseline="0" dirty="0" err="1"/>
              <a:t>sechziger</a:t>
            </a:r>
            <a:r>
              <a:rPr lang="en-GB" baseline="0" dirty="0"/>
              <a:t> [</a:t>
            </a:r>
            <a:r>
              <a:rPr lang="en-GB" baseline="0" dirty="0" err="1"/>
              <a:t>sechzig</a:t>
            </a:r>
            <a:r>
              <a:rPr lang="en-GB" baseline="0" dirty="0"/>
              <a:t> 2448], </a:t>
            </a:r>
            <a:r>
              <a:rPr lang="en-GB" baseline="0" dirty="0" err="1"/>
              <a:t>neunziger</a:t>
            </a:r>
            <a:r>
              <a:rPr lang="en-GB" baseline="0" dirty="0"/>
              <a:t> [</a:t>
            </a:r>
            <a:r>
              <a:rPr lang="en-GB" baseline="0" dirty="0" err="1"/>
              <a:t>neunzig</a:t>
            </a:r>
            <a:r>
              <a:rPr lang="en-GB" baseline="0" dirty="0"/>
              <a:t> 3028], </a:t>
            </a:r>
            <a:r>
              <a:rPr lang="en-GB" baseline="0" dirty="0" err="1"/>
              <a:t>wurden</a:t>
            </a:r>
            <a:r>
              <a:rPr lang="en-GB" baseline="0" dirty="0"/>
              <a:t> [sein 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German): </a:t>
            </a:r>
            <a:r>
              <a:rPr lang="en-GB" baseline="0" dirty="0"/>
              <a:t/>
            </a:r>
            <a:br>
              <a:rPr lang="en-GB" baseline="0" dirty="0"/>
            </a:br>
            <a:r>
              <a:rPr lang="en-GB" baseline="0" dirty="0"/>
              <a:t>Generation [1153]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165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2 minutes</a:t>
            </a:r>
            <a:r>
              <a:rPr lang="en-GB" dirty="0"/>
              <a:t/>
            </a:r>
            <a:br>
              <a:rPr lang="en-GB" dirty="0"/>
            </a:br>
            <a:endParaRPr lang="en-GB" b="1" dirty="0"/>
          </a:p>
          <a:p>
            <a:pPr marL="0" indent="0">
              <a:buFont typeface="+mj-lt"/>
              <a:buNone/>
            </a:pPr>
            <a:r>
              <a:rPr lang="en-GB" b="1" dirty="0"/>
              <a:t>Aim: </a:t>
            </a:r>
            <a:r>
              <a:rPr lang="en-GB" b="0" dirty="0"/>
              <a:t>To revise use of word order 2 in sentences starting with time phrases, manner phrases, place phrases and direct object phrases. Introduction of the idea of manipulating word order to create emphasis.</a:t>
            </a:r>
            <a:r>
              <a:rPr lang="en-GB" dirty="0"/>
              <a:t/>
            </a:r>
            <a:br>
              <a:rPr lang="en-GB" dirty="0"/>
            </a:br>
            <a:endParaRPr lang="en-GB" dirty="0"/>
          </a:p>
          <a:p>
            <a:pPr marL="0" indent="0">
              <a:buFont typeface="+mj-lt"/>
              <a:buNone/>
            </a:pPr>
            <a:r>
              <a:rPr lang="en-GB" b="1" dirty="0"/>
              <a:t>Procedure:</a:t>
            </a:r>
            <a:r>
              <a:rPr lang="en-GB" dirty="0"/>
              <a:t/>
            </a:r>
            <a:br>
              <a:rPr lang="en-GB" dirty="0"/>
            </a:br>
            <a:r>
              <a:rPr lang="en-GB" dirty="0"/>
              <a:t>1. Click to bring up each point.</a:t>
            </a:r>
          </a:p>
          <a:p>
            <a:pPr marL="0" indent="0">
              <a:buFont typeface="+mj-lt"/>
              <a:buNone/>
            </a:pPr>
            <a:r>
              <a:rPr lang="en-GB" dirty="0"/>
              <a:t>2. Give students a minute to consider how to change the example sentence to emphasise the relevant information in the answer to </a:t>
            </a:r>
            <a:r>
              <a:rPr lang="en-GB" b="1" i="1" dirty="0"/>
              <a:t>Was</a:t>
            </a:r>
            <a:r>
              <a:rPr lang="en-GB" i="1" dirty="0"/>
              <a:t> hat </a:t>
            </a:r>
            <a:r>
              <a:rPr lang="en-GB" i="1" dirty="0" err="1"/>
              <a:t>jede</a:t>
            </a:r>
            <a:r>
              <a:rPr lang="en-GB" i="1" dirty="0"/>
              <a:t> </a:t>
            </a:r>
            <a:r>
              <a:rPr lang="en-GB" i="1" dirty="0" err="1"/>
              <a:t>Familie</a:t>
            </a:r>
            <a:r>
              <a:rPr lang="en-GB" i="1" dirty="0"/>
              <a:t>?</a:t>
            </a:r>
          </a:p>
          <a:p>
            <a:pPr marL="0" indent="0">
              <a:buFont typeface="+mj-lt"/>
              <a:buNone/>
            </a:pPr>
            <a:r>
              <a:rPr lang="en-GB" dirty="0"/>
              <a:t>3. Stress that this is not a </a:t>
            </a:r>
            <a:r>
              <a:rPr lang="en-GB" i="1" dirty="0"/>
              <a:t>rule, </a:t>
            </a:r>
            <a:r>
              <a:rPr lang="en-GB" i="0" dirty="0"/>
              <a:t>rather</a:t>
            </a:r>
            <a:r>
              <a:rPr lang="en-GB" i="0" u="none" dirty="0"/>
              <a:t> an example of how WO2 can be used to create emphasis – in answer to a question about a particular idea.</a:t>
            </a:r>
            <a:r>
              <a:rPr lang="en-GB" dirty="0"/>
              <a:t/>
            </a:r>
            <a:br>
              <a:rPr lang="en-GB" dirty="0"/>
            </a:br>
            <a:endParaRPr lang="en-GB" i="1" dirty="0"/>
          </a:p>
          <a:p>
            <a:r>
              <a:rPr lang="en-GB" dirty="0"/>
              <a:t/>
            </a:r>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5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1 minute</a:t>
            </a:r>
            <a:r>
              <a:rPr lang="en-GB" dirty="0"/>
              <a:t/>
            </a:r>
            <a:br>
              <a:rPr lang="en-GB" dirty="0"/>
            </a:br>
            <a:endParaRPr lang="en-GB" b="1" dirty="0"/>
          </a:p>
          <a:p>
            <a:pPr marL="0" indent="0">
              <a:buFont typeface="+mj-lt"/>
              <a:buNone/>
            </a:pPr>
            <a:r>
              <a:rPr lang="en-GB" b="1" dirty="0"/>
              <a:t>Aim: </a:t>
            </a:r>
            <a:r>
              <a:rPr lang="en-GB" b="0" dirty="0"/>
              <a:t>To revise question words and the ideas they elicit in preparation for the speaking exercises on the slides that follow.</a:t>
            </a:r>
            <a:r>
              <a:rPr lang="en-GB" dirty="0"/>
              <a:t/>
            </a:r>
            <a:br>
              <a:rPr lang="en-GB" dirty="0"/>
            </a:br>
            <a:endParaRPr lang="en-GB" dirty="0"/>
          </a:p>
          <a:p>
            <a:pPr marL="0" indent="0">
              <a:buFont typeface="+mj-lt"/>
              <a:buNone/>
            </a:pPr>
            <a:r>
              <a:rPr lang="en-GB" b="1" dirty="0"/>
              <a:t>Procedure:</a:t>
            </a:r>
            <a:r>
              <a:rPr lang="en-GB" dirty="0"/>
              <a:t/>
            </a:r>
            <a:br>
              <a:rPr lang="en-GB" dirty="0"/>
            </a:br>
            <a:r>
              <a:rPr lang="en-GB" dirty="0"/>
              <a:t>1. Students match the ideas with the relevant questions, either individually in writing or orally in pairs/as a whole class activity.</a:t>
            </a:r>
          </a:p>
          <a:p>
            <a:pPr marL="0" indent="0">
              <a:buFont typeface="+mj-lt"/>
              <a:buNone/>
            </a:pPr>
            <a:r>
              <a:rPr lang="en-GB" dirty="0"/>
              <a:t>2. Click to reveal the answers.</a:t>
            </a:r>
            <a:br>
              <a:rPr lang="en-GB" dirty="0"/>
            </a:br>
            <a:endParaRPr lang="en-GB" i="1" dirty="0"/>
          </a:p>
          <a:p>
            <a:r>
              <a:rPr lang="en-GB" dirty="0"/>
              <a:t/>
            </a:r>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661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6 minutes </a:t>
            </a:r>
            <a:r>
              <a:rPr lang="en-GB" b="0" dirty="0"/>
              <a:t>[6 slides]</a:t>
            </a:r>
            <a:r>
              <a:rPr lang="en-GB" dirty="0"/>
              <a:t/>
            </a:r>
            <a:br>
              <a:rPr lang="en-GB" dirty="0"/>
            </a:br>
            <a:endParaRPr lang="en-GB" b="1" dirty="0"/>
          </a:p>
          <a:p>
            <a:pPr marL="0" indent="0">
              <a:buFont typeface="+mj-lt"/>
              <a:buNone/>
            </a:pPr>
            <a:r>
              <a:rPr lang="en-GB" b="1" dirty="0"/>
              <a:t>Aim: </a:t>
            </a:r>
            <a:r>
              <a:rPr lang="en-GB" b="0" dirty="0"/>
              <a:t>Spoken production of sentences using word order 2 to emphasise subject, time phrases, manner phrases, place phrases and direct object phrases in response to questions about these ideas.</a:t>
            </a:r>
            <a:r>
              <a:rPr lang="en-GB" dirty="0"/>
              <a:t/>
            </a:r>
            <a:br>
              <a:rPr lang="en-GB" dirty="0"/>
            </a:br>
            <a:endParaRPr lang="en-GB" dirty="0"/>
          </a:p>
          <a:p>
            <a:pPr marL="0" indent="0">
              <a:buFont typeface="+mj-lt"/>
              <a:buNone/>
            </a:pPr>
            <a:r>
              <a:rPr lang="en-GB" b="1" dirty="0"/>
              <a:t>Procedure:</a:t>
            </a:r>
            <a:r>
              <a:rPr lang="en-GB" dirty="0"/>
              <a:t/>
            </a:r>
            <a:br>
              <a:rPr lang="en-GB" dirty="0"/>
            </a:br>
            <a:r>
              <a:rPr lang="en-GB" dirty="0"/>
              <a:t>1. Use this slide as an example. Explain to students that they are going to change Mia’s sentence to emphasise the information that Alastair is interested in.</a:t>
            </a:r>
          </a:p>
          <a:p>
            <a:pPr marL="0" indent="0">
              <a:buFont typeface="+mj-lt"/>
              <a:buNone/>
            </a:pPr>
            <a:r>
              <a:rPr lang="en-GB" dirty="0"/>
              <a:t>2. Ask the students what kind of information the question word refers to (a subject).</a:t>
            </a:r>
          </a:p>
          <a:p>
            <a:pPr marL="0" indent="0">
              <a:buFont typeface="+mj-lt"/>
              <a:buNone/>
            </a:pPr>
            <a:r>
              <a:rPr lang="en-GB" dirty="0"/>
              <a:t>3. Ask students how Mia’s answer could change to reflect this (subject moves to the front).</a:t>
            </a:r>
          </a:p>
          <a:p>
            <a:pPr marL="0" indent="0">
              <a:buFont typeface="+mj-lt"/>
              <a:buNone/>
            </a:pPr>
            <a:r>
              <a:rPr lang="en-GB" dirty="0"/>
              <a:t>4. Ask students to find the subject of the sentence. Use the opportunity to remind them that ‘ideas’ in a sentence (subjects, times, manners, places and objects) can consist of many words as well as just one word.</a:t>
            </a:r>
          </a:p>
          <a:p>
            <a:pPr marL="0" indent="0">
              <a:buFont typeface="+mj-lt"/>
              <a:buNone/>
            </a:pPr>
            <a:r>
              <a:rPr lang="en-GB" dirty="0"/>
              <a:t>5. Click to reveal the answers.</a:t>
            </a:r>
          </a:p>
          <a:p>
            <a:pPr marL="0" indent="0">
              <a:buFont typeface="+mj-lt"/>
              <a:buNone/>
            </a:pPr>
            <a:r>
              <a:rPr lang="en-GB" dirty="0"/>
              <a:t>6. Over the course of the next 6 slides, students work in pairs and take turns to be Alastair and Mia. The student who is Alastair simply reads his question aloud. The student who is Mia responds with a version of her sentence with the emphasised idea moved to the beginning. </a:t>
            </a:r>
          </a:p>
          <a:p>
            <a:pPr marL="0" indent="0">
              <a:buFont typeface="+mj-lt"/>
              <a:buNone/>
            </a:pPr>
            <a:r>
              <a:rPr lang="en-GB" dirty="0"/>
              <a:t>7. Click to reveal answers on each slide before moving to the next.</a:t>
            </a:r>
            <a:br>
              <a:rPr lang="en-GB" dirty="0"/>
            </a:br>
            <a:r>
              <a:rPr lang="en-GB" dirty="0"/>
              <a:t/>
            </a:r>
            <a:br>
              <a:rPr lang="en-GB" dirty="0"/>
            </a:br>
            <a:endParaRPr lang="en-GB" i="1" dirty="0"/>
          </a:p>
          <a:p>
            <a:r>
              <a:rPr lang="en-GB" dirty="0"/>
              <a:t/>
            </a:r>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23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äu</a:t>
            </a:r>
            <a:r>
              <a:rPr lang="en-GB" b="1" baseline="0" dirty="0"/>
              <a:t>] </a:t>
            </a:r>
            <a:r>
              <a:rPr lang="en-GB" baseline="0" dirty="0"/>
              <a:t>and then the </a:t>
            </a:r>
            <a:r>
              <a:rPr lang="en-GB" b="1" baseline="0" dirty="0"/>
              <a:t>source</a:t>
            </a:r>
            <a:r>
              <a:rPr lang="en-GB" baseline="0" dirty="0"/>
              <a:t> word again ‘</a:t>
            </a:r>
            <a:r>
              <a:rPr lang="en-GB" sz="1200" b="1" baseline="0" dirty="0" err="1"/>
              <a:t>Mäuse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810649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5781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068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710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45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34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learning homework answers: https://resources.ncelp.org/concern/resources/6969z150x?locale=en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Aural recognition of SSCs [</a:t>
            </a:r>
            <a:r>
              <a:rPr lang="en-GB" b="0" dirty="0" err="1"/>
              <a:t>eu</a:t>
            </a:r>
            <a:r>
              <a:rPr lang="en-GB" b="0" dirty="0"/>
              <a:t>] and [</a:t>
            </a:r>
            <a:r>
              <a:rPr lang="en-US" sz="1200" dirty="0" err="1">
                <a:solidFill>
                  <a:schemeClr val="accent5">
                    <a:lumMod val="50000"/>
                  </a:schemeClr>
                </a:solidFill>
              </a:rPr>
              <a:t>äu</a:t>
            </a:r>
            <a:r>
              <a:rPr lang="en-US" sz="1200" dirty="0">
                <a:solidFill>
                  <a:schemeClr val="accent5">
                    <a:lumMod val="50000"/>
                  </a:schemeClr>
                </a:solidFill>
              </a:rPr>
              <a:t>]. Raising awareness that this sound corresponds to two spelling patterns.</a:t>
            </a:r>
            <a:r>
              <a:rPr lang="en-GB" dirty="0"/>
              <a:t/>
            </a:r>
            <a:br>
              <a:rPr lang="en-GB" dirty="0"/>
            </a:br>
            <a:r>
              <a:rPr lang="en-GB" dirty="0"/>
              <a:t/>
            </a:r>
            <a:br>
              <a:rPr lang="en-GB" dirty="0"/>
            </a:br>
            <a:r>
              <a:rPr lang="en-GB" b="1" dirty="0"/>
              <a:t>Procedure:</a:t>
            </a:r>
            <a:r>
              <a:rPr lang="en-GB" dirty="0"/>
              <a:t/>
            </a:r>
            <a:br>
              <a:rPr lang="en-GB" dirty="0"/>
            </a:br>
            <a:r>
              <a:rPr lang="en-GB" dirty="0"/>
              <a:t>1. Check students understand the context and task instructions. They haven’t come across the word </a:t>
            </a:r>
            <a:r>
              <a:rPr lang="en-GB" i="1" dirty="0" err="1"/>
              <a:t>mitnehmen</a:t>
            </a:r>
            <a:r>
              <a:rPr lang="en-GB" i="1" dirty="0"/>
              <a:t> </a:t>
            </a:r>
            <a:r>
              <a:rPr lang="en-GB" i="0" dirty="0"/>
              <a:t>before but should be able to work out its meaning using their knowledge of </a:t>
            </a:r>
            <a:r>
              <a:rPr lang="en-GB" i="1" dirty="0" err="1"/>
              <a:t>mit</a:t>
            </a:r>
            <a:r>
              <a:rPr lang="en-GB" i="1" dirty="0"/>
              <a:t> </a:t>
            </a:r>
            <a:r>
              <a:rPr lang="en-GB" i="0" dirty="0"/>
              <a:t>and </a:t>
            </a:r>
            <a:r>
              <a:rPr lang="en-GB" i="1" dirty="0" err="1"/>
              <a:t>nehmen</a:t>
            </a:r>
            <a:r>
              <a:rPr lang="en-GB" i="1" dirty="0"/>
              <a:t>.</a:t>
            </a:r>
            <a:endParaRPr lang="en-GB" dirty="0"/>
          </a:p>
          <a:p>
            <a:r>
              <a:rPr lang="en-GB" dirty="0"/>
              <a:t>2. Begin with </a:t>
            </a:r>
            <a:r>
              <a:rPr lang="en-GB" i="1" dirty="0" err="1"/>
              <a:t>Bettzeug</a:t>
            </a:r>
            <a:r>
              <a:rPr lang="en-GB" i="1" dirty="0"/>
              <a:t> </a:t>
            </a:r>
            <a:r>
              <a:rPr lang="en-GB" i="0" dirty="0"/>
              <a:t>in the top left. </a:t>
            </a:r>
            <a:r>
              <a:rPr lang="en-GB" dirty="0"/>
              <a:t>Click on picture to hear the word said aloud.</a:t>
            </a:r>
          </a:p>
          <a:p>
            <a:r>
              <a:rPr lang="en-GB" dirty="0"/>
              <a:t>3. Students decide whether they hear the target sound or not. Ask: </a:t>
            </a:r>
            <a:r>
              <a:rPr lang="en-GB" i="1" dirty="0" err="1"/>
              <a:t>Hörst</a:t>
            </a:r>
            <a:r>
              <a:rPr lang="en-GB" dirty="0"/>
              <a:t> </a:t>
            </a:r>
            <a:r>
              <a:rPr lang="en-GB" i="1" dirty="0"/>
              <a:t>du SSC </a:t>
            </a:r>
            <a:r>
              <a:rPr lang="en-GB" i="1" dirty="0" err="1"/>
              <a:t>eu</a:t>
            </a:r>
            <a:r>
              <a:rPr lang="en-GB" i="1" dirty="0"/>
              <a:t>? </a:t>
            </a:r>
            <a:r>
              <a:rPr lang="en-GB" i="0" dirty="0"/>
              <a:t>Students respond </a:t>
            </a:r>
            <a:r>
              <a:rPr lang="en-GB" i="1" dirty="0" err="1"/>
              <a:t>ja</a:t>
            </a:r>
            <a:r>
              <a:rPr lang="en-GB" i="1" dirty="0"/>
              <a:t>/</a:t>
            </a:r>
            <a:r>
              <a:rPr lang="en-GB" i="1" dirty="0" err="1"/>
              <a:t>nein</a:t>
            </a:r>
            <a:r>
              <a:rPr lang="en-GB" i="0" dirty="0"/>
              <a:t>, or the teacher could ask ‘</a:t>
            </a:r>
            <a:r>
              <a:rPr lang="en-GB" i="1" dirty="0" err="1"/>
              <a:t>Wer</a:t>
            </a:r>
            <a:r>
              <a:rPr lang="en-GB" i="1" dirty="0"/>
              <a:t> </a:t>
            </a:r>
            <a:r>
              <a:rPr lang="en-GB" i="1" dirty="0" err="1"/>
              <a:t>denkt</a:t>
            </a:r>
            <a:r>
              <a:rPr lang="en-GB" i="1" dirty="0"/>
              <a:t> </a:t>
            </a:r>
            <a:r>
              <a:rPr lang="en-GB" i="1" dirty="0" err="1"/>
              <a:t>ja</a:t>
            </a:r>
            <a:r>
              <a:rPr lang="en-GB" i="1" dirty="0"/>
              <a:t>/</a:t>
            </a:r>
            <a:r>
              <a:rPr lang="en-GB" i="1" dirty="0" err="1"/>
              <a:t>nein</a:t>
            </a:r>
            <a:r>
              <a:rPr lang="en-GB" i="1" dirty="0"/>
              <a:t>?’ </a:t>
            </a:r>
            <a:r>
              <a:rPr lang="en-GB" i="0" dirty="0"/>
              <a:t>to take a vote. At advanced levels, students could volunteer the correct SSC where they answer </a:t>
            </a:r>
            <a:r>
              <a:rPr lang="en-GB" i="1" dirty="0" err="1"/>
              <a:t>nein</a:t>
            </a:r>
            <a:r>
              <a:rPr lang="en-GB" i="0" dirty="0"/>
              <a:t>.</a:t>
            </a:r>
            <a:endParaRPr lang="en-GB" dirty="0"/>
          </a:p>
          <a:p>
            <a:r>
              <a:rPr lang="en-GB" dirty="0"/>
              <a:t>4. Click to reveal the missing SSC. Where a different SSC is revealed, click again to make the item disappear as Wolfgang doesn’t pack it!</a:t>
            </a:r>
          </a:p>
          <a:p>
            <a:r>
              <a:rPr lang="en-GB" dirty="0"/>
              <a:t>5. Continue for the others, working from left to right.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das </a:t>
            </a:r>
            <a:r>
              <a:rPr lang="en-GB" dirty="0" err="1"/>
              <a:t>Bettzeug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Leuchte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Vorhänge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Puppenhäuser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Handtücher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Kleiderschrank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Töpfe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Fäustlinge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Spielzeug</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Geldbeutel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Fotorahmen</a:t>
            </a:r>
            <a:r>
              <a:rPr lang="en-GB" dirty="0"/>
              <a:t/>
            </a:r>
            <a:br>
              <a:rPr lang="en-GB" dirty="0"/>
            </a:b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Bettz</a:t>
            </a:r>
            <a:r>
              <a:rPr lang="en-GB" b="0" baseline="0" dirty="0" err="1"/>
              <a:t>eu</a:t>
            </a:r>
            <a:r>
              <a:rPr lang="en-GB" baseline="0" dirty="0" err="1"/>
              <a:t>g</a:t>
            </a:r>
            <a:r>
              <a:rPr lang="en-GB" baseline="0" dirty="0"/>
              <a:t> [&gt;5000], </a:t>
            </a:r>
            <a:r>
              <a:rPr lang="en-GB" baseline="0" dirty="0" err="1"/>
              <a:t>Vorhang</a:t>
            </a:r>
            <a:r>
              <a:rPr lang="en-GB" baseline="0" dirty="0"/>
              <a:t> [3513], </a:t>
            </a:r>
            <a:r>
              <a:rPr lang="en-GB" baseline="0" dirty="0" err="1"/>
              <a:t>Topf</a:t>
            </a:r>
            <a:r>
              <a:rPr lang="en-GB" baseline="0" dirty="0"/>
              <a:t> [4136], </a:t>
            </a:r>
            <a:r>
              <a:rPr lang="en-GB" baseline="0" dirty="0" err="1"/>
              <a:t>Geldbeutel</a:t>
            </a:r>
            <a:r>
              <a:rPr lang="en-GB" baseline="0" dirty="0"/>
              <a:t> [&gt;5000], </a:t>
            </a:r>
            <a:r>
              <a:rPr lang="en-GB" b="0" baseline="0" dirty="0" err="1"/>
              <a:t>Leuchte</a:t>
            </a:r>
            <a:r>
              <a:rPr lang="en-GB" b="0" baseline="0" dirty="0"/>
              <a:t> [&gt;5000], </a:t>
            </a:r>
            <a:r>
              <a:rPr lang="en-GB" b="0" baseline="0" dirty="0" err="1"/>
              <a:t>Spielzeug</a:t>
            </a:r>
            <a:r>
              <a:rPr lang="en-GB" b="0" baseline="0" dirty="0"/>
              <a:t> [&gt;5000], </a:t>
            </a:r>
            <a:r>
              <a:rPr lang="en-GB" b="0" baseline="0" dirty="0" err="1"/>
              <a:t>Handtücher</a:t>
            </a:r>
            <a:r>
              <a:rPr lang="en-GB" b="0" baseline="0" dirty="0"/>
              <a:t> [&gt;</a:t>
            </a:r>
            <a:r>
              <a:rPr lang="en-GB" baseline="0" dirty="0"/>
              <a:t>5000</a:t>
            </a:r>
            <a:r>
              <a:rPr lang="en-GB" b="0" baseline="0" dirty="0"/>
              <a:t>], </a:t>
            </a:r>
            <a:r>
              <a:rPr lang="en-GB" b="0" baseline="0" dirty="0" err="1"/>
              <a:t>Fäustling</a:t>
            </a:r>
            <a:r>
              <a:rPr lang="en-GB" b="0" baseline="0" dirty="0"/>
              <a:t> [&gt;5000], </a:t>
            </a:r>
            <a:r>
              <a:rPr lang="en-GB" b="0" baseline="0" dirty="0" err="1"/>
              <a:t>Kleiderschrank</a:t>
            </a:r>
            <a:r>
              <a:rPr lang="en-GB" b="0" baseline="0" dirty="0"/>
              <a:t> [&gt;5000], </a:t>
            </a:r>
            <a:r>
              <a:rPr lang="en-GB" b="0" baseline="0" dirty="0" err="1"/>
              <a:t>Fotorahmen</a:t>
            </a:r>
            <a:r>
              <a:rPr lang="en-GB" b="0" baseline="0" dirty="0"/>
              <a:t> [633/753], </a:t>
            </a:r>
            <a:r>
              <a:rPr lang="en-GB" baseline="0" dirty="0" err="1"/>
              <a:t>Puppenhaus</a:t>
            </a:r>
            <a:r>
              <a:rPr lang="en-GB" baseline="0" dirty="0"/>
              <a:t> [4676/147], </a:t>
            </a:r>
            <a:r>
              <a:rPr lang="en-GB" baseline="0" dirty="0" err="1"/>
              <a:t>mitnehmen</a:t>
            </a:r>
            <a:r>
              <a:rPr lang="en-GB" baseline="0" dirty="0"/>
              <a:t> [1459], </a:t>
            </a:r>
            <a:r>
              <a:rPr lang="en-GB" baseline="0" dirty="0" err="1"/>
              <a:t>einpacken</a:t>
            </a:r>
            <a:r>
              <a:rPr lang="en-GB" baseline="0" dirty="0"/>
              <a:t> [&gt;5000], </a:t>
            </a:r>
            <a:r>
              <a:rPr lang="en-GB" baseline="0" dirty="0" err="1"/>
              <a:t>umziehen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Written recognition of SSCs pronounced liked [</a:t>
            </a:r>
            <a:r>
              <a:rPr lang="en-GB" b="0" dirty="0" err="1"/>
              <a:t>eu</a:t>
            </a:r>
            <a:r>
              <a:rPr lang="en-GB" b="0" dirty="0"/>
              <a:t>]. </a:t>
            </a:r>
            <a:r>
              <a:rPr lang="en-US" sz="1200" b="0" dirty="0">
                <a:solidFill>
                  <a:srgbClr val="DAA520"/>
                </a:solidFill>
              </a:rPr>
              <a:t>Oral production of these and a selection of other SSCs.</a:t>
            </a:r>
            <a:r>
              <a:rPr lang="en-GB" dirty="0"/>
              <a:t/>
            </a:r>
            <a:br>
              <a:rPr lang="en-GB" dirty="0"/>
            </a:br>
            <a:r>
              <a:rPr lang="en-GB" dirty="0"/>
              <a:t/>
            </a:r>
            <a:br>
              <a:rPr lang="en-GB" dirty="0"/>
            </a:br>
            <a:r>
              <a:rPr lang="en-GB" b="1" dirty="0"/>
              <a:t>Procedure:</a:t>
            </a:r>
            <a:r>
              <a:rPr lang="en-GB" dirty="0"/>
              <a:t/>
            </a:r>
            <a:br>
              <a:rPr lang="en-GB" dirty="0"/>
            </a:br>
            <a:r>
              <a:rPr lang="en-GB" dirty="0"/>
              <a:t>1. Click to bring up the first task. Say the target SSC aloud to remind students what to look for. </a:t>
            </a:r>
          </a:p>
          <a:p>
            <a:r>
              <a:rPr lang="en-GB" dirty="0"/>
              <a:t>2. Students work in pairs and decide which words contain the target SSC. They practise saying these aloud for 2 minutes.</a:t>
            </a:r>
          </a:p>
          <a:p>
            <a:r>
              <a:rPr lang="en-GB" dirty="0"/>
              <a:t>3. Elicit answers by asking: </a:t>
            </a:r>
            <a:r>
              <a:rPr lang="en-GB" i="1" dirty="0"/>
              <a:t>Was </a:t>
            </a:r>
            <a:r>
              <a:rPr lang="en-GB" i="1" dirty="0" err="1"/>
              <a:t>packt</a:t>
            </a:r>
            <a:r>
              <a:rPr lang="en-GB" i="1" dirty="0"/>
              <a:t> Mia </a:t>
            </a:r>
            <a:r>
              <a:rPr lang="en-GB" i="1" dirty="0" err="1"/>
              <a:t>nicht</a:t>
            </a:r>
            <a:r>
              <a:rPr lang="en-GB" i="1" dirty="0"/>
              <a:t> </a:t>
            </a:r>
            <a:r>
              <a:rPr lang="en-GB" i="1" dirty="0" err="1"/>
              <a:t>ein</a:t>
            </a:r>
            <a:r>
              <a:rPr lang="en-GB" i="1" dirty="0"/>
              <a:t>? </a:t>
            </a:r>
            <a:endParaRPr lang="en-GB" dirty="0"/>
          </a:p>
          <a:p>
            <a:r>
              <a:rPr lang="en-GB" dirty="0"/>
              <a:t>4. Click on the pictures representing words containing [</a:t>
            </a:r>
            <a:r>
              <a:rPr lang="en-GB" dirty="0" err="1"/>
              <a:t>eu</a:t>
            </a:r>
            <a:r>
              <a:rPr lang="en-GB" dirty="0"/>
              <a:t>] and [</a:t>
            </a:r>
            <a:r>
              <a:rPr lang="en-US" sz="1200" b="0" dirty="0" err="1">
                <a:solidFill>
                  <a:srgbClr val="DAA520"/>
                </a:solidFill>
              </a:rPr>
              <a:t>äu</a:t>
            </a:r>
            <a:r>
              <a:rPr lang="en-US" sz="1200" b="0" dirty="0">
                <a:solidFill>
                  <a:srgbClr val="DAA520"/>
                </a:solidFill>
              </a:rPr>
              <a:t>] to hear them said aloud.</a:t>
            </a:r>
          </a:p>
          <a:p>
            <a:r>
              <a:rPr lang="en-US" sz="1200" b="0" dirty="0">
                <a:solidFill>
                  <a:srgbClr val="DAA520"/>
                </a:solidFill>
              </a:rPr>
              <a:t>5. Click to remove these words, as Mia is not packing them.</a:t>
            </a:r>
          </a:p>
          <a:p>
            <a:r>
              <a:rPr lang="en-US" sz="1200" b="0" dirty="0">
                <a:solidFill>
                  <a:srgbClr val="DAA520"/>
                </a:solidFill>
              </a:rPr>
              <a:t>6. Click to bring up the second task. Students </a:t>
            </a:r>
            <a:r>
              <a:rPr lang="en-US" sz="1200" b="0" dirty="0" err="1">
                <a:solidFill>
                  <a:srgbClr val="DAA520"/>
                </a:solidFill>
              </a:rPr>
              <a:t>practise</a:t>
            </a:r>
            <a:r>
              <a:rPr lang="en-US" sz="1200" b="0" dirty="0">
                <a:solidFill>
                  <a:srgbClr val="DAA520"/>
                </a:solidFill>
              </a:rPr>
              <a:t> saying the words for 1 minute. </a:t>
            </a:r>
          </a:p>
          <a:p>
            <a:r>
              <a:rPr lang="en-US" sz="1200" b="0" dirty="0">
                <a:solidFill>
                  <a:srgbClr val="DAA520"/>
                </a:solidFill>
              </a:rPr>
              <a:t>7. Click on the pictures to hear the remaining words said aloud. Students repeat.</a:t>
            </a:r>
            <a:endParaRPr lang="en-GB"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US" sz="1200" dirty="0">
                <a:solidFill>
                  <a:schemeClr val="accent5">
                    <a:lumMod val="50000"/>
                  </a:schemeClr>
                </a:solidFill>
              </a:rPr>
              <a:t>die </a:t>
            </a:r>
            <a:r>
              <a:rPr lang="en-US" sz="1200" dirty="0" err="1">
                <a:solidFill>
                  <a:schemeClr val="accent5">
                    <a:lumMod val="50000"/>
                  </a:schemeClr>
                </a:solidFill>
              </a:rPr>
              <a:t>Zuk</a:t>
            </a:r>
            <a:r>
              <a:rPr lang="en-US" sz="1200" b="0" dirty="0" err="1">
                <a:solidFill>
                  <a:srgbClr val="DAA520"/>
                </a:solidFill>
              </a:rPr>
              <a:t>äu</a:t>
            </a:r>
            <a:r>
              <a:rPr lang="en-US" sz="1200" dirty="0" err="1">
                <a:solidFill>
                  <a:schemeClr val="accent5">
                    <a:lumMod val="50000"/>
                  </a:schemeClr>
                </a:solidFill>
              </a:rPr>
              <a:t>fe</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der </a:t>
            </a:r>
            <a:r>
              <a:rPr lang="en-US" sz="1200" dirty="0" err="1">
                <a:solidFill>
                  <a:schemeClr val="accent5">
                    <a:lumMod val="50000"/>
                  </a:schemeClr>
                </a:solidFill>
              </a:rPr>
              <a:t>Zaun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Seife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Kreuz</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Zeugnis</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Gl</a:t>
            </a:r>
            <a:r>
              <a:rPr lang="en-US" sz="1200" b="0" dirty="0" err="1">
                <a:solidFill>
                  <a:srgbClr val="DAA520"/>
                </a:solidFill>
              </a:rPr>
              <a:t>ä</a:t>
            </a:r>
            <a:r>
              <a:rPr lang="en-US" sz="1200" dirty="0" err="1">
                <a:solidFill>
                  <a:schemeClr val="accent5">
                    <a:lumMod val="50000"/>
                  </a:schemeClr>
                </a:solidFill>
              </a:rPr>
              <a:t>ser</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saure</a:t>
            </a:r>
            <a:r>
              <a:rPr lang="en-US" sz="1200" dirty="0">
                <a:solidFill>
                  <a:schemeClr val="accent5">
                    <a:lumMod val="50000"/>
                  </a:schemeClr>
                </a:solidFill>
              </a:rPr>
              <a:t> </a:t>
            </a:r>
            <a:r>
              <a:rPr lang="en-US" sz="1200" dirty="0" err="1">
                <a:solidFill>
                  <a:schemeClr val="accent5">
                    <a:lumMod val="50000"/>
                  </a:schemeClr>
                </a:solidFill>
              </a:rPr>
              <a:t>Gurken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Brettspiel</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Kräuter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Werkzeuge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Eule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of unknown words used (1 is the most frequent word in German): </a:t>
            </a:r>
            <a:r>
              <a:rPr lang="en-GB" baseline="0" dirty="0"/>
              <a:t/>
            </a:r>
            <a:br>
              <a:rPr lang="en-GB" baseline="0" dirty="0"/>
            </a:br>
            <a:r>
              <a:rPr lang="en-GB" baseline="0" dirty="0" err="1"/>
              <a:t>Kräuter</a:t>
            </a:r>
            <a:r>
              <a:rPr lang="en-GB" baseline="0" dirty="0"/>
              <a:t> [&gt;5000], </a:t>
            </a:r>
            <a:r>
              <a:rPr lang="en-GB" baseline="0" dirty="0" err="1"/>
              <a:t>Eule</a:t>
            </a:r>
            <a:r>
              <a:rPr lang="en-GB" baseline="0" dirty="0"/>
              <a:t> [&gt;5000], </a:t>
            </a:r>
            <a:r>
              <a:rPr lang="en-GB" baseline="0" dirty="0" err="1"/>
              <a:t>Schlagzeuge</a:t>
            </a:r>
            <a:r>
              <a:rPr lang="en-GB" baseline="0" dirty="0"/>
              <a:t> [&gt;5000], </a:t>
            </a:r>
            <a:r>
              <a:rPr lang="en-GB" baseline="0" dirty="0" err="1"/>
              <a:t>Werkzeug</a:t>
            </a:r>
            <a:r>
              <a:rPr lang="en-GB" baseline="0" dirty="0"/>
              <a:t> [3681], </a:t>
            </a:r>
            <a:r>
              <a:rPr lang="en-GB" baseline="0" dirty="0" err="1"/>
              <a:t>Zeugnis</a:t>
            </a:r>
            <a:r>
              <a:rPr lang="en-GB" baseline="0" dirty="0"/>
              <a:t> [4456], </a:t>
            </a:r>
            <a:r>
              <a:rPr lang="en-GB" baseline="0" dirty="0" err="1"/>
              <a:t>Brettspiel</a:t>
            </a:r>
            <a:r>
              <a:rPr lang="en-GB" baseline="0" dirty="0"/>
              <a:t> [&gt;5000], </a:t>
            </a:r>
            <a:r>
              <a:rPr lang="en-GB" baseline="0" dirty="0" err="1"/>
              <a:t>Zukauf</a:t>
            </a:r>
            <a:r>
              <a:rPr lang="en-GB" baseline="0" dirty="0"/>
              <a:t> [&gt;5000], </a:t>
            </a:r>
            <a:r>
              <a:rPr lang="en-GB" baseline="0" dirty="0" err="1"/>
              <a:t>Kreuz</a:t>
            </a:r>
            <a:r>
              <a:rPr lang="en-GB" baseline="0" dirty="0"/>
              <a:t> [2358], </a:t>
            </a:r>
            <a:r>
              <a:rPr lang="en-GB" baseline="0" dirty="0" err="1"/>
              <a:t>Zeug</a:t>
            </a:r>
            <a:r>
              <a:rPr lang="en-GB" baseline="0" dirty="0"/>
              <a:t> [3069], </a:t>
            </a:r>
            <a:r>
              <a:rPr lang="en-GB" baseline="0" dirty="0" err="1"/>
              <a:t>Zaun</a:t>
            </a:r>
            <a:r>
              <a:rPr lang="en-GB" baseline="0" dirty="0"/>
              <a:t> [3279], </a:t>
            </a:r>
            <a:r>
              <a:rPr lang="en-GB" baseline="0" dirty="0" err="1"/>
              <a:t>Brettspiel</a:t>
            </a:r>
            <a:r>
              <a:rPr lang="en-GB" baseline="0" dirty="0"/>
              <a:t> [4845/328], </a:t>
            </a:r>
            <a:r>
              <a:rPr lang="en-GB" baseline="0" dirty="0" err="1"/>
              <a:t>Glas</a:t>
            </a:r>
            <a:r>
              <a:rPr lang="en-GB" baseline="0" dirty="0"/>
              <a:t> [885], </a:t>
            </a:r>
            <a:r>
              <a:rPr lang="en-GB" baseline="0" dirty="0" err="1"/>
              <a:t>mitnehmen</a:t>
            </a:r>
            <a:r>
              <a:rPr lang="en-GB" baseline="0" dirty="0"/>
              <a:t> [1459], </a:t>
            </a:r>
            <a:r>
              <a:rPr lang="en-GB" baseline="0" dirty="0" err="1"/>
              <a:t>einpacken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Written recognition of new vocabulary.</a:t>
            </a:r>
            <a:r>
              <a:rPr lang="en-GB" dirty="0"/>
              <a:t/>
            </a:r>
            <a:br>
              <a:rPr lang="en-GB" dirty="0"/>
            </a:br>
            <a:r>
              <a:rPr lang="en-GB" dirty="0"/>
              <a:t/>
            </a:r>
            <a:br>
              <a:rPr lang="en-GB" dirty="0"/>
            </a:br>
            <a:r>
              <a:rPr lang="en-GB" b="1" dirty="0"/>
              <a:t>Procedure:</a:t>
            </a:r>
            <a:r>
              <a:rPr lang="en-GB" dirty="0"/>
              <a:t/>
            </a:r>
            <a:br>
              <a:rPr lang="en-GB" dirty="0"/>
            </a:br>
            <a:r>
              <a:rPr lang="en-GB" dirty="0"/>
              <a:t>1. Students copy the list of words and number them 1-8 in line with the things in the picture they best represent. </a:t>
            </a:r>
          </a:p>
          <a:p>
            <a:r>
              <a:rPr lang="en-GB" dirty="0"/>
              <a:t>2. Elicit answers from students.</a:t>
            </a:r>
          </a:p>
          <a:p>
            <a:r>
              <a:rPr lang="en-GB" dirty="0"/>
              <a:t>3. Click to reveal answers.</a:t>
            </a:r>
          </a:p>
          <a:p>
            <a:r>
              <a:rPr lang="en-GB" dirty="0"/>
              <a:t>4. Say the words aloud. Students repeat.</a:t>
            </a:r>
          </a:p>
          <a:p>
            <a:r>
              <a:rPr lang="en-GB" dirty="0"/>
              <a:t>5. Click to bring up bubbles highlighting usage notes about this week’s words.</a:t>
            </a:r>
          </a:p>
          <a:p>
            <a:r>
              <a:rPr lang="en-GB" dirty="0"/>
              <a:t>6. Use the opportunity to introduce the idea of compound nouns representing rooms in a house. Students have not yet learned </a:t>
            </a:r>
            <a:r>
              <a:rPr lang="en-GB" i="1" dirty="0" err="1"/>
              <a:t>Badezimmer</a:t>
            </a:r>
            <a:r>
              <a:rPr lang="en-GB" i="1" dirty="0"/>
              <a:t> </a:t>
            </a:r>
            <a:r>
              <a:rPr lang="en-GB" i="0" dirty="0"/>
              <a:t>and </a:t>
            </a:r>
            <a:r>
              <a:rPr lang="en-GB" i="1" dirty="0" err="1"/>
              <a:t>Wohnzimmer</a:t>
            </a:r>
            <a:r>
              <a:rPr lang="en-GB" i="1" dirty="0"/>
              <a:t> </a:t>
            </a:r>
            <a:r>
              <a:rPr lang="en-GB" i="0" dirty="0"/>
              <a:t>as vocabulary items, but should be able to work out the meaning from their knowledge of </a:t>
            </a:r>
            <a:r>
              <a:rPr lang="en-GB" i="1" dirty="0"/>
              <a:t>Bad, </a:t>
            </a:r>
            <a:r>
              <a:rPr lang="en-GB" i="1" dirty="0" err="1"/>
              <a:t>wohnen</a:t>
            </a:r>
            <a:r>
              <a:rPr lang="en-GB" i="1" dirty="0"/>
              <a:t> </a:t>
            </a:r>
            <a:r>
              <a:rPr lang="en-GB" i="0" dirty="0"/>
              <a:t>and </a:t>
            </a:r>
            <a:r>
              <a:rPr lang="en-GB" i="1" dirty="0"/>
              <a:t>Zimmer</a:t>
            </a:r>
            <a:r>
              <a:rPr lang="en-GB" i="0" dirty="0"/>
              <a:t>.</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r>
              <a:rPr lang="en-GB" baseline="0" dirty="0"/>
              <a:t/>
            </a:r>
            <a:br>
              <a:rPr lang="en-GB" baseline="0" dirty="0"/>
            </a:br>
            <a:r>
              <a:rPr lang="en-GB" baseline="0" dirty="0" err="1"/>
              <a:t>Badezimmer</a:t>
            </a:r>
            <a:r>
              <a:rPr lang="en-GB" baseline="0" dirty="0"/>
              <a:t> [&gt;5000] </a:t>
            </a:r>
            <a:r>
              <a:rPr lang="en-GB" baseline="0" dirty="0" err="1"/>
              <a:t>Wohnzimmer</a:t>
            </a:r>
            <a:r>
              <a:rPr lang="en-GB" baseline="0" dirty="0"/>
              <a:t> [2555]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96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[7 slides]</a:t>
            </a:r>
            <a:endParaRPr lang="en-US" b="1" dirty="0"/>
          </a:p>
          <a:p>
            <a:endParaRPr lang="en-US" b="1" dirty="0"/>
          </a:p>
          <a:p>
            <a:r>
              <a:rPr lang="en-US" b="1" dirty="0"/>
              <a:t>Aim: </a:t>
            </a:r>
            <a:r>
              <a:rPr lang="en-US" b="0" dirty="0"/>
              <a:t>Segmentation of written</a:t>
            </a:r>
            <a:r>
              <a:rPr lang="en-US" b="0" baseline="0" dirty="0"/>
              <a:t> text in the oral modality.  </a:t>
            </a:r>
            <a:endParaRPr lang="en-US" b="0" dirty="0"/>
          </a:p>
          <a:p>
            <a:endParaRPr lang="en-US" b="0" dirty="0"/>
          </a:p>
          <a:p>
            <a:r>
              <a:rPr lang="en-US" b="1" dirty="0"/>
              <a:t>Procedure:</a:t>
            </a:r>
          </a:p>
          <a:p>
            <a:r>
              <a:rPr lang="en-US" b="0" dirty="0"/>
              <a:t>1. Focus on the word </a:t>
            </a:r>
            <a:r>
              <a:rPr lang="en-US" b="0" i="1" dirty="0" err="1"/>
              <a:t>Nachbarschaft</a:t>
            </a:r>
            <a:r>
              <a:rPr lang="en-US" b="0" i="1" dirty="0"/>
              <a:t> (</a:t>
            </a:r>
            <a:r>
              <a:rPr lang="en-US" b="0" i="1" dirty="0" err="1"/>
              <a:t>neighbourhood</a:t>
            </a:r>
            <a:r>
              <a:rPr lang="en-US" b="0" i="1" dirty="0"/>
              <a:t>) </a:t>
            </a:r>
            <a:r>
              <a:rPr lang="en-US" b="0" i="0" dirty="0"/>
              <a:t>in the title. Ask if they can guess its meaning using their knowledge of </a:t>
            </a:r>
            <a:r>
              <a:rPr lang="en-US" b="0" i="1" dirty="0"/>
              <a:t>Nachbar</a:t>
            </a:r>
            <a:r>
              <a:rPr lang="en-US" b="0" i="0" dirty="0"/>
              <a:t>. Depending on the level of the group, you could explain that –</a:t>
            </a:r>
            <a:r>
              <a:rPr lang="en-US" b="0" i="0" dirty="0" err="1"/>
              <a:t>schaft</a:t>
            </a:r>
            <a:r>
              <a:rPr lang="en-US" b="0" i="0" dirty="0"/>
              <a:t> is a common noun ending which means a group of people or things. Compare with </a:t>
            </a:r>
            <a:r>
              <a:rPr lang="en-US" b="0" i="1" dirty="0" err="1"/>
              <a:t>Naturwissenschaft</a:t>
            </a:r>
            <a:r>
              <a:rPr lang="en-US" b="0" i="1" dirty="0"/>
              <a:t> </a:t>
            </a:r>
            <a:r>
              <a:rPr lang="en-US" b="0" i="0" dirty="0"/>
              <a:t>(group of knowledge) which they already know. They might also have come across </a:t>
            </a:r>
            <a:r>
              <a:rPr lang="en-US" b="0" i="1" dirty="0" err="1"/>
              <a:t>Mannschaft</a:t>
            </a:r>
            <a:r>
              <a:rPr lang="en-US" b="0" i="0" dirty="0"/>
              <a:t>.</a:t>
            </a:r>
          </a:p>
          <a:p>
            <a:r>
              <a:rPr lang="en-US" b="0" dirty="0"/>
              <a:t>2. Students take it in turns</a:t>
            </a:r>
            <a:r>
              <a:rPr lang="en-US" b="0" baseline="0" dirty="0"/>
              <a:t> to say the sentences to their partner, pausing between words.</a:t>
            </a:r>
            <a:endParaRPr lang="en-US" b="0" dirty="0"/>
          </a:p>
          <a:p>
            <a:r>
              <a:rPr lang="en-US" b="0" dirty="0"/>
              <a:t>3. The partner</a:t>
            </a:r>
            <a:r>
              <a:rPr lang="en-US" b="0" baseline="0" dirty="0"/>
              <a:t> who is listening gives the translation in English.</a:t>
            </a:r>
            <a:endParaRPr lang="en-US" b="0" dirty="0"/>
          </a:p>
          <a:p>
            <a:r>
              <a:rPr lang="en-US" b="0" dirty="0"/>
              <a:t>4. Lead feedback</a:t>
            </a:r>
            <a:r>
              <a:rPr lang="en-US" b="0" baseline="0" dirty="0"/>
              <a:t> using the next 6 slides in which every sentence is dealt with individually.</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lang="en-GB" baseline="0" dirty="0" err="1"/>
              <a:t>Nachbarschaft</a:t>
            </a:r>
            <a:r>
              <a:rPr lang="en-GB" baseline="0" dirty="0"/>
              <a:t> [4065]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70616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810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8682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89762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6275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014376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914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20863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40071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40851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51861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002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11689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886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28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281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1260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4798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882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8243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61222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4625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225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29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22933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4041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9140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8073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4289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4634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11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9374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06351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1544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52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2599534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5534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12045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38.wav"/><Relationship Id="rId4" Type="http://schemas.openxmlformats.org/officeDocument/2006/relationships/image" Target="../media/image50.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39.wav"/><Relationship Id="rId4" Type="http://schemas.openxmlformats.org/officeDocument/2006/relationships/image" Target="../media/image50.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audio" Target="../media/audio40.wav"/><Relationship Id="rId4" Type="http://schemas.openxmlformats.org/officeDocument/2006/relationships/image" Target="../media/image50.gi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41.wav"/><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audio" Target="../media/audio42.wav"/><Relationship Id="rId4" Type="http://schemas.openxmlformats.org/officeDocument/2006/relationships/image" Target="../media/image50.gi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audio" Target="../media/audio43.wav"/><Relationship Id="rId4" Type="http://schemas.openxmlformats.org/officeDocument/2006/relationships/image" Target="../media/image50.gi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40.gi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20.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3" Type="http://schemas.openxmlformats.org/officeDocument/2006/relationships/image" Target="../media/image20.png"/><Relationship Id="rId21" Type="http://schemas.openxmlformats.org/officeDocument/2006/relationships/image" Target="../media/image74.gif"/><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 Type="http://schemas.openxmlformats.org/officeDocument/2006/relationships/notesSlide" Target="../notesSlides/notesSlide28.xml"/><Relationship Id="rId16" Type="http://schemas.openxmlformats.org/officeDocument/2006/relationships/audio" Target="../media/audio56.wav"/><Relationship Id="rId20" Type="http://schemas.openxmlformats.org/officeDocument/2006/relationships/image" Target="../media/image73.gif"/><Relationship Id="rId1" Type="http://schemas.openxmlformats.org/officeDocument/2006/relationships/slideLayout" Target="../slideLayouts/slideLayout2.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5" Type="http://schemas.openxmlformats.org/officeDocument/2006/relationships/audio" Target="../media/audio55.wav"/><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audio" Target="../media/audio54.wav"/></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38.xml"/><Relationship Id="rId5" Type="http://schemas.openxmlformats.org/officeDocument/2006/relationships/image" Target="../media/image76.gif"/><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8.xml"/><Relationship Id="rId5" Type="http://schemas.openxmlformats.org/officeDocument/2006/relationships/image" Target="../media/image76.gif"/><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20.png"/><Relationship Id="rId7" Type="http://schemas.openxmlformats.org/officeDocument/2006/relationships/audio" Target="../media/audio6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 Id="rId9" Type="http://schemas.openxmlformats.org/officeDocument/2006/relationships/audio" Target="../media/audio65.wav"/></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audio" Target="../media/audio70.wav"/><Relationship Id="rId18" Type="http://schemas.openxmlformats.org/officeDocument/2006/relationships/image" Target="../media/image83.png"/><Relationship Id="rId26" Type="http://schemas.openxmlformats.org/officeDocument/2006/relationships/image" Target="../media/image90.png"/><Relationship Id="rId3" Type="http://schemas.openxmlformats.org/officeDocument/2006/relationships/image" Target="../media/image20.png"/><Relationship Id="rId21" Type="http://schemas.openxmlformats.org/officeDocument/2006/relationships/image" Target="../media/image85.png"/><Relationship Id="rId7" Type="http://schemas.openxmlformats.org/officeDocument/2006/relationships/image" Target="../media/image80.png"/><Relationship Id="rId12" Type="http://schemas.openxmlformats.org/officeDocument/2006/relationships/audio" Target="../media/audio69.wav"/><Relationship Id="rId17" Type="http://schemas.openxmlformats.org/officeDocument/2006/relationships/image" Target="../media/image82.png"/><Relationship Id="rId25" Type="http://schemas.openxmlformats.org/officeDocument/2006/relationships/image" Target="../media/image89.png"/><Relationship Id="rId2" Type="http://schemas.openxmlformats.org/officeDocument/2006/relationships/notesSlide" Target="../notesSlides/notesSlide36.xml"/><Relationship Id="rId16" Type="http://schemas.openxmlformats.org/officeDocument/2006/relationships/audio" Target="../media/audio73.wav"/><Relationship Id="rId20"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audio" Target="../media/audio68.wav"/><Relationship Id="rId24" Type="http://schemas.openxmlformats.org/officeDocument/2006/relationships/image" Target="../media/image88.png"/><Relationship Id="rId5" Type="http://schemas.openxmlformats.org/officeDocument/2006/relationships/image" Target="../media/image78.png"/><Relationship Id="rId15" Type="http://schemas.openxmlformats.org/officeDocument/2006/relationships/audio" Target="../media/audio72.wav"/><Relationship Id="rId23" Type="http://schemas.openxmlformats.org/officeDocument/2006/relationships/image" Target="../media/image87.png"/><Relationship Id="rId10" Type="http://schemas.openxmlformats.org/officeDocument/2006/relationships/audio" Target="../media/audio67.wav"/><Relationship Id="rId19" Type="http://schemas.microsoft.com/office/2007/relationships/hdphoto" Target="../media/hdphoto2.wdp"/><Relationship Id="rId4" Type="http://schemas.openxmlformats.org/officeDocument/2006/relationships/image" Target="../media/image77.png"/><Relationship Id="rId9" Type="http://schemas.openxmlformats.org/officeDocument/2006/relationships/audio" Target="../media/audio66.wav"/><Relationship Id="rId14" Type="http://schemas.openxmlformats.org/officeDocument/2006/relationships/audio" Target="../media/audio71.wav"/><Relationship Id="rId22"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1.wav"/><Relationship Id="rId18" Type="http://schemas.openxmlformats.org/officeDocument/2006/relationships/image" Target="../media/image89.png"/><Relationship Id="rId3" Type="http://schemas.openxmlformats.org/officeDocument/2006/relationships/image" Target="../media/image90.png"/><Relationship Id="rId21" Type="http://schemas.openxmlformats.org/officeDocument/2006/relationships/image" Target="../media/image88.png"/><Relationship Id="rId7" Type="http://schemas.openxmlformats.org/officeDocument/2006/relationships/audio" Target="../media/audio75.wav"/><Relationship Id="rId12" Type="http://schemas.openxmlformats.org/officeDocument/2006/relationships/audio" Target="../media/audio80.wav"/><Relationship Id="rId17" Type="http://schemas.openxmlformats.org/officeDocument/2006/relationships/image" Target="../media/image87.png"/><Relationship Id="rId2" Type="http://schemas.openxmlformats.org/officeDocument/2006/relationships/notesSlide" Target="../notesSlides/notesSlide37.xml"/><Relationship Id="rId16" Type="http://schemas.microsoft.com/office/2007/relationships/hdphoto" Target="../media/hdphoto2.wdp"/><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9.wav"/><Relationship Id="rId5" Type="http://schemas.openxmlformats.org/officeDocument/2006/relationships/image" Target="../media/image20.png"/><Relationship Id="rId15" Type="http://schemas.openxmlformats.org/officeDocument/2006/relationships/image" Target="../media/image83.png"/><Relationship Id="rId10" Type="http://schemas.openxmlformats.org/officeDocument/2006/relationships/audio" Target="../media/audio78.wav"/><Relationship Id="rId19"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audio" Target="../media/audio77.wav"/><Relationship Id="rId14"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0.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1.jpg"/><Relationship Id="rId7" Type="http://schemas.openxmlformats.org/officeDocument/2006/relationships/audio" Target="../media/audio84.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image" Target="../media/image20.png"/><Relationship Id="rId9" Type="http://schemas.openxmlformats.org/officeDocument/2006/relationships/image" Target="../media/image32.gif"/></Relationships>
</file>

<file path=ppt/slides/_rels/slide42.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audio" Target="../media/audio88.wav"/><Relationship Id="rId18" Type="http://schemas.openxmlformats.org/officeDocument/2006/relationships/audio" Target="../media/audio93.wav"/><Relationship Id="rId3" Type="http://schemas.openxmlformats.org/officeDocument/2006/relationships/image" Target="../media/image20.png"/><Relationship Id="rId21" Type="http://schemas.openxmlformats.org/officeDocument/2006/relationships/image" Target="../media/image109.gif"/><Relationship Id="rId7" Type="http://schemas.openxmlformats.org/officeDocument/2006/relationships/image" Target="../media/image104.png"/><Relationship Id="rId12" Type="http://schemas.openxmlformats.org/officeDocument/2006/relationships/audio" Target="../media/audio87.wav"/><Relationship Id="rId17" Type="http://schemas.openxmlformats.org/officeDocument/2006/relationships/audio" Target="../media/audio92.wav"/><Relationship Id="rId2" Type="http://schemas.openxmlformats.org/officeDocument/2006/relationships/notesSlide" Target="../notesSlides/notesSlide42.xml"/><Relationship Id="rId16" Type="http://schemas.openxmlformats.org/officeDocument/2006/relationships/audio" Target="../media/audio91.wav"/><Relationship Id="rId20"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audio" Target="../media/audio86.wav"/><Relationship Id="rId5" Type="http://schemas.openxmlformats.org/officeDocument/2006/relationships/image" Target="../media/image102.jpeg"/><Relationship Id="rId15" Type="http://schemas.openxmlformats.org/officeDocument/2006/relationships/audio" Target="../media/audio90.wav"/><Relationship Id="rId10" Type="http://schemas.openxmlformats.org/officeDocument/2006/relationships/image" Target="../media/image107.png"/><Relationship Id="rId19"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audio" Target="../media/audio89.wav"/><Relationship Id="rId22"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50.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audio" Target="../media/audio101.wav"/><Relationship Id="rId18" Type="http://schemas.openxmlformats.org/officeDocument/2006/relationships/image" Target="../media/image117.png"/><Relationship Id="rId3" Type="http://schemas.openxmlformats.org/officeDocument/2006/relationships/image" Target="../media/image111.gif"/><Relationship Id="rId21" Type="http://schemas.openxmlformats.org/officeDocument/2006/relationships/image" Target="../media/image120.png"/><Relationship Id="rId7" Type="http://schemas.openxmlformats.org/officeDocument/2006/relationships/audio" Target="../media/audio95.wav"/><Relationship Id="rId12" Type="http://schemas.openxmlformats.org/officeDocument/2006/relationships/audio" Target="../media/audio100.wav"/><Relationship Id="rId17" Type="http://schemas.openxmlformats.org/officeDocument/2006/relationships/image" Target="../media/image116.png"/><Relationship Id="rId2" Type="http://schemas.openxmlformats.org/officeDocument/2006/relationships/notesSlide" Target="../notesSlides/notesSlide44.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audio" Target="../media/audio94.wav"/><Relationship Id="rId11" Type="http://schemas.openxmlformats.org/officeDocument/2006/relationships/audio" Target="../media/audio99.wav"/><Relationship Id="rId5" Type="http://schemas.openxmlformats.org/officeDocument/2006/relationships/image" Target="../media/image112.png"/><Relationship Id="rId15" Type="http://schemas.openxmlformats.org/officeDocument/2006/relationships/image" Target="../media/image114.png"/><Relationship Id="rId10" Type="http://schemas.openxmlformats.org/officeDocument/2006/relationships/audio" Target="../media/audio98.wav"/><Relationship Id="rId19" Type="http://schemas.openxmlformats.org/officeDocument/2006/relationships/image" Target="../media/image118.png"/><Relationship Id="rId4" Type="http://schemas.openxmlformats.org/officeDocument/2006/relationships/image" Target="../media/image20.png"/><Relationship Id="rId9" Type="http://schemas.openxmlformats.org/officeDocument/2006/relationships/audio" Target="../media/audio97.wav"/><Relationship Id="rId14" Type="http://schemas.openxmlformats.org/officeDocument/2006/relationships/image" Target="../media/image113.png"/><Relationship Id="rId22" Type="http://schemas.openxmlformats.org/officeDocument/2006/relationships/image" Target="../media/image121.png"/></Relationships>
</file>

<file path=ppt/slides/_rels/slide45.xml.rels><?xml version="1.0" encoding="UTF-8" standalone="yes"?>
<Relationships xmlns="http://schemas.openxmlformats.org/package/2006/relationships"><Relationship Id="rId8" Type="http://schemas.openxmlformats.org/officeDocument/2006/relationships/audio" Target="../media/audio104.wav"/><Relationship Id="rId3" Type="http://schemas.openxmlformats.org/officeDocument/2006/relationships/image" Target="../media/image1.jpg"/><Relationship Id="rId7" Type="http://schemas.openxmlformats.org/officeDocument/2006/relationships/audio" Target="../media/audio103.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102.wav"/><Relationship Id="rId5" Type="http://schemas.openxmlformats.org/officeDocument/2006/relationships/image" Target="../media/image76.gif"/><Relationship Id="rId4" Type="http://schemas.openxmlformats.org/officeDocument/2006/relationships/image" Target="../media/image20.png"/><Relationship Id="rId9" Type="http://schemas.openxmlformats.org/officeDocument/2006/relationships/audio" Target="../media/audio105.wav"/></Relationships>
</file>

<file path=ppt/slides/_rels/slide46.xml.rels><?xml version="1.0" encoding="UTF-8" standalone="yes"?>
<Relationships xmlns="http://schemas.openxmlformats.org/package/2006/relationships"><Relationship Id="rId8" Type="http://schemas.openxmlformats.org/officeDocument/2006/relationships/audio" Target="../media/audio109.wav"/><Relationship Id="rId3" Type="http://schemas.openxmlformats.org/officeDocument/2006/relationships/image" Target="../media/image1.jpg"/><Relationship Id="rId7" Type="http://schemas.openxmlformats.org/officeDocument/2006/relationships/audio" Target="../media/audio108.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107.wav"/><Relationship Id="rId5" Type="http://schemas.openxmlformats.org/officeDocument/2006/relationships/audio" Target="../media/audio106.wav"/><Relationship Id="rId4" Type="http://schemas.openxmlformats.org/officeDocument/2006/relationships/image" Target="../media/image20.png"/><Relationship Id="rId9" Type="http://schemas.openxmlformats.org/officeDocument/2006/relationships/image" Target="../media/image76.gif"/></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3.jpe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gif"/></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123.gif"/><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8" Type="http://schemas.openxmlformats.org/officeDocument/2006/relationships/hyperlink" Target="https://quizlet.com/gb/528120011/year-8-german-term-22-week-1-flash-cards/" TargetMode="External"/><Relationship Id="rId3" Type="http://schemas.openxmlformats.org/officeDocument/2006/relationships/image" Target="../media/image20.png"/><Relationship Id="rId7" Type="http://schemas.openxmlformats.org/officeDocument/2006/relationships/hyperlink" Target="https://quizlet.com/gb/548420824/year-8-german-term-31-week-3-flash-card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quizlet.com/_97klkz?x=1qqt&amp;i=24nvzi" TargetMode="External"/><Relationship Id="rId5" Type="http://schemas.openxmlformats.org/officeDocument/2006/relationships/hyperlink" Target="https://drive.google.com/file/d/1DMUj1G_GZCzPT89FegQkRos181445l07/view?usp=sharing" TargetMode="External"/><Relationship Id="rId10" Type="http://schemas.openxmlformats.org/officeDocument/2006/relationships/image" Target="../media/image129.png"/><Relationship Id="rId4" Type="http://schemas.openxmlformats.org/officeDocument/2006/relationships/image" Target="../media/image127.png"/><Relationship Id="rId9" Type="http://schemas.openxmlformats.org/officeDocument/2006/relationships/image" Target="../media/image12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9.wav"/><Relationship Id="rId18" Type="http://schemas.openxmlformats.org/officeDocument/2006/relationships/image" Target="../media/image27.png"/><Relationship Id="rId26" Type="http://schemas.openxmlformats.org/officeDocument/2006/relationships/image" Target="../media/image32.gif"/><Relationship Id="rId3" Type="http://schemas.openxmlformats.org/officeDocument/2006/relationships/image" Target="../media/image1.jpg"/><Relationship Id="rId21" Type="http://schemas.openxmlformats.org/officeDocument/2006/relationships/image" Target="../media/image29.png"/><Relationship Id="rId7" Type="http://schemas.openxmlformats.org/officeDocument/2006/relationships/audio" Target="../media/audio16.wav"/><Relationship Id="rId12" Type="http://schemas.openxmlformats.org/officeDocument/2006/relationships/image" Target="../media/image24.png"/><Relationship Id="rId17" Type="http://schemas.openxmlformats.org/officeDocument/2006/relationships/audio" Target="../media/audio21.wav"/><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audio" Target="../media/audio22.wav"/><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audio" Target="../media/audio18.wav"/><Relationship Id="rId24" Type="http://schemas.openxmlformats.org/officeDocument/2006/relationships/audio" Target="../media/audio24.wav"/><Relationship Id="rId5" Type="http://schemas.openxmlformats.org/officeDocument/2006/relationships/audio" Target="../media/audio15.wav"/><Relationship Id="rId15" Type="http://schemas.openxmlformats.org/officeDocument/2006/relationships/audio" Target="../media/audio20.wav"/><Relationship Id="rId23" Type="http://schemas.openxmlformats.org/officeDocument/2006/relationships/image" Target="../media/image30.png"/><Relationship Id="rId28" Type="http://schemas.openxmlformats.org/officeDocument/2006/relationships/image" Target="../media/image33.jpe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audio" Target="../media/audio17.wav"/><Relationship Id="rId14" Type="http://schemas.openxmlformats.org/officeDocument/2006/relationships/image" Target="../media/image25.png"/><Relationship Id="rId22" Type="http://schemas.openxmlformats.org/officeDocument/2006/relationships/audio" Target="../media/audio23.wav"/><Relationship Id="rId27"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9.png"/><Relationship Id="rId18" Type="http://schemas.openxmlformats.org/officeDocument/2006/relationships/audio" Target="../media/audio32.wav"/><Relationship Id="rId26" Type="http://schemas.openxmlformats.org/officeDocument/2006/relationships/audio" Target="../media/audio36.wav"/><Relationship Id="rId3" Type="http://schemas.openxmlformats.org/officeDocument/2006/relationships/image" Target="../media/image1.jp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audio" Target="../media/audio29.wav"/><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audio" Target="../media/audio31.wav"/><Relationship Id="rId20" Type="http://schemas.openxmlformats.org/officeDocument/2006/relationships/audio" Target="../media/audio33.wav"/><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38.png"/><Relationship Id="rId24" Type="http://schemas.openxmlformats.org/officeDocument/2006/relationships/audio" Target="../media/audio35.wav"/><Relationship Id="rId5" Type="http://schemas.openxmlformats.org/officeDocument/2006/relationships/image" Target="../media/image35.png"/><Relationship Id="rId15" Type="http://schemas.openxmlformats.org/officeDocument/2006/relationships/audio" Target="../media/audio30.wav"/><Relationship Id="rId23" Type="http://schemas.openxmlformats.org/officeDocument/2006/relationships/image" Target="../media/image44.png"/><Relationship Id="rId28" Type="http://schemas.openxmlformats.org/officeDocument/2006/relationships/audio" Target="../media/audio37.wav"/><Relationship Id="rId10" Type="http://schemas.openxmlformats.org/officeDocument/2006/relationships/audio" Target="../media/audio28.wav"/><Relationship Id="rId19"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37.png"/><Relationship Id="rId14" Type="http://schemas.openxmlformats.org/officeDocument/2006/relationships/image" Target="../media/image40.gif"/><Relationship Id="rId22" Type="http://schemas.openxmlformats.org/officeDocument/2006/relationships/audio" Target="../media/audio34.wav"/><Relationship Id="rId27"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123266"/>
            <a:ext cx="8215482" cy="1485422"/>
          </a:xfrm>
        </p:spPr>
        <p:txBody>
          <a:bodyPr>
            <a:normAutofit fontScale="90000"/>
          </a:bodyPr>
          <a:lstStyle/>
          <a:p>
            <a:pPr algn="l"/>
            <a:r>
              <a:rPr lang="en-GB" sz="4000" b="1" dirty="0">
                <a:solidFill>
                  <a:prstClr val="white"/>
                </a:solidFill>
              </a:rPr>
              <a:t>What is it like? Describing attributes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2865977"/>
            <a:ext cx="7779652" cy="1539932"/>
          </a:xfrm>
        </p:spPr>
        <p:txBody>
          <a:bodyPr>
            <a:noAutofit/>
          </a:bodyPr>
          <a:lstStyle/>
          <a:p>
            <a:pPr algn="l"/>
            <a:r>
              <a:rPr lang="en-GB" sz="3000" dirty="0">
                <a:solidFill>
                  <a:prstClr val="white"/>
                </a:solidFill>
              </a:rPr>
              <a:t>Adjective endings with definite articles R2 (</a:t>
            </a:r>
            <a:r>
              <a:rPr lang="en-GB" sz="3000" dirty="0" err="1">
                <a:solidFill>
                  <a:prstClr val="white"/>
                </a:solidFill>
              </a:rPr>
              <a:t>acc</a:t>
            </a:r>
            <a:r>
              <a:rPr lang="en-GB" sz="3000" dirty="0">
                <a:solidFill>
                  <a:prstClr val="white"/>
                </a:solidFill>
              </a:rPr>
              <a:t>)</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81685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eu</a:t>
            </a:r>
            <a:r>
              <a:rPr lang="en-GB" sz="3000" dirty="0">
                <a:solidFill>
                  <a:prstClr val="white"/>
                </a:solidFill>
              </a:rPr>
              <a:t>] [</a:t>
            </a:r>
            <a:r>
              <a:rPr lang="en-GB" sz="3000" dirty="0" err="1">
                <a:solidFill>
                  <a:prstClr val="white"/>
                </a:solidFill>
              </a:rPr>
              <a:t>äu</a:t>
            </a:r>
            <a:r>
              <a:rPr lang="en-GB" sz="3000" dirty="0">
                <a:solidFill>
                  <a:prstClr val="white"/>
                </a:solidFill>
              </a:rPr>
              <a:t>]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1666"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57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211666" y="5668246"/>
            <a:ext cx="48697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fontScale="90000"/>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de-DE"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UnsereWohnunginBerlinwarsehrteuer</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52663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4916905"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5334000"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6585284"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7547810"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534400"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3907336"/>
            <a:ext cx="8807111" cy="159613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Our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apartment</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/flat in Berlin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was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expensive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1" name="Action Button: Custom 16">
            <a:hlinkClick r:id="" action="ppaction://noaction" highlightClick="1">
              <a:snd r:embed="rId5" name="8-3-1-5 Slide 11-16 1.wav"/>
            </a:hlinkClick>
            <a:extLst>
              <a:ext uri="{FF2B5EF4-FFF2-40B4-BE49-F238E27FC236}">
                <a16:creationId xmlns:a16="http://schemas.microsoft.com/office/drawing/2014/main" id="{ED1D7227-DFAC-4187-8E04-8FADA8EF4456}"/>
              </a:ext>
            </a:extLst>
          </p:cNvPr>
          <p:cNvSpPr/>
          <p:nvPr/>
        </p:nvSpPr>
        <p:spPr>
          <a:xfrm>
            <a:off x="728924" y="4553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37124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50787" cy="707849"/>
          </a:xfrm>
        </p:spPr>
        <p:txBody>
          <a:bodyPr>
            <a:normAutofit fontScale="90000"/>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DasneueHausistvielbesserweilmeinZimmergroßist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644317"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799347"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809257"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4299284"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5021179"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6416842"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3990362"/>
            <a:ext cx="8807111" cy="159613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The new house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much</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better</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because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my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room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big.</a:t>
            </a:r>
          </a:p>
        </p:txBody>
      </p:sp>
      <p:cxnSp>
        <p:nvCxnSpPr>
          <p:cNvPr id="17" name="Straight Connector 16">
            <a:extLst>
              <a:ext uri="{FF2B5EF4-FFF2-40B4-BE49-F238E27FC236}">
                <a16:creationId xmlns:a16="http://schemas.microsoft.com/office/drawing/2014/main" id="{61E1188A-A12C-401E-B091-A7F500A86596}"/>
              </a:ext>
            </a:extLst>
          </p:cNvPr>
          <p:cNvCxnSpPr>
            <a:cxnSpLocks/>
          </p:cNvCxnSpPr>
          <p:nvPr/>
        </p:nvCxnSpPr>
        <p:spPr>
          <a:xfrm>
            <a:off x="7291137"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CA05A1-159C-46C0-80D1-0F75611A33E1}"/>
              </a:ext>
            </a:extLst>
          </p:cNvPr>
          <p:cNvCxnSpPr>
            <a:cxnSpLocks/>
          </p:cNvCxnSpPr>
          <p:nvPr/>
        </p:nvCxnSpPr>
        <p:spPr>
          <a:xfrm>
            <a:off x="8398042"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68E622-053E-43DD-A998-49CDE57F5300}"/>
              </a:ext>
            </a:extLst>
          </p:cNvPr>
          <p:cNvCxnSpPr>
            <a:cxnSpLocks/>
          </p:cNvCxnSpPr>
          <p:nvPr/>
        </p:nvCxnSpPr>
        <p:spPr>
          <a:xfrm>
            <a:off x="9988960"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1DDEC6-25D3-48AF-9D24-829FAA448548}"/>
              </a:ext>
            </a:extLst>
          </p:cNvPr>
          <p:cNvCxnSpPr>
            <a:cxnSpLocks/>
          </p:cNvCxnSpPr>
          <p:nvPr/>
        </p:nvCxnSpPr>
        <p:spPr>
          <a:xfrm>
            <a:off x="10973143" y="27137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3" name="Rounded Rectangle 11">
            <a:extLst>
              <a:ext uri="{FF2B5EF4-FFF2-40B4-BE49-F238E27FC236}">
                <a16:creationId xmlns:a16="http://schemas.microsoft.com/office/drawing/2014/main" id="{1923740D-7226-4080-B722-B944861C8156}"/>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A close up of a logo&#10;&#10;Description automatically generated">
            <a:extLst>
              <a:ext uri="{FF2B5EF4-FFF2-40B4-BE49-F238E27FC236}">
                <a16:creationId xmlns:a16="http://schemas.microsoft.com/office/drawing/2014/main" id="{ED9D56F2-7AC3-4B3C-AE3B-B9E46A114D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2" name="Action Button: Custom 16">
            <a:hlinkClick r:id="" action="ppaction://noaction" highlightClick="1">
              <a:snd r:embed="rId5" name="8-3-1-5 Slide 11-16 2.wav"/>
            </a:hlinkClick>
            <a:extLst>
              <a:ext uri="{FF2B5EF4-FFF2-40B4-BE49-F238E27FC236}">
                <a16:creationId xmlns:a16="http://schemas.microsoft.com/office/drawing/2014/main" id="{F18D09F0-0D24-5B4F-A26E-132DCCD8073A}"/>
              </a:ext>
            </a:extLst>
          </p:cNvPr>
          <p:cNvSpPr/>
          <p:nvPr/>
        </p:nvSpPr>
        <p:spPr>
          <a:xfrm>
            <a:off x="703757" y="45904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53090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058345"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DieStadtkanngefährlichseinundhieristessicherer</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499939"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703095"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809257"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6023811"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2610680" y="3982998"/>
            <a:ext cx="6970637" cy="159613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The city can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dangerous</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safer</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here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17" name="Straight Connector 16">
            <a:extLst>
              <a:ext uri="{FF2B5EF4-FFF2-40B4-BE49-F238E27FC236}">
                <a16:creationId xmlns:a16="http://schemas.microsoft.com/office/drawing/2014/main" id="{61E1188A-A12C-401E-B091-A7F500A86596}"/>
              </a:ext>
            </a:extLst>
          </p:cNvPr>
          <p:cNvCxnSpPr>
            <a:cxnSpLocks/>
          </p:cNvCxnSpPr>
          <p:nvPr/>
        </p:nvCxnSpPr>
        <p:spPr>
          <a:xfrm>
            <a:off x="6855326"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CA05A1-159C-46C0-80D1-0F75611A33E1}"/>
              </a:ext>
            </a:extLst>
          </p:cNvPr>
          <p:cNvCxnSpPr>
            <a:cxnSpLocks/>
          </p:cNvCxnSpPr>
          <p:nvPr/>
        </p:nvCxnSpPr>
        <p:spPr>
          <a:xfrm>
            <a:off x="7765371"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68E622-053E-43DD-A998-49CDE57F5300}"/>
              </a:ext>
            </a:extLst>
          </p:cNvPr>
          <p:cNvCxnSpPr>
            <a:cxnSpLocks/>
          </p:cNvCxnSpPr>
          <p:nvPr/>
        </p:nvCxnSpPr>
        <p:spPr>
          <a:xfrm>
            <a:off x="8564367"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1DDEC6-25D3-48AF-9D24-829FAA448548}"/>
              </a:ext>
            </a:extLst>
          </p:cNvPr>
          <p:cNvCxnSpPr>
            <a:cxnSpLocks/>
          </p:cNvCxnSpPr>
          <p:nvPr/>
        </p:nvCxnSpPr>
        <p:spPr>
          <a:xfrm>
            <a:off x="8991853"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73F5BA-3A23-45E1-BA5B-35E77FEB1762}"/>
              </a:ext>
            </a:extLst>
          </p:cNvPr>
          <p:cNvCxnSpPr>
            <a:cxnSpLocks/>
          </p:cNvCxnSpPr>
          <p:nvPr/>
        </p:nvCxnSpPr>
        <p:spPr>
          <a:xfrm>
            <a:off x="9465185" y="267537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Rounded Rectangle 11">
            <a:extLst>
              <a:ext uri="{FF2B5EF4-FFF2-40B4-BE49-F238E27FC236}">
                <a16:creationId xmlns:a16="http://schemas.microsoft.com/office/drawing/2014/main" id="{5C8DAC31-933D-47CF-A3E9-C2443C2D450B}"/>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A close up of a logo&#10;&#10;Description automatically generated">
            <a:extLst>
              <a:ext uri="{FF2B5EF4-FFF2-40B4-BE49-F238E27FC236}">
                <a16:creationId xmlns:a16="http://schemas.microsoft.com/office/drawing/2014/main" id="{BD3ADE05-EE24-4AA5-A1CA-36E9DE185D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6" name="Action Button: Custom 16">
            <a:hlinkClick r:id="" action="ppaction://noaction" highlightClick="1">
              <a:snd r:embed="rId5" name="8.3.1.5_slide12.wav"/>
            </a:hlinkClick>
            <a:extLst>
              <a:ext uri="{FF2B5EF4-FFF2-40B4-BE49-F238E27FC236}">
                <a16:creationId xmlns:a16="http://schemas.microsoft.com/office/drawing/2014/main" id="{8DE3E872-141F-4974-86D2-A4EF0F38CC2F}"/>
              </a:ext>
            </a:extLst>
          </p:cNvPr>
          <p:cNvSpPr/>
          <p:nvPr/>
        </p:nvSpPr>
        <p:spPr>
          <a:xfrm>
            <a:off x="1348639" y="45691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0226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fade">
                                      <p:cBhvr>
                                        <p:cTn id="3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93267"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EsgibthäufigBusseindieStadt</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331498"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294021"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857383"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5181601"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701560" y="3897141"/>
            <a:ext cx="7804963" cy="171847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frequent</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ly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buses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into</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the city.</a:t>
            </a:r>
          </a:p>
        </p:txBody>
      </p:sp>
      <p:cxnSp>
        <p:nvCxnSpPr>
          <p:cNvPr id="17" name="Straight Connector 16">
            <a:extLst>
              <a:ext uri="{FF2B5EF4-FFF2-40B4-BE49-F238E27FC236}">
                <a16:creationId xmlns:a16="http://schemas.microsoft.com/office/drawing/2014/main" id="{61E1188A-A12C-401E-B091-A7F500A86596}"/>
              </a:ext>
            </a:extLst>
          </p:cNvPr>
          <p:cNvCxnSpPr>
            <a:cxnSpLocks/>
          </p:cNvCxnSpPr>
          <p:nvPr/>
        </p:nvCxnSpPr>
        <p:spPr>
          <a:xfrm>
            <a:off x="5604042"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CA05A1-159C-46C0-80D1-0F75611A33E1}"/>
              </a:ext>
            </a:extLst>
          </p:cNvPr>
          <p:cNvCxnSpPr>
            <a:cxnSpLocks/>
          </p:cNvCxnSpPr>
          <p:nvPr/>
        </p:nvCxnSpPr>
        <p:spPr>
          <a:xfrm>
            <a:off x="6400800"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5" name="Rounded Rectangle 11">
            <a:extLst>
              <a:ext uri="{FF2B5EF4-FFF2-40B4-BE49-F238E27FC236}">
                <a16:creationId xmlns:a16="http://schemas.microsoft.com/office/drawing/2014/main" id="{599B111A-65DF-490F-9B7A-75E3BE48BF72}"/>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79309492-5551-4260-B498-01C26DAA2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0" name="Action Button: Custom 19">
            <a:hlinkClick r:id="" action="ppaction://noaction" highlightClick="1">
              <a:snd r:embed="rId5" name="8-3-1-5 Slide 11-16 4.wav"/>
            </a:hlinkClick>
            <a:extLst>
              <a:ext uri="{FF2B5EF4-FFF2-40B4-BE49-F238E27FC236}">
                <a16:creationId xmlns:a16="http://schemas.microsoft.com/office/drawing/2014/main" id="{408DED6B-8D00-7843-820C-3A35CED50594}"/>
              </a:ext>
            </a:extLst>
          </p:cNvPr>
          <p:cNvSpPr/>
          <p:nvPr/>
        </p:nvSpPr>
        <p:spPr>
          <a:xfrm>
            <a:off x="835143" y="45583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72692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2613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89530" y="2712556"/>
            <a:ext cx="119846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SokannichjedenTagmeinebesteFreundinsehen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400442" y="263972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510861" y="263972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178749" y="263972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4489181" y="263972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2610680" y="3982998"/>
            <a:ext cx="6970637" cy="159613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way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I can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see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my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best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female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friend</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every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day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19" name="Straight Connector 18">
            <a:extLst>
              <a:ext uri="{FF2B5EF4-FFF2-40B4-BE49-F238E27FC236}">
                <a16:creationId xmlns:a16="http://schemas.microsoft.com/office/drawing/2014/main" id="{D2CA05A1-159C-46C0-80D1-0F75611A33E1}"/>
              </a:ext>
            </a:extLst>
          </p:cNvPr>
          <p:cNvCxnSpPr>
            <a:cxnSpLocks/>
          </p:cNvCxnSpPr>
          <p:nvPr/>
        </p:nvCxnSpPr>
        <p:spPr>
          <a:xfrm>
            <a:off x="5299304"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73F5BA-3A23-45E1-BA5B-35E77FEB1762}"/>
              </a:ext>
            </a:extLst>
          </p:cNvPr>
          <p:cNvCxnSpPr>
            <a:cxnSpLocks/>
          </p:cNvCxnSpPr>
          <p:nvPr/>
        </p:nvCxnSpPr>
        <p:spPr>
          <a:xfrm>
            <a:off x="6683865"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AC496C-BCA2-4AAE-B466-1EDAB836269B}"/>
              </a:ext>
            </a:extLst>
          </p:cNvPr>
          <p:cNvCxnSpPr>
            <a:cxnSpLocks/>
          </p:cNvCxnSpPr>
          <p:nvPr/>
        </p:nvCxnSpPr>
        <p:spPr>
          <a:xfrm>
            <a:off x="7906400"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FF630E-6390-4AE3-8FF3-CF3E2F3E2317}"/>
              </a:ext>
            </a:extLst>
          </p:cNvPr>
          <p:cNvCxnSpPr>
            <a:cxnSpLocks/>
          </p:cNvCxnSpPr>
          <p:nvPr/>
        </p:nvCxnSpPr>
        <p:spPr>
          <a:xfrm>
            <a:off x="9824333"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4F1896F6-38CC-4C5B-B7D9-F612C65D114C}"/>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219200EF-E553-4735-ACF6-7474C2055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1" name="Action Button: Custom 16">
            <a:hlinkClick r:id="" action="ppaction://noaction" highlightClick="1">
              <a:snd r:embed="rId5" name="8-3-1-5 Slide 11-16 5.wav"/>
            </a:hlinkClick>
            <a:extLst>
              <a:ext uri="{FF2B5EF4-FFF2-40B4-BE49-F238E27FC236}">
                <a16:creationId xmlns:a16="http://schemas.microsoft.com/office/drawing/2014/main" id="{25121CCC-82F7-F14F-B30E-8A5AD31BE634}"/>
              </a:ext>
            </a:extLst>
          </p:cNvPr>
          <p:cNvSpPr/>
          <p:nvPr/>
        </p:nvSpPr>
        <p:spPr>
          <a:xfrm>
            <a:off x="1400442" y="45842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71356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777537"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Nachbarschaft</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4" y="2709834"/>
            <a:ext cx="117773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MeineSachensindhieralsomussichjetztputzen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4757489"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188745"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866407"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5565938"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2610680" y="3982998"/>
            <a:ext cx="6970637" cy="1596133"/>
          </a:xfrm>
          <a:prstGeom prst="round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My</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things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are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here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so</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I have to clean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now</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17" name="Straight Connector 16">
            <a:extLst>
              <a:ext uri="{FF2B5EF4-FFF2-40B4-BE49-F238E27FC236}">
                <a16:creationId xmlns:a16="http://schemas.microsoft.com/office/drawing/2014/main" id="{61E1188A-A12C-401E-B091-A7F500A86596}"/>
              </a:ext>
            </a:extLst>
          </p:cNvPr>
          <p:cNvCxnSpPr>
            <a:cxnSpLocks/>
          </p:cNvCxnSpPr>
          <p:nvPr/>
        </p:nvCxnSpPr>
        <p:spPr>
          <a:xfrm>
            <a:off x="6424146"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68E622-053E-43DD-A998-49CDE57F5300}"/>
              </a:ext>
            </a:extLst>
          </p:cNvPr>
          <p:cNvCxnSpPr>
            <a:cxnSpLocks/>
          </p:cNvCxnSpPr>
          <p:nvPr/>
        </p:nvCxnSpPr>
        <p:spPr>
          <a:xfrm>
            <a:off x="7481696" y="2679057"/>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1DDEC6-25D3-48AF-9D24-829FAA448548}"/>
              </a:ext>
            </a:extLst>
          </p:cNvPr>
          <p:cNvCxnSpPr>
            <a:cxnSpLocks/>
          </p:cNvCxnSpPr>
          <p:nvPr/>
        </p:nvCxnSpPr>
        <p:spPr>
          <a:xfrm>
            <a:off x="8154306"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D73F5BA-3A23-45E1-BA5B-35E77FEB1762}"/>
              </a:ext>
            </a:extLst>
          </p:cNvPr>
          <p:cNvCxnSpPr>
            <a:cxnSpLocks/>
          </p:cNvCxnSpPr>
          <p:nvPr/>
        </p:nvCxnSpPr>
        <p:spPr>
          <a:xfrm>
            <a:off x="9063233" y="263700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9" name="Rounded Rectangle 11">
            <a:extLst>
              <a:ext uri="{FF2B5EF4-FFF2-40B4-BE49-F238E27FC236}">
                <a16:creationId xmlns:a16="http://schemas.microsoft.com/office/drawing/2014/main" id="{B50C49EB-D4FA-4847-B9C8-5C8D42D12A00}"/>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A close up of a logo&#10;&#10;Description automatically generated">
            <a:extLst>
              <a:ext uri="{FF2B5EF4-FFF2-40B4-BE49-F238E27FC236}">
                <a16:creationId xmlns:a16="http://schemas.microsoft.com/office/drawing/2014/main" id="{A3CABB64-7BDC-451F-94F8-4282000118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sp>
        <p:nvSpPr>
          <p:cNvPr id="23" name="Action Button: Custom 16">
            <a:hlinkClick r:id="" action="ppaction://noaction" highlightClick="1">
              <a:snd r:embed="rId5" name="8-3-1-5 Slide 11-16 6.wav"/>
            </a:hlinkClick>
            <a:extLst>
              <a:ext uri="{FF2B5EF4-FFF2-40B4-BE49-F238E27FC236}">
                <a16:creationId xmlns:a16="http://schemas.microsoft.com/office/drawing/2014/main" id="{DA5FAA28-0FFE-FD44-82BD-8BEA8CA05A2D}"/>
              </a:ext>
            </a:extLst>
          </p:cNvPr>
          <p:cNvSpPr/>
          <p:nvPr/>
        </p:nvSpPr>
        <p:spPr>
          <a:xfrm>
            <a:off x="1348639" y="45830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71161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044611" cy="707849"/>
          </a:xfrm>
        </p:spPr>
        <p:txBody>
          <a:bodyPr>
            <a:normAutofit/>
          </a:bodyPr>
          <a:lstStyle/>
          <a:p>
            <a:r>
              <a:rPr lang="en-GB" sz="3600" b="1" dirty="0" err="1">
                <a:solidFill>
                  <a:schemeClr val="bg1"/>
                </a:solidFill>
              </a:rPr>
              <a:t>Falsche</a:t>
            </a:r>
            <a:r>
              <a:rPr lang="en-GB" sz="3600" b="1" dirty="0">
                <a:solidFill>
                  <a:schemeClr val="bg1"/>
                </a:solidFill>
              </a:rPr>
              <a:t> Freunde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9907" y="247047"/>
            <a:ext cx="153898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5A76311-6311-4133-8C60-8F5E86E9494E}"/>
              </a:ext>
            </a:extLst>
          </p:cNvPr>
          <p:cNvSpPr txBox="1"/>
          <p:nvPr/>
        </p:nvSpPr>
        <p:spPr>
          <a:xfrm>
            <a:off x="180000" y="1294052"/>
            <a:ext cx="117788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Four words in this week’s vocabulary set </a:t>
            </a:r>
            <a:r>
              <a:rPr lang="en-US" sz="2600" b="1" dirty="0">
                <a:solidFill>
                  <a:srgbClr val="4472C4">
                    <a:lumMod val="50000"/>
                  </a:srgbClr>
                </a:solidFill>
                <a:latin typeface="Century Gothic" panose="020F0302020204030204"/>
              </a:rPr>
              <a:t>look like English </a:t>
            </a:r>
            <a:r>
              <a:rPr lang="en-US" sz="2600" dirty="0">
                <a:solidFill>
                  <a:srgbClr val="4472C4">
                    <a:lumMod val="50000"/>
                  </a:srgbClr>
                </a:solidFill>
                <a:latin typeface="Century Gothic" panose="020F0302020204030204"/>
              </a:rPr>
              <a:t>words:</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190DF372-8177-46A4-88FE-46A1AC87A8C9}"/>
              </a:ext>
            </a:extLst>
          </p:cNvPr>
          <p:cNvSpPr txBox="1"/>
          <p:nvPr/>
        </p:nvSpPr>
        <p:spPr>
          <a:xfrm>
            <a:off x="180000" y="2588086"/>
            <a:ext cx="120120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Two of these words </a:t>
            </a:r>
            <a:r>
              <a:rPr lang="en-US" sz="2600" b="1" dirty="0">
                <a:solidFill>
                  <a:srgbClr val="4472C4">
                    <a:lumMod val="50000"/>
                  </a:srgbClr>
                </a:solidFill>
                <a:latin typeface="Century Gothic" panose="020F0302020204030204"/>
              </a:rPr>
              <a:t>share a meaning </a:t>
            </a:r>
            <a:r>
              <a:rPr lang="en-US" sz="2600" dirty="0">
                <a:solidFill>
                  <a:srgbClr val="4472C4">
                    <a:lumMod val="50000"/>
                  </a:srgbClr>
                </a:solidFill>
                <a:latin typeface="Century Gothic" panose="020F0302020204030204"/>
              </a:rPr>
              <a:t>with the English words they look like: </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C6C8E630-7C9C-4FDE-AE64-002E92A896B1}"/>
              </a:ext>
            </a:extLst>
          </p:cNvPr>
          <p:cNvSpPr txBox="1"/>
          <p:nvPr/>
        </p:nvSpPr>
        <p:spPr>
          <a:xfrm>
            <a:off x="237926" y="1896847"/>
            <a:ext cx="1881029" cy="492443"/>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der Stoff</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7BDCC629-6576-463B-9E1E-FDFA5AF73CA1}"/>
              </a:ext>
            </a:extLst>
          </p:cNvPr>
          <p:cNvSpPr txBox="1"/>
          <p:nvPr/>
        </p:nvSpPr>
        <p:spPr>
          <a:xfrm>
            <a:off x="3403600" y="1902723"/>
            <a:ext cx="1881029" cy="492443"/>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das </a:t>
            </a:r>
            <a:r>
              <a:rPr lang="en-US" sz="2600" dirty="0" err="1">
                <a:solidFill>
                  <a:srgbClr val="4472C4">
                    <a:lumMod val="50000"/>
                  </a:srgbClr>
                </a:solidFill>
                <a:latin typeface="Century Gothic" panose="020F0302020204030204"/>
              </a:rPr>
              <a:t>Foto</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C1442FD0-B493-46B9-BAAA-EC7C743D2311}"/>
              </a:ext>
            </a:extLst>
          </p:cNvPr>
          <p:cNvSpPr txBox="1"/>
          <p:nvPr/>
        </p:nvSpPr>
        <p:spPr>
          <a:xfrm>
            <a:off x="6569274" y="1903961"/>
            <a:ext cx="1881029" cy="492443"/>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der </a:t>
            </a:r>
            <a:r>
              <a:rPr lang="en-US" sz="2600" dirty="0" err="1">
                <a:solidFill>
                  <a:srgbClr val="4472C4">
                    <a:lumMod val="50000"/>
                  </a:srgbClr>
                </a:solidFill>
                <a:latin typeface="Century Gothic" panose="020F0302020204030204"/>
              </a:rPr>
              <a:t>Raum</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EF5DFF6B-F0E8-4835-B2B7-81D65BC57915}"/>
              </a:ext>
            </a:extLst>
          </p:cNvPr>
          <p:cNvSpPr txBox="1"/>
          <p:nvPr/>
        </p:nvSpPr>
        <p:spPr>
          <a:xfrm>
            <a:off x="9734949" y="1902723"/>
            <a:ext cx="1881029" cy="492443"/>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die Dame</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5A10E499-158E-424F-952B-C75200FEDBC1}"/>
              </a:ext>
            </a:extLst>
          </p:cNvPr>
          <p:cNvSpPr txBox="1"/>
          <p:nvPr/>
        </p:nvSpPr>
        <p:spPr>
          <a:xfrm>
            <a:off x="180000" y="3179887"/>
            <a:ext cx="45226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4472C4">
                    <a:lumMod val="50000"/>
                  </a:srgbClr>
                </a:solidFill>
                <a:latin typeface="Century Gothic" panose="020F0302020204030204"/>
              </a:rPr>
              <a:t>das </a:t>
            </a:r>
            <a:r>
              <a:rPr lang="en-US" sz="2600" b="1" dirty="0" err="1">
                <a:solidFill>
                  <a:srgbClr val="4472C4">
                    <a:lumMod val="50000"/>
                  </a:srgbClr>
                </a:solidFill>
                <a:latin typeface="Century Gothic" panose="020F0302020204030204"/>
              </a:rPr>
              <a:t>Foto</a:t>
            </a:r>
            <a:r>
              <a:rPr lang="en-US" sz="2600" b="1" dirty="0">
                <a:solidFill>
                  <a:srgbClr val="4472C4">
                    <a:lumMod val="50000"/>
                  </a:srgbClr>
                </a:solidFill>
                <a:latin typeface="Century Gothic" panose="020F0302020204030204"/>
              </a:rPr>
              <a:t> </a:t>
            </a:r>
            <a:r>
              <a:rPr lang="en-US" sz="2600" dirty="0">
                <a:solidFill>
                  <a:srgbClr val="4472C4">
                    <a:lumMod val="50000"/>
                  </a:srgbClr>
                </a:solidFill>
                <a:latin typeface="Century Gothic" panose="020F0302020204030204"/>
              </a:rPr>
              <a:t>- </a:t>
            </a:r>
            <a:r>
              <a:rPr lang="en-US" sz="2600" b="1" dirty="0">
                <a:solidFill>
                  <a:srgbClr val="4472C4">
                    <a:lumMod val="50000"/>
                  </a:srgbClr>
                </a:solidFill>
                <a:latin typeface="Century Gothic" panose="020F0302020204030204"/>
              </a:rPr>
              <a:t>photo</a:t>
            </a:r>
            <a:endParaRPr kumimoji="0" lang="en-US" sz="26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EACB7DF9-F1FD-4F99-BCE7-9406E43230AE}"/>
              </a:ext>
            </a:extLst>
          </p:cNvPr>
          <p:cNvSpPr txBox="1"/>
          <p:nvPr/>
        </p:nvSpPr>
        <p:spPr>
          <a:xfrm>
            <a:off x="6622861" y="3179886"/>
            <a:ext cx="45226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4472C4">
                    <a:lumMod val="50000"/>
                  </a:srgbClr>
                </a:solidFill>
                <a:latin typeface="Century Gothic" panose="020F0302020204030204"/>
              </a:rPr>
              <a:t>der </a:t>
            </a:r>
            <a:r>
              <a:rPr lang="en-US" sz="2600" b="1" dirty="0" err="1">
                <a:solidFill>
                  <a:srgbClr val="4472C4">
                    <a:lumMod val="50000"/>
                  </a:srgbClr>
                </a:solidFill>
                <a:latin typeface="Century Gothic" panose="020F0302020204030204"/>
              </a:rPr>
              <a:t>Raum</a:t>
            </a:r>
            <a:r>
              <a:rPr lang="en-US" sz="2600" b="1" dirty="0">
                <a:solidFill>
                  <a:srgbClr val="4472C4">
                    <a:lumMod val="50000"/>
                  </a:srgbClr>
                </a:solidFill>
                <a:latin typeface="Century Gothic" panose="020F0302020204030204"/>
              </a:rPr>
              <a:t> </a:t>
            </a:r>
            <a:r>
              <a:rPr lang="en-US" sz="2600" dirty="0">
                <a:solidFill>
                  <a:srgbClr val="4472C4">
                    <a:lumMod val="50000"/>
                  </a:srgbClr>
                </a:solidFill>
                <a:latin typeface="Century Gothic" panose="020F0302020204030204"/>
              </a:rPr>
              <a:t>- </a:t>
            </a:r>
            <a:r>
              <a:rPr lang="en-US" sz="2600" b="1" dirty="0">
                <a:solidFill>
                  <a:srgbClr val="4472C4">
                    <a:lumMod val="50000"/>
                  </a:srgbClr>
                </a:solidFill>
                <a:latin typeface="Century Gothic" panose="020F0302020204030204"/>
              </a:rPr>
              <a:t>room</a:t>
            </a:r>
            <a:endParaRPr kumimoji="0" lang="en-US" sz="26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5FF6B6A3-F092-41AA-B94B-934B7D99F6CA}"/>
              </a:ext>
            </a:extLst>
          </p:cNvPr>
          <p:cNvSpPr txBox="1"/>
          <p:nvPr/>
        </p:nvSpPr>
        <p:spPr>
          <a:xfrm>
            <a:off x="180000" y="3771688"/>
            <a:ext cx="12406956" cy="492443"/>
          </a:xfrm>
          <a:prstGeom prst="rect">
            <a:avLst/>
          </a:prstGeom>
          <a:noFill/>
        </p:spPr>
        <p:txBody>
          <a:bodyPr wrap="square" rtlCol="0">
            <a:spAutoFit/>
          </a:bodyPr>
          <a:lstStyle/>
          <a:p>
            <a:pPr lvl="0">
              <a:defRPr/>
            </a:pPr>
            <a:r>
              <a:rPr lang="en-US" sz="2600" dirty="0">
                <a:solidFill>
                  <a:srgbClr val="4472C4">
                    <a:lumMod val="50000"/>
                  </a:srgbClr>
                </a:solidFill>
                <a:latin typeface="Century Gothic" panose="020F0302020204030204"/>
              </a:rPr>
              <a:t>This type of word is called a </a:t>
            </a:r>
            <a:r>
              <a:rPr lang="en-US" sz="2600" b="1" dirty="0">
                <a:solidFill>
                  <a:srgbClr val="4472C4">
                    <a:lumMod val="50000"/>
                  </a:srgbClr>
                </a:solidFill>
                <a:latin typeface="Century Gothic" panose="020F0302020204030204"/>
              </a:rPr>
              <a:t>cognate </a:t>
            </a:r>
            <a:r>
              <a:rPr lang="en-US" sz="2600" dirty="0">
                <a:solidFill>
                  <a:srgbClr val="4472C4">
                    <a:lumMod val="50000"/>
                  </a:srgbClr>
                </a:solidFill>
                <a:latin typeface="Century Gothic" panose="020F0302020204030204"/>
              </a:rPr>
              <a:t>and </a:t>
            </a:r>
            <a:r>
              <a:rPr lang="en-US" sz="2600" dirty="0">
                <a:solidFill>
                  <a:srgbClr val="4472C4">
                    <a:lumMod val="50000"/>
                  </a:srgbClr>
                </a:solidFill>
              </a:rPr>
              <a:t>can be very useful for learning!</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76BBE5A9-382C-4233-AD8E-A4882839C936}"/>
              </a:ext>
            </a:extLst>
          </p:cNvPr>
          <p:cNvSpPr txBox="1"/>
          <p:nvPr/>
        </p:nvSpPr>
        <p:spPr>
          <a:xfrm>
            <a:off x="169792" y="4543741"/>
            <a:ext cx="117788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4472C4">
                    <a:lumMod val="50000"/>
                  </a:srgbClr>
                </a:solidFill>
                <a:latin typeface="Century Gothic" panose="020F0302020204030204"/>
              </a:rPr>
              <a:t>The others have </a:t>
            </a:r>
            <a:r>
              <a:rPr lang="en-US" sz="2600" b="1" dirty="0">
                <a:solidFill>
                  <a:srgbClr val="4472C4">
                    <a:lumMod val="50000"/>
                  </a:srgbClr>
                </a:solidFill>
                <a:latin typeface="Century Gothic" panose="020F0302020204030204"/>
              </a:rPr>
              <a:t>different meanings </a:t>
            </a:r>
            <a:r>
              <a:rPr lang="en-US" sz="2600" dirty="0">
                <a:solidFill>
                  <a:srgbClr val="4472C4">
                    <a:lumMod val="50000"/>
                  </a:srgbClr>
                </a:solidFill>
                <a:latin typeface="Century Gothic" panose="020F0302020204030204"/>
              </a:rPr>
              <a:t>from the words they look like: </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24592F54-607B-4D23-8FB3-155C8B2776F7}"/>
              </a:ext>
            </a:extLst>
          </p:cNvPr>
          <p:cNvSpPr txBox="1"/>
          <p:nvPr/>
        </p:nvSpPr>
        <p:spPr>
          <a:xfrm>
            <a:off x="169792" y="5136161"/>
            <a:ext cx="6637408" cy="492443"/>
          </a:xfrm>
          <a:prstGeom prst="rect">
            <a:avLst/>
          </a:prstGeom>
          <a:noFill/>
        </p:spPr>
        <p:txBody>
          <a:bodyPr wrap="square" rtlCol="0">
            <a:spAutoFit/>
          </a:bodyPr>
          <a:lstStyle/>
          <a:p>
            <a:pPr lvl="0">
              <a:defRPr/>
            </a:pPr>
            <a:r>
              <a:rPr lang="en-US" sz="2600" b="1" dirty="0">
                <a:solidFill>
                  <a:srgbClr val="4472C4">
                    <a:lumMod val="50000"/>
                  </a:srgbClr>
                </a:solidFill>
                <a:latin typeface="Century Gothic" panose="020F0302020204030204"/>
              </a:rPr>
              <a:t>der Stoff </a:t>
            </a:r>
            <a:r>
              <a:rPr lang="en-US" sz="2600" dirty="0">
                <a:solidFill>
                  <a:srgbClr val="4472C4">
                    <a:lumMod val="50000"/>
                  </a:srgbClr>
                </a:solidFill>
              </a:rPr>
              <a:t>- </a:t>
            </a:r>
            <a:r>
              <a:rPr lang="en-US" sz="2600" b="1" dirty="0">
                <a:solidFill>
                  <a:srgbClr val="4472C4">
                    <a:lumMod val="50000"/>
                  </a:srgbClr>
                </a:solidFill>
                <a:latin typeface="Century Gothic" panose="020F0302020204030204"/>
              </a:rPr>
              <a:t>material, cloth </a:t>
            </a:r>
            <a:r>
              <a:rPr lang="en-US" sz="2600" dirty="0">
                <a:solidFill>
                  <a:srgbClr val="4472C4">
                    <a:lumMod val="50000"/>
                  </a:srgbClr>
                </a:solidFill>
                <a:latin typeface="Century Gothic" panose="020F0302020204030204"/>
              </a:rPr>
              <a:t>(not ‘stuff’)</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FAE98F5E-FF66-462D-8E2F-50DD8D059165}"/>
              </a:ext>
            </a:extLst>
          </p:cNvPr>
          <p:cNvSpPr txBox="1"/>
          <p:nvPr/>
        </p:nvSpPr>
        <p:spPr>
          <a:xfrm>
            <a:off x="6622861" y="5130093"/>
            <a:ext cx="5569139" cy="492443"/>
          </a:xfrm>
          <a:prstGeom prst="rect">
            <a:avLst/>
          </a:prstGeom>
          <a:noFill/>
        </p:spPr>
        <p:txBody>
          <a:bodyPr wrap="square" rtlCol="0">
            <a:spAutoFit/>
          </a:bodyPr>
          <a:lstStyle/>
          <a:p>
            <a:pPr lvl="0">
              <a:defRPr/>
            </a:pPr>
            <a:r>
              <a:rPr lang="en-US" sz="2600" b="1" dirty="0">
                <a:solidFill>
                  <a:srgbClr val="4472C4">
                    <a:lumMod val="50000"/>
                  </a:srgbClr>
                </a:solidFill>
                <a:latin typeface="Century Gothic" panose="020F0302020204030204"/>
              </a:rPr>
              <a:t>die Dame </a:t>
            </a:r>
            <a:r>
              <a:rPr lang="en-US" sz="2600" dirty="0">
                <a:solidFill>
                  <a:srgbClr val="4472C4">
                    <a:lumMod val="50000"/>
                  </a:srgbClr>
                </a:solidFill>
              </a:rPr>
              <a:t>- </a:t>
            </a:r>
            <a:r>
              <a:rPr lang="en-US" sz="2600" b="1" dirty="0">
                <a:solidFill>
                  <a:srgbClr val="4472C4">
                    <a:lumMod val="50000"/>
                  </a:srgbClr>
                </a:solidFill>
                <a:latin typeface="Century Gothic" panose="020F0302020204030204"/>
              </a:rPr>
              <a:t>lady</a:t>
            </a:r>
            <a:r>
              <a:rPr lang="en-US" sz="2600" dirty="0">
                <a:solidFill>
                  <a:srgbClr val="4472C4">
                    <a:lumMod val="50000"/>
                  </a:srgbClr>
                </a:solidFill>
                <a:latin typeface="Century Gothic" panose="020F0302020204030204"/>
              </a:rPr>
              <a:t> (not ‘dame’) </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DAC86C8A-0763-47B8-81A2-EFB99BA972A5}"/>
              </a:ext>
            </a:extLst>
          </p:cNvPr>
          <p:cNvSpPr txBox="1"/>
          <p:nvPr/>
        </p:nvSpPr>
        <p:spPr>
          <a:xfrm>
            <a:off x="169792" y="5728581"/>
            <a:ext cx="11842208" cy="492443"/>
          </a:xfrm>
          <a:prstGeom prst="rect">
            <a:avLst/>
          </a:prstGeom>
          <a:noFill/>
        </p:spPr>
        <p:txBody>
          <a:bodyPr wrap="square" rtlCol="0">
            <a:spAutoFit/>
          </a:bodyPr>
          <a:lstStyle/>
          <a:p>
            <a:pPr lvl="0">
              <a:defRPr/>
            </a:pPr>
            <a:r>
              <a:rPr lang="en-US" sz="2600" dirty="0">
                <a:solidFill>
                  <a:srgbClr val="4472C4">
                    <a:lumMod val="50000"/>
                  </a:srgbClr>
                </a:solidFill>
                <a:latin typeface="Century Gothic" panose="020F0302020204030204"/>
              </a:rPr>
              <a:t>These are called </a:t>
            </a:r>
            <a:r>
              <a:rPr lang="en-US" sz="2600" b="1" dirty="0">
                <a:solidFill>
                  <a:srgbClr val="4472C4">
                    <a:lumMod val="50000"/>
                  </a:srgbClr>
                </a:solidFill>
                <a:latin typeface="Century Gothic" panose="020F0302020204030204"/>
              </a:rPr>
              <a:t>false friends</a:t>
            </a:r>
            <a:r>
              <a:rPr lang="en-US" sz="2600" dirty="0">
                <a:solidFill>
                  <a:srgbClr val="4472C4">
                    <a:lumMod val="50000"/>
                  </a:srgbClr>
                </a:solidFill>
                <a:latin typeface="Century Gothic" panose="020F0302020204030204"/>
              </a:rPr>
              <a:t> and we have to be careful with them!</a:t>
            </a:r>
            <a:endParaRPr kumimoji="0" lang="en-US" sz="260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2258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animBg="1"/>
      <p:bldP spid="22" grpId="0" animBg="1"/>
      <p:bldP spid="23" grpId="0"/>
      <p:bldP spid="24"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08414" cy="707849"/>
          </a:xfrm>
        </p:spPr>
        <p:txBody>
          <a:bodyPr>
            <a:normAutofit/>
          </a:bodyPr>
          <a:lstStyle/>
          <a:p>
            <a:r>
              <a:rPr lang="en-GB" sz="3600" b="1" dirty="0" err="1">
                <a:solidFill>
                  <a:schemeClr val="bg1"/>
                </a:solidFill>
              </a:rPr>
              <a:t>Falsche</a:t>
            </a:r>
            <a:r>
              <a:rPr lang="en-GB" sz="3600" b="1" dirty="0">
                <a:solidFill>
                  <a:schemeClr val="bg1"/>
                </a:solidFill>
              </a:rPr>
              <a:t> Freunde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 </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6814" y="2160161"/>
            <a:ext cx="3118372" cy="707886"/>
          </a:xfrm>
          <a:prstGeom prst="rect">
            <a:avLst/>
          </a:prstGeom>
          <a:noFill/>
        </p:spPr>
        <p:txBody>
          <a:bodyPr wrap="square" rtlCol="0">
            <a:spAutoFit/>
          </a:bodyPr>
          <a:lstStyle/>
          <a:p>
            <a:pPr algn="ctr"/>
            <a:r>
              <a:rPr lang="fr-FR" sz="4000" dirty="0" err="1">
                <a:solidFill>
                  <a:schemeClr val="accent5">
                    <a:lumMod val="50000"/>
                  </a:schemeClr>
                </a:solidFill>
              </a:rPr>
              <a:t>das</a:t>
            </a:r>
            <a:r>
              <a:rPr lang="fr-FR" sz="4000" dirty="0">
                <a:solidFill>
                  <a:schemeClr val="accent5">
                    <a:lumMod val="50000"/>
                  </a:schemeClr>
                </a:solidFill>
              </a:rPr>
              <a:t> Handy</a:t>
            </a:r>
          </a:p>
        </p:txBody>
      </p:sp>
      <p:pic>
        <p:nvPicPr>
          <p:cNvPr id="4098" name="Picture 2" descr="Hand, Palm, Fingers, Spread, Silhouette, Stop, Halt">
            <a:extLst>
              <a:ext uri="{FF2B5EF4-FFF2-40B4-BE49-F238E27FC236}">
                <a16:creationId xmlns:a16="http://schemas.microsoft.com/office/drawing/2014/main" id="{501E7CA3-F589-4786-8C4E-D50D299F5A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9813" flipH="1">
            <a:off x="7064453" y="2631176"/>
            <a:ext cx="2314513" cy="28340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martphone, Apple, Cellphone, Iphone, Mobile, Phone">
            <a:extLst>
              <a:ext uri="{FF2B5EF4-FFF2-40B4-BE49-F238E27FC236}">
                <a16:creationId xmlns:a16="http://schemas.microsoft.com/office/drawing/2014/main" id="{EEA4B1DF-5724-4666-AF87-29AB30472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360" y="2710543"/>
            <a:ext cx="1915882" cy="29665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7C561B-E555-42B9-B855-EC8AED1F90AB}"/>
              </a:ext>
            </a:extLst>
          </p:cNvPr>
          <p:cNvSpPr txBox="1"/>
          <p:nvPr/>
        </p:nvSpPr>
        <p:spPr>
          <a:xfrm>
            <a:off x="7187862" y="5585373"/>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509C2AAD-921B-4FEC-8212-00FF2395C90A}"/>
              </a:ext>
            </a:extLst>
          </p:cNvPr>
          <p:cNvSpPr txBox="1"/>
          <p:nvPr/>
        </p:nvSpPr>
        <p:spPr>
          <a:xfrm>
            <a:off x="3346099" y="5677071"/>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87403" cy="707849"/>
          </a:xfrm>
        </p:spPr>
        <p:txBody>
          <a:bodyPr>
            <a:normAutofit/>
          </a:bodyPr>
          <a:lstStyle/>
          <a:p>
            <a:r>
              <a:rPr lang="en-GB" sz="3600" b="1" dirty="0" err="1">
                <a:solidFill>
                  <a:schemeClr val="bg1"/>
                </a:solidFill>
              </a:rPr>
              <a:t>Falsche</a:t>
            </a:r>
            <a:r>
              <a:rPr lang="en-GB" sz="3600" b="1" dirty="0">
                <a:solidFill>
                  <a:schemeClr val="bg1"/>
                </a:solidFill>
              </a:rPr>
              <a:t> Freunde (2/8)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1755" y="2162065"/>
            <a:ext cx="3118372" cy="707886"/>
          </a:xfrm>
          <a:prstGeom prst="rect">
            <a:avLst/>
          </a:prstGeom>
          <a:noFill/>
        </p:spPr>
        <p:txBody>
          <a:bodyPr wrap="square" rtlCol="0">
            <a:spAutoFit/>
          </a:bodyPr>
          <a:lstStyle/>
          <a:p>
            <a:pPr algn="ctr"/>
            <a:r>
              <a:rPr lang="fr-FR" sz="4000" dirty="0">
                <a:solidFill>
                  <a:schemeClr val="accent5">
                    <a:lumMod val="50000"/>
                  </a:schemeClr>
                </a:solidFill>
              </a:rPr>
              <a:t>die </a:t>
            </a:r>
            <a:r>
              <a:rPr lang="fr-FR" sz="4000" dirty="0" err="1">
                <a:solidFill>
                  <a:schemeClr val="accent5">
                    <a:lumMod val="50000"/>
                  </a:schemeClr>
                </a:solidFill>
              </a:rPr>
              <a:t>Musik</a:t>
            </a:r>
            <a:endParaRPr lang="fr-FR" sz="4000" dirty="0">
              <a:solidFill>
                <a:schemeClr val="accent5">
                  <a:lumMod val="50000"/>
                </a:schemeClr>
              </a:solidFill>
            </a:endParaRP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7172" name="Picture 4" descr="Backpack, Bag, Hiking, Trip, Travel, Luggage, Outdoors">
            <a:extLst>
              <a:ext uri="{FF2B5EF4-FFF2-40B4-BE49-F238E27FC236}">
                <a16:creationId xmlns:a16="http://schemas.microsoft.com/office/drawing/2014/main" id="{6DF1C237-531D-413E-8101-3259486BEB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2385" y="3254274"/>
            <a:ext cx="2045711" cy="24426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A67FCC-FA95-4240-B0BC-D0C6F5E86FB8}"/>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pic>
        <p:nvPicPr>
          <p:cNvPr id="2050" name="Picture 2" descr="Silhouette, Musical, Note, Clef, Bass, Treble, Music">
            <a:extLst>
              <a:ext uri="{FF2B5EF4-FFF2-40B4-BE49-F238E27FC236}">
                <a16:creationId xmlns:a16="http://schemas.microsoft.com/office/drawing/2014/main" id="{6EAA8A3F-94EE-4F4B-A3F9-21D06CC9C0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4880" y="3464707"/>
            <a:ext cx="3734054" cy="229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172"/>
                                        </p:tgtEl>
                                      </p:cBhvr>
                                    </p:animEffect>
                                    <p:set>
                                      <p:cBhvr>
                                        <p:cTn id="10" dur="1" fill="hold">
                                          <p:stCondLst>
                                            <p:cond delay="499"/>
                                          </p:stCondLst>
                                        </p:cTn>
                                        <p:tgtEl>
                                          <p:spTgt spid="7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err="1">
                <a:solidFill>
                  <a:schemeClr val="bg1"/>
                </a:solidFill>
              </a:rPr>
              <a:t>Falsche</a:t>
            </a:r>
            <a:r>
              <a:rPr lang="en-GB" sz="3600" b="1" dirty="0">
                <a:solidFill>
                  <a:schemeClr val="bg1"/>
                </a:solidFill>
              </a:rPr>
              <a:t> Freunde (3/8)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1755" y="2160161"/>
            <a:ext cx="3118372" cy="707886"/>
          </a:xfrm>
          <a:prstGeom prst="rect">
            <a:avLst/>
          </a:prstGeom>
          <a:noFill/>
        </p:spPr>
        <p:txBody>
          <a:bodyPr wrap="square" rtlCol="0">
            <a:spAutoFit/>
          </a:bodyPr>
          <a:lstStyle/>
          <a:p>
            <a:pPr algn="ctr"/>
            <a:r>
              <a:rPr lang="fr-FR" sz="4000" dirty="0">
                <a:solidFill>
                  <a:schemeClr val="accent5">
                    <a:lumMod val="50000"/>
                  </a:schemeClr>
                </a:solidFill>
              </a:rPr>
              <a:t>der Hut</a:t>
            </a: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6146" name="Picture 2" descr="Hut, Bungalow, Camp, Tropical, Camping">
            <a:extLst>
              <a:ext uri="{FF2B5EF4-FFF2-40B4-BE49-F238E27FC236}">
                <a16:creationId xmlns:a16="http://schemas.microsoft.com/office/drawing/2014/main" id="{6BA49867-9B96-4008-BE8C-50BEAFA8A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655" y="3234140"/>
            <a:ext cx="3190282" cy="23377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t, Trilby, Black, Brim, Crease, Felt">
            <a:extLst>
              <a:ext uri="{FF2B5EF4-FFF2-40B4-BE49-F238E27FC236}">
                <a16:creationId xmlns:a16="http://schemas.microsoft.com/office/drawing/2014/main" id="{E8DB6529-D18B-4AFF-856D-17AB2E2E3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615" y="3248532"/>
            <a:ext cx="3190282" cy="23580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420A24D-7BD1-4819-815D-C45DCC598230}"/>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spTree>
    <p:extLst>
      <p:ext uri="{BB962C8B-B14F-4D97-AF65-F5344CB8AC3E}">
        <p14:creationId xmlns:p14="http://schemas.microsoft.com/office/powerpoint/2010/main" val="38940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r>
              <a:rPr lang="en-GB" sz="9600" b="1" dirty="0"/>
              <a:t/>
            </a:r>
            <a:br>
              <a:rPr lang="en-GB" sz="9600" b="1" dirty="0"/>
            </a:br>
            <a:endParaRPr lang="en-GB" dirty="0"/>
          </a:p>
        </p:txBody>
      </p:sp>
      <p:pic>
        <p:nvPicPr>
          <p:cNvPr id="4" name="Picture 3" descr="outline of Germany, filled with the colours of the German fla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6762" y="273429"/>
            <a:ext cx="4178476" cy="4178476"/>
          </a:xfrm>
          <a:prstGeom prst="rect">
            <a:avLst/>
          </a:prstGeom>
        </p:spPr>
      </p:pic>
      <p:sp>
        <p:nvSpPr>
          <p:cNvPr id="2" name="Rectangle 1"/>
          <p:cNvSpPr/>
          <p:nvPr/>
        </p:nvSpPr>
        <p:spPr>
          <a:xfrm>
            <a:off x="1261183" y="4287533"/>
            <a:ext cx="966963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eu</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tschland</a:t>
            </a:r>
          </a:p>
        </p:txBody>
      </p:sp>
    </p:spTree>
    <p:extLst>
      <p:ext uri="{BB962C8B-B14F-4D97-AF65-F5344CB8AC3E}">
        <p14:creationId xmlns:p14="http://schemas.microsoft.com/office/powerpoint/2010/main" val="15355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Deutschland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82687" cy="707849"/>
          </a:xfrm>
        </p:spPr>
        <p:txBody>
          <a:bodyPr>
            <a:normAutofit/>
          </a:bodyPr>
          <a:lstStyle/>
          <a:p>
            <a:r>
              <a:rPr lang="en-GB" sz="3600" b="1" dirty="0" err="1">
                <a:solidFill>
                  <a:schemeClr val="bg1"/>
                </a:solidFill>
              </a:rPr>
              <a:t>Falsche</a:t>
            </a:r>
            <a:r>
              <a:rPr lang="en-GB" sz="3600" b="1" dirty="0">
                <a:solidFill>
                  <a:schemeClr val="bg1"/>
                </a:solidFill>
              </a:rPr>
              <a:t> Freunde (4/8)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6814" y="2160161"/>
            <a:ext cx="3118372" cy="707886"/>
          </a:xfrm>
          <a:prstGeom prst="rect">
            <a:avLst/>
          </a:prstGeom>
          <a:noFill/>
        </p:spPr>
        <p:txBody>
          <a:bodyPr wrap="square" rtlCol="0">
            <a:spAutoFit/>
          </a:bodyPr>
          <a:lstStyle/>
          <a:p>
            <a:pPr algn="ctr"/>
            <a:r>
              <a:rPr lang="fr-FR" sz="4000" dirty="0" err="1">
                <a:solidFill>
                  <a:schemeClr val="accent5">
                    <a:lumMod val="50000"/>
                  </a:schemeClr>
                </a:solidFill>
              </a:rPr>
              <a:t>nett</a:t>
            </a:r>
            <a:endParaRPr lang="fr-FR" sz="4000" dirty="0">
              <a:solidFill>
                <a:schemeClr val="accent5">
                  <a:lumMod val="50000"/>
                </a:schemeClr>
              </a:solidFill>
            </a:endParaRP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12290" name="Picture 2" descr="Butterfly, Fish, Net, Insect, Fishing">
            <a:extLst>
              <a:ext uri="{FF2B5EF4-FFF2-40B4-BE49-F238E27FC236}">
                <a16:creationId xmlns:a16="http://schemas.microsoft.com/office/drawing/2014/main" id="{4AD4F9BE-53F2-47B8-8DD2-551E6FCD3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670" y="3027989"/>
            <a:ext cx="2927702" cy="260580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moticon, Smiley, Waves, Waving, Hello">
            <a:extLst>
              <a:ext uri="{FF2B5EF4-FFF2-40B4-BE49-F238E27FC236}">
                <a16:creationId xmlns:a16="http://schemas.microsoft.com/office/drawing/2014/main" id="{EF16A9F4-7099-48D1-9536-EF115AF52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652" y="3483668"/>
            <a:ext cx="2219717" cy="2252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002133-009A-43F5-AE57-9476A70CD752}"/>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spTree>
    <p:extLst>
      <p:ext uri="{BB962C8B-B14F-4D97-AF65-F5344CB8AC3E}">
        <p14:creationId xmlns:p14="http://schemas.microsoft.com/office/powerpoint/2010/main" val="31760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290"/>
                                        </p:tgtEl>
                                      </p:cBhvr>
                                    </p:animEffect>
                                    <p:set>
                                      <p:cBhvr>
                                        <p:cTn id="10" dur="1" fill="hold">
                                          <p:stCondLst>
                                            <p:cond delay="499"/>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Falsche</a:t>
            </a:r>
            <a:r>
              <a:rPr lang="en-GB" sz="3600" b="1" dirty="0">
                <a:solidFill>
                  <a:schemeClr val="bg1"/>
                </a:solidFill>
              </a:rPr>
              <a:t> Freunde (5/8)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28722" y="2159182"/>
            <a:ext cx="3118372" cy="707886"/>
          </a:xfrm>
          <a:prstGeom prst="rect">
            <a:avLst/>
          </a:prstGeom>
          <a:noFill/>
        </p:spPr>
        <p:txBody>
          <a:bodyPr wrap="square" rtlCol="0">
            <a:spAutoFit/>
          </a:bodyPr>
          <a:lstStyle/>
          <a:p>
            <a:pPr algn="ctr"/>
            <a:r>
              <a:rPr lang="fr-FR" sz="4000" dirty="0">
                <a:solidFill>
                  <a:schemeClr val="accent5">
                    <a:lumMod val="50000"/>
                  </a:schemeClr>
                </a:solidFill>
              </a:rPr>
              <a:t>die </a:t>
            </a:r>
            <a:r>
              <a:rPr lang="fr-FR" sz="4000" dirty="0" err="1">
                <a:solidFill>
                  <a:schemeClr val="accent5">
                    <a:lumMod val="50000"/>
                  </a:schemeClr>
                </a:solidFill>
              </a:rPr>
              <a:t>Fahrt</a:t>
            </a:r>
            <a:endParaRPr lang="fr-FR" sz="4000" dirty="0">
              <a:solidFill>
                <a:schemeClr val="accent5">
                  <a:lumMod val="50000"/>
                </a:schemeClr>
              </a:solidFill>
            </a:endParaRP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8194" name="Picture 2" descr="Road, Travel, Winding, Road Trip">
            <a:extLst>
              <a:ext uri="{FF2B5EF4-FFF2-40B4-BE49-F238E27FC236}">
                <a16:creationId xmlns:a16="http://schemas.microsoft.com/office/drawing/2014/main" id="{799A2657-E9BA-4514-A85F-1E39EB026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62315" y="2470143"/>
            <a:ext cx="3250598"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tink, Smell, Silhouette, Nose, Disgust">
            <a:extLst>
              <a:ext uri="{FF2B5EF4-FFF2-40B4-BE49-F238E27FC236}">
                <a16:creationId xmlns:a16="http://schemas.microsoft.com/office/drawing/2014/main" id="{E55204B6-71FD-4AD7-8930-66B157B2F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574" y="3102565"/>
            <a:ext cx="2503111" cy="2525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56E1B7-82FE-4A86-96A6-22D9ACA463D8}"/>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spTree>
    <p:extLst>
      <p:ext uri="{BB962C8B-B14F-4D97-AF65-F5344CB8AC3E}">
        <p14:creationId xmlns:p14="http://schemas.microsoft.com/office/powerpoint/2010/main" val="15273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196"/>
                                        </p:tgtEl>
                                      </p:cBhvr>
                                    </p:animEffect>
                                    <p:set>
                                      <p:cBhvr>
                                        <p:cTn id="10"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50925" cy="707849"/>
          </a:xfrm>
        </p:spPr>
        <p:txBody>
          <a:bodyPr>
            <a:normAutofit/>
          </a:bodyPr>
          <a:lstStyle/>
          <a:p>
            <a:r>
              <a:rPr lang="en-GB" sz="3600" b="1" dirty="0" err="1">
                <a:solidFill>
                  <a:schemeClr val="bg1"/>
                </a:solidFill>
              </a:rPr>
              <a:t>Falsche</a:t>
            </a:r>
            <a:r>
              <a:rPr lang="en-GB" sz="3600" b="1" dirty="0">
                <a:solidFill>
                  <a:schemeClr val="bg1"/>
                </a:solidFill>
              </a:rPr>
              <a:t> Freunde (6/8)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6814" y="2160161"/>
            <a:ext cx="3118372" cy="707886"/>
          </a:xfrm>
          <a:prstGeom prst="rect">
            <a:avLst/>
          </a:prstGeom>
          <a:noFill/>
        </p:spPr>
        <p:txBody>
          <a:bodyPr wrap="square" rtlCol="0">
            <a:spAutoFit/>
          </a:bodyPr>
          <a:lstStyle/>
          <a:p>
            <a:pPr algn="ctr"/>
            <a:r>
              <a:rPr lang="fr-FR" sz="4000" dirty="0">
                <a:solidFill>
                  <a:schemeClr val="accent5">
                    <a:lumMod val="50000"/>
                  </a:schemeClr>
                </a:solidFill>
              </a:rPr>
              <a:t>der Film</a:t>
            </a: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9218" name="Picture 2" descr="Clapperboard, Film, Movie, Cut, Filmmaking, Video">
            <a:extLst>
              <a:ext uri="{FF2B5EF4-FFF2-40B4-BE49-F238E27FC236}">
                <a16:creationId xmlns:a16="http://schemas.microsoft.com/office/drawing/2014/main" id="{A69C14E5-E689-4A5A-A457-ADDDAA4973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210" y="2852102"/>
            <a:ext cx="2602366" cy="27758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ee, Forest, Trunk, Nature, Leaves, Branches, Organic">
            <a:extLst>
              <a:ext uri="{FF2B5EF4-FFF2-40B4-BE49-F238E27FC236}">
                <a16:creationId xmlns:a16="http://schemas.microsoft.com/office/drawing/2014/main" id="{096075D9-3767-4CE8-97EA-31AEDDFA59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2885" y="2944286"/>
            <a:ext cx="2692289" cy="29105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70D72E-AD80-4254-A8AB-2D5F217D6811}"/>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spTree>
    <p:extLst>
      <p:ext uri="{BB962C8B-B14F-4D97-AF65-F5344CB8AC3E}">
        <p14:creationId xmlns:p14="http://schemas.microsoft.com/office/powerpoint/2010/main" val="169520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220"/>
                                        </p:tgtEl>
                                      </p:cBhvr>
                                    </p:animEffect>
                                    <p:set>
                                      <p:cBhvr>
                                        <p:cTn id="10" dur="1" fill="hold">
                                          <p:stCondLst>
                                            <p:cond delay="499"/>
                                          </p:stCondLst>
                                        </p:cTn>
                                        <p:tgtEl>
                                          <p:spTgt spid="9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23114" cy="707849"/>
          </a:xfrm>
        </p:spPr>
        <p:txBody>
          <a:bodyPr>
            <a:normAutofit/>
          </a:bodyPr>
          <a:lstStyle/>
          <a:p>
            <a:r>
              <a:rPr lang="en-GB" sz="3600" b="1" dirty="0" err="1">
                <a:solidFill>
                  <a:schemeClr val="bg1"/>
                </a:solidFill>
              </a:rPr>
              <a:t>Falsche</a:t>
            </a:r>
            <a:r>
              <a:rPr lang="en-GB" sz="3600" b="1" dirty="0">
                <a:solidFill>
                  <a:schemeClr val="bg1"/>
                </a:solidFill>
              </a:rPr>
              <a:t> Freunde (7/8)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1755" y="2160161"/>
            <a:ext cx="3118372" cy="707886"/>
          </a:xfrm>
          <a:prstGeom prst="rect">
            <a:avLst/>
          </a:prstGeom>
          <a:noFill/>
        </p:spPr>
        <p:txBody>
          <a:bodyPr wrap="square" rtlCol="0">
            <a:spAutoFit/>
          </a:bodyPr>
          <a:lstStyle/>
          <a:p>
            <a:pPr algn="ctr"/>
            <a:r>
              <a:rPr lang="fr-FR" sz="4000" dirty="0" err="1">
                <a:solidFill>
                  <a:schemeClr val="accent5">
                    <a:lumMod val="50000"/>
                  </a:schemeClr>
                </a:solidFill>
              </a:rPr>
              <a:t>das</a:t>
            </a:r>
            <a:r>
              <a:rPr lang="fr-FR" sz="4000" dirty="0">
                <a:solidFill>
                  <a:schemeClr val="accent5">
                    <a:lumMod val="50000"/>
                  </a:schemeClr>
                </a:solidFill>
              </a:rPr>
              <a:t> </a:t>
            </a:r>
            <a:r>
              <a:rPr lang="fr-FR" sz="4000" dirty="0" err="1">
                <a:solidFill>
                  <a:schemeClr val="accent5">
                    <a:lumMod val="50000"/>
                  </a:schemeClr>
                </a:solidFill>
              </a:rPr>
              <a:t>Wasser</a:t>
            </a:r>
            <a:endParaRPr lang="fr-FR" sz="4000" dirty="0">
              <a:solidFill>
                <a:schemeClr val="accent5">
                  <a:lumMod val="50000"/>
                </a:schemeClr>
              </a:solidFill>
            </a:endParaRP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10244" name="Picture 4" descr="Drop, Water, Rain, Tear, Teardrop">
            <a:extLst>
              <a:ext uri="{FF2B5EF4-FFF2-40B4-BE49-F238E27FC236}">
                <a16:creationId xmlns:a16="http://schemas.microsoft.com/office/drawing/2014/main" id="{7C5B659E-EF2C-46C0-87E7-42089FAFF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356" y="2333685"/>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Question Mark, Question">
            <a:extLst>
              <a:ext uri="{FF2B5EF4-FFF2-40B4-BE49-F238E27FC236}">
                <a16:creationId xmlns:a16="http://schemas.microsoft.com/office/drawing/2014/main" id="{B916CF81-E16A-48F7-B7D6-52DA4D12C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828" y="3120464"/>
            <a:ext cx="2509286" cy="25092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491AFD-E6DB-42D0-939D-E00BECAFA553}"/>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spTree>
    <p:extLst>
      <p:ext uri="{BB962C8B-B14F-4D97-AF65-F5344CB8AC3E}">
        <p14:creationId xmlns:p14="http://schemas.microsoft.com/office/powerpoint/2010/main" val="432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46"/>
                                        </p:tgtEl>
                                      </p:cBhvr>
                                    </p:animEffect>
                                    <p:set>
                                      <p:cBhvr>
                                        <p:cTn id="10" dur="1" fill="hold">
                                          <p:stCondLst>
                                            <p:cond delay="499"/>
                                          </p:stCondLst>
                                        </p:cTn>
                                        <p:tgtEl>
                                          <p:spTgt spid="10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09731" cy="707849"/>
          </a:xfrm>
        </p:spPr>
        <p:txBody>
          <a:bodyPr>
            <a:normAutofit/>
          </a:bodyPr>
          <a:lstStyle/>
          <a:p>
            <a:r>
              <a:rPr lang="en-GB" sz="3600" b="1" dirty="0" err="1">
                <a:solidFill>
                  <a:schemeClr val="bg1"/>
                </a:solidFill>
              </a:rPr>
              <a:t>Falsche</a:t>
            </a:r>
            <a:r>
              <a:rPr lang="en-GB" sz="3600" b="1" dirty="0">
                <a:solidFill>
                  <a:schemeClr val="bg1"/>
                </a:solidFill>
              </a:rPr>
              <a:t> Freunde (8/8)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algn="l"/>
            <a:endParaRPr lang="fr-FR" sz="2400" dirty="0">
              <a:solidFill>
                <a:schemeClr val="accent5">
                  <a:lumMod val="50000"/>
                </a:schemeClr>
              </a:solidFill>
            </a:endParaRPr>
          </a:p>
        </p:txBody>
      </p:sp>
      <p:sp>
        <p:nvSpPr>
          <p:cNvPr id="9" name="TextBox 8">
            <a:extLst>
              <a:ext uri="{FF2B5EF4-FFF2-40B4-BE49-F238E27FC236}">
                <a16:creationId xmlns:a16="http://schemas.microsoft.com/office/drawing/2014/main" id="{F305348E-E31F-4DD6-B84E-1876C0C4027A}"/>
              </a:ext>
            </a:extLst>
          </p:cNvPr>
          <p:cNvSpPr txBox="1"/>
          <p:nvPr/>
        </p:nvSpPr>
        <p:spPr>
          <a:xfrm>
            <a:off x="4536814" y="2196914"/>
            <a:ext cx="3118372" cy="707886"/>
          </a:xfrm>
          <a:prstGeom prst="rect">
            <a:avLst/>
          </a:prstGeom>
          <a:noFill/>
        </p:spPr>
        <p:txBody>
          <a:bodyPr wrap="square" rtlCol="0">
            <a:spAutoFit/>
          </a:bodyPr>
          <a:lstStyle/>
          <a:p>
            <a:pPr algn="ctr"/>
            <a:r>
              <a:rPr lang="fr-FR" sz="4000" dirty="0" err="1">
                <a:solidFill>
                  <a:schemeClr val="accent5">
                    <a:lumMod val="50000"/>
                  </a:schemeClr>
                </a:solidFill>
              </a:rPr>
              <a:t>das</a:t>
            </a:r>
            <a:r>
              <a:rPr lang="fr-FR" sz="4000" dirty="0">
                <a:solidFill>
                  <a:schemeClr val="accent5">
                    <a:lumMod val="50000"/>
                  </a:schemeClr>
                </a:solidFill>
              </a:rPr>
              <a:t> Kind</a:t>
            </a:r>
          </a:p>
        </p:txBody>
      </p:sp>
      <p:sp>
        <p:nvSpPr>
          <p:cNvPr id="12" name="TextBox 11">
            <a:extLst>
              <a:ext uri="{FF2B5EF4-FFF2-40B4-BE49-F238E27FC236}">
                <a16:creationId xmlns:a16="http://schemas.microsoft.com/office/drawing/2014/main" id="{2EADC6B8-112F-480D-BEEC-CCC85D39F887}"/>
              </a:ext>
            </a:extLst>
          </p:cNvPr>
          <p:cNvSpPr txBox="1"/>
          <p:nvPr/>
        </p:nvSpPr>
        <p:spPr>
          <a:xfrm>
            <a:off x="6950948" y="5627959"/>
            <a:ext cx="2067696" cy="461665"/>
          </a:xfrm>
          <a:prstGeom prst="rect">
            <a:avLst/>
          </a:prstGeom>
          <a:noFill/>
        </p:spPr>
        <p:txBody>
          <a:bodyPr wrap="square" rtlCol="0">
            <a:spAutoFit/>
          </a:bodyPr>
          <a:lstStyle/>
          <a:p>
            <a:pPr algn="ctr"/>
            <a:r>
              <a:rPr lang="en-US" sz="2400" dirty="0" err="1">
                <a:solidFill>
                  <a:schemeClr val="accent5">
                    <a:lumMod val="50000"/>
                  </a:schemeClr>
                </a:solidFill>
              </a:rPr>
              <a:t>Kognat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F8521337-5B65-44F4-9949-2D516CE3D019}"/>
              </a:ext>
            </a:extLst>
          </p:cNvPr>
          <p:cNvSpPr txBox="1"/>
          <p:nvPr/>
        </p:nvSpPr>
        <p:spPr>
          <a:xfrm>
            <a:off x="3250598" y="5659808"/>
            <a:ext cx="2562315" cy="461665"/>
          </a:xfrm>
          <a:prstGeom prst="rect">
            <a:avLst/>
          </a:prstGeom>
          <a:noFill/>
        </p:spPr>
        <p:txBody>
          <a:bodyPr wrap="square" rtlCol="0">
            <a:spAutoFit/>
          </a:bodyPr>
          <a:lstStyle/>
          <a:p>
            <a:pPr algn="ctr"/>
            <a:r>
              <a:rPr lang="fr-FR" sz="2400" dirty="0" err="1">
                <a:solidFill>
                  <a:schemeClr val="accent5">
                    <a:lumMod val="50000"/>
                  </a:schemeClr>
                </a:solidFill>
              </a:rPr>
              <a:t>falscher</a:t>
            </a:r>
            <a:r>
              <a:rPr lang="fr-FR" sz="2400" dirty="0">
                <a:solidFill>
                  <a:schemeClr val="accent5">
                    <a:lumMod val="50000"/>
                  </a:schemeClr>
                </a:solidFill>
              </a:rPr>
              <a:t> Freund</a:t>
            </a:r>
          </a:p>
        </p:txBody>
      </p:sp>
      <p:pic>
        <p:nvPicPr>
          <p:cNvPr id="11268" name="Picture 4" descr="Kids, Drawing, Scribble, Lines, Girl">
            <a:extLst>
              <a:ext uri="{FF2B5EF4-FFF2-40B4-BE49-F238E27FC236}">
                <a16:creationId xmlns:a16="http://schemas.microsoft.com/office/drawing/2014/main" id="{B4880B06-0745-40F6-8064-3A980319E7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308" t="-4984" r="26812" b="48880"/>
          <a:stretch/>
        </p:blipFill>
        <p:spPr bwMode="auto">
          <a:xfrm>
            <a:off x="3809956" y="3178029"/>
            <a:ext cx="1443598" cy="25241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DDE9E0-CAD6-4E86-97DF-8AA29135205D}"/>
              </a:ext>
            </a:extLst>
          </p:cNvPr>
          <p:cNvSpPr txBox="1"/>
          <p:nvPr/>
        </p:nvSpPr>
        <p:spPr>
          <a:xfrm>
            <a:off x="253122" y="1400466"/>
            <a:ext cx="10596857" cy="523220"/>
          </a:xfrm>
          <a:prstGeom prst="rect">
            <a:avLst/>
          </a:prstGeom>
          <a:noFill/>
        </p:spPr>
        <p:txBody>
          <a:bodyPr wrap="square" rtlCol="0">
            <a:spAutoFit/>
          </a:bodyPr>
          <a:lstStyle/>
          <a:p>
            <a:r>
              <a:rPr lang="en-US" sz="2800" dirty="0" err="1">
                <a:solidFill>
                  <a:schemeClr val="accent5">
                    <a:lumMod val="50000"/>
                  </a:schemeClr>
                </a:solidFill>
              </a:rPr>
              <a:t>Falscher</a:t>
            </a:r>
            <a:r>
              <a:rPr lang="en-US" sz="2800" dirty="0">
                <a:solidFill>
                  <a:schemeClr val="accent5">
                    <a:lumMod val="50000"/>
                  </a:schemeClr>
                </a:solidFill>
              </a:rPr>
              <a:t> Freund </a:t>
            </a:r>
            <a:r>
              <a:rPr lang="en-US" sz="2800" dirty="0" err="1">
                <a:solidFill>
                  <a:schemeClr val="accent5">
                    <a:lumMod val="50000"/>
                  </a:schemeClr>
                </a:solidFill>
              </a:rPr>
              <a:t>oder</a:t>
            </a:r>
            <a:r>
              <a:rPr lang="en-US" sz="2800" dirty="0">
                <a:solidFill>
                  <a:schemeClr val="accent5">
                    <a:lumMod val="50000"/>
                  </a:schemeClr>
                </a:solidFill>
              </a:rPr>
              <a:t> </a:t>
            </a:r>
            <a:r>
              <a:rPr lang="en-US" sz="2800" dirty="0" err="1">
                <a:solidFill>
                  <a:schemeClr val="accent5">
                    <a:lumMod val="50000"/>
                  </a:schemeClr>
                </a:solidFill>
              </a:rPr>
              <a:t>Kognat</a:t>
            </a:r>
            <a:r>
              <a:rPr lang="en-US" sz="2800" dirty="0">
                <a:solidFill>
                  <a:schemeClr val="accent5">
                    <a:lumMod val="50000"/>
                  </a:schemeClr>
                </a:solidFill>
              </a:rPr>
              <a:t>?</a:t>
            </a:r>
          </a:p>
        </p:txBody>
      </p:sp>
      <p:pic>
        <p:nvPicPr>
          <p:cNvPr id="1026" name="Picture 2" descr="Heart, Love, Gift, Bear, Bears, Romance">
            <a:extLst>
              <a:ext uri="{FF2B5EF4-FFF2-40B4-BE49-F238E27FC236}">
                <a16:creationId xmlns:a16="http://schemas.microsoft.com/office/drawing/2014/main" id="{77664E03-FF3B-445E-BCB1-BFACFCB36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295" y="2879889"/>
            <a:ext cx="2150349" cy="277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64D72404-3ECF-4249-A7A5-C3E8380D3028}"/>
              </a:ext>
            </a:extLst>
          </p:cNvPr>
          <p:cNvGraphicFramePr>
            <a:graphicFrameLocks noGrp="1"/>
          </p:cNvGraphicFramePr>
          <p:nvPr>
            <p:extLst>
              <p:ext uri="{D42A27DB-BD31-4B8C-83A1-F6EECF244321}">
                <p14:modId xmlns:p14="http://schemas.microsoft.com/office/powerpoint/2010/main" val="168250270"/>
              </p:ext>
            </p:extLst>
          </p:nvPr>
        </p:nvGraphicFramePr>
        <p:xfrm>
          <a:off x="315219" y="2174840"/>
          <a:ext cx="10280391" cy="4023360"/>
        </p:xfrm>
        <a:graphic>
          <a:graphicData uri="http://schemas.openxmlformats.org/drawingml/2006/table">
            <a:tbl>
              <a:tblPr firstRow="1" bandRow="1">
                <a:tableStyleId>{00A15C55-8517-42AA-B614-E9B94910E393}</a:tableStyleId>
              </a:tblPr>
              <a:tblGrid>
                <a:gridCol w="5262621">
                  <a:extLst>
                    <a:ext uri="{9D8B030D-6E8A-4147-A177-3AD203B41FA5}">
                      <a16:colId xmlns:a16="http://schemas.microsoft.com/office/drawing/2014/main" val="4119269465"/>
                    </a:ext>
                  </a:extLst>
                </a:gridCol>
                <a:gridCol w="5017770">
                  <a:extLst>
                    <a:ext uri="{9D8B030D-6E8A-4147-A177-3AD203B41FA5}">
                      <a16:colId xmlns:a16="http://schemas.microsoft.com/office/drawing/2014/main" val="4072262542"/>
                    </a:ext>
                  </a:extLst>
                </a:gridCol>
              </a:tblGrid>
              <a:tr h="370840">
                <a:tc>
                  <a:txBody>
                    <a:bodyPr/>
                    <a:lstStyle/>
                    <a:p>
                      <a:pPr algn="ctr"/>
                      <a:r>
                        <a:rPr lang="fr-FR" sz="2400" dirty="0">
                          <a:solidFill>
                            <a:schemeClr val="accent5">
                              <a:lumMod val="50000"/>
                            </a:schemeClr>
                          </a:solidFill>
                        </a:rPr>
                        <a:t>Deutsch</a:t>
                      </a:r>
                    </a:p>
                  </a:txBody>
                  <a:tcPr anchor="ctr">
                    <a:solidFill>
                      <a:srgbClr val="DAA520"/>
                    </a:solidFill>
                  </a:tcPr>
                </a:tc>
                <a:tc>
                  <a:txBody>
                    <a:bodyPr/>
                    <a:lstStyle/>
                    <a:p>
                      <a:pPr algn="ctr"/>
                      <a:r>
                        <a:rPr lang="fr-FR" sz="2400" dirty="0" err="1">
                          <a:solidFill>
                            <a:schemeClr val="bg1"/>
                          </a:solidFill>
                        </a:rPr>
                        <a:t>Englisch</a:t>
                      </a:r>
                      <a:endParaRPr lang="fr-FR" sz="2400" dirty="0">
                        <a:solidFill>
                          <a:schemeClr val="bg1"/>
                        </a:solidFill>
                      </a:endParaRPr>
                    </a:p>
                  </a:txBody>
                  <a:tcPr anchor="ctr">
                    <a:solidFill>
                      <a:srgbClr val="DAA520"/>
                    </a:solidFill>
                  </a:tcPr>
                </a:tc>
                <a:extLst>
                  <a:ext uri="{0D108BD9-81ED-4DB2-BD59-A6C34878D82A}">
                    <a16:rowId xmlns:a16="http://schemas.microsoft.com/office/drawing/2014/main" val="1317292964"/>
                  </a:ext>
                </a:extLst>
              </a:tr>
              <a:tr h="370840">
                <a:tc>
                  <a:txBody>
                    <a:bodyPr/>
                    <a:lstStyle/>
                    <a:p>
                      <a:r>
                        <a:rPr lang="fr-FR" sz="2400" dirty="0" err="1">
                          <a:solidFill>
                            <a:schemeClr val="accent5">
                              <a:lumMod val="50000"/>
                            </a:schemeClr>
                          </a:solidFill>
                        </a:rPr>
                        <a:t>Das</a:t>
                      </a:r>
                      <a:r>
                        <a:rPr lang="fr-FR" sz="2400" dirty="0">
                          <a:solidFill>
                            <a:schemeClr val="accent5">
                              <a:lumMod val="50000"/>
                            </a:schemeClr>
                          </a:solidFill>
                        </a:rPr>
                        <a:t> </a:t>
                      </a:r>
                      <a:r>
                        <a:rPr lang="fr-FR" sz="2400" dirty="0" err="1">
                          <a:solidFill>
                            <a:schemeClr val="accent5">
                              <a:lumMod val="50000"/>
                            </a:schemeClr>
                          </a:solidFill>
                        </a:rPr>
                        <a:t>Haus</a:t>
                      </a:r>
                      <a:r>
                        <a:rPr lang="fr-FR" sz="2400" dirty="0">
                          <a:solidFill>
                            <a:schemeClr val="accent5">
                              <a:lumMod val="50000"/>
                            </a:schemeClr>
                          </a:solidFill>
                        </a:rPr>
                        <a:t> </a:t>
                      </a:r>
                      <a:r>
                        <a:rPr lang="fr-FR" sz="2400" dirty="0" err="1">
                          <a:solidFill>
                            <a:schemeClr val="accent5">
                              <a:lumMod val="50000"/>
                            </a:schemeClr>
                          </a:solidFill>
                        </a:rPr>
                        <a:t>liegt</a:t>
                      </a:r>
                      <a:r>
                        <a:rPr lang="fr-FR" sz="2400" dirty="0">
                          <a:solidFill>
                            <a:schemeClr val="accent5">
                              <a:lumMod val="50000"/>
                            </a:schemeClr>
                          </a:solidFill>
                        </a:rPr>
                        <a:t> </a:t>
                      </a:r>
                      <a:r>
                        <a:rPr lang="fr-FR" sz="2400" dirty="0" err="1">
                          <a:solidFill>
                            <a:schemeClr val="accent5">
                              <a:lumMod val="50000"/>
                            </a:schemeClr>
                          </a:solidFill>
                        </a:rPr>
                        <a:t>am</a:t>
                      </a:r>
                      <a:r>
                        <a:rPr lang="fr-FR" sz="2400" dirty="0">
                          <a:solidFill>
                            <a:schemeClr val="accent5">
                              <a:lumMod val="50000"/>
                            </a:schemeClr>
                          </a:solidFill>
                        </a:rPr>
                        <a:t> </a:t>
                      </a:r>
                      <a:r>
                        <a:rPr lang="fr-FR" sz="2400" b="1" dirty="0" err="1">
                          <a:solidFill>
                            <a:schemeClr val="accent5">
                              <a:lumMod val="50000"/>
                            </a:schemeClr>
                          </a:solidFill>
                        </a:rPr>
                        <a:t>See</a:t>
                      </a:r>
                      <a:r>
                        <a:rPr lang="fr-FR" sz="2400" dirty="0">
                          <a:solidFill>
                            <a:schemeClr val="accent5">
                              <a:lumMod val="50000"/>
                            </a:schemeClr>
                          </a:solidFill>
                        </a:rPr>
                        <a:t>.</a:t>
                      </a:r>
                    </a:p>
                  </a:txBody>
                  <a:tcPr anchor="ctr"/>
                </a:tc>
                <a:tc>
                  <a:txBody>
                    <a:bodyPr/>
                    <a:lstStyle/>
                    <a:p>
                      <a:r>
                        <a:rPr lang="fr-FR" sz="2400" dirty="0">
                          <a:solidFill>
                            <a:schemeClr val="accent5">
                              <a:lumMod val="50000"/>
                            </a:schemeClr>
                          </a:solidFill>
                        </a:rPr>
                        <a:t>The house </a:t>
                      </a:r>
                      <a:r>
                        <a:rPr lang="fr-FR" sz="2400" dirty="0" err="1">
                          <a:solidFill>
                            <a:schemeClr val="accent5">
                              <a:lumMod val="50000"/>
                            </a:schemeClr>
                          </a:solidFill>
                        </a:rPr>
                        <a:t>is</a:t>
                      </a:r>
                      <a:r>
                        <a:rPr lang="fr-FR" sz="2400" dirty="0">
                          <a:solidFill>
                            <a:schemeClr val="accent5">
                              <a:lumMod val="50000"/>
                            </a:schemeClr>
                          </a:solidFill>
                        </a:rPr>
                        <a:t> </a:t>
                      </a:r>
                      <a:r>
                        <a:rPr lang="fr-FR" sz="2400" dirty="0" err="1">
                          <a:solidFill>
                            <a:schemeClr val="accent5">
                              <a:lumMod val="50000"/>
                            </a:schemeClr>
                          </a:solidFill>
                        </a:rPr>
                        <a:t>near</a:t>
                      </a:r>
                      <a:r>
                        <a:rPr lang="fr-FR" sz="2400" dirty="0">
                          <a:solidFill>
                            <a:schemeClr val="accent5">
                              <a:lumMod val="50000"/>
                            </a:schemeClr>
                          </a:solidFill>
                        </a:rPr>
                        <a:t> the </a:t>
                      </a:r>
                      <a:r>
                        <a:rPr lang="fr-FR" sz="2400" b="1" dirty="0" err="1">
                          <a:solidFill>
                            <a:schemeClr val="accent5">
                              <a:lumMod val="50000"/>
                            </a:schemeClr>
                          </a:solidFill>
                        </a:rPr>
                        <a:t>lake</a:t>
                      </a:r>
                      <a:r>
                        <a:rPr lang="fr-FR" sz="2400" dirty="0">
                          <a:solidFill>
                            <a:schemeClr val="accent5">
                              <a:lumMod val="50000"/>
                            </a:schemeClr>
                          </a:solidFill>
                        </a:rPr>
                        <a:t>.</a:t>
                      </a:r>
                    </a:p>
                  </a:txBody>
                  <a:tcPr anchor="ctr"/>
                </a:tc>
                <a:extLst>
                  <a:ext uri="{0D108BD9-81ED-4DB2-BD59-A6C34878D82A}">
                    <a16:rowId xmlns:a16="http://schemas.microsoft.com/office/drawing/2014/main" val="739285838"/>
                  </a:ext>
                </a:extLst>
              </a:tr>
              <a:tr h="370840">
                <a:tc>
                  <a:txBody>
                    <a:bodyPr/>
                    <a:lstStyle/>
                    <a:p>
                      <a:r>
                        <a:rPr lang="fr-FR" sz="2400" dirty="0" err="1">
                          <a:solidFill>
                            <a:schemeClr val="accent5">
                              <a:lumMod val="50000"/>
                            </a:schemeClr>
                          </a:solidFill>
                        </a:rPr>
                        <a:t>Wir</a:t>
                      </a:r>
                      <a:r>
                        <a:rPr lang="fr-FR" sz="2400" dirty="0">
                          <a:solidFill>
                            <a:schemeClr val="accent5">
                              <a:lumMod val="50000"/>
                            </a:schemeClr>
                          </a:solidFill>
                        </a:rPr>
                        <a:t> </a:t>
                      </a:r>
                      <a:r>
                        <a:rPr lang="fr-FR" sz="2400" dirty="0" err="1">
                          <a:solidFill>
                            <a:schemeClr val="accent5">
                              <a:lumMod val="50000"/>
                            </a:schemeClr>
                          </a:solidFill>
                        </a:rPr>
                        <a:t>sind</a:t>
                      </a:r>
                      <a:r>
                        <a:rPr lang="fr-FR" sz="2400" dirty="0">
                          <a:solidFill>
                            <a:schemeClr val="accent5">
                              <a:lumMod val="50000"/>
                            </a:schemeClr>
                          </a:solidFill>
                        </a:rPr>
                        <a:t> </a:t>
                      </a:r>
                      <a:r>
                        <a:rPr lang="fr-FR" sz="2400" b="1" dirty="0">
                          <a:solidFill>
                            <a:schemeClr val="accent5">
                              <a:lumMod val="50000"/>
                            </a:schemeClr>
                          </a:solidFill>
                        </a:rPr>
                        <a:t>fast</a:t>
                      </a:r>
                      <a:r>
                        <a:rPr lang="fr-FR" sz="2400" dirty="0">
                          <a:solidFill>
                            <a:schemeClr val="accent5">
                              <a:lumMod val="50000"/>
                            </a:schemeClr>
                          </a:solidFill>
                        </a:rPr>
                        <a:t> da!</a:t>
                      </a:r>
                    </a:p>
                  </a:txBody>
                  <a:tcPr anchor="ctr"/>
                </a:tc>
                <a:tc>
                  <a:txBody>
                    <a:bodyPr/>
                    <a:lstStyle/>
                    <a:p>
                      <a:r>
                        <a:rPr lang="fr-FR" sz="2400" dirty="0" err="1">
                          <a:solidFill>
                            <a:schemeClr val="accent5">
                              <a:lumMod val="50000"/>
                            </a:schemeClr>
                          </a:solidFill>
                        </a:rPr>
                        <a:t>We</a:t>
                      </a:r>
                      <a:r>
                        <a:rPr lang="fr-FR" sz="2400" dirty="0">
                          <a:solidFill>
                            <a:schemeClr val="accent5">
                              <a:lumMod val="50000"/>
                            </a:schemeClr>
                          </a:solidFill>
                        </a:rPr>
                        <a:t> are </a:t>
                      </a:r>
                      <a:r>
                        <a:rPr lang="fr-FR" sz="2400" b="1" dirty="0" err="1">
                          <a:solidFill>
                            <a:schemeClr val="accent5">
                              <a:lumMod val="50000"/>
                            </a:schemeClr>
                          </a:solidFill>
                        </a:rPr>
                        <a:t>nearly</a:t>
                      </a:r>
                      <a:r>
                        <a:rPr lang="fr-FR" sz="2400" dirty="0">
                          <a:solidFill>
                            <a:schemeClr val="accent5">
                              <a:lumMod val="50000"/>
                            </a:schemeClr>
                          </a:solidFill>
                        </a:rPr>
                        <a:t> </a:t>
                      </a:r>
                      <a:r>
                        <a:rPr lang="fr-FR" sz="2400" dirty="0" err="1">
                          <a:solidFill>
                            <a:schemeClr val="accent5">
                              <a:lumMod val="50000"/>
                            </a:schemeClr>
                          </a:solidFill>
                        </a:rPr>
                        <a:t>there</a:t>
                      </a:r>
                      <a:r>
                        <a:rPr lang="fr-FR" sz="2400" dirty="0">
                          <a:solidFill>
                            <a:schemeClr val="accent5">
                              <a:lumMod val="50000"/>
                            </a:schemeClr>
                          </a:solidFill>
                        </a:rPr>
                        <a:t>!</a:t>
                      </a:r>
                    </a:p>
                  </a:txBody>
                  <a:tcPr anchor="ctr"/>
                </a:tc>
                <a:extLst>
                  <a:ext uri="{0D108BD9-81ED-4DB2-BD59-A6C34878D82A}">
                    <a16:rowId xmlns:a16="http://schemas.microsoft.com/office/drawing/2014/main" val="2813455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rPr>
                        <a:t>Ich</a:t>
                      </a:r>
                      <a:r>
                        <a:rPr lang="fr-FR" sz="2400" dirty="0">
                          <a:solidFill>
                            <a:schemeClr val="accent5">
                              <a:lumMod val="50000"/>
                            </a:schemeClr>
                          </a:solidFill>
                        </a:rPr>
                        <a:t> </a:t>
                      </a:r>
                      <a:r>
                        <a:rPr lang="fr-FR" sz="2400" b="1" dirty="0" err="1">
                          <a:solidFill>
                            <a:schemeClr val="accent5">
                              <a:lumMod val="50000"/>
                            </a:schemeClr>
                          </a:solidFill>
                        </a:rPr>
                        <a:t>will</a:t>
                      </a:r>
                      <a:r>
                        <a:rPr lang="fr-FR" sz="2400" dirty="0">
                          <a:solidFill>
                            <a:schemeClr val="accent5">
                              <a:lumMod val="50000"/>
                            </a:schemeClr>
                          </a:solidFill>
                        </a:rPr>
                        <a:t> </a:t>
                      </a:r>
                      <a:r>
                        <a:rPr lang="fr-FR" sz="2400" dirty="0" err="1">
                          <a:solidFill>
                            <a:schemeClr val="accent5">
                              <a:lumMod val="50000"/>
                            </a:schemeClr>
                          </a:solidFill>
                        </a:rPr>
                        <a:t>das</a:t>
                      </a:r>
                      <a:r>
                        <a:rPr lang="fr-FR" sz="2400" dirty="0">
                          <a:solidFill>
                            <a:schemeClr val="accent5">
                              <a:lumMod val="50000"/>
                            </a:schemeClr>
                          </a:solidFill>
                        </a:rPr>
                        <a:t> </a:t>
                      </a:r>
                      <a:r>
                        <a:rPr lang="fr-FR" sz="2400" dirty="0" err="1">
                          <a:solidFill>
                            <a:schemeClr val="accent5">
                              <a:lumMod val="50000"/>
                            </a:schemeClr>
                          </a:solidFill>
                        </a:rPr>
                        <a:t>große</a:t>
                      </a:r>
                      <a:r>
                        <a:rPr lang="fr-FR" sz="2400" dirty="0">
                          <a:solidFill>
                            <a:schemeClr val="accent5">
                              <a:lumMod val="50000"/>
                            </a:schemeClr>
                          </a:solidFill>
                        </a:rPr>
                        <a:t> Zimmer </a:t>
                      </a:r>
                      <a:r>
                        <a:rPr lang="fr-FR" sz="2400" dirty="0" err="1">
                          <a:solidFill>
                            <a:schemeClr val="accent5">
                              <a:lumMod val="50000"/>
                            </a:schemeClr>
                          </a:solidFill>
                        </a:rPr>
                        <a:t>haben</a:t>
                      </a:r>
                      <a:r>
                        <a:rPr lang="fr-FR" sz="2400" dirty="0">
                          <a:solidFill>
                            <a:schemeClr val="accent5">
                              <a:lumMod val="50000"/>
                            </a:schemeClr>
                          </a:solidFill>
                        </a:rPr>
                        <a:t>!</a:t>
                      </a:r>
                    </a:p>
                  </a:txBody>
                  <a:tcPr anchor="ctr"/>
                </a:tc>
                <a:tc>
                  <a:txBody>
                    <a:bodyPr/>
                    <a:lstStyle/>
                    <a:p>
                      <a:r>
                        <a:rPr lang="fr-FR" sz="2400" dirty="0">
                          <a:solidFill>
                            <a:schemeClr val="accent5">
                              <a:lumMod val="50000"/>
                            </a:schemeClr>
                          </a:solidFill>
                        </a:rPr>
                        <a:t>I </a:t>
                      </a:r>
                      <a:r>
                        <a:rPr lang="fr-FR" sz="2400" b="1" dirty="0" err="1">
                          <a:solidFill>
                            <a:schemeClr val="accent5">
                              <a:lumMod val="50000"/>
                            </a:schemeClr>
                          </a:solidFill>
                        </a:rPr>
                        <a:t>want</a:t>
                      </a:r>
                      <a:r>
                        <a:rPr lang="fr-FR" sz="2400" b="1" dirty="0">
                          <a:solidFill>
                            <a:schemeClr val="accent5">
                              <a:lumMod val="50000"/>
                            </a:schemeClr>
                          </a:solidFill>
                        </a:rPr>
                        <a:t> </a:t>
                      </a:r>
                      <a:r>
                        <a:rPr lang="fr-FR" sz="2400" b="0" dirty="0">
                          <a:solidFill>
                            <a:schemeClr val="accent5">
                              <a:lumMod val="50000"/>
                            </a:schemeClr>
                          </a:solidFill>
                        </a:rPr>
                        <a:t>to have </a:t>
                      </a:r>
                      <a:r>
                        <a:rPr lang="fr-FR" sz="2400" dirty="0">
                          <a:solidFill>
                            <a:schemeClr val="accent5">
                              <a:lumMod val="50000"/>
                            </a:schemeClr>
                          </a:solidFill>
                        </a:rPr>
                        <a:t>the big room!</a:t>
                      </a:r>
                    </a:p>
                  </a:txBody>
                  <a:tcPr anchor="ctr"/>
                </a:tc>
                <a:extLst>
                  <a:ext uri="{0D108BD9-81ED-4DB2-BD59-A6C34878D82A}">
                    <a16:rowId xmlns:a16="http://schemas.microsoft.com/office/drawing/2014/main" val="426483118"/>
                  </a:ext>
                </a:extLst>
              </a:tr>
              <a:tr h="370840">
                <a:tc>
                  <a:txBody>
                    <a:bodyPr/>
                    <a:lstStyle/>
                    <a:p>
                      <a:r>
                        <a:rPr lang="fr-FR" sz="2400" dirty="0">
                          <a:solidFill>
                            <a:schemeClr val="accent5">
                              <a:lumMod val="50000"/>
                            </a:schemeClr>
                          </a:solidFill>
                        </a:rPr>
                        <a:t>Es </a:t>
                      </a:r>
                      <a:r>
                        <a:rPr lang="fr-FR" sz="2400" dirty="0" err="1">
                          <a:solidFill>
                            <a:schemeClr val="accent5">
                              <a:lumMod val="50000"/>
                            </a:schemeClr>
                          </a:solidFill>
                        </a:rPr>
                        <a:t>gibt</a:t>
                      </a:r>
                      <a:r>
                        <a:rPr lang="fr-FR" sz="2400" dirty="0">
                          <a:solidFill>
                            <a:schemeClr val="accent5">
                              <a:lumMod val="50000"/>
                            </a:schemeClr>
                          </a:solidFill>
                        </a:rPr>
                        <a:t> </a:t>
                      </a:r>
                      <a:r>
                        <a:rPr lang="en-GB" sz="2400" dirty="0">
                          <a:solidFill>
                            <a:schemeClr val="accent5">
                              <a:lumMod val="50000"/>
                            </a:schemeClr>
                          </a:solidFill>
                        </a:rPr>
                        <a:t>in </a:t>
                      </a:r>
                      <a:r>
                        <a:rPr lang="en-GB" sz="2400" dirty="0" err="1">
                          <a:solidFill>
                            <a:schemeClr val="accent5">
                              <a:lumMod val="50000"/>
                            </a:schemeClr>
                          </a:solidFill>
                        </a:rPr>
                        <a:t>jedem</a:t>
                      </a:r>
                      <a:r>
                        <a:rPr lang="en-GB" sz="2400" dirty="0">
                          <a:solidFill>
                            <a:schemeClr val="accent5">
                              <a:lumMod val="50000"/>
                            </a:schemeClr>
                          </a:solidFill>
                        </a:rPr>
                        <a:t> </a:t>
                      </a:r>
                      <a:r>
                        <a:rPr lang="en-GB" sz="2400" dirty="0" err="1">
                          <a:solidFill>
                            <a:schemeClr val="accent5">
                              <a:lumMod val="50000"/>
                            </a:schemeClr>
                          </a:solidFill>
                        </a:rPr>
                        <a:t>Raum</a:t>
                      </a:r>
                      <a:r>
                        <a:rPr lang="en-GB" sz="2400" dirty="0">
                          <a:solidFill>
                            <a:schemeClr val="accent5">
                              <a:lumMod val="50000"/>
                            </a:schemeClr>
                          </a:solidFill>
                        </a:rPr>
                        <a:t> </a:t>
                      </a:r>
                      <a:r>
                        <a:rPr lang="fr-FR" sz="2400" b="1" dirty="0" err="1">
                          <a:solidFill>
                            <a:schemeClr val="accent5">
                              <a:lumMod val="50000"/>
                            </a:schemeClr>
                          </a:solidFill>
                        </a:rPr>
                        <a:t>Stoff</a:t>
                      </a:r>
                      <a:r>
                        <a:rPr lang="fr-FR" sz="2400" dirty="0">
                          <a:solidFill>
                            <a:schemeClr val="accent5">
                              <a:lumMod val="50000"/>
                            </a:schemeClr>
                          </a:solidFill>
                        </a:rPr>
                        <a:t>.</a:t>
                      </a:r>
                    </a:p>
                  </a:txBody>
                  <a:tcPr anchor="ctr"/>
                </a:tc>
                <a:tc>
                  <a:txBody>
                    <a:bodyPr/>
                    <a:lstStyle/>
                    <a:p>
                      <a:r>
                        <a:rPr lang="fr-FR" sz="2400" dirty="0">
                          <a:solidFill>
                            <a:schemeClr val="accent5">
                              <a:lumMod val="50000"/>
                            </a:schemeClr>
                          </a:solidFill>
                        </a:rPr>
                        <a:t>There </a:t>
                      </a:r>
                      <a:r>
                        <a:rPr lang="fr-FR" sz="2400" dirty="0" err="1">
                          <a:solidFill>
                            <a:schemeClr val="accent5">
                              <a:lumMod val="50000"/>
                            </a:schemeClr>
                          </a:solidFill>
                        </a:rPr>
                        <a:t>is</a:t>
                      </a:r>
                      <a:r>
                        <a:rPr lang="fr-FR" sz="2400" dirty="0">
                          <a:solidFill>
                            <a:schemeClr val="accent5">
                              <a:lumMod val="50000"/>
                            </a:schemeClr>
                          </a:solidFill>
                        </a:rPr>
                        <a:t> </a:t>
                      </a:r>
                      <a:r>
                        <a:rPr lang="fr-FR" sz="2400" b="1" dirty="0" err="1">
                          <a:solidFill>
                            <a:schemeClr val="accent5">
                              <a:lumMod val="50000"/>
                            </a:schemeClr>
                          </a:solidFill>
                        </a:rPr>
                        <a:t>material</a:t>
                      </a:r>
                      <a:r>
                        <a:rPr lang="fr-FR" sz="2400" b="1" dirty="0">
                          <a:solidFill>
                            <a:schemeClr val="accent5">
                              <a:lumMod val="50000"/>
                            </a:schemeClr>
                          </a:solidFill>
                        </a:rPr>
                        <a:t> </a:t>
                      </a:r>
                      <a:r>
                        <a:rPr lang="fr-FR" sz="2400" b="0" dirty="0">
                          <a:solidFill>
                            <a:schemeClr val="accent5">
                              <a:lumMod val="50000"/>
                            </a:schemeClr>
                          </a:solidFill>
                        </a:rPr>
                        <a:t>in </a:t>
                      </a:r>
                      <a:r>
                        <a:rPr lang="fr-FR" sz="2400" b="0" dirty="0" err="1">
                          <a:solidFill>
                            <a:schemeClr val="accent5">
                              <a:lumMod val="50000"/>
                            </a:schemeClr>
                          </a:solidFill>
                        </a:rPr>
                        <a:t>every</a:t>
                      </a:r>
                      <a:r>
                        <a:rPr lang="fr-FR" sz="2400" b="0" dirty="0">
                          <a:solidFill>
                            <a:schemeClr val="accent5">
                              <a:lumMod val="50000"/>
                            </a:schemeClr>
                          </a:solidFill>
                        </a:rPr>
                        <a:t> room.</a:t>
                      </a:r>
                      <a:endParaRPr lang="fr-FR" sz="2400" dirty="0">
                        <a:solidFill>
                          <a:schemeClr val="accent5">
                            <a:lumMod val="50000"/>
                          </a:schemeClr>
                        </a:solidFill>
                      </a:endParaRPr>
                    </a:p>
                  </a:txBody>
                  <a:tcPr anchor="ctr"/>
                </a:tc>
                <a:extLst>
                  <a:ext uri="{0D108BD9-81ED-4DB2-BD59-A6C34878D82A}">
                    <a16:rowId xmlns:a16="http://schemas.microsoft.com/office/drawing/2014/main" val="413646001"/>
                  </a:ext>
                </a:extLst>
              </a:tr>
              <a:tr h="370840">
                <a:tc>
                  <a:txBody>
                    <a:bodyPr/>
                    <a:lstStyle/>
                    <a:p>
                      <a:r>
                        <a:rPr lang="fr-FR" sz="2400" dirty="0" err="1">
                          <a:solidFill>
                            <a:schemeClr val="accent5">
                              <a:lumMod val="50000"/>
                            </a:schemeClr>
                          </a:solidFill>
                        </a:rPr>
                        <a:t>Ich</a:t>
                      </a:r>
                      <a:r>
                        <a:rPr lang="fr-FR" sz="2400" dirty="0">
                          <a:solidFill>
                            <a:schemeClr val="accent5">
                              <a:lumMod val="50000"/>
                            </a:schemeClr>
                          </a:solidFill>
                        </a:rPr>
                        <a:t> </a:t>
                      </a:r>
                      <a:r>
                        <a:rPr lang="fr-FR" sz="2400" dirty="0" err="1">
                          <a:solidFill>
                            <a:schemeClr val="accent5">
                              <a:lumMod val="50000"/>
                            </a:schemeClr>
                          </a:solidFill>
                        </a:rPr>
                        <a:t>brauche</a:t>
                      </a:r>
                      <a:r>
                        <a:rPr lang="fr-FR" sz="2400" dirty="0">
                          <a:solidFill>
                            <a:schemeClr val="accent5">
                              <a:lumMod val="50000"/>
                            </a:schemeClr>
                          </a:solidFill>
                        </a:rPr>
                        <a:t> </a:t>
                      </a: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neue</a:t>
                      </a:r>
                      <a:r>
                        <a:rPr lang="fr-FR" sz="2400" dirty="0">
                          <a:solidFill>
                            <a:schemeClr val="accent5">
                              <a:lumMod val="50000"/>
                            </a:schemeClr>
                          </a:solidFill>
                        </a:rPr>
                        <a:t> </a:t>
                      </a:r>
                      <a:r>
                        <a:rPr lang="fr-FR" sz="2400" b="1" dirty="0">
                          <a:solidFill>
                            <a:schemeClr val="accent5">
                              <a:lumMod val="50000"/>
                            </a:schemeClr>
                          </a:solidFill>
                        </a:rPr>
                        <a:t>Hose.</a:t>
                      </a:r>
                      <a:endParaRPr lang="fr-FR" sz="2400" dirty="0">
                        <a:solidFill>
                          <a:schemeClr val="accent5">
                            <a:lumMod val="50000"/>
                          </a:schemeClr>
                        </a:solidFill>
                      </a:endParaRPr>
                    </a:p>
                  </a:txBody>
                  <a:tcPr anchor="ctr"/>
                </a:tc>
                <a:tc>
                  <a:txBody>
                    <a:bodyPr/>
                    <a:lstStyle/>
                    <a:p>
                      <a:r>
                        <a:rPr lang="fr-FR" sz="2400" dirty="0">
                          <a:solidFill>
                            <a:schemeClr val="accent5">
                              <a:lumMod val="50000"/>
                            </a:schemeClr>
                          </a:solidFill>
                        </a:rPr>
                        <a:t>I </a:t>
                      </a:r>
                      <a:r>
                        <a:rPr lang="fr-FR" sz="2400" dirty="0" err="1">
                          <a:solidFill>
                            <a:schemeClr val="accent5">
                              <a:lumMod val="50000"/>
                            </a:schemeClr>
                          </a:solidFill>
                        </a:rPr>
                        <a:t>need</a:t>
                      </a:r>
                      <a:r>
                        <a:rPr lang="fr-FR" sz="2400" dirty="0">
                          <a:solidFill>
                            <a:schemeClr val="accent5">
                              <a:lumMod val="50000"/>
                            </a:schemeClr>
                          </a:solidFill>
                        </a:rPr>
                        <a:t> new </a:t>
                      </a:r>
                      <a:r>
                        <a:rPr lang="fr-FR" sz="2400" b="1" dirty="0" err="1">
                          <a:solidFill>
                            <a:schemeClr val="accent5">
                              <a:lumMod val="50000"/>
                            </a:schemeClr>
                          </a:solidFill>
                        </a:rPr>
                        <a:t>trousers</a:t>
                      </a:r>
                      <a:r>
                        <a:rPr lang="fr-FR" sz="2400" dirty="0">
                          <a:solidFill>
                            <a:schemeClr val="accent5">
                              <a:lumMod val="50000"/>
                            </a:schemeClr>
                          </a:solidFill>
                        </a:rPr>
                        <a:t>.</a:t>
                      </a:r>
                    </a:p>
                  </a:txBody>
                  <a:tcPr anchor="ctr"/>
                </a:tc>
                <a:extLst>
                  <a:ext uri="{0D108BD9-81ED-4DB2-BD59-A6C34878D82A}">
                    <a16:rowId xmlns:a16="http://schemas.microsoft.com/office/drawing/2014/main" val="4110377484"/>
                  </a:ext>
                </a:extLst>
              </a:tr>
              <a:tr h="370840">
                <a:tc>
                  <a:txBody>
                    <a:bodyPr/>
                    <a:lstStyle/>
                    <a:p>
                      <a:r>
                        <a:rPr lang="fr-FR" sz="2400" dirty="0" err="1">
                          <a:solidFill>
                            <a:schemeClr val="accent5">
                              <a:lumMod val="50000"/>
                            </a:schemeClr>
                          </a:solidFill>
                        </a:rPr>
                        <a:t>Mutti</a:t>
                      </a:r>
                      <a:r>
                        <a:rPr lang="fr-FR" sz="2400" dirty="0">
                          <a:solidFill>
                            <a:schemeClr val="accent5">
                              <a:lumMod val="50000"/>
                            </a:schemeClr>
                          </a:solidFill>
                        </a:rPr>
                        <a:t> </a:t>
                      </a:r>
                      <a:r>
                        <a:rPr lang="fr-FR" sz="2400" dirty="0" err="1">
                          <a:solidFill>
                            <a:schemeClr val="accent5">
                              <a:lumMod val="50000"/>
                            </a:schemeClr>
                          </a:solidFill>
                        </a:rPr>
                        <a:t>ist</a:t>
                      </a:r>
                      <a:r>
                        <a:rPr lang="fr-FR" sz="2400" dirty="0">
                          <a:solidFill>
                            <a:schemeClr val="accent5">
                              <a:lumMod val="50000"/>
                            </a:schemeClr>
                          </a:solidFill>
                        </a:rPr>
                        <a:t> </a:t>
                      </a:r>
                      <a:r>
                        <a:rPr lang="fr-FR" sz="2400" b="1" dirty="0" err="1">
                          <a:solidFill>
                            <a:schemeClr val="accent5">
                              <a:lumMod val="50000"/>
                            </a:schemeClr>
                          </a:solidFill>
                        </a:rPr>
                        <a:t>streng</a:t>
                      </a:r>
                      <a:r>
                        <a:rPr lang="fr-FR" sz="2400" dirty="0">
                          <a:solidFill>
                            <a:schemeClr val="accent5">
                              <a:lumMod val="50000"/>
                            </a:schemeClr>
                          </a:solidFill>
                        </a:rPr>
                        <a:t>, </a:t>
                      </a:r>
                      <a:r>
                        <a:rPr lang="fr-FR" sz="2400" dirty="0" err="1">
                          <a:solidFill>
                            <a:schemeClr val="accent5">
                              <a:lumMod val="50000"/>
                            </a:schemeClr>
                          </a:solidFill>
                        </a:rPr>
                        <a:t>also</a:t>
                      </a:r>
                      <a:r>
                        <a:rPr lang="fr-FR" sz="2400" dirty="0">
                          <a:solidFill>
                            <a:schemeClr val="accent5">
                              <a:lumMod val="50000"/>
                            </a:schemeClr>
                          </a:solidFill>
                        </a:rPr>
                        <a:t> </a:t>
                      </a:r>
                      <a:r>
                        <a:rPr lang="fr-FR" sz="2400" dirty="0" err="1">
                          <a:solidFill>
                            <a:schemeClr val="accent5">
                              <a:lumMod val="50000"/>
                            </a:schemeClr>
                          </a:solidFill>
                        </a:rPr>
                        <a:t>keine</a:t>
                      </a:r>
                      <a:r>
                        <a:rPr lang="fr-FR" sz="2400" dirty="0">
                          <a:solidFill>
                            <a:schemeClr val="accent5">
                              <a:lumMod val="50000"/>
                            </a:schemeClr>
                          </a:solidFill>
                        </a:rPr>
                        <a:t> </a:t>
                      </a:r>
                      <a:r>
                        <a:rPr lang="fr-FR" sz="2400" dirty="0" err="1">
                          <a:solidFill>
                            <a:schemeClr val="accent5">
                              <a:lumMod val="50000"/>
                            </a:schemeClr>
                          </a:solidFill>
                        </a:rPr>
                        <a:t>Schuhe</a:t>
                      </a:r>
                      <a:r>
                        <a:rPr lang="fr-FR" sz="2400" dirty="0">
                          <a:solidFill>
                            <a:schemeClr val="accent5">
                              <a:lumMod val="50000"/>
                            </a:schemeClr>
                          </a:solidFill>
                        </a:rPr>
                        <a:t> </a:t>
                      </a:r>
                      <a:r>
                        <a:rPr lang="fr-FR" sz="2400" dirty="0" err="1">
                          <a:solidFill>
                            <a:schemeClr val="accent5">
                              <a:lumMod val="50000"/>
                            </a:schemeClr>
                          </a:solidFill>
                        </a:rPr>
                        <a:t>im</a:t>
                      </a:r>
                      <a:r>
                        <a:rPr lang="fr-FR" sz="2400" dirty="0">
                          <a:solidFill>
                            <a:schemeClr val="accent5">
                              <a:lumMod val="50000"/>
                            </a:schemeClr>
                          </a:solidFill>
                        </a:rPr>
                        <a:t> </a:t>
                      </a:r>
                      <a:r>
                        <a:rPr lang="fr-FR" sz="2400" dirty="0" err="1">
                          <a:solidFill>
                            <a:schemeClr val="accent5">
                              <a:lumMod val="50000"/>
                            </a:schemeClr>
                          </a:solidFill>
                        </a:rPr>
                        <a:t>Haus</a:t>
                      </a:r>
                      <a:r>
                        <a:rPr lang="fr-FR" sz="2400" dirty="0">
                          <a:solidFill>
                            <a:schemeClr val="accent5">
                              <a:lumMod val="50000"/>
                            </a:schemeClr>
                          </a:solidFill>
                        </a:rPr>
                        <a:t>!</a:t>
                      </a:r>
                    </a:p>
                  </a:txBody>
                  <a:tcPr anchor="ctr"/>
                </a:tc>
                <a:tc>
                  <a:txBody>
                    <a:bodyPr/>
                    <a:lstStyle/>
                    <a:p>
                      <a:r>
                        <a:rPr lang="fr-FR" sz="2400" dirty="0" err="1">
                          <a:solidFill>
                            <a:schemeClr val="accent5">
                              <a:lumMod val="50000"/>
                            </a:schemeClr>
                          </a:solidFill>
                        </a:rPr>
                        <a:t>Mum</a:t>
                      </a:r>
                      <a:r>
                        <a:rPr lang="fr-FR" sz="2400" dirty="0">
                          <a:solidFill>
                            <a:schemeClr val="accent5">
                              <a:lumMod val="50000"/>
                            </a:schemeClr>
                          </a:solidFill>
                        </a:rPr>
                        <a:t> </a:t>
                      </a:r>
                      <a:r>
                        <a:rPr lang="fr-FR" sz="2400" dirty="0" err="1">
                          <a:solidFill>
                            <a:schemeClr val="accent5">
                              <a:lumMod val="50000"/>
                            </a:schemeClr>
                          </a:solidFill>
                        </a:rPr>
                        <a:t>is</a:t>
                      </a:r>
                      <a:r>
                        <a:rPr lang="fr-FR" sz="2400" dirty="0">
                          <a:solidFill>
                            <a:schemeClr val="accent5">
                              <a:lumMod val="50000"/>
                            </a:schemeClr>
                          </a:solidFill>
                        </a:rPr>
                        <a:t> </a:t>
                      </a:r>
                      <a:r>
                        <a:rPr lang="fr-FR" sz="2400" b="1" dirty="0">
                          <a:solidFill>
                            <a:schemeClr val="accent5">
                              <a:lumMod val="50000"/>
                            </a:schemeClr>
                          </a:solidFill>
                        </a:rPr>
                        <a:t>strict</a:t>
                      </a:r>
                      <a:r>
                        <a:rPr lang="fr-FR" sz="2400" dirty="0">
                          <a:solidFill>
                            <a:schemeClr val="accent5">
                              <a:lumMod val="50000"/>
                            </a:schemeClr>
                          </a:solidFill>
                        </a:rPr>
                        <a:t>, </a:t>
                      </a:r>
                      <a:r>
                        <a:rPr lang="fr-FR" sz="2400" dirty="0" err="1">
                          <a:solidFill>
                            <a:schemeClr val="accent5">
                              <a:lumMod val="50000"/>
                            </a:schemeClr>
                          </a:solidFill>
                        </a:rPr>
                        <a:t>so</a:t>
                      </a:r>
                      <a:r>
                        <a:rPr lang="fr-FR" sz="2400" dirty="0">
                          <a:solidFill>
                            <a:schemeClr val="accent5">
                              <a:lumMod val="50000"/>
                            </a:schemeClr>
                          </a:solidFill>
                        </a:rPr>
                        <a:t> no </a:t>
                      </a:r>
                      <a:r>
                        <a:rPr lang="fr-FR" sz="2400" dirty="0" err="1">
                          <a:solidFill>
                            <a:schemeClr val="accent5">
                              <a:lumMod val="50000"/>
                            </a:schemeClr>
                          </a:solidFill>
                        </a:rPr>
                        <a:t>shoes</a:t>
                      </a:r>
                      <a:r>
                        <a:rPr lang="fr-FR" sz="2400" dirty="0">
                          <a:solidFill>
                            <a:schemeClr val="accent5">
                              <a:lumMod val="50000"/>
                            </a:schemeClr>
                          </a:solidFill>
                        </a:rPr>
                        <a:t> in the house!</a:t>
                      </a:r>
                    </a:p>
                  </a:txBody>
                  <a:tcPr anchor="ctr"/>
                </a:tc>
                <a:extLst>
                  <a:ext uri="{0D108BD9-81ED-4DB2-BD59-A6C34878D82A}">
                    <a16:rowId xmlns:a16="http://schemas.microsoft.com/office/drawing/2014/main" val="701881498"/>
                  </a:ext>
                </a:extLst>
              </a:tr>
              <a:tr h="370840">
                <a:tc>
                  <a:txBody>
                    <a:bodyPr/>
                    <a:lstStyle/>
                    <a:p>
                      <a:r>
                        <a:rPr lang="en-GB" sz="2400" dirty="0">
                          <a:solidFill>
                            <a:schemeClr val="accent5">
                              <a:lumMod val="50000"/>
                            </a:schemeClr>
                          </a:solidFill>
                        </a:rPr>
                        <a:t>Die </a:t>
                      </a:r>
                      <a:r>
                        <a:rPr lang="en-GB" sz="2400" b="1" dirty="0">
                          <a:solidFill>
                            <a:schemeClr val="accent5">
                              <a:lumMod val="50000"/>
                            </a:schemeClr>
                          </a:solidFill>
                        </a:rPr>
                        <a:t>Dame</a:t>
                      </a:r>
                      <a:r>
                        <a:rPr lang="en-GB" sz="2400" b="0" dirty="0">
                          <a:solidFill>
                            <a:schemeClr val="accent5">
                              <a:lumMod val="50000"/>
                            </a:schemeClr>
                          </a:solidFill>
                        </a:rPr>
                        <a:t> </a:t>
                      </a:r>
                      <a:r>
                        <a:rPr lang="en-GB" sz="2400" b="0" dirty="0" err="1">
                          <a:solidFill>
                            <a:schemeClr val="accent5">
                              <a:lumMod val="50000"/>
                            </a:schemeClr>
                          </a:solidFill>
                        </a:rPr>
                        <a:t>nebenan</a:t>
                      </a:r>
                      <a:r>
                        <a:rPr lang="en-GB" sz="2400" b="0" dirty="0">
                          <a:solidFill>
                            <a:schemeClr val="accent5">
                              <a:lumMod val="50000"/>
                            </a:schemeClr>
                          </a:solidFill>
                        </a:rPr>
                        <a:t>* </a:t>
                      </a:r>
                      <a:r>
                        <a:rPr lang="en-GB" sz="2400" b="0" dirty="0" err="1">
                          <a:solidFill>
                            <a:schemeClr val="accent5">
                              <a:lumMod val="50000"/>
                            </a:schemeClr>
                          </a:solidFill>
                        </a:rPr>
                        <a:t>verdient</a:t>
                      </a:r>
                      <a:r>
                        <a:rPr lang="en-GB" sz="2400" b="0" dirty="0">
                          <a:solidFill>
                            <a:schemeClr val="accent5">
                              <a:lumMod val="50000"/>
                            </a:schemeClr>
                          </a:solidFill>
                        </a:rPr>
                        <a:t> </a:t>
                      </a:r>
                      <a:r>
                        <a:rPr lang="en-GB" sz="2400" b="0" dirty="0" err="1">
                          <a:solidFill>
                            <a:schemeClr val="accent5">
                              <a:lumMod val="50000"/>
                            </a:schemeClr>
                          </a:solidFill>
                        </a:rPr>
                        <a:t>viel</a:t>
                      </a:r>
                      <a:r>
                        <a:rPr lang="en-GB" sz="2400" b="0" dirty="0">
                          <a:solidFill>
                            <a:schemeClr val="accent5">
                              <a:lumMod val="50000"/>
                            </a:schemeClr>
                          </a:solidFill>
                        </a:rPr>
                        <a:t>!</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The </a:t>
                      </a:r>
                      <a:r>
                        <a:rPr lang="en-GB" sz="2400" b="1" dirty="0">
                          <a:solidFill>
                            <a:schemeClr val="accent5">
                              <a:lumMod val="50000"/>
                            </a:schemeClr>
                          </a:solidFill>
                        </a:rPr>
                        <a:t>lady</a:t>
                      </a:r>
                      <a:r>
                        <a:rPr lang="en-GB" sz="2400" dirty="0">
                          <a:solidFill>
                            <a:schemeClr val="accent5">
                              <a:lumMod val="50000"/>
                            </a:schemeClr>
                          </a:solidFill>
                        </a:rPr>
                        <a:t> next door earns a lot!</a:t>
                      </a:r>
                      <a:endParaRPr lang="fr-FR" sz="2400" dirty="0">
                        <a:solidFill>
                          <a:schemeClr val="accent5">
                            <a:lumMod val="50000"/>
                          </a:schemeClr>
                        </a:solidFill>
                      </a:endParaRPr>
                    </a:p>
                  </a:txBody>
                  <a:tcPr anchor="ctr"/>
                </a:tc>
                <a:extLst>
                  <a:ext uri="{0D108BD9-81ED-4DB2-BD59-A6C34878D82A}">
                    <a16:rowId xmlns:a16="http://schemas.microsoft.com/office/drawing/2014/main" val="50922599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814"/>
            <a:ext cx="6807200" cy="869950"/>
          </a:xfrm>
          <a:prstGeom prst="rect">
            <a:avLst/>
          </a:prstGeom>
        </p:spPr>
      </p:pic>
      <p:sp>
        <p:nvSpPr>
          <p:cNvPr id="4" name="Title 3"/>
          <p:cNvSpPr>
            <a:spLocks noGrp="1"/>
          </p:cNvSpPr>
          <p:nvPr>
            <p:ph type="title"/>
          </p:nvPr>
        </p:nvSpPr>
        <p:spPr>
          <a:xfrm>
            <a:off x="0" y="294041"/>
            <a:ext cx="6334539" cy="707849"/>
          </a:xfrm>
        </p:spPr>
        <p:txBody>
          <a:bodyPr>
            <a:normAutofit/>
          </a:bodyPr>
          <a:lstStyle/>
          <a:p>
            <a:r>
              <a:rPr lang="en-GB" sz="3600" b="1" dirty="0" err="1">
                <a:solidFill>
                  <a:schemeClr val="bg1"/>
                </a:solidFill>
              </a:rPr>
              <a:t>Falsche</a:t>
            </a:r>
            <a:r>
              <a:rPr lang="en-GB" sz="3600" b="1" dirty="0">
                <a:solidFill>
                  <a:schemeClr val="bg1"/>
                </a:solidFill>
              </a:rPr>
              <a:t> Freunde</a:t>
            </a:r>
          </a:p>
        </p:txBody>
      </p:sp>
      <p:sp>
        <p:nvSpPr>
          <p:cNvPr id="7" name="TextBox 6">
            <a:extLst>
              <a:ext uri="{FF2B5EF4-FFF2-40B4-BE49-F238E27FC236}">
                <a16:creationId xmlns:a16="http://schemas.microsoft.com/office/drawing/2014/main" id="{C8C77C08-5026-0447-B022-A3A477524218}"/>
              </a:ext>
            </a:extLst>
          </p:cNvPr>
          <p:cNvSpPr txBox="1"/>
          <p:nvPr/>
        </p:nvSpPr>
        <p:spPr>
          <a:xfrm>
            <a:off x="136106" y="1231753"/>
            <a:ext cx="11915749" cy="830997"/>
          </a:xfrm>
          <a:prstGeom prst="rect">
            <a:avLst/>
          </a:prstGeom>
          <a:noFill/>
        </p:spPr>
        <p:txBody>
          <a:bodyPr wrap="square" rtlCol="0">
            <a:spAutoFit/>
          </a:bodyPr>
          <a:lstStyle/>
          <a:p>
            <a:r>
              <a:rPr lang="en-US" sz="2400" dirty="0">
                <a:solidFill>
                  <a:schemeClr val="accent5">
                    <a:lumMod val="50000"/>
                  </a:schemeClr>
                </a:solidFill>
              </a:rPr>
              <a:t>Mia </a:t>
            </a:r>
            <a:r>
              <a:rPr lang="en-US" sz="2400" dirty="0" err="1">
                <a:solidFill>
                  <a:schemeClr val="accent5">
                    <a:lumMod val="50000"/>
                  </a:schemeClr>
                </a:solidFill>
              </a:rPr>
              <a:t>zeigt</a:t>
            </a:r>
            <a:r>
              <a:rPr lang="en-US" sz="2400" dirty="0">
                <a:solidFill>
                  <a:schemeClr val="accent5">
                    <a:lumMod val="50000"/>
                  </a:schemeClr>
                </a:solidFill>
              </a:rPr>
              <a:t> Katja das </a:t>
            </a:r>
            <a:r>
              <a:rPr lang="en-US" sz="2400" dirty="0" err="1">
                <a:solidFill>
                  <a:schemeClr val="accent5">
                    <a:lumMod val="50000"/>
                  </a:schemeClr>
                </a:solidFill>
              </a:rPr>
              <a:t>neue</a:t>
            </a:r>
            <a:r>
              <a:rPr lang="en-US" sz="2400" dirty="0">
                <a:solidFill>
                  <a:schemeClr val="accent5">
                    <a:lumMod val="50000"/>
                  </a:schemeClr>
                </a:solidFill>
              </a:rPr>
              <a:t> Haus.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 </a:t>
            </a:r>
          </a:p>
          <a:p>
            <a:r>
              <a:rPr lang="en-US" sz="2400" dirty="0" err="1">
                <a:solidFill>
                  <a:schemeClr val="accent5">
                    <a:lumMod val="50000"/>
                  </a:schemeClr>
                </a:solidFill>
              </a:rPr>
              <a:t>Vorsicht</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den </a:t>
            </a:r>
            <a:r>
              <a:rPr lang="en-US" sz="2400" dirty="0" err="1">
                <a:solidFill>
                  <a:schemeClr val="accent5">
                    <a:lumMod val="50000"/>
                  </a:schemeClr>
                </a:solidFill>
              </a:rPr>
              <a:t>falschen</a:t>
            </a:r>
            <a:r>
              <a:rPr lang="en-US" sz="2400" dirty="0">
                <a:solidFill>
                  <a:schemeClr val="accent5">
                    <a:lumMod val="50000"/>
                  </a:schemeClr>
                </a:solidFill>
              </a:rPr>
              <a:t> </a:t>
            </a:r>
            <a:r>
              <a:rPr lang="en-US" sz="2400" dirty="0" err="1">
                <a:solidFill>
                  <a:schemeClr val="accent5">
                    <a:lumMod val="50000"/>
                  </a:schemeClr>
                </a:solidFill>
              </a:rPr>
              <a:t>Freunden</a:t>
            </a:r>
            <a:r>
              <a:rPr lang="en-US" sz="2400" dirty="0">
                <a:solidFill>
                  <a:schemeClr val="accent5">
                    <a:lumMod val="50000"/>
                  </a:schemeClr>
                </a:solidFill>
              </a:rPr>
              <a:t>!</a:t>
            </a:r>
          </a:p>
        </p:txBody>
      </p:sp>
      <p:pic>
        <p:nvPicPr>
          <p:cNvPr id="8" name="Picture 7" descr="A picture containing window&#10;&#10;Description automatically generated">
            <a:extLst>
              <a:ext uri="{FF2B5EF4-FFF2-40B4-BE49-F238E27FC236}">
                <a16:creationId xmlns:a16="http://schemas.microsoft.com/office/drawing/2014/main" id="{1242D9AA-2978-4111-8221-246331DDDB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405" y="4325632"/>
            <a:ext cx="1865489" cy="1903984"/>
          </a:xfrm>
          <a:prstGeom prst="rect">
            <a:avLst/>
          </a:prstGeom>
        </p:spPr>
      </p:pic>
      <p:sp>
        <p:nvSpPr>
          <p:cNvPr id="10" name="Speech Bubble: Rectangle with Corners Rounded 9">
            <a:extLst>
              <a:ext uri="{FF2B5EF4-FFF2-40B4-BE49-F238E27FC236}">
                <a16:creationId xmlns:a16="http://schemas.microsoft.com/office/drawing/2014/main" id="{B0F739F8-7EE0-4ABC-A56E-3A4F1408BE84}"/>
              </a:ext>
            </a:extLst>
          </p:cNvPr>
          <p:cNvSpPr/>
          <p:nvPr/>
        </p:nvSpPr>
        <p:spPr>
          <a:xfrm>
            <a:off x="10011290" y="2648928"/>
            <a:ext cx="2084457" cy="1343034"/>
          </a:xfrm>
          <a:prstGeom prst="wedgeRoundRectCallout">
            <a:avLst>
              <a:gd name="adj1" fmla="val 10399"/>
              <a:gd name="adj2" fmla="val 75654"/>
              <a:gd name="adj3" fmla="val 16667"/>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a:t>
            </a:r>
            <a:r>
              <a:rPr lang="fr-FR" sz="2000" b="1" dirty="0" err="1"/>
              <a:t>Vorsicht</a:t>
            </a:r>
            <a:r>
              <a:rPr lang="fr-FR" sz="2000" b="1" dirty="0"/>
              <a:t> vor </a:t>
            </a:r>
          </a:p>
          <a:p>
            <a:pPr algn="ctr"/>
            <a:r>
              <a:rPr lang="fr-FR" sz="2000" dirty="0"/>
              <a:t>= </a:t>
            </a:r>
            <a:r>
              <a:rPr lang="fr-FR" sz="2000" dirty="0" err="1"/>
              <a:t>watch</a:t>
            </a:r>
            <a:r>
              <a:rPr lang="fr-FR" sz="2000" dirty="0"/>
              <a:t> out for</a:t>
            </a:r>
          </a:p>
          <a:p>
            <a:pPr algn="ctr"/>
            <a:r>
              <a:rPr lang="fr-FR" sz="2000" dirty="0"/>
              <a:t>*</a:t>
            </a:r>
            <a:r>
              <a:rPr lang="fr-FR" sz="2000" b="1" dirty="0" err="1"/>
              <a:t>nebenan</a:t>
            </a:r>
            <a:r>
              <a:rPr lang="fr-FR" sz="2000" dirty="0"/>
              <a:t> </a:t>
            </a:r>
          </a:p>
          <a:p>
            <a:pPr algn="ctr"/>
            <a:r>
              <a:rPr lang="fr-FR" sz="2000" dirty="0"/>
              <a:t>= </a:t>
            </a:r>
            <a:r>
              <a:rPr lang="fr-FR" sz="2000" dirty="0" err="1"/>
              <a:t>next</a:t>
            </a:r>
            <a:r>
              <a:rPr lang="fr-FR" sz="2000" dirty="0"/>
              <a:t> </a:t>
            </a:r>
            <a:r>
              <a:rPr lang="fr-FR" sz="2000" dirty="0" err="1"/>
              <a:t>door</a:t>
            </a:r>
            <a:r>
              <a:rPr lang="fr-FR" sz="2000" dirty="0"/>
              <a:t> </a:t>
            </a:r>
          </a:p>
        </p:txBody>
      </p:sp>
      <p:sp>
        <p:nvSpPr>
          <p:cNvPr id="11" name="Rectangle 10">
            <a:extLst>
              <a:ext uri="{FF2B5EF4-FFF2-40B4-BE49-F238E27FC236}">
                <a16:creationId xmlns:a16="http://schemas.microsoft.com/office/drawing/2014/main" id="{77E44D08-FF64-4DFD-B314-C35419DB8DBB}"/>
              </a:ext>
            </a:extLst>
          </p:cNvPr>
          <p:cNvSpPr/>
          <p:nvPr/>
        </p:nvSpPr>
        <p:spPr>
          <a:xfrm>
            <a:off x="5659783" y="2677054"/>
            <a:ext cx="4306844" cy="35549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919F3C7-1037-4502-9958-983A01D41852}"/>
              </a:ext>
            </a:extLst>
          </p:cNvPr>
          <p:cNvSpPr/>
          <p:nvPr/>
        </p:nvSpPr>
        <p:spPr>
          <a:xfrm>
            <a:off x="5659783" y="3158839"/>
            <a:ext cx="4306844" cy="35549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E06218E-C9D3-4CB2-8E86-F0E052515E43}"/>
              </a:ext>
            </a:extLst>
          </p:cNvPr>
          <p:cNvSpPr/>
          <p:nvPr/>
        </p:nvSpPr>
        <p:spPr>
          <a:xfrm>
            <a:off x="5615118" y="3589625"/>
            <a:ext cx="4306844" cy="35549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6451E22-D69D-45C7-AB00-06A7743C64E5}"/>
              </a:ext>
            </a:extLst>
          </p:cNvPr>
          <p:cNvSpPr/>
          <p:nvPr/>
        </p:nvSpPr>
        <p:spPr>
          <a:xfrm>
            <a:off x="5669623" y="4101784"/>
            <a:ext cx="4558471" cy="31102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BA07086-40F4-4B55-B502-D189A25BE43A}"/>
              </a:ext>
            </a:extLst>
          </p:cNvPr>
          <p:cNvSpPr/>
          <p:nvPr/>
        </p:nvSpPr>
        <p:spPr>
          <a:xfrm>
            <a:off x="5612253" y="4501756"/>
            <a:ext cx="4558471" cy="35549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D4D5DB8-CCAD-49C7-BBFC-A54E84435D02}"/>
              </a:ext>
            </a:extLst>
          </p:cNvPr>
          <p:cNvSpPr/>
          <p:nvPr/>
        </p:nvSpPr>
        <p:spPr>
          <a:xfrm>
            <a:off x="5659783" y="4967077"/>
            <a:ext cx="4558471" cy="76682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le 11">
            <a:extLst>
              <a:ext uri="{FF2B5EF4-FFF2-40B4-BE49-F238E27FC236}">
                <a16:creationId xmlns:a16="http://schemas.microsoft.com/office/drawing/2014/main" id="{F952A756-1381-4035-AB69-79887E4E722D}"/>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99611367-73BB-4F89-8B5C-592C5A39E4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3519" y="757789"/>
            <a:ext cx="1002375" cy="1576316"/>
          </a:xfrm>
          <a:prstGeom prst="rect">
            <a:avLst/>
          </a:prstGeom>
        </p:spPr>
      </p:pic>
      <p:sp>
        <p:nvSpPr>
          <p:cNvPr id="20" name="Rectangle 19">
            <a:extLst>
              <a:ext uri="{FF2B5EF4-FFF2-40B4-BE49-F238E27FC236}">
                <a16:creationId xmlns:a16="http://schemas.microsoft.com/office/drawing/2014/main" id="{D52AE970-C89A-4F93-8B31-FEF36753259B}"/>
              </a:ext>
            </a:extLst>
          </p:cNvPr>
          <p:cNvSpPr/>
          <p:nvPr/>
        </p:nvSpPr>
        <p:spPr>
          <a:xfrm>
            <a:off x="5612253" y="5792621"/>
            <a:ext cx="4707227" cy="346862"/>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200" b="1" dirty="0" err="1">
                <a:solidFill>
                  <a:schemeClr val="bg1"/>
                </a:solidFill>
              </a:rPr>
              <a:t>Adjektivendungen</a:t>
            </a:r>
            <a:r>
              <a:rPr lang="en-GB" sz="3200" b="1" dirty="0">
                <a:solidFill>
                  <a:schemeClr val="bg1"/>
                </a:solidFill>
              </a:rPr>
              <a:t> – R1 und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TextBox 20">
            <a:extLst>
              <a:ext uri="{FF2B5EF4-FFF2-40B4-BE49-F238E27FC236}">
                <a16:creationId xmlns:a16="http://schemas.microsoft.com/office/drawing/2014/main" id="{645DBEBD-119E-4D58-BE0D-B4F4B6960AB8}"/>
              </a:ext>
            </a:extLst>
          </p:cNvPr>
          <p:cNvSpPr txBox="1"/>
          <p:nvPr/>
        </p:nvSpPr>
        <p:spPr>
          <a:xfrm>
            <a:off x="116559" y="1288165"/>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As you know, adjectives add endings when they come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in front of</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 a noun</a:t>
            </a:r>
            <a:r>
              <a:rPr lang="en-US" sz="2200" b="1" dirty="0">
                <a:solidFill>
                  <a:srgbClr val="4472C4">
                    <a:lumMod val="50000"/>
                  </a:srgbClr>
                </a:solidFill>
                <a:latin typeface="Century Gothic" panose="020F0302020204030204"/>
              </a:rPr>
              <a:t>.</a:t>
            </a:r>
          </a:p>
        </p:txBody>
      </p:sp>
      <p:sp>
        <p:nvSpPr>
          <p:cNvPr id="23" name="Rectangle 22">
            <a:extLst>
              <a:ext uri="{FF2B5EF4-FFF2-40B4-BE49-F238E27FC236}">
                <a16:creationId xmlns:a16="http://schemas.microsoft.com/office/drawing/2014/main" id="{CF35F34C-659D-44E6-9C90-1E734574AF4E}"/>
              </a:ext>
            </a:extLst>
          </p:cNvPr>
          <p:cNvSpPr/>
          <p:nvPr/>
        </p:nvSpPr>
        <p:spPr>
          <a:xfrm>
            <a:off x="928853" y="240520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928853" y="2405209"/>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lang</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D6AA3AA-7080-4C3D-A635-F75E0368FF4F}"/>
              </a:ext>
            </a:extLst>
          </p:cNvPr>
          <p:cNvSpPr txBox="1"/>
          <p:nvPr/>
        </p:nvSpPr>
        <p:spPr>
          <a:xfrm>
            <a:off x="101762" y="1819163"/>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You already know</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the endings for adjectives before an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indefinite article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in </a:t>
            </a:r>
            <a:r>
              <a:rPr lang="en-US" sz="2200" b="1" dirty="0">
                <a:solidFill>
                  <a:srgbClr val="4472C4">
                    <a:lumMod val="50000"/>
                  </a:srgbClr>
                </a:solidFill>
                <a:latin typeface="Century Gothic" panose="020F0302020204030204"/>
              </a:rPr>
              <a:t>R1/R2:</a:t>
            </a:r>
          </a:p>
        </p:txBody>
      </p:sp>
      <p:sp>
        <p:nvSpPr>
          <p:cNvPr id="33" name="Rectangle 32">
            <a:extLst>
              <a:ext uri="{FF2B5EF4-FFF2-40B4-BE49-F238E27FC236}">
                <a16:creationId xmlns:a16="http://schemas.microsoft.com/office/drawing/2014/main" id="{11BFA25D-DAEA-45C7-9A27-90CBDBD8AF9B}"/>
              </a:ext>
            </a:extLst>
          </p:cNvPr>
          <p:cNvSpPr/>
          <p:nvPr/>
        </p:nvSpPr>
        <p:spPr>
          <a:xfrm>
            <a:off x="212907" y="2405208"/>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149693E-756A-4325-982F-6F99670FFDE1}"/>
              </a:ext>
            </a:extLst>
          </p:cNvPr>
          <p:cNvSpPr txBox="1"/>
          <p:nvPr/>
        </p:nvSpPr>
        <p:spPr>
          <a:xfrm>
            <a:off x="212906" y="2400253"/>
            <a:ext cx="64634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R1:</a:t>
            </a:r>
          </a:p>
        </p:txBody>
      </p:sp>
      <p:sp>
        <p:nvSpPr>
          <p:cNvPr id="36" name="Rectangle 35">
            <a:extLst>
              <a:ext uri="{FF2B5EF4-FFF2-40B4-BE49-F238E27FC236}">
                <a16:creationId xmlns:a16="http://schemas.microsoft.com/office/drawing/2014/main" id="{221E2678-D4FD-4401-8CE1-0F40C9CB4C2A}"/>
              </a:ext>
            </a:extLst>
          </p:cNvPr>
          <p:cNvSpPr/>
          <p:nvPr/>
        </p:nvSpPr>
        <p:spPr>
          <a:xfrm>
            <a:off x="4241543" y="2405207"/>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F3C4335-1897-4F86-9E99-1E02E83641C0}"/>
              </a:ext>
            </a:extLst>
          </p:cNvPr>
          <p:cNvSpPr txBox="1"/>
          <p:nvPr/>
        </p:nvSpPr>
        <p:spPr>
          <a:xfrm>
            <a:off x="4241543" y="2405208"/>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nett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a:t>
            </a:r>
          </a:p>
        </p:txBody>
      </p:sp>
      <p:sp>
        <p:nvSpPr>
          <p:cNvPr id="38" name="Rectangle 37">
            <a:extLst>
              <a:ext uri="{FF2B5EF4-FFF2-40B4-BE49-F238E27FC236}">
                <a16:creationId xmlns:a16="http://schemas.microsoft.com/office/drawing/2014/main" id="{035AE0E4-F760-4D10-8B95-060ECB251E93}"/>
              </a:ext>
            </a:extLst>
          </p:cNvPr>
          <p:cNvSpPr/>
          <p:nvPr/>
        </p:nvSpPr>
        <p:spPr>
          <a:xfrm>
            <a:off x="7012908" y="2400252"/>
            <a:ext cx="2683856"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E53E65A-4615-40F5-BB22-6D5AA74DFB66}"/>
              </a:ext>
            </a:extLst>
          </p:cNvPr>
          <p:cNvSpPr txBox="1"/>
          <p:nvPr/>
        </p:nvSpPr>
        <p:spPr>
          <a:xfrm>
            <a:off x="7012908" y="2400253"/>
            <a:ext cx="2733902"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neu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2A156DCD-B958-4AD4-9332-2C39D74E8EF8}"/>
              </a:ext>
            </a:extLst>
          </p:cNvPr>
          <p:cNvSpPr/>
          <p:nvPr/>
        </p:nvSpPr>
        <p:spPr>
          <a:xfrm>
            <a:off x="928853" y="3055049"/>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A4DFA62-59C3-403A-A2DA-AE2228410ED9}"/>
              </a:ext>
            </a:extLst>
          </p:cNvPr>
          <p:cNvSpPr txBox="1"/>
          <p:nvPr/>
        </p:nvSpPr>
        <p:spPr>
          <a:xfrm>
            <a:off x="928853" y="3055050"/>
            <a:ext cx="3201967"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lang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5312A548-068A-4333-9308-75C76CF5DE93}"/>
              </a:ext>
            </a:extLst>
          </p:cNvPr>
          <p:cNvSpPr/>
          <p:nvPr/>
        </p:nvSpPr>
        <p:spPr>
          <a:xfrm>
            <a:off x="212907" y="3055049"/>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F8FE4-E685-45CE-AF89-EB1AB12DBAF9}"/>
              </a:ext>
            </a:extLst>
          </p:cNvPr>
          <p:cNvSpPr txBox="1"/>
          <p:nvPr/>
        </p:nvSpPr>
        <p:spPr>
          <a:xfrm>
            <a:off x="212906" y="3050094"/>
            <a:ext cx="64634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R2:</a:t>
            </a:r>
          </a:p>
        </p:txBody>
      </p:sp>
      <p:sp>
        <p:nvSpPr>
          <p:cNvPr id="44" name="Rectangle 43">
            <a:extLst>
              <a:ext uri="{FF2B5EF4-FFF2-40B4-BE49-F238E27FC236}">
                <a16:creationId xmlns:a16="http://schemas.microsoft.com/office/drawing/2014/main" id="{32C062F7-31AA-4ADA-8C83-FA555E316B87}"/>
              </a:ext>
            </a:extLst>
          </p:cNvPr>
          <p:cNvSpPr/>
          <p:nvPr/>
        </p:nvSpPr>
        <p:spPr>
          <a:xfrm>
            <a:off x="4241543" y="305504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341EA99-C708-4FB6-BA0A-39BE39027885}"/>
              </a:ext>
            </a:extLst>
          </p:cNvPr>
          <p:cNvSpPr txBox="1"/>
          <p:nvPr/>
        </p:nvSpPr>
        <p:spPr>
          <a:xfrm>
            <a:off x="4241543" y="3055049"/>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nett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a:t>
            </a:r>
          </a:p>
        </p:txBody>
      </p:sp>
      <p:sp>
        <p:nvSpPr>
          <p:cNvPr id="46" name="Rectangle 45">
            <a:extLst>
              <a:ext uri="{FF2B5EF4-FFF2-40B4-BE49-F238E27FC236}">
                <a16:creationId xmlns:a16="http://schemas.microsoft.com/office/drawing/2014/main" id="{466E716A-A3A4-4880-9C0F-79C291EF7801}"/>
              </a:ext>
            </a:extLst>
          </p:cNvPr>
          <p:cNvSpPr/>
          <p:nvPr/>
        </p:nvSpPr>
        <p:spPr>
          <a:xfrm>
            <a:off x="7012908" y="3050093"/>
            <a:ext cx="2683855"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621905F-62A7-4CFC-A48C-FE695D9C770F}"/>
              </a:ext>
            </a:extLst>
          </p:cNvPr>
          <p:cNvSpPr txBox="1"/>
          <p:nvPr/>
        </p:nvSpPr>
        <p:spPr>
          <a:xfrm>
            <a:off x="7012909" y="3050094"/>
            <a:ext cx="2779414" cy="461665"/>
          </a:xfrm>
          <a:prstGeom prst="rect">
            <a:avLst/>
          </a:prstGeom>
          <a:noFill/>
        </p:spPr>
        <p:txBody>
          <a:bodyPr wrap="square" rtlCol="0">
            <a:spAutoFit/>
          </a:bodyPr>
          <a:lstStyle/>
          <a:p>
            <a:pPr lvl="0">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rPr>
              <a:t>neu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F6976B02-B1B3-4D96-9968-9012CBF119B3}"/>
              </a:ext>
            </a:extLst>
          </p:cNvPr>
          <p:cNvSpPr txBox="1"/>
          <p:nvPr/>
        </p:nvSpPr>
        <p:spPr>
          <a:xfrm>
            <a:off x="101762" y="3677048"/>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You also know</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 the endings for adjectives before a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definite article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in </a:t>
            </a:r>
            <a:r>
              <a:rPr lang="en-US" sz="2200" b="1" dirty="0">
                <a:solidFill>
                  <a:srgbClr val="4472C4">
                    <a:lumMod val="50000"/>
                  </a:srgbClr>
                </a:solidFill>
                <a:latin typeface="Century Gothic" panose="020F0302020204030204"/>
              </a:rPr>
              <a:t>R1:</a:t>
            </a:r>
          </a:p>
        </p:txBody>
      </p:sp>
      <p:sp>
        <p:nvSpPr>
          <p:cNvPr id="49" name="Rectangle 48">
            <a:extLst>
              <a:ext uri="{FF2B5EF4-FFF2-40B4-BE49-F238E27FC236}">
                <a16:creationId xmlns:a16="http://schemas.microsoft.com/office/drawing/2014/main" id="{7C9CCEE6-C11C-442D-9F99-ED93A5961719}"/>
              </a:ext>
            </a:extLst>
          </p:cNvPr>
          <p:cNvSpPr/>
          <p:nvPr/>
        </p:nvSpPr>
        <p:spPr>
          <a:xfrm>
            <a:off x="928853" y="4242319"/>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AC4B01B-3C1F-4DE2-9D29-C272D0D96FF2}"/>
              </a:ext>
            </a:extLst>
          </p:cNvPr>
          <p:cNvSpPr txBox="1"/>
          <p:nvPr/>
        </p:nvSpPr>
        <p:spPr>
          <a:xfrm>
            <a:off x="928853" y="4242320"/>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lang="en-GB" sz="2400" b="1" dirty="0">
                <a:solidFill>
                  <a:srgbClr val="4472C4">
                    <a:lumMod val="50000"/>
                  </a:srgbClr>
                </a:solidFill>
              </a:rPr>
              <a:t>lang</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1" i="0" u="none" strike="noStrike" kern="1200" cap="none" spc="0" normalizeH="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1CBEC126-ADB9-44E9-A581-2810558559EC}"/>
              </a:ext>
            </a:extLst>
          </p:cNvPr>
          <p:cNvSpPr/>
          <p:nvPr/>
        </p:nvSpPr>
        <p:spPr>
          <a:xfrm>
            <a:off x="212907" y="4242319"/>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8A5E91E2-4134-455D-B11D-B9F757E13E29}"/>
              </a:ext>
            </a:extLst>
          </p:cNvPr>
          <p:cNvSpPr txBox="1"/>
          <p:nvPr/>
        </p:nvSpPr>
        <p:spPr>
          <a:xfrm>
            <a:off x="212906" y="4237364"/>
            <a:ext cx="64634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R1:</a:t>
            </a:r>
          </a:p>
        </p:txBody>
      </p:sp>
      <p:sp>
        <p:nvSpPr>
          <p:cNvPr id="53" name="Rectangle 52">
            <a:extLst>
              <a:ext uri="{FF2B5EF4-FFF2-40B4-BE49-F238E27FC236}">
                <a16:creationId xmlns:a16="http://schemas.microsoft.com/office/drawing/2014/main" id="{0B46784C-60CD-405D-82E5-8587C6207146}"/>
              </a:ext>
            </a:extLst>
          </p:cNvPr>
          <p:cNvSpPr/>
          <p:nvPr/>
        </p:nvSpPr>
        <p:spPr>
          <a:xfrm>
            <a:off x="4241543" y="424231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47E6798-3AEA-4E76-8E5C-B5A1AADF23EF}"/>
              </a:ext>
            </a:extLst>
          </p:cNvPr>
          <p:cNvSpPr txBox="1"/>
          <p:nvPr/>
        </p:nvSpPr>
        <p:spPr>
          <a:xfrm>
            <a:off x="4241543" y="4242319"/>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a:solidFill>
                  <a:srgbClr val="4472C4">
                    <a:lumMod val="50000"/>
                  </a:srgbClr>
                </a:solidFill>
              </a:rPr>
              <a:t>nett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a:t>
            </a:r>
          </a:p>
        </p:txBody>
      </p:sp>
      <p:sp>
        <p:nvSpPr>
          <p:cNvPr id="55" name="Rectangle 54">
            <a:extLst>
              <a:ext uri="{FF2B5EF4-FFF2-40B4-BE49-F238E27FC236}">
                <a16:creationId xmlns:a16="http://schemas.microsoft.com/office/drawing/2014/main" id="{55268C7F-2A9D-470F-91CA-238D06036D86}"/>
              </a:ext>
            </a:extLst>
          </p:cNvPr>
          <p:cNvSpPr/>
          <p:nvPr/>
        </p:nvSpPr>
        <p:spPr>
          <a:xfrm>
            <a:off x="7012909" y="4237363"/>
            <a:ext cx="268385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F3FF4F84-84D6-4FB5-A09A-81D339602455}"/>
              </a:ext>
            </a:extLst>
          </p:cNvPr>
          <p:cNvSpPr txBox="1"/>
          <p:nvPr/>
        </p:nvSpPr>
        <p:spPr>
          <a:xfrm>
            <a:off x="7012908" y="4237364"/>
            <a:ext cx="2683853"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GB" sz="2400" b="1" dirty="0">
                <a:solidFill>
                  <a:srgbClr val="4472C4">
                    <a:lumMod val="50000"/>
                  </a:srgbClr>
                </a:solidFill>
              </a:rPr>
              <a:t>neu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139C2CE0-355D-4689-B735-592BD03F0FA5}"/>
              </a:ext>
            </a:extLst>
          </p:cNvPr>
          <p:cNvSpPr txBox="1"/>
          <p:nvPr/>
        </p:nvSpPr>
        <p:spPr>
          <a:xfrm>
            <a:off x="116559" y="4913154"/>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Here are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the endings for adjectives before a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definite article </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rPr>
              <a:t>in </a:t>
            </a:r>
            <a:r>
              <a:rPr lang="en-US" sz="2200" b="1" dirty="0">
                <a:solidFill>
                  <a:srgbClr val="4472C4">
                    <a:lumMod val="50000"/>
                  </a:srgbClr>
                </a:solidFill>
                <a:latin typeface="Century Gothic" panose="020F0302020204030204"/>
              </a:rPr>
              <a:t>R2:</a:t>
            </a:r>
          </a:p>
        </p:txBody>
      </p:sp>
      <p:sp>
        <p:nvSpPr>
          <p:cNvPr id="58" name="Rectangle 57">
            <a:extLst>
              <a:ext uri="{FF2B5EF4-FFF2-40B4-BE49-F238E27FC236}">
                <a16:creationId xmlns:a16="http://schemas.microsoft.com/office/drawing/2014/main" id="{904D9A74-B6E0-4F0D-AD21-E3AA9C058299}"/>
              </a:ext>
            </a:extLst>
          </p:cNvPr>
          <p:cNvSpPr/>
          <p:nvPr/>
        </p:nvSpPr>
        <p:spPr>
          <a:xfrm>
            <a:off x="928853" y="5509203"/>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4D41111-8EED-4248-A180-7081D3C8E5CD}"/>
              </a:ext>
            </a:extLst>
          </p:cNvPr>
          <p:cNvSpPr txBox="1"/>
          <p:nvPr/>
        </p:nvSpPr>
        <p:spPr>
          <a:xfrm>
            <a:off x="928853" y="5509204"/>
            <a:ext cx="3140411"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lang="en-GB" sz="2400" b="1" dirty="0">
                <a:solidFill>
                  <a:srgbClr val="4472C4">
                    <a:lumMod val="50000"/>
                  </a:srgbClr>
                </a:solidFill>
              </a:rPr>
              <a:t>lang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1" i="0" u="none" strike="noStrike" kern="1200" cap="none" spc="0" normalizeH="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Raum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C1843035-E8AB-4920-AFDE-435E99A65881}"/>
              </a:ext>
            </a:extLst>
          </p:cNvPr>
          <p:cNvSpPr/>
          <p:nvPr/>
        </p:nvSpPr>
        <p:spPr>
          <a:xfrm>
            <a:off x="212907" y="5509203"/>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CF5691FC-9EBB-45E9-899D-80F1850EB88D}"/>
              </a:ext>
            </a:extLst>
          </p:cNvPr>
          <p:cNvSpPr txBox="1"/>
          <p:nvPr/>
        </p:nvSpPr>
        <p:spPr>
          <a:xfrm>
            <a:off x="212906" y="5504248"/>
            <a:ext cx="646342"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rPr>
              <a:t>R2:</a:t>
            </a:r>
          </a:p>
        </p:txBody>
      </p:sp>
      <p:sp>
        <p:nvSpPr>
          <p:cNvPr id="62" name="Rectangle 61">
            <a:extLst>
              <a:ext uri="{FF2B5EF4-FFF2-40B4-BE49-F238E27FC236}">
                <a16:creationId xmlns:a16="http://schemas.microsoft.com/office/drawing/2014/main" id="{54BFE8B4-2D32-47A9-92FA-4F30720E237F}"/>
              </a:ext>
            </a:extLst>
          </p:cNvPr>
          <p:cNvSpPr/>
          <p:nvPr/>
        </p:nvSpPr>
        <p:spPr>
          <a:xfrm>
            <a:off x="4241543" y="5509202"/>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A2AF9ACC-7EC6-4188-8ECB-4388A1CAB462}"/>
              </a:ext>
            </a:extLst>
          </p:cNvPr>
          <p:cNvSpPr txBox="1"/>
          <p:nvPr/>
        </p:nvSpPr>
        <p:spPr>
          <a:xfrm>
            <a:off x="4241543" y="5509203"/>
            <a:ext cx="281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a:solidFill>
                  <a:srgbClr val="4472C4">
                    <a:lumMod val="50000"/>
                  </a:srgbClr>
                </a:solidFill>
              </a:rPr>
              <a:t>nett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Dame</a:t>
            </a:r>
          </a:p>
        </p:txBody>
      </p:sp>
      <p:sp>
        <p:nvSpPr>
          <p:cNvPr id="64" name="Rectangle 63">
            <a:extLst>
              <a:ext uri="{FF2B5EF4-FFF2-40B4-BE49-F238E27FC236}">
                <a16:creationId xmlns:a16="http://schemas.microsoft.com/office/drawing/2014/main" id="{1768CABA-58E3-4254-A9A6-2159F0E81E13}"/>
              </a:ext>
            </a:extLst>
          </p:cNvPr>
          <p:cNvSpPr/>
          <p:nvPr/>
        </p:nvSpPr>
        <p:spPr>
          <a:xfrm>
            <a:off x="7012909" y="5504247"/>
            <a:ext cx="2683852"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89F3683-10D0-4527-B586-7A4B7C8B2104}"/>
              </a:ext>
            </a:extLst>
          </p:cNvPr>
          <p:cNvSpPr txBox="1"/>
          <p:nvPr/>
        </p:nvSpPr>
        <p:spPr>
          <a:xfrm>
            <a:off x="7012908" y="5504248"/>
            <a:ext cx="2733901"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GB" sz="2400" b="1" dirty="0">
                <a:solidFill>
                  <a:srgbClr val="4472C4">
                    <a:lumMod val="50000"/>
                  </a:srgbClr>
                </a:solidFill>
              </a:rPr>
              <a:t>neu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Gesetz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C2EDDDDF-79CC-48ED-84C4-5D9DA0723889}"/>
              </a:ext>
            </a:extLst>
          </p:cNvPr>
          <p:cNvSpPr/>
          <p:nvPr/>
        </p:nvSpPr>
        <p:spPr>
          <a:xfrm>
            <a:off x="2363290" y="5496343"/>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AFA814CD-4377-433F-9A2D-FFBD72668122}"/>
              </a:ext>
            </a:extLst>
          </p:cNvPr>
          <p:cNvSpPr/>
          <p:nvPr/>
        </p:nvSpPr>
        <p:spPr>
          <a:xfrm>
            <a:off x="9853851" y="4233758"/>
            <a:ext cx="223928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56C794F9-8415-4B20-BD39-F61A416CEB8D}"/>
              </a:ext>
            </a:extLst>
          </p:cNvPr>
          <p:cNvSpPr txBox="1"/>
          <p:nvPr/>
        </p:nvSpPr>
        <p:spPr>
          <a:xfrm>
            <a:off x="9853851" y="4233758"/>
            <a:ext cx="2398034"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a:solidFill>
                  <a:srgbClr val="4472C4">
                    <a:lumMod val="50000"/>
                  </a:srgbClr>
                </a:solidFill>
              </a:rPr>
              <a:t>alt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lang="en-GB" sz="2400" dirty="0">
                <a:solidFill>
                  <a:srgbClr val="4472C4">
                    <a:lumMod val="50000"/>
                  </a:srgbClr>
                </a:solidFill>
              </a:rPr>
              <a:t> </a:t>
            </a:r>
            <a:r>
              <a:rPr lang="en-GB" sz="2400" dirty="0" err="1">
                <a:solidFill>
                  <a:srgbClr val="4472C4">
                    <a:lumMod val="50000"/>
                  </a:srgbClr>
                </a:solidFill>
              </a:rPr>
              <a:t>Züge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788D461C-86C1-4D7A-9E98-5D7A5B335F68}"/>
              </a:ext>
            </a:extLst>
          </p:cNvPr>
          <p:cNvSpPr/>
          <p:nvPr/>
        </p:nvSpPr>
        <p:spPr>
          <a:xfrm>
            <a:off x="9824694" y="5496343"/>
            <a:ext cx="223928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A665DB4F-16CE-41C6-88D6-55F10A1A443A}"/>
              </a:ext>
            </a:extLst>
          </p:cNvPr>
          <p:cNvSpPr txBox="1"/>
          <p:nvPr/>
        </p:nvSpPr>
        <p:spPr>
          <a:xfrm>
            <a:off x="9824694" y="5496343"/>
            <a:ext cx="23408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a:solidFill>
                  <a:srgbClr val="4472C4">
                    <a:lumMod val="50000"/>
                  </a:srgbClr>
                </a:solidFill>
              </a:rPr>
              <a:t>alt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lang="en-GB" sz="2400" dirty="0">
                <a:solidFill>
                  <a:srgbClr val="4472C4">
                    <a:lumMod val="50000"/>
                  </a:srgbClr>
                </a:solidFill>
              </a:rPr>
              <a:t> </a:t>
            </a:r>
            <a:r>
              <a:rPr lang="en-GB" sz="2400" dirty="0" err="1">
                <a:solidFill>
                  <a:srgbClr val="4472C4">
                    <a:lumMod val="50000"/>
                  </a:srgbClr>
                </a:solidFill>
              </a:rPr>
              <a:t>Züge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AD995E3-6969-447E-AF9E-F842841C1083}"/>
              </a:ext>
            </a:extLst>
          </p:cNvPr>
          <p:cNvSpPr txBox="1"/>
          <p:nvPr/>
        </p:nvSpPr>
        <p:spPr>
          <a:xfrm>
            <a:off x="2218627" y="2420078"/>
            <a:ext cx="307184" cy="379108"/>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3" name="TextBox 72">
            <a:extLst>
              <a:ext uri="{FF2B5EF4-FFF2-40B4-BE49-F238E27FC236}">
                <a16:creationId xmlns:a16="http://schemas.microsoft.com/office/drawing/2014/main" id="{03EA57F1-EC15-4D39-BCCB-1638699AB3ED}"/>
              </a:ext>
            </a:extLst>
          </p:cNvPr>
          <p:cNvSpPr txBox="1"/>
          <p:nvPr/>
        </p:nvSpPr>
        <p:spPr>
          <a:xfrm>
            <a:off x="5618286" y="2420078"/>
            <a:ext cx="307184" cy="379108"/>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4" name="TextBox 73">
            <a:extLst>
              <a:ext uri="{FF2B5EF4-FFF2-40B4-BE49-F238E27FC236}">
                <a16:creationId xmlns:a16="http://schemas.microsoft.com/office/drawing/2014/main" id="{FCECFC47-3359-461C-891F-40E94703B436}"/>
              </a:ext>
            </a:extLst>
          </p:cNvPr>
          <p:cNvSpPr txBox="1"/>
          <p:nvPr/>
        </p:nvSpPr>
        <p:spPr>
          <a:xfrm>
            <a:off x="8187885" y="2420078"/>
            <a:ext cx="349250" cy="369332"/>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5" name="TextBox 74">
            <a:extLst>
              <a:ext uri="{FF2B5EF4-FFF2-40B4-BE49-F238E27FC236}">
                <a16:creationId xmlns:a16="http://schemas.microsoft.com/office/drawing/2014/main" id="{657A11E9-B9B1-44A6-8622-13E176157D79}"/>
              </a:ext>
            </a:extLst>
          </p:cNvPr>
          <p:cNvSpPr txBox="1"/>
          <p:nvPr/>
        </p:nvSpPr>
        <p:spPr>
          <a:xfrm>
            <a:off x="5618286" y="3105908"/>
            <a:ext cx="307184" cy="379108"/>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6" name="TextBox 75">
            <a:extLst>
              <a:ext uri="{FF2B5EF4-FFF2-40B4-BE49-F238E27FC236}">
                <a16:creationId xmlns:a16="http://schemas.microsoft.com/office/drawing/2014/main" id="{48C51399-A8CB-417F-9E17-D97809E0AFB4}"/>
              </a:ext>
            </a:extLst>
          </p:cNvPr>
          <p:cNvSpPr txBox="1"/>
          <p:nvPr/>
        </p:nvSpPr>
        <p:spPr>
          <a:xfrm>
            <a:off x="8195121" y="3084816"/>
            <a:ext cx="321561" cy="369332"/>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7" name="TextBox 76">
            <a:extLst>
              <a:ext uri="{FF2B5EF4-FFF2-40B4-BE49-F238E27FC236}">
                <a16:creationId xmlns:a16="http://schemas.microsoft.com/office/drawing/2014/main" id="{929BA5AE-6987-4EE9-A0FD-29BCC275C3C0}"/>
              </a:ext>
            </a:extLst>
          </p:cNvPr>
          <p:cNvSpPr txBox="1"/>
          <p:nvPr/>
        </p:nvSpPr>
        <p:spPr>
          <a:xfrm>
            <a:off x="2597911" y="3090419"/>
            <a:ext cx="418339" cy="369332"/>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8" name="TextBox 77">
            <a:extLst>
              <a:ext uri="{FF2B5EF4-FFF2-40B4-BE49-F238E27FC236}">
                <a16:creationId xmlns:a16="http://schemas.microsoft.com/office/drawing/2014/main" id="{FBA5782D-1D31-48D8-ABA7-EE4C9BEB006A}"/>
              </a:ext>
            </a:extLst>
          </p:cNvPr>
          <p:cNvSpPr txBox="1"/>
          <p:nvPr/>
        </p:nvSpPr>
        <p:spPr>
          <a:xfrm>
            <a:off x="5444684" y="4263020"/>
            <a:ext cx="227821" cy="379108"/>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79" name="TextBox 78">
            <a:extLst>
              <a:ext uri="{FF2B5EF4-FFF2-40B4-BE49-F238E27FC236}">
                <a16:creationId xmlns:a16="http://schemas.microsoft.com/office/drawing/2014/main" id="{2718C80F-ED82-4159-9D15-039347611310}"/>
              </a:ext>
            </a:extLst>
          </p:cNvPr>
          <p:cNvSpPr txBox="1"/>
          <p:nvPr/>
        </p:nvSpPr>
        <p:spPr>
          <a:xfrm>
            <a:off x="8274623" y="4272796"/>
            <a:ext cx="255986" cy="369332"/>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80" name="TextBox 79">
            <a:extLst>
              <a:ext uri="{FF2B5EF4-FFF2-40B4-BE49-F238E27FC236}">
                <a16:creationId xmlns:a16="http://schemas.microsoft.com/office/drawing/2014/main" id="{8FE2092F-0DB3-4F5E-814A-7BD844C1979B}"/>
              </a:ext>
            </a:extLst>
          </p:cNvPr>
          <p:cNvSpPr txBox="1"/>
          <p:nvPr/>
        </p:nvSpPr>
        <p:spPr>
          <a:xfrm>
            <a:off x="10865829" y="4254571"/>
            <a:ext cx="374650" cy="369332"/>
          </a:xfrm>
          <a:prstGeom prst="rect">
            <a:avLst/>
          </a:prstGeom>
          <a:solidFill>
            <a:srgbClr val="FFF4E7"/>
          </a:solidFill>
        </p:spPr>
        <p:txBody>
          <a:bodyPr wrap="square" lIns="0" tIns="0" rIns="0" bIns="0" rtlCol="0">
            <a:spAutoFit/>
          </a:bodyPr>
          <a:lstStyle/>
          <a:p>
            <a:r>
              <a:rPr lang="en-GB" sz="2400" dirty="0">
                <a:solidFill>
                  <a:schemeClr val="accent5">
                    <a:lumMod val="50000"/>
                  </a:schemeClr>
                </a:solidFill>
              </a:rPr>
              <a:t>_</a:t>
            </a:r>
            <a:endParaRPr lang="fr-FR" sz="2400" dirty="0">
              <a:solidFill>
                <a:schemeClr val="accent5">
                  <a:lumMod val="50000"/>
                </a:schemeClr>
              </a:solidFill>
            </a:endParaRPr>
          </a:p>
        </p:txBody>
      </p:sp>
      <p:sp>
        <p:nvSpPr>
          <p:cNvPr id="81" name="TextBox 80">
            <a:extLst>
              <a:ext uri="{FF2B5EF4-FFF2-40B4-BE49-F238E27FC236}">
                <a16:creationId xmlns:a16="http://schemas.microsoft.com/office/drawing/2014/main" id="{6B97A496-4FED-4C07-AED5-ACB08F9CA521}"/>
              </a:ext>
            </a:extLst>
          </p:cNvPr>
          <p:cNvSpPr txBox="1"/>
          <p:nvPr/>
        </p:nvSpPr>
        <p:spPr>
          <a:xfrm>
            <a:off x="2243690" y="4252093"/>
            <a:ext cx="282121" cy="369332"/>
          </a:xfrm>
          <a:prstGeom prst="rect">
            <a:avLst/>
          </a:prstGeom>
          <a:solidFill>
            <a:srgbClr val="FFF4E7"/>
          </a:solidFill>
        </p:spPr>
        <p:txBody>
          <a:bodyPr wrap="square" lIns="0" tIns="0" rIns="0" bIns="0" rtlCol="0">
            <a:spAutoFit/>
          </a:bodyPr>
          <a:lstStyle/>
          <a:p>
            <a:pPr algn="ctr"/>
            <a:r>
              <a:rPr lang="en-GB" sz="2400" dirty="0">
                <a:solidFill>
                  <a:schemeClr val="accent5">
                    <a:lumMod val="50000"/>
                  </a:schemeClr>
                </a:solidFill>
              </a:rPr>
              <a:t>_</a:t>
            </a:r>
            <a:endParaRPr lang="fr-FR" sz="2400" dirty="0">
              <a:solidFill>
                <a:schemeClr val="accent5">
                  <a:lumMod val="50000"/>
                </a:schemeClr>
              </a:solidFill>
            </a:endParaRPr>
          </a:p>
        </p:txBody>
      </p:sp>
      <p:sp>
        <p:nvSpPr>
          <p:cNvPr id="66" name="Speech Bubble: Rectangle with Corners Rounded 65">
            <a:extLst>
              <a:ext uri="{FF2B5EF4-FFF2-40B4-BE49-F238E27FC236}">
                <a16:creationId xmlns:a16="http://schemas.microsoft.com/office/drawing/2014/main" id="{9A7458AA-867D-4789-8F7A-628E75F2A1CB}"/>
              </a:ext>
            </a:extLst>
          </p:cNvPr>
          <p:cNvSpPr/>
          <p:nvPr/>
        </p:nvSpPr>
        <p:spPr>
          <a:xfrm>
            <a:off x="859248" y="3843511"/>
            <a:ext cx="2474843" cy="1334068"/>
          </a:xfrm>
          <a:prstGeom prst="wedgeRoundRectCallout">
            <a:avLst>
              <a:gd name="adj1" fmla="val 20711"/>
              <a:gd name="adj2" fmla="val 65016"/>
              <a:gd name="adj3" fmla="val 16667"/>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Only the masculine ending is different in R2!</a:t>
            </a:r>
            <a:endParaRPr lang="fr-FR" sz="2000" dirty="0">
              <a:solidFill>
                <a:schemeClr val="accent5">
                  <a:lumMod val="50000"/>
                </a:schemeClr>
              </a:solidFill>
            </a:endParaRPr>
          </a:p>
        </p:txBody>
      </p:sp>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7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8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7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6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32" grpId="0"/>
      <p:bldP spid="33" grpId="0" animBg="1"/>
      <p:bldP spid="34"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p:bldP spid="49" grpId="0" animBg="1"/>
      <p:bldP spid="50" grpId="0"/>
      <p:bldP spid="51" grpId="0" animBg="1"/>
      <p:bldP spid="52" grpId="0"/>
      <p:bldP spid="53" grpId="0" animBg="1"/>
      <p:bldP spid="54" grpId="0"/>
      <p:bldP spid="55" grpId="0" animBg="1"/>
      <p:bldP spid="56" grpId="0"/>
      <p:bldP spid="57" grpId="0"/>
      <p:bldP spid="58" grpId="0" animBg="1"/>
      <p:bldP spid="59" grpId="0"/>
      <p:bldP spid="60" grpId="0" animBg="1"/>
      <p:bldP spid="61" grpId="0"/>
      <p:bldP spid="62" grpId="0" animBg="1"/>
      <p:bldP spid="63" grpId="0"/>
      <p:bldP spid="64" grpId="0" animBg="1"/>
      <p:bldP spid="65" grpId="0"/>
      <p:bldP spid="10" grpId="0" animBg="1"/>
      <p:bldP spid="68" grpId="0" animBg="1"/>
      <p:bldP spid="69" grpId="0"/>
      <p:bldP spid="70" grpId="0" animBg="1"/>
      <p:bldP spid="71" grpId="0"/>
      <p:bldP spid="11" grpId="0" animBg="1"/>
      <p:bldP spid="11"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7C8BE2-FD1A-4B30-A5FD-3F27E2C11926}"/>
              </a:ext>
            </a:extLst>
          </p:cNvPr>
          <p:cNvGrpSpPr/>
          <p:nvPr/>
        </p:nvGrpSpPr>
        <p:grpSpPr>
          <a:xfrm>
            <a:off x="-293188" y="707203"/>
            <a:ext cx="12921570" cy="6150797"/>
            <a:chOff x="-115050" y="1711498"/>
            <a:chExt cx="12580622" cy="5029466"/>
          </a:xfrm>
        </p:grpSpPr>
        <p:pic>
          <p:nvPicPr>
            <p:cNvPr id="8" name="Picture 7" descr="A picture containing brick&#10;&#10;Description automatically generated">
              <a:extLst>
                <a:ext uri="{FF2B5EF4-FFF2-40B4-BE49-F238E27FC236}">
                  <a16:creationId xmlns:a16="http://schemas.microsoft.com/office/drawing/2014/main" id="{8848373B-CAF6-4C83-86E6-2CDD21138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814" y="1711499"/>
              <a:ext cx="4857758" cy="5029465"/>
            </a:xfrm>
            <a:prstGeom prst="rect">
              <a:avLst/>
            </a:prstGeom>
          </p:spPr>
        </p:pic>
        <p:grpSp>
          <p:nvGrpSpPr>
            <p:cNvPr id="9" name="Group 8">
              <a:extLst>
                <a:ext uri="{FF2B5EF4-FFF2-40B4-BE49-F238E27FC236}">
                  <a16:creationId xmlns:a16="http://schemas.microsoft.com/office/drawing/2014/main" id="{591D9532-535B-4A34-BCE3-49A1C0CA9546}"/>
                </a:ext>
              </a:extLst>
            </p:cNvPr>
            <p:cNvGrpSpPr/>
            <p:nvPr/>
          </p:nvGrpSpPr>
          <p:grpSpPr>
            <a:xfrm>
              <a:off x="-115050" y="1711498"/>
              <a:ext cx="10151743" cy="5029466"/>
              <a:chOff x="-115050" y="1711498"/>
              <a:chExt cx="10151743" cy="5029466"/>
            </a:xfrm>
          </p:grpSpPr>
          <p:pic>
            <p:nvPicPr>
              <p:cNvPr id="11" name="Picture 2" descr="Shabby Paper, Block, Torn Leaf, Writing Block, Torn Off">
                <a:extLst>
                  <a:ext uri="{FF2B5EF4-FFF2-40B4-BE49-F238E27FC236}">
                    <a16:creationId xmlns:a16="http://schemas.microsoft.com/office/drawing/2014/main" id="{F941AEAE-0622-42D4-B6B7-AF0B9684A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50" y="1711498"/>
                <a:ext cx="5986462" cy="5029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brick&#10;&#10;Description automatically generated">
                <a:extLst>
                  <a:ext uri="{FF2B5EF4-FFF2-40B4-BE49-F238E27FC236}">
                    <a16:creationId xmlns:a16="http://schemas.microsoft.com/office/drawing/2014/main" id="{62C88077-99C4-491D-964F-05F6558B9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935" y="1711499"/>
                <a:ext cx="4857758" cy="5029465"/>
              </a:xfrm>
              <a:prstGeom prst="rect">
                <a:avLst/>
              </a:prstGeom>
            </p:spPr>
          </p:pic>
        </p:grpSp>
      </p:grpSp>
      <p:sp>
        <p:nvSpPr>
          <p:cNvPr id="58" name="Thought Bubble: Cloud 57">
            <a:extLst>
              <a:ext uri="{FF2B5EF4-FFF2-40B4-BE49-F238E27FC236}">
                <a16:creationId xmlns:a16="http://schemas.microsoft.com/office/drawing/2014/main" id="{5FA4A277-9A0E-4378-8D51-583F687B1660}"/>
              </a:ext>
            </a:extLst>
          </p:cNvPr>
          <p:cNvSpPr/>
          <p:nvPr/>
        </p:nvSpPr>
        <p:spPr>
          <a:xfrm>
            <a:off x="5713034" y="156003"/>
            <a:ext cx="4916191" cy="1315958"/>
          </a:xfrm>
          <a:prstGeom prst="cloudCallout">
            <a:avLst>
              <a:gd name="adj1" fmla="val 41189"/>
              <a:gd name="adj2" fmla="val 60626"/>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extBox 26">
            <a:extLst>
              <a:ext uri="{FF2B5EF4-FFF2-40B4-BE49-F238E27FC236}">
                <a16:creationId xmlns:a16="http://schemas.microsoft.com/office/drawing/2014/main" id="{C43D0EBA-8A7C-4786-A117-DCA94DEC5B45}"/>
              </a:ext>
            </a:extLst>
          </p:cNvPr>
          <p:cNvSpPr txBox="1"/>
          <p:nvPr/>
        </p:nvSpPr>
        <p:spPr>
          <a:xfrm>
            <a:off x="5045403" y="2834600"/>
            <a:ext cx="2412152"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bekommst</a:t>
            </a:r>
            <a:r>
              <a:rPr lang="en-GB" sz="2400" dirty="0">
                <a:solidFill>
                  <a:schemeClr val="accent5">
                    <a:lumMod val="50000"/>
                  </a:schemeClr>
                </a:solidFill>
                <a:latin typeface="Ink Free" panose="03080402000500000000" pitchFamily="66" charset="0"/>
              </a:rPr>
              <a:t> du.</a:t>
            </a:r>
          </a:p>
        </p:txBody>
      </p:sp>
      <p:sp>
        <p:nvSpPr>
          <p:cNvPr id="30" name="TextBox 29">
            <a:extLst>
              <a:ext uri="{FF2B5EF4-FFF2-40B4-BE49-F238E27FC236}">
                <a16:creationId xmlns:a16="http://schemas.microsoft.com/office/drawing/2014/main" id="{3BE05945-3D60-4722-A50A-9B2AE867A62A}"/>
              </a:ext>
            </a:extLst>
          </p:cNvPr>
          <p:cNvSpPr txBox="1"/>
          <p:nvPr/>
        </p:nvSpPr>
        <p:spPr>
          <a:xfrm>
            <a:off x="5045403" y="3215686"/>
            <a:ext cx="5846295"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werde</a:t>
            </a:r>
            <a:r>
              <a:rPr lang="en-GB" sz="2400" dirty="0">
                <a:solidFill>
                  <a:schemeClr val="accent5">
                    <a:lumMod val="50000"/>
                  </a:schemeClr>
                </a:solidFill>
                <a:latin typeface="Ink Free" panose="03080402000500000000" pitchFamily="66" charset="0"/>
              </a:rPr>
              <a:t> ich </a:t>
            </a:r>
            <a:r>
              <a:rPr lang="en-GB" sz="2400" dirty="0" err="1">
                <a:solidFill>
                  <a:schemeClr val="accent5">
                    <a:lumMod val="50000"/>
                  </a:schemeClr>
                </a:solidFill>
                <a:latin typeface="Ink Free" panose="03080402000500000000" pitchFamily="66" charset="0"/>
              </a:rPr>
              <a:t>im</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Supermarkt</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kaufen</a:t>
            </a:r>
            <a:r>
              <a:rPr lang="en-GB" sz="2400" dirty="0">
                <a:solidFill>
                  <a:schemeClr val="accent5">
                    <a:lumMod val="50000"/>
                  </a:schemeClr>
                </a:solidFill>
                <a:latin typeface="Ink Free" panose="03080402000500000000" pitchFamily="66" charset="0"/>
              </a:rPr>
              <a:t>.</a:t>
            </a:r>
          </a:p>
        </p:txBody>
      </p:sp>
      <p:sp>
        <p:nvSpPr>
          <p:cNvPr id="33" name="TextBox 32">
            <a:extLst>
              <a:ext uri="{FF2B5EF4-FFF2-40B4-BE49-F238E27FC236}">
                <a16:creationId xmlns:a16="http://schemas.microsoft.com/office/drawing/2014/main" id="{4D2DF08E-2280-4095-93B0-CA6EA6B0B5A2}"/>
              </a:ext>
            </a:extLst>
          </p:cNvPr>
          <p:cNvSpPr txBox="1"/>
          <p:nvPr/>
        </p:nvSpPr>
        <p:spPr>
          <a:xfrm>
            <a:off x="5045403" y="3596772"/>
            <a:ext cx="2920776"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liegt</a:t>
            </a:r>
            <a:r>
              <a:rPr lang="en-GB" sz="2400" dirty="0">
                <a:solidFill>
                  <a:schemeClr val="accent5">
                    <a:lumMod val="50000"/>
                  </a:schemeClr>
                </a:solidFill>
                <a:latin typeface="Ink Free" panose="03080402000500000000" pitchFamily="66" charset="0"/>
              </a:rPr>
              <a:t> auf </a:t>
            </a:r>
            <a:r>
              <a:rPr lang="en-GB" sz="2400" dirty="0" err="1">
                <a:solidFill>
                  <a:schemeClr val="accent5">
                    <a:lumMod val="50000"/>
                  </a:schemeClr>
                </a:solidFill>
                <a:latin typeface="Ink Free" panose="03080402000500000000" pitchFamily="66" charset="0"/>
              </a:rPr>
              <a:t>dem</a:t>
            </a:r>
            <a:r>
              <a:rPr lang="en-GB" sz="2400" dirty="0">
                <a:solidFill>
                  <a:schemeClr val="accent5">
                    <a:lumMod val="50000"/>
                  </a:schemeClr>
                </a:solidFill>
                <a:latin typeface="Ink Free" panose="03080402000500000000" pitchFamily="66" charset="0"/>
              </a:rPr>
              <a:t> Tisch.</a:t>
            </a:r>
          </a:p>
        </p:txBody>
      </p:sp>
      <p:sp>
        <p:nvSpPr>
          <p:cNvPr id="36" name="TextBox 35">
            <a:extLst>
              <a:ext uri="{FF2B5EF4-FFF2-40B4-BE49-F238E27FC236}">
                <a16:creationId xmlns:a16="http://schemas.microsoft.com/office/drawing/2014/main" id="{59242ABF-A681-4FB7-A599-046AEB673908}"/>
              </a:ext>
            </a:extLst>
          </p:cNvPr>
          <p:cNvSpPr txBox="1"/>
          <p:nvPr/>
        </p:nvSpPr>
        <p:spPr>
          <a:xfrm>
            <a:off x="5045403" y="3977858"/>
            <a:ext cx="5535264"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kann</a:t>
            </a:r>
            <a:r>
              <a:rPr lang="en-GB" sz="2400" dirty="0">
                <a:solidFill>
                  <a:schemeClr val="accent5">
                    <a:lumMod val="50000"/>
                  </a:schemeClr>
                </a:solidFill>
                <a:latin typeface="Ink Free" panose="03080402000500000000" pitchFamily="66" charset="0"/>
              </a:rPr>
              <a:t> man in 10. </a:t>
            </a:r>
            <a:r>
              <a:rPr lang="en-GB" sz="2400" dirty="0" err="1">
                <a:solidFill>
                  <a:schemeClr val="accent5">
                    <a:lumMod val="50000"/>
                  </a:schemeClr>
                </a:solidFill>
                <a:latin typeface="Ink Free" panose="03080402000500000000" pitchFamily="66" charset="0"/>
              </a:rPr>
              <a:t>Minuten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erreichen</a:t>
            </a:r>
            <a:r>
              <a:rPr lang="en-GB" sz="2400" dirty="0">
                <a:solidFill>
                  <a:schemeClr val="accent5">
                    <a:lumMod val="50000"/>
                  </a:schemeClr>
                </a:solidFill>
                <a:latin typeface="Ink Free" panose="03080402000500000000" pitchFamily="66" charset="0"/>
              </a:rPr>
              <a:t>.</a:t>
            </a:r>
          </a:p>
        </p:txBody>
      </p:sp>
      <p:sp>
        <p:nvSpPr>
          <p:cNvPr id="40" name="TextBox 39">
            <a:extLst>
              <a:ext uri="{FF2B5EF4-FFF2-40B4-BE49-F238E27FC236}">
                <a16:creationId xmlns:a16="http://schemas.microsoft.com/office/drawing/2014/main" id="{9F110CCC-1FBB-4210-9AA1-77CC77002899}"/>
              </a:ext>
            </a:extLst>
          </p:cNvPr>
          <p:cNvSpPr txBox="1"/>
          <p:nvPr/>
        </p:nvSpPr>
        <p:spPr>
          <a:xfrm>
            <a:off x="5045403" y="4358944"/>
            <a:ext cx="5535264"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steht</a:t>
            </a:r>
            <a:r>
              <a:rPr lang="en-GB" sz="2400" dirty="0">
                <a:solidFill>
                  <a:schemeClr val="accent5">
                    <a:lumMod val="50000"/>
                  </a:schemeClr>
                </a:solidFill>
                <a:latin typeface="Ink Free" panose="03080402000500000000" pitchFamily="66" charset="0"/>
              </a:rPr>
              <a:t> in der </a:t>
            </a:r>
            <a:r>
              <a:rPr lang="en-GB" sz="2400" dirty="0" err="1">
                <a:solidFill>
                  <a:schemeClr val="accent5">
                    <a:lumMod val="50000"/>
                  </a:schemeClr>
                </a:solidFill>
                <a:latin typeface="Ink Free" panose="03080402000500000000" pitchFamily="66" charset="0"/>
              </a:rPr>
              <a:t>Küche</a:t>
            </a:r>
            <a:r>
              <a:rPr lang="en-GB" sz="2400" dirty="0">
                <a:solidFill>
                  <a:schemeClr val="accent5">
                    <a:lumMod val="50000"/>
                  </a:schemeClr>
                </a:solidFill>
                <a:latin typeface="Ink Free" panose="03080402000500000000" pitchFamily="66" charset="0"/>
              </a:rPr>
              <a:t>.</a:t>
            </a:r>
          </a:p>
        </p:txBody>
      </p:sp>
      <p:sp>
        <p:nvSpPr>
          <p:cNvPr id="43" name="TextBox 42">
            <a:extLst>
              <a:ext uri="{FF2B5EF4-FFF2-40B4-BE49-F238E27FC236}">
                <a16:creationId xmlns:a16="http://schemas.microsoft.com/office/drawing/2014/main" id="{D082B7D5-C617-4459-936A-BEB818BDA864}"/>
              </a:ext>
            </a:extLst>
          </p:cNvPr>
          <p:cNvSpPr txBox="1"/>
          <p:nvPr/>
        </p:nvSpPr>
        <p:spPr>
          <a:xfrm>
            <a:off x="5045403" y="5121116"/>
            <a:ext cx="2181905"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ist</a:t>
            </a:r>
            <a:r>
              <a:rPr lang="en-GB" sz="2400" dirty="0">
                <a:solidFill>
                  <a:schemeClr val="accent5">
                    <a:lumMod val="50000"/>
                  </a:schemeClr>
                </a:solidFill>
                <a:latin typeface="Ink Free" panose="03080402000500000000" pitchFamily="66" charset="0"/>
              </a:rPr>
              <a:t> von </a:t>
            </a:r>
            <a:r>
              <a:rPr lang="en-GB" sz="2400" dirty="0" err="1">
                <a:solidFill>
                  <a:schemeClr val="accent5">
                    <a:lumMod val="50000"/>
                  </a:schemeClr>
                </a:solidFill>
                <a:latin typeface="Ink Free" panose="03080402000500000000" pitchFamily="66" charset="0"/>
              </a:rPr>
              <a:t>oben</a:t>
            </a:r>
            <a:r>
              <a:rPr lang="en-GB" sz="2400" dirty="0">
                <a:solidFill>
                  <a:schemeClr val="accent5">
                    <a:lumMod val="50000"/>
                  </a:schemeClr>
                </a:solidFill>
                <a:latin typeface="Ink Free" panose="03080402000500000000" pitchFamily="66" charset="0"/>
              </a:rPr>
              <a:t>.</a:t>
            </a:r>
          </a:p>
        </p:txBody>
      </p:sp>
      <p:sp>
        <p:nvSpPr>
          <p:cNvPr id="46" name="TextBox 45">
            <a:extLst>
              <a:ext uri="{FF2B5EF4-FFF2-40B4-BE49-F238E27FC236}">
                <a16:creationId xmlns:a16="http://schemas.microsoft.com/office/drawing/2014/main" id="{DDAF99CF-3B53-4715-96F1-5D03CC686541}"/>
              </a:ext>
            </a:extLst>
          </p:cNvPr>
          <p:cNvSpPr txBox="1"/>
          <p:nvPr/>
        </p:nvSpPr>
        <p:spPr>
          <a:xfrm>
            <a:off x="5045403" y="5502200"/>
            <a:ext cx="5675801"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werden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wir</a:t>
            </a:r>
            <a:r>
              <a:rPr lang="en-GB" sz="2400" dirty="0">
                <a:solidFill>
                  <a:schemeClr val="accent5">
                    <a:lumMod val="50000"/>
                  </a:schemeClr>
                </a:solidFill>
                <a:latin typeface="Ink Free" panose="03080402000500000000" pitchFamily="66" charset="0"/>
              </a:rPr>
              <a:t> am </a:t>
            </a:r>
            <a:r>
              <a:rPr lang="en-GB" sz="2400" dirty="0" err="1">
                <a:solidFill>
                  <a:schemeClr val="accent5">
                    <a:lumMod val="50000"/>
                  </a:schemeClr>
                </a:solidFill>
                <a:latin typeface="Ink Free" panose="03080402000500000000" pitchFamily="66" charset="0"/>
              </a:rPr>
              <a:t>Samstag</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besuchen</a:t>
            </a:r>
            <a:r>
              <a:rPr lang="en-GB" sz="2400" dirty="0">
                <a:solidFill>
                  <a:schemeClr val="accent5">
                    <a:lumMod val="50000"/>
                  </a:schemeClr>
                </a:solidFill>
                <a:latin typeface="Ink Free" panose="03080402000500000000" pitchFamily="66" charset="0"/>
              </a:rPr>
              <a:t>.</a:t>
            </a:r>
          </a:p>
        </p:txBody>
      </p:sp>
      <p:sp>
        <p:nvSpPr>
          <p:cNvPr id="50" name="TextBox 49">
            <a:extLst>
              <a:ext uri="{FF2B5EF4-FFF2-40B4-BE49-F238E27FC236}">
                <a16:creationId xmlns:a16="http://schemas.microsoft.com/office/drawing/2014/main" id="{6E1AB95C-BC49-44D7-8ED3-FFCBD746880E}"/>
              </a:ext>
            </a:extLst>
          </p:cNvPr>
          <p:cNvSpPr txBox="1"/>
          <p:nvPr/>
        </p:nvSpPr>
        <p:spPr>
          <a:xfrm>
            <a:off x="5045403" y="4740030"/>
            <a:ext cx="5535264"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kommt</a:t>
            </a:r>
            <a:r>
              <a:rPr lang="en-GB" sz="2400" dirty="0">
                <a:solidFill>
                  <a:schemeClr val="accent5">
                    <a:lumMod val="50000"/>
                  </a:schemeClr>
                </a:solidFill>
                <a:latin typeface="Ink Free" panose="03080402000500000000" pitchFamily="66" charset="0"/>
              </a:rPr>
              <a:t> am Montag.</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12041"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a:solidFill>
                  <a:schemeClr val="bg1"/>
                </a:solidFill>
                <a:latin typeface="+mn-lt"/>
              </a:rPr>
              <a:t>Eine </a:t>
            </a:r>
            <a:r>
              <a:rPr lang="en-GB" sz="3600" b="1" dirty="0" err="1">
                <a:solidFill>
                  <a:schemeClr val="bg1"/>
                </a:solidFill>
                <a:latin typeface="+mn-lt"/>
              </a:rPr>
              <a:t>Notiz</a:t>
            </a:r>
            <a:r>
              <a:rPr lang="en-GB" sz="3600" b="1" dirty="0">
                <a:solidFill>
                  <a:schemeClr val="bg1"/>
                </a:solidFill>
                <a:latin typeface="+mn-lt"/>
              </a:rPr>
              <a:t> von Katrin</a:t>
            </a:r>
          </a:p>
        </p:txBody>
      </p:sp>
      <p:sp>
        <p:nvSpPr>
          <p:cNvPr id="6" name="Rounded Rectangle 11">
            <a:extLst>
              <a:ext uri="{FF2B5EF4-FFF2-40B4-BE49-F238E27FC236}">
                <a16:creationId xmlns:a16="http://schemas.microsoft.com/office/drawing/2014/main" id="{258761E0-97D7-402B-BE4A-32E27C55E9C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rPr>
              <a:t>lesen</a:t>
            </a:r>
            <a:endParaRPr kumimoji="0" lang="en-GB"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C5A94958-160E-424F-BF65-914E9188905A}"/>
              </a:ext>
            </a:extLst>
          </p:cNvPr>
          <p:cNvSpPr txBox="1"/>
          <p:nvPr/>
        </p:nvSpPr>
        <p:spPr>
          <a:xfrm>
            <a:off x="716663" y="2834600"/>
            <a:ext cx="36564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1. </a:t>
            </a:r>
            <a:r>
              <a:rPr lang="en-GB" sz="2400" b="1" dirty="0">
                <a:solidFill>
                  <a:schemeClr val="accent5">
                    <a:lumMod val="50000"/>
                  </a:schemeClr>
                </a:solidFill>
                <a:latin typeface="Ink Free" panose="03080402000500000000" pitchFamily="66" charset="0"/>
              </a:rPr>
              <a:t>Den </a:t>
            </a:r>
            <a:r>
              <a:rPr lang="en-GB" sz="2400" dirty="0" err="1">
                <a:solidFill>
                  <a:schemeClr val="accent5">
                    <a:lumMod val="50000"/>
                  </a:schemeClr>
                </a:solidFill>
                <a:latin typeface="Ink Free" panose="03080402000500000000" pitchFamily="66" charset="0"/>
              </a:rPr>
              <a:t>besten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Raum</a:t>
            </a:r>
            <a:r>
              <a:rPr lang="en-GB" sz="2400" dirty="0">
                <a:solidFill>
                  <a:schemeClr val="accent5">
                    <a:lumMod val="50000"/>
                  </a:schemeClr>
                </a:solidFill>
                <a:latin typeface="Ink Free" panose="03080402000500000000" pitchFamily="66" charset="0"/>
              </a:rPr>
              <a:t> …</a:t>
            </a:r>
          </a:p>
        </p:txBody>
      </p:sp>
      <p:sp>
        <p:nvSpPr>
          <p:cNvPr id="18" name="TextBox 17">
            <a:extLst>
              <a:ext uri="{FF2B5EF4-FFF2-40B4-BE49-F238E27FC236}">
                <a16:creationId xmlns:a16="http://schemas.microsoft.com/office/drawing/2014/main" id="{063A9402-A885-482C-8BD1-8786ADCF0977}"/>
              </a:ext>
            </a:extLst>
          </p:cNvPr>
          <p:cNvSpPr txBox="1"/>
          <p:nvPr/>
        </p:nvSpPr>
        <p:spPr>
          <a:xfrm>
            <a:off x="716663" y="3215498"/>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2. </a:t>
            </a:r>
            <a:r>
              <a:rPr lang="en-GB" sz="2400" b="1" dirty="0">
                <a:solidFill>
                  <a:schemeClr val="accent5">
                    <a:lumMod val="50000"/>
                  </a:schemeClr>
                </a:solidFill>
                <a:latin typeface="Ink Free" panose="03080402000500000000" pitchFamily="66" charset="0"/>
              </a:rPr>
              <a:t>Der </a:t>
            </a:r>
            <a:r>
              <a:rPr lang="en-GB" sz="2400" dirty="0" err="1">
                <a:solidFill>
                  <a:schemeClr val="accent5">
                    <a:lumMod val="50000"/>
                  </a:schemeClr>
                </a:solidFill>
                <a:latin typeface="Ink Free" panose="03080402000500000000" pitchFamily="66" charset="0"/>
              </a:rPr>
              <a:t>blaue</a:t>
            </a:r>
            <a:r>
              <a:rPr lang="en-GB" sz="2400" dirty="0">
                <a:solidFill>
                  <a:schemeClr val="accent5">
                    <a:lumMod val="50000"/>
                  </a:schemeClr>
                </a:solidFill>
                <a:latin typeface="Ink Free" panose="03080402000500000000" pitchFamily="66" charset="0"/>
              </a:rPr>
              <a:t> Stoff …</a:t>
            </a:r>
            <a:endParaRPr lang="fr-FR" sz="2400" b="1" dirty="0">
              <a:solidFill>
                <a:schemeClr val="accent5">
                  <a:lumMod val="50000"/>
                </a:schemeClr>
              </a:solidFill>
              <a:latin typeface="Ink Free" panose="03080402000500000000" pitchFamily="66" charset="0"/>
            </a:endParaRPr>
          </a:p>
        </p:txBody>
      </p:sp>
      <p:sp>
        <p:nvSpPr>
          <p:cNvPr id="20" name="TextBox 19">
            <a:extLst>
              <a:ext uri="{FF2B5EF4-FFF2-40B4-BE49-F238E27FC236}">
                <a16:creationId xmlns:a16="http://schemas.microsoft.com/office/drawing/2014/main" id="{0155DCBB-9BC7-4EB8-AE08-B6451A852FE3}"/>
              </a:ext>
            </a:extLst>
          </p:cNvPr>
          <p:cNvSpPr txBox="1"/>
          <p:nvPr/>
        </p:nvSpPr>
        <p:spPr>
          <a:xfrm>
            <a:off x="716663" y="3596396"/>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3. </a:t>
            </a:r>
            <a:r>
              <a:rPr lang="en-GB" sz="2400" b="1" dirty="0">
                <a:solidFill>
                  <a:schemeClr val="accent5">
                    <a:lumMod val="50000"/>
                  </a:schemeClr>
                </a:solidFill>
                <a:latin typeface="Ink Free" panose="03080402000500000000" pitchFamily="66" charset="0"/>
              </a:rPr>
              <a:t>Den </a:t>
            </a:r>
            <a:r>
              <a:rPr lang="en-GB" sz="2400" dirty="0" err="1">
                <a:solidFill>
                  <a:schemeClr val="accent5">
                    <a:lumMod val="50000"/>
                  </a:schemeClr>
                </a:solidFill>
                <a:latin typeface="Ink Free" panose="03080402000500000000" pitchFamily="66" charset="0"/>
              </a:rPr>
              <a:t>hässlichen</a:t>
            </a:r>
            <a:r>
              <a:rPr lang="en-GB" sz="2400" dirty="0">
                <a:solidFill>
                  <a:schemeClr val="accent5">
                    <a:lumMod val="50000"/>
                  </a:schemeClr>
                </a:solidFill>
                <a:latin typeface="Ink Free" panose="03080402000500000000" pitchFamily="66" charset="0"/>
              </a:rPr>
              <a:t> Hut …</a:t>
            </a:r>
            <a:endParaRPr lang="fr-FR" sz="2400" b="1" dirty="0">
              <a:solidFill>
                <a:schemeClr val="accent5">
                  <a:lumMod val="50000"/>
                </a:schemeClr>
              </a:solidFill>
              <a:latin typeface="Ink Free" panose="03080402000500000000" pitchFamily="66" charset="0"/>
            </a:endParaRPr>
          </a:p>
        </p:txBody>
      </p:sp>
      <p:sp>
        <p:nvSpPr>
          <p:cNvPr id="21" name="TextBox 20">
            <a:extLst>
              <a:ext uri="{FF2B5EF4-FFF2-40B4-BE49-F238E27FC236}">
                <a16:creationId xmlns:a16="http://schemas.microsoft.com/office/drawing/2014/main" id="{865B558B-DD07-4835-9955-48DF713D88FD}"/>
              </a:ext>
            </a:extLst>
          </p:cNvPr>
          <p:cNvSpPr txBox="1"/>
          <p:nvPr/>
        </p:nvSpPr>
        <p:spPr>
          <a:xfrm>
            <a:off x="716663" y="3977294"/>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4. </a:t>
            </a:r>
            <a:r>
              <a:rPr lang="en-GB" sz="2400" b="1" dirty="0">
                <a:solidFill>
                  <a:schemeClr val="accent5">
                    <a:lumMod val="50000"/>
                  </a:schemeClr>
                </a:solidFill>
                <a:latin typeface="Ink Free" panose="03080402000500000000" pitchFamily="66" charset="0"/>
              </a:rPr>
              <a:t>Der </a:t>
            </a:r>
            <a:r>
              <a:rPr lang="en-GB" sz="2400" dirty="0" err="1">
                <a:solidFill>
                  <a:schemeClr val="accent5">
                    <a:lumMod val="50000"/>
                  </a:schemeClr>
                </a:solidFill>
                <a:latin typeface="Ink Free" panose="03080402000500000000" pitchFamily="66" charset="0"/>
              </a:rPr>
              <a:t>schöne</a:t>
            </a:r>
            <a:r>
              <a:rPr lang="en-GB" sz="2400" dirty="0">
                <a:solidFill>
                  <a:schemeClr val="accent5">
                    <a:lumMod val="50000"/>
                  </a:schemeClr>
                </a:solidFill>
                <a:latin typeface="Ink Free" panose="03080402000500000000" pitchFamily="66" charset="0"/>
              </a:rPr>
              <a:t> See …</a:t>
            </a:r>
            <a:endParaRPr lang="fr-FR" sz="2400" b="1" dirty="0">
              <a:solidFill>
                <a:schemeClr val="accent5">
                  <a:lumMod val="50000"/>
                </a:schemeClr>
              </a:solidFill>
              <a:latin typeface="Ink Free" panose="03080402000500000000" pitchFamily="66" charset="0"/>
            </a:endParaRPr>
          </a:p>
        </p:txBody>
      </p:sp>
      <p:sp>
        <p:nvSpPr>
          <p:cNvPr id="22" name="TextBox 21">
            <a:extLst>
              <a:ext uri="{FF2B5EF4-FFF2-40B4-BE49-F238E27FC236}">
                <a16:creationId xmlns:a16="http://schemas.microsoft.com/office/drawing/2014/main" id="{B73EA9D3-5DBD-4725-BE6C-3ADB587C4B76}"/>
              </a:ext>
            </a:extLst>
          </p:cNvPr>
          <p:cNvSpPr txBox="1"/>
          <p:nvPr/>
        </p:nvSpPr>
        <p:spPr>
          <a:xfrm>
            <a:off x="716663" y="4358192"/>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5. </a:t>
            </a:r>
            <a:r>
              <a:rPr lang="en-GB" sz="2400" b="1" dirty="0">
                <a:solidFill>
                  <a:schemeClr val="accent5">
                    <a:lumMod val="50000"/>
                  </a:schemeClr>
                </a:solidFill>
                <a:latin typeface="Ink Free" panose="03080402000500000000" pitchFamily="66" charset="0"/>
              </a:rPr>
              <a:t>Den </a:t>
            </a:r>
            <a:r>
              <a:rPr lang="en-GB" sz="2400" dirty="0" err="1">
                <a:solidFill>
                  <a:schemeClr val="accent5">
                    <a:lumMod val="50000"/>
                  </a:schemeClr>
                </a:solidFill>
                <a:latin typeface="Ink Free" panose="03080402000500000000" pitchFamily="66" charset="0"/>
              </a:rPr>
              <a:t>billigen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Kaffee</a:t>
            </a:r>
            <a:r>
              <a:rPr lang="en-GB" sz="2400" dirty="0">
                <a:solidFill>
                  <a:schemeClr val="accent5">
                    <a:lumMod val="50000"/>
                  </a:schemeClr>
                </a:solidFill>
                <a:latin typeface="Ink Free" panose="03080402000500000000" pitchFamily="66" charset="0"/>
              </a:rPr>
              <a:t> …</a:t>
            </a:r>
            <a:endParaRPr lang="fr-FR" sz="2400" b="1" dirty="0">
              <a:solidFill>
                <a:schemeClr val="accent5">
                  <a:lumMod val="50000"/>
                </a:schemeClr>
              </a:solidFill>
              <a:latin typeface="Ink Free" panose="03080402000500000000" pitchFamily="66" charset="0"/>
            </a:endParaRPr>
          </a:p>
        </p:txBody>
      </p:sp>
      <p:sp>
        <p:nvSpPr>
          <p:cNvPr id="23" name="TextBox 22">
            <a:extLst>
              <a:ext uri="{FF2B5EF4-FFF2-40B4-BE49-F238E27FC236}">
                <a16:creationId xmlns:a16="http://schemas.microsoft.com/office/drawing/2014/main" id="{066BF1E5-0C26-4573-BF98-00BF4E6F6060}"/>
              </a:ext>
            </a:extLst>
          </p:cNvPr>
          <p:cNvSpPr txBox="1"/>
          <p:nvPr/>
        </p:nvSpPr>
        <p:spPr>
          <a:xfrm>
            <a:off x="820535" y="4721365"/>
            <a:ext cx="4320799" cy="461665"/>
          </a:xfrm>
          <a:prstGeom prst="rect">
            <a:avLst/>
          </a:prstGeom>
          <a:noFill/>
        </p:spPr>
        <p:txBody>
          <a:bodyPr wrap="square" rtlCol="0">
            <a:spAutoFit/>
          </a:bodyPr>
          <a:lstStyle/>
          <a:p>
            <a:pPr algn="l"/>
            <a:r>
              <a:rPr lang="en-GB" sz="2400" b="1" dirty="0">
                <a:solidFill>
                  <a:schemeClr val="accent5">
                    <a:lumMod val="50000"/>
                  </a:schemeClr>
                </a:solidFill>
                <a:latin typeface="Ink Free" panose="03080402000500000000" pitchFamily="66" charset="0"/>
              </a:rPr>
              <a:t>  </a:t>
            </a:r>
            <a:endParaRPr lang="fr-FR" sz="2400" b="1" dirty="0">
              <a:solidFill>
                <a:schemeClr val="accent5">
                  <a:lumMod val="50000"/>
                </a:schemeClr>
              </a:solidFill>
              <a:latin typeface="Ink Free" panose="03080402000500000000" pitchFamily="66" charset="0"/>
            </a:endParaRPr>
          </a:p>
        </p:txBody>
      </p:sp>
      <p:sp>
        <p:nvSpPr>
          <p:cNvPr id="24" name="TextBox 23">
            <a:extLst>
              <a:ext uri="{FF2B5EF4-FFF2-40B4-BE49-F238E27FC236}">
                <a16:creationId xmlns:a16="http://schemas.microsoft.com/office/drawing/2014/main" id="{A57AFB58-6710-46B5-ABA3-D90DEDBF3C5C}"/>
              </a:ext>
            </a:extLst>
          </p:cNvPr>
          <p:cNvSpPr txBox="1"/>
          <p:nvPr/>
        </p:nvSpPr>
        <p:spPr>
          <a:xfrm>
            <a:off x="716663" y="5119988"/>
            <a:ext cx="4462932" cy="830997"/>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7. </a:t>
            </a:r>
            <a:r>
              <a:rPr lang="en-GB" sz="2400" b="1" dirty="0">
                <a:solidFill>
                  <a:schemeClr val="accent5">
                    <a:lumMod val="50000"/>
                  </a:schemeClr>
                </a:solidFill>
                <a:latin typeface="Ink Free" panose="03080402000500000000" pitchFamily="66" charset="0"/>
              </a:rPr>
              <a:t>Der </a:t>
            </a:r>
            <a:r>
              <a:rPr lang="en-GB" sz="2400" dirty="0" err="1">
                <a:solidFill>
                  <a:schemeClr val="accent5">
                    <a:lumMod val="50000"/>
                  </a:schemeClr>
                </a:solidFill>
                <a:latin typeface="Ink Free" panose="03080402000500000000" pitchFamily="66" charset="0"/>
              </a:rPr>
              <a:t>besten</a:t>
            </a:r>
            <a:r>
              <a:rPr lang="en-GB" sz="2400" b="1"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Blick</a:t>
            </a:r>
            <a:r>
              <a:rPr lang="en-GB" sz="2400" dirty="0">
                <a:solidFill>
                  <a:schemeClr val="accent5">
                    <a:lumMod val="50000"/>
                  </a:schemeClr>
                </a:solidFill>
                <a:latin typeface="Ink Free" panose="03080402000500000000" pitchFamily="66" charset="0"/>
              </a:rPr>
              <a:t> auf den See …</a:t>
            </a:r>
            <a:endParaRPr lang="fr-FR" sz="2400" b="1" dirty="0">
              <a:solidFill>
                <a:schemeClr val="accent5">
                  <a:lumMod val="50000"/>
                </a:schemeClr>
              </a:solidFill>
              <a:latin typeface="Ink Free" panose="03080402000500000000" pitchFamily="66" charset="0"/>
            </a:endParaRPr>
          </a:p>
        </p:txBody>
      </p:sp>
      <p:sp>
        <p:nvSpPr>
          <p:cNvPr id="25" name="TextBox 24">
            <a:extLst>
              <a:ext uri="{FF2B5EF4-FFF2-40B4-BE49-F238E27FC236}">
                <a16:creationId xmlns:a16="http://schemas.microsoft.com/office/drawing/2014/main" id="{47411C21-BF8F-44E5-8442-8C3B7DC79978}"/>
              </a:ext>
            </a:extLst>
          </p:cNvPr>
          <p:cNvSpPr txBox="1"/>
          <p:nvPr/>
        </p:nvSpPr>
        <p:spPr>
          <a:xfrm>
            <a:off x="716663" y="5500887"/>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8. </a:t>
            </a:r>
            <a:r>
              <a:rPr lang="en-GB" sz="2400" b="1" dirty="0">
                <a:solidFill>
                  <a:schemeClr val="accent5">
                    <a:lumMod val="50000"/>
                  </a:schemeClr>
                </a:solidFill>
                <a:latin typeface="Ink Free" panose="03080402000500000000" pitchFamily="66" charset="0"/>
              </a:rPr>
              <a:t>Den </a:t>
            </a:r>
            <a:r>
              <a:rPr lang="en-GB" sz="2400" dirty="0" err="1">
                <a:solidFill>
                  <a:schemeClr val="accent5">
                    <a:lumMod val="50000"/>
                  </a:schemeClr>
                </a:solidFill>
                <a:latin typeface="Ink Free" panose="03080402000500000000" pitchFamily="66" charset="0"/>
              </a:rPr>
              <a:t>grüne</a:t>
            </a:r>
            <a:r>
              <a:rPr lang="en-GB" sz="2400" dirty="0">
                <a:solidFill>
                  <a:schemeClr val="accent5">
                    <a:lumMod val="50000"/>
                  </a:schemeClr>
                </a:solidFill>
                <a:latin typeface="Ink Free" panose="03080402000500000000" pitchFamily="66" charset="0"/>
              </a:rPr>
              <a:t> Wald …</a:t>
            </a:r>
            <a:endParaRPr lang="fr-FR" sz="2400" dirty="0">
              <a:solidFill>
                <a:schemeClr val="accent5">
                  <a:lumMod val="50000"/>
                </a:schemeClr>
              </a:solidFill>
              <a:latin typeface="Ink Free" panose="03080402000500000000" pitchFamily="66" charset="0"/>
            </a:endParaRPr>
          </a:p>
        </p:txBody>
      </p:sp>
      <p:sp>
        <p:nvSpPr>
          <p:cNvPr id="28" name="TextBox 27">
            <a:extLst>
              <a:ext uri="{FF2B5EF4-FFF2-40B4-BE49-F238E27FC236}">
                <a16:creationId xmlns:a16="http://schemas.microsoft.com/office/drawing/2014/main" id="{78C85E79-57DE-492F-B9E2-5D9EA6B074AA}"/>
              </a:ext>
            </a:extLst>
          </p:cNvPr>
          <p:cNvSpPr txBox="1"/>
          <p:nvPr/>
        </p:nvSpPr>
        <p:spPr>
          <a:xfrm>
            <a:off x="7296906" y="2815242"/>
            <a:ext cx="3611708"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ist</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unten</a:t>
            </a:r>
            <a:r>
              <a:rPr lang="en-GB" sz="2400" dirty="0">
                <a:solidFill>
                  <a:schemeClr val="accent5">
                    <a:lumMod val="50000"/>
                  </a:schemeClr>
                </a:solidFill>
                <a:latin typeface="Ink Free" panose="03080402000500000000" pitchFamily="66" charset="0"/>
              </a:rPr>
              <a:t> links.</a:t>
            </a:r>
          </a:p>
        </p:txBody>
      </p:sp>
      <p:sp>
        <p:nvSpPr>
          <p:cNvPr id="29" name="TextBox 28">
            <a:extLst>
              <a:ext uri="{FF2B5EF4-FFF2-40B4-BE49-F238E27FC236}">
                <a16:creationId xmlns:a16="http://schemas.microsoft.com/office/drawing/2014/main" id="{99A595D9-8B15-4FD7-A7BD-EFD8D4EE0DDC}"/>
              </a:ext>
            </a:extLst>
          </p:cNvPr>
          <p:cNvSpPr txBox="1"/>
          <p:nvPr/>
        </p:nvSpPr>
        <p:spPr>
          <a:xfrm>
            <a:off x="6992830" y="2834600"/>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31" name="TextBox 30">
            <a:extLst>
              <a:ext uri="{FF2B5EF4-FFF2-40B4-BE49-F238E27FC236}">
                <a16:creationId xmlns:a16="http://schemas.microsoft.com/office/drawing/2014/main" id="{4859D5A6-C4D6-404C-9B00-01F0931BB6C2}"/>
              </a:ext>
            </a:extLst>
          </p:cNvPr>
          <p:cNvSpPr txBox="1"/>
          <p:nvPr/>
        </p:nvSpPr>
        <p:spPr>
          <a:xfrm>
            <a:off x="9468837" y="3203190"/>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32" name="TextBox 31">
            <a:extLst>
              <a:ext uri="{FF2B5EF4-FFF2-40B4-BE49-F238E27FC236}">
                <a16:creationId xmlns:a16="http://schemas.microsoft.com/office/drawing/2014/main" id="{F30E3E54-0F52-4338-BCCC-B3FC71757776}"/>
              </a:ext>
            </a:extLst>
          </p:cNvPr>
          <p:cNvSpPr txBox="1"/>
          <p:nvPr/>
        </p:nvSpPr>
        <p:spPr>
          <a:xfrm>
            <a:off x="9772349" y="3215686"/>
            <a:ext cx="3611708"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ist</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sehr</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bequem</a:t>
            </a:r>
            <a:r>
              <a:rPr lang="en-GB" sz="2400" dirty="0">
                <a:solidFill>
                  <a:schemeClr val="accent5">
                    <a:lumMod val="50000"/>
                  </a:schemeClr>
                </a:solidFill>
                <a:latin typeface="Ink Free" panose="03080402000500000000" pitchFamily="66" charset="0"/>
              </a:rPr>
              <a:t>.</a:t>
            </a:r>
          </a:p>
        </p:txBody>
      </p:sp>
      <p:sp>
        <p:nvSpPr>
          <p:cNvPr id="34" name="TextBox 33">
            <a:extLst>
              <a:ext uri="{FF2B5EF4-FFF2-40B4-BE49-F238E27FC236}">
                <a16:creationId xmlns:a16="http://schemas.microsoft.com/office/drawing/2014/main" id="{1D974313-7872-4B78-AF98-E63918F3257D}"/>
              </a:ext>
            </a:extLst>
          </p:cNvPr>
          <p:cNvSpPr txBox="1"/>
          <p:nvPr/>
        </p:nvSpPr>
        <p:spPr>
          <a:xfrm>
            <a:off x="7721632" y="3596772"/>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35" name="TextBox 34">
            <a:extLst>
              <a:ext uri="{FF2B5EF4-FFF2-40B4-BE49-F238E27FC236}">
                <a16:creationId xmlns:a16="http://schemas.microsoft.com/office/drawing/2014/main" id="{3E89EEF0-DF63-4E6F-B4BA-7EA0F2117399}"/>
              </a:ext>
            </a:extLst>
          </p:cNvPr>
          <p:cNvSpPr txBox="1"/>
          <p:nvPr/>
        </p:nvSpPr>
        <p:spPr>
          <a:xfrm>
            <a:off x="7974120" y="3596772"/>
            <a:ext cx="3611708"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will Wolfgang </a:t>
            </a:r>
            <a:r>
              <a:rPr lang="en-GB" sz="2400" dirty="0" err="1">
                <a:solidFill>
                  <a:schemeClr val="accent5">
                    <a:lumMod val="50000"/>
                  </a:schemeClr>
                </a:solidFill>
                <a:latin typeface="Ink Free" panose="03080402000500000000" pitchFamily="66" charset="0"/>
              </a:rPr>
              <a:t>haben</a:t>
            </a:r>
            <a:r>
              <a:rPr lang="en-GB" sz="2400" dirty="0">
                <a:solidFill>
                  <a:schemeClr val="accent5">
                    <a:lumMod val="50000"/>
                  </a:schemeClr>
                </a:solidFill>
                <a:latin typeface="Ink Free" panose="03080402000500000000" pitchFamily="66" charset="0"/>
              </a:rPr>
              <a:t>.</a:t>
            </a:r>
          </a:p>
        </p:txBody>
      </p:sp>
      <p:sp>
        <p:nvSpPr>
          <p:cNvPr id="38" name="TextBox 37">
            <a:extLst>
              <a:ext uri="{FF2B5EF4-FFF2-40B4-BE49-F238E27FC236}">
                <a16:creationId xmlns:a16="http://schemas.microsoft.com/office/drawing/2014/main" id="{1FF985C2-0142-4DB6-B9C4-14977AB068B5}"/>
              </a:ext>
            </a:extLst>
          </p:cNvPr>
          <p:cNvSpPr txBox="1"/>
          <p:nvPr/>
        </p:nvSpPr>
        <p:spPr>
          <a:xfrm>
            <a:off x="9615659" y="3968526"/>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39" name="TextBox 38">
            <a:extLst>
              <a:ext uri="{FF2B5EF4-FFF2-40B4-BE49-F238E27FC236}">
                <a16:creationId xmlns:a16="http://schemas.microsoft.com/office/drawing/2014/main" id="{E6B59984-9867-4D05-8769-5F5172ABAD84}"/>
              </a:ext>
            </a:extLst>
          </p:cNvPr>
          <p:cNvSpPr txBox="1"/>
          <p:nvPr/>
        </p:nvSpPr>
        <p:spPr>
          <a:xfrm>
            <a:off x="9871888" y="3977294"/>
            <a:ext cx="3611708"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gefällt</a:t>
            </a:r>
            <a:r>
              <a:rPr lang="en-GB" sz="2400" dirty="0">
                <a:solidFill>
                  <a:schemeClr val="accent5">
                    <a:lumMod val="50000"/>
                  </a:schemeClr>
                </a:solidFill>
                <a:latin typeface="Ink Free" panose="03080402000500000000" pitchFamily="66" charset="0"/>
              </a:rPr>
              <a:t> mir.</a:t>
            </a:r>
          </a:p>
        </p:txBody>
      </p:sp>
      <p:sp>
        <p:nvSpPr>
          <p:cNvPr id="41" name="TextBox 40">
            <a:extLst>
              <a:ext uri="{FF2B5EF4-FFF2-40B4-BE49-F238E27FC236}">
                <a16:creationId xmlns:a16="http://schemas.microsoft.com/office/drawing/2014/main" id="{425688F7-C44B-4F6A-8031-94EF30511944}"/>
              </a:ext>
            </a:extLst>
          </p:cNvPr>
          <p:cNvSpPr txBox="1"/>
          <p:nvPr/>
        </p:nvSpPr>
        <p:spPr>
          <a:xfrm>
            <a:off x="7629075" y="4358944"/>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42" name="TextBox 41">
            <a:extLst>
              <a:ext uri="{FF2B5EF4-FFF2-40B4-BE49-F238E27FC236}">
                <a16:creationId xmlns:a16="http://schemas.microsoft.com/office/drawing/2014/main" id="{5A899C9C-F6D4-42A7-8872-82BD42BE85B0}"/>
              </a:ext>
            </a:extLst>
          </p:cNvPr>
          <p:cNvSpPr txBox="1"/>
          <p:nvPr/>
        </p:nvSpPr>
        <p:spPr>
          <a:xfrm>
            <a:off x="7860563" y="4358944"/>
            <a:ext cx="3611708"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soll</a:t>
            </a:r>
            <a:r>
              <a:rPr lang="en-GB" sz="2400" dirty="0">
                <a:solidFill>
                  <a:schemeClr val="accent5">
                    <a:lumMod val="50000"/>
                  </a:schemeClr>
                </a:solidFill>
                <a:latin typeface="Ink Free" panose="03080402000500000000" pitchFamily="66" charset="0"/>
              </a:rPr>
              <a:t> man </a:t>
            </a:r>
            <a:r>
              <a:rPr lang="en-GB" sz="2400" dirty="0" err="1">
                <a:solidFill>
                  <a:schemeClr val="accent5">
                    <a:lumMod val="50000"/>
                  </a:schemeClr>
                </a:solidFill>
                <a:latin typeface="Ink Free" panose="03080402000500000000" pitchFamily="66" charset="0"/>
              </a:rPr>
              <a:t>nicht</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trinken</a:t>
            </a:r>
            <a:r>
              <a:rPr lang="en-GB" sz="2400" dirty="0">
                <a:solidFill>
                  <a:schemeClr val="accent5">
                    <a:lumMod val="50000"/>
                  </a:schemeClr>
                </a:solidFill>
                <a:latin typeface="Ink Free" panose="03080402000500000000" pitchFamily="66" charset="0"/>
              </a:rPr>
              <a:t>.</a:t>
            </a:r>
          </a:p>
        </p:txBody>
      </p:sp>
      <p:sp>
        <p:nvSpPr>
          <p:cNvPr id="44" name="TextBox 43">
            <a:extLst>
              <a:ext uri="{FF2B5EF4-FFF2-40B4-BE49-F238E27FC236}">
                <a16:creationId xmlns:a16="http://schemas.microsoft.com/office/drawing/2014/main" id="{2EC65098-E538-4B9A-AB02-3CEAEF952A6E}"/>
              </a:ext>
            </a:extLst>
          </p:cNvPr>
          <p:cNvSpPr txBox="1"/>
          <p:nvPr/>
        </p:nvSpPr>
        <p:spPr>
          <a:xfrm>
            <a:off x="6849064" y="5119988"/>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45" name="TextBox 44">
            <a:extLst>
              <a:ext uri="{FF2B5EF4-FFF2-40B4-BE49-F238E27FC236}">
                <a16:creationId xmlns:a16="http://schemas.microsoft.com/office/drawing/2014/main" id="{1C084972-889B-4590-991A-A0A53B7F9A19}"/>
              </a:ext>
            </a:extLst>
          </p:cNvPr>
          <p:cNvSpPr txBox="1"/>
          <p:nvPr/>
        </p:nvSpPr>
        <p:spPr>
          <a:xfrm>
            <a:off x="7228627" y="5120050"/>
            <a:ext cx="4954083" cy="461665"/>
          </a:xfrm>
          <a:prstGeom prst="rect">
            <a:avLst/>
          </a:prstGeom>
          <a:noFill/>
        </p:spPr>
        <p:txBody>
          <a:bodyPr wrap="square" rtlCol="0">
            <a:spAutoFit/>
          </a:bodyPr>
          <a:lstStyle/>
          <a:p>
            <a:r>
              <a:rPr lang="en-GB" sz="2400" dirty="0" err="1">
                <a:solidFill>
                  <a:schemeClr val="accent5">
                    <a:lumMod val="50000"/>
                  </a:schemeClr>
                </a:solidFill>
                <a:latin typeface="Ink Free" panose="03080402000500000000" pitchFamily="66" charset="0"/>
              </a:rPr>
              <a:t>gibt</a:t>
            </a:r>
            <a:r>
              <a:rPr lang="en-GB" sz="2400" dirty="0">
                <a:solidFill>
                  <a:schemeClr val="accent5">
                    <a:lumMod val="50000"/>
                  </a:schemeClr>
                </a:solidFill>
                <a:latin typeface="Ink Free" panose="03080402000500000000" pitchFamily="66" charset="0"/>
              </a:rPr>
              <a:t> es von </a:t>
            </a:r>
            <a:r>
              <a:rPr lang="en-GB" sz="2400" dirty="0" err="1">
                <a:solidFill>
                  <a:schemeClr val="accent5">
                    <a:lumMod val="50000"/>
                  </a:schemeClr>
                </a:solidFill>
                <a:latin typeface="Ink Free" panose="03080402000500000000" pitchFamily="66" charset="0"/>
              </a:rPr>
              <a:t>oben</a:t>
            </a:r>
            <a:r>
              <a:rPr lang="en-GB" sz="2400" dirty="0">
                <a:solidFill>
                  <a:schemeClr val="accent5">
                    <a:lumMod val="50000"/>
                  </a:schemeClr>
                </a:solidFill>
                <a:latin typeface="Ink Free" panose="03080402000500000000" pitchFamily="66" charset="0"/>
              </a:rPr>
              <a:t>.</a:t>
            </a:r>
          </a:p>
        </p:txBody>
      </p:sp>
      <p:sp>
        <p:nvSpPr>
          <p:cNvPr id="47" name="TextBox 46">
            <a:extLst>
              <a:ext uri="{FF2B5EF4-FFF2-40B4-BE49-F238E27FC236}">
                <a16:creationId xmlns:a16="http://schemas.microsoft.com/office/drawing/2014/main" id="{1E90F44F-6A51-4F69-B194-9E0536AE02A1}"/>
              </a:ext>
            </a:extLst>
          </p:cNvPr>
          <p:cNvSpPr txBox="1"/>
          <p:nvPr/>
        </p:nvSpPr>
        <p:spPr>
          <a:xfrm>
            <a:off x="9772349" y="5501663"/>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48" name="TextBox 47">
            <a:extLst>
              <a:ext uri="{FF2B5EF4-FFF2-40B4-BE49-F238E27FC236}">
                <a16:creationId xmlns:a16="http://schemas.microsoft.com/office/drawing/2014/main" id="{FB076235-7341-4955-8E9C-5F75FE1B253E}"/>
              </a:ext>
            </a:extLst>
          </p:cNvPr>
          <p:cNvSpPr txBox="1"/>
          <p:nvPr/>
        </p:nvSpPr>
        <p:spPr>
          <a:xfrm>
            <a:off x="10111616" y="5501663"/>
            <a:ext cx="3611708" cy="461665"/>
          </a:xfrm>
          <a:prstGeom prst="rect">
            <a:avLst/>
          </a:prstGeom>
          <a:noFill/>
        </p:spPr>
        <p:txBody>
          <a:bodyPr wrap="square" rtlCol="0">
            <a:spAutoFit/>
          </a:bodyPr>
          <a:lstStyle/>
          <a:p>
            <a:pPr algn="l"/>
            <a:r>
              <a:rPr lang="en-GB" sz="2400" dirty="0" err="1">
                <a:solidFill>
                  <a:schemeClr val="accent5">
                    <a:lumMod val="50000"/>
                  </a:schemeClr>
                </a:solidFill>
                <a:latin typeface="Ink Free" panose="03080402000500000000" pitchFamily="66" charset="0"/>
              </a:rPr>
              <a:t>sieht</a:t>
            </a:r>
            <a:r>
              <a:rPr lang="en-GB" sz="2400" dirty="0">
                <a:solidFill>
                  <a:schemeClr val="accent5">
                    <a:lumMod val="50000"/>
                  </a:schemeClr>
                </a:solidFill>
                <a:latin typeface="Ink Free" panose="03080402000500000000" pitchFamily="66" charset="0"/>
              </a:rPr>
              <a:t> toll </a:t>
            </a:r>
            <a:r>
              <a:rPr lang="en-GB" sz="2400" dirty="0" err="1">
                <a:solidFill>
                  <a:schemeClr val="accent5">
                    <a:lumMod val="50000"/>
                  </a:schemeClr>
                </a:solidFill>
                <a:latin typeface="Ink Free" panose="03080402000500000000" pitchFamily="66" charset="0"/>
              </a:rPr>
              <a:t>aus.</a:t>
            </a:r>
            <a:endParaRPr lang="en-GB" sz="2400" dirty="0">
              <a:solidFill>
                <a:schemeClr val="accent5">
                  <a:lumMod val="50000"/>
                </a:schemeClr>
              </a:solidFill>
              <a:latin typeface="Ink Free" panose="03080402000500000000" pitchFamily="66" charset="0"/>
            </a:endParaRPr>
          </a:p>
        </p:txBody>
      </p:sp>
      <p:sp>
        <p:nvSpPr>
          <p:cNvPr id="49" name="TextBox 48">
            <a:extLst>
              <a:ext uri="{FF2B5EF4-FFF2-40B4-BE49-F238E27FC236}">
                <a16:creationId xmlns:a16="http://schemas.microsoft.com/office/drawing/2014/main" id="{FF5C578B-5EAF-4371-AD7A-DE962DEF59C9}"/>
              </a:ext>
            </a:extLst>
          </p:cNvPr>
          <p:cNvSpPr txBox="1"/>
          <p:nvPr/>
        </p:nvSpPr>
        <p:spPr>
          <a:xfrm>
            <a:off x="716663" y="4739090"/>
            <a:ext cx="4320799"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6. </a:t>
            </a:r>
            <a:r>
              <a:rPr lang="en-GB" sz="2400" b="1" dirty="0">
                <a:solidFill>
                  <a:schemeClr val="accent5">
                    <a:lumMod val="50000"/>
                  </a:schemeClr>
                </a:solidFill>
                <a:latin typeface="Ink Free" panose="03080402000500000000" pitchFamily="66" charset="0"/>
              </a:rPr>
              <a:t>Der </a:t>
            </a:r>
            <a:r>
              <a:rPr lang="en-GB" sz="2400" dirty="0" err="1">
                <a:solidFill>
                  <a:schemeClr val="accent5">
                    <a:lumMod val="50000"/>
                  </a:schemeClr>
                </a:solidFill>
                <a:latin typeface="Ink Free" panose="03080402000500000000" pitchFamily="66" charset="0"/>
              </a:rPr>
              <a:t>neue</a:t>
            </a:r>
            <a:r>
              <a:rPr lang="en-GB" sz="2400" dirty="0">
                <a:solidFill>
                  <a:schemeClr val="accent5">
                    <a:lumMod val="50000"/>
                  </a:schemeClr>
                </a:solidFill>
                <a:latin typeface="Ink Free" panose="03080402000500000000" pitchFamily="66" charset="0"/>
              </a:rPr>
              <a:t> Boden …</a:t>
            </a:r>
            <a:endParaRPr lang="fr-FR" sz="2400" b="1" dirty="0">
              <a:solidFill>
                <a:schemeClr val="accent5">
                  <a:lumMod val="50000"/>
                </a:schemeClr>
              </a:solidFill>
              <a:latin typeface="Ink Free" panose="03080402000500000000" pitchFamily="66" charset="0"/>
            </a:endParaRPr>
          </a:p>
        </p:txBody>
      </p:sp>
      <p:sp>
        <p:nvSpPr>
          <p:cNvPr id="51" name="TextBox 50">
            <a:extLst>
              <a:ext uri="{FF2B5EF4-FFF2-40B4-BE49-F238E27FC236}">
                <a16:creationId xmlns:a16="http://schemas.microsoft.com/office/drawing/2014/main" id="{F99C2278-B5EC-4719-9178-D1B671C119EC}"/>
              </a:ext>
            </a:extLst>
          </p:cNvPr>
          <p:cNvSpPr txBox="1"/>
          <p:nvPr/>
        </p:nvSpPr>
        <p:spPr>
          <a:xfrm>
            <a:off x="7763881" y="4716681"/>
            <a:ext cx="395160" cy="461665"/>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a:t>
            </a:r>
          </a:p>
        </p:txBody>
      </p:sp>
      <p:sp>
        <p:nvSpPr>
          <p:cNvPr id="52" name="TextBox 51">
            <a:extLst>
              <a:ext uri="{FF2B5EF4-FFF2-40B4-BE49-F238E27FC236}">
                <a16:creationId xmlns:a16="http://schemas.microsoft.com/office/drawing/2014/main" id="{97BC36B5-FE19-4CFB-9490-20A488473EBC}"/>
              </a:ext>
            </a:extLst>
          </p:cNvPr>
          <p:cNvSpPr txBox="1"/>
          <p:nvPr/>
        </p:nvSpPr>
        <p:spPr>
          <a:xfrm>
            <a:off x="8130173" y="4740030"/>
            <a:ext cx="4031647" cy="461665"/>
          </a:xfrm>
          <a:prstGeom prst="rect">
            <a:avLst/>
          </a:prstGeom>
          <a:noFill/>
        </p:spPr>
        <p:txBody>
          <a:bodyPr wrap="square" rtlCol="0">
            <a:spAutoFit/>
          </a:bodyPr>
          <a:lstStyle/>
          <a:p>
            <a:r>
              <a:rPr lang="en-GB" sz="2400" dirty="0" err="1">
                <a:solidFill>
                  <a:schemeClr val="accent5">
                    <a:lumMod val="50000"/>
                  </a:schemeClr>
                </a:solidFill>
                <a:latin typeface="Ink Free" panose="03080402000500000000" pitchFamily="66" charset="0"/>
              </a:rPr>
              <a:t>schütze</a:t>
            </a:r>
            <a:r>
              <a:rPr lang="en-GB" sz="2400" dirty="0">
                <a:solidFill>
                  <a:schemeClr val="accent5">
                    <a:lumMod val="50000"/>
                  </a:schemeClr>
                </a:solidFill>
                <a:latin typeface="Ink Free" panose="03080402000500000000" pitchFamily="66" charset="0"/>
              </a:rPr>
              <a:t> ich </a:t>
            </a:r>
            <a:r>
              <a:rPr lang="en-GB" sz="2400" dirty="0" err="1">
                <a:solidFill>
                  <a:schemeClr val="accent5">
                    <a:lumMod val="50000"/>
                  </a:schemeClr>
                </a:solidFill>
                <a:latin typeface="Ink Free" panose="03080402000500000000" pitchFamily="66" charset="0"/>
              </a:rPr>
              <a:t>gegen</a:t>
            </a:r>
            <a:r>
              <a:rPr lang="en-GB" sz="2400" dirty="0">
                <a:solidFill>
                  <a:schemeClr val="accent5">
                    <a:lumMod val="50000"/>
                  </a:schemeClr>
                </a:solidFill>
                <a:latin typeface="Ink Free" panose="03080402000500000000" pitchFamily="66" charset="0"/>
              </a:rPr>
              <a:t> den Hund!</a:t>
            </a:r>
          </a:p>
        </p:txBody>
      </p:sp>
      <p:sp>
        <p:nvSpPr>
          <p:cNvPr id="53" name="TextBox 52">
            <a:extLst>
              <a:ext uri="{FF2B5EF4-FFF2-40B4-BE49-F238E27FC236}">
                <a16:creationId xmlns:a16="http://schemas.microsoft.com/office/drawing/2014/main" id="{972AAD12-9D3A-4D37-A68B-C156B2A76B7C}"/>
              </a:ext>
            </a:extLst>
          </p:cNvPr>
          <p:cNvSpPr txBox="1"/>
          <p:nvPr/>
        </p:nvSpPr>
        <p:spPr>
          <a:xfrm>
            <a:off x="725619" y="1713520"/>
            <a:ext cx="9275130" cy="830997"/>
          </a:xfrm>
          <a:prstGeom prst="rect">
            <a:avLst/>
          </a:prstGeom>
          <a:noFill/>
        </p:spPr>
        <p:txBody>
          <a:bodyPr wrap="square" rtlCol="0">
            <a:spAutoFit/>
          </a:bodyPr>
          <a:lstStyle/>
          <a:p>
            <a:pPr algn="l"/>
            <a:r>
              <a:rPr lang="en-GB" sz="2400" dirty="0">
                <a:solidFill>
                  <a:schemeClr val="accent5">
                    <a:lumMod val="50000"/>
                  </a:schemeClr>
                </a:solidFill>
                <a:latin typeface="Ink Free" panose="03080402000500000000" pitchFamily="66" charset="0"/>
              </a:rPr>
              <a:t>Hallo Mama! </a:t>
            </a:r>
            <a:r>
              <a:rPr lang="en-GB" sz="2400" dirty="0" err="1">
                <a:solidFill>
                  <a:schemeClr val="accent5">
                    <a:lumMod val="50000"/>
                  </a:schemeClr>
                </a:solidFill>
                <a:latin typeface="Ink Free" panose="03080402000500000000" pitchFamily="66" charset="0"/>
              </a:rPr>
              <a:t>Willkommen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im</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neuen</a:t>
            </a:r>
            <a:r>
              <a:rPr lang="en-GB" sz="2400" dirty="0">
                <a:solidFill>
                  <a:schemeClr val="accent5">
                    <a:lumMod val="50000"/>
                  </a:schemeClr>
                </a:solidFill>
                <a:latin typeface="Ink Free" panose="03080402000500000000" pitchFamily="66" charset="0"/>
              </a:rPr>
              <a:t> Haus! Ich bin </a:t>
            </a:r>
            <a:r>
              <a:rPr lang="en-GB" sz="2400" dirty="0" err="1">
                <a:solidFill>
                  <a:schemeClr val="accent5">
                    <a:lumMod val="50000"/>
                  </a:schemeClr>
                </a:solidFill>
                <a:latin typeface="Ink Free" panose="03080402000500000000" pitchFamily="66" charset="0"/>
              </a:rPr>
              <a:t>kurz</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zum</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Supermarkt</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gefahren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Hier</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ein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Paar</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Notizen</a:t>
            </a:r>
            <a:r>
              <a:rPr lang="en-GB" sz="2400" dirty="0">
                <a:solidFill>
                  <a:schemeClr val="accent5">
                    <a:lumMod val="50000"/>
                  </a:schemeClr>
                </a:solidFill>
                <a:latin typeface="Ink Free" panose="03080402000500000000" pitchFamily="66" charset="0"/>
              </a:rPr>
              <a:t> </a:t>
            </a:r>
            <a:r>
              <a:rPr lang="en-GB" sz="2400" dirty="0" err="1">
                <a:solidFill>
                  <a:schemeClr val="accent5">
                    <a:lumMod val="50000"/>
                  </a:schemeClr>
                </a:solidFill>
                <a:latin typeface="Ink Free" panose="03080402000500000000" pitchFamily="66" charset="0"/>
              </a:rPr>
              <a:t>für</a:t>
            </a:r>
            <a:r>
              <a:rPr lang="en-GB" sz="2400" dirty="0">
                <a:solidFill>
                  <a:schemeClr val="accent5">
                    <a:lumMod val="50000"/>
                  </a:schemeClr>
                </a:solidFill>
                <a:latin typeface="Ink Free" panose="03080402000500000000" pitchFamily="66" charset="0"/>
              </a:rPr>
              <a:t> dich! - Katrin</a:t>
            </a:r>
            <a:endParaRPr lang="fr-FR" sz="2400" dirty="0">
              <a:solidFill>
                <a:schemeClr val="accent5">
                  <a:lumMod val="50000"/>
                </a:schemeClr>
              </a:solidFill>
              <a:latin typeface="Ink Free" panose="03080402000500000000" pitchFamily="66" charset="0"/>
            </a:endParaRPr>
          </a:p>
        </p:txBody>
      </p:sp>
      <p:pic>
        <p:nvPicPr>
          <p:cNvPr id="55" name="Picture 54">
            <a:extLst>
              <a:ext uri="{FF2B5EF4-FFF2-40B4-BE49-F238E27FC236}">
                <a16:creationId xmlns:a16="http://schemas.microsoft.com/office/drawing/2014/main" id="{47EA67A7-21E5-406A-A7B4-A60CDB6D65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251" b="96733" l="9883" r="89987">
                        <a14:foregroundMark x1="52796" y1="11552" x2="52796" y2="11552"/>
                        <a14:foregroundMark x1="51495" y1="5251" x2="51495" y2="5251"/>
                        <a14:foregroundMark x1="40702" y1="93349" x2="40702" y2="93349"/>
                        <a14:foregroundMark x1="69701" y1="88915" x2="69701" y2="88915"/>
                        <a14:foregroundMark x1="78414" y1="46908" x2="78414" y2="46908"/>
                        <a14:foregroundMark x1="16255" y1="48775" x2="16255" y2="48775"/>
                        <a14:foregroundMark x1="14694" y1="58810" x2="14694" y2="58810"/>
                        <a14:foregroundMark x1="60598" y1="90432" x2="60598" y2="90432"/>
                        <a14:foregroundMark x1="53186" y1="92999" x2="53186" y2="92999"/>
                        <a14:foregroundMark x1="51495" y1="91949" x2="51495" y2="91949"/>
                        <a14:foregroundMark x1="51495" y1="93699" x2="51495" y2="93699"/>
                        <a14:foregroundMark x1="51495" y1="93699" x2="51495" y2="93699"/>
                        <a14:foregroundMark x1="51495" y1="93699" x2="51495" y2="93699"/>
                        <a14:foregroundMark x1="50195" y1="96733" x2="50195" y2="96733"/>
                        <a14:foregroundMark x1="49805" y1="96733" x2="49805" y2="96733"/>
                        <a14:backgroundMark x1="70091" y1="80747" x2="70091" y2="80747"/>
                        <a14:backgroundMark x1="69311" y1="80047" x2="69311" y2="80047"/>
                      </a14:backgroundRemoval>
                    </a14:imgEffect>
                  </a14:imgLayer>
                </a14:imgProps>
              </a:ext>
            </a:extLst>
          </a:blip>
          <a:stretch>
            <a:fillRect/>
          </a:stretch>
        </p:blipFill>
        <p:spPr>
          <a:xfrm>
            <a:off x="10098602" y="796447"/>
            <a:ext cx="2063219" cy="2299321"/>
          </a:xfrm>
          <a:prstGeom prst="rect">
            <a:avLst/>
          </a:prstGeom>
        </p:spPr>
      </p:pic>
      <p:sp>
        <p:nvSpPr>
          <p:cNvPr id="57" name="TextBox 56">
            <a:extLst>
              <a:ext uri="{FF2B5EF4-FFF2-40B4-BE49-F238E27FC236}">
                <a16:creationId xmlns:a16="http://schemas.microsoft.com/office/drawing/2014/main" id="{14E484FE-DBDF-4D5C-A745-008FE390201A}"/>
              </a:ext>
            </a:extLst>
          </p:cNvPr>
          <p:cNvSpPr txBox="1"/>
          <p:nvPr/>
        </p:nvSpPr>
        <p:spPr>
          <a:xfrm>
            <a:off x="6297116" y="386586"/>
            <a:ext cx="39860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Kaffee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60" name="Picture 4" descr="Brown Splash Clip Art">
            <a:extLst>
              <a:ext uri="{FF2B5EF4-FFF2-40B4-BE49-F238E27FC236}">
                <a16:creationId xmlns:a16="http://schemas.microsoft.com/office/drawing/2014/main" id="{798147A6-4B8B-4BDE-89DC-81AF9D282A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382" y="319879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Brown Splash Clip Art">
            <a:extLst>
              <a:ext uri="{FF2B5EF4-FFF2-40B4-BE49-F238E27FC236}">
                <a16:creationId xmlns:a16="http://schemas.microsoft.com/office/drawing/2014/main" id="{FD9088BB-A06A-45CB-B1EA-F8501B7238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281928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Brown Splash Clip Art">
            <a:extLst>
              <a:ext uri="{FF2B5EF4-FFF2-40B4-BE49-F238E27FC236}">
                <a16:creationId xmlns:a16="http://schemas.microsoft.com/office/drawing/2014/main" id="{0808151D-4660-491B-BDDB-8CDA959F35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357830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Brown Splash Clip Art">
            <a:extLst>
              <a:ext uri="{FF2B5EF4-FFF2-40B4-BE49-F238E27FC236}">
                <a16:creationId xmlns:a16="http://schemas.microsoft.com/office/drawing/2014/main" id="{A78C79B3-8781-4A8A-88E1-FAA89824FF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381" y="395781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Brown Splash Clip Art">
            <a:extLst>
              <a:ext uri="{FF2B5EF4-FFF2-40B4-BE49-F238E27FC236}">
                <a16:creationId xmlns:a16="http://schemas.microsoft.com/office/drawing/2014/main" id="{CBD2C6F6-7726-47C2-8C18-35F97F730A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433732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Brown Splash Clip Art">
            <a:extLst>
              <a:ext uri="{FF2B5EF4-FFF2-40B4-BE49-F238E27FC236}">
                <a16:creationId xmlns:a16="http://schemas.microsoft.com/office/drawing/2014/main" id="{E8B6C805-0AFF-4400-8425-89BA3DC70F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471683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rown Splash Clip Art">
            <a:extLst>
              <a:ext uri="{FF2B5EF4-FFF2-40B4-BE49-F238E27FC236}">
                <a16:creationId xmlns:a16="http://schemas.microsoft.com/office/drawing/2014/main" id="{89AC51FF-D57D-4189-BEC5-10A100DC0E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5096345"/>
            <a:ext cx="409013" cy="45358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Brown Splash Clip Art">
            <a:extLst>
              <a:ext uri="{FF2B5EF4-FFF2-40B4-BE49-F238E27FC236}">
                <a16:creationId xmlns:a16="http://schemas.microsoft.com/office/drawing/2014/main" id="{02656753-CAB8-414A-B412-23D4F57AD0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14000" y="5475855"/>
            <a:ext cx="409013" cy="45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9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6" grpId="0"/>
      <p:bldP spid="40" grpId="0"/>
      <p:bldP spid="28" grpId="0"/>
      <p:bldP spid="29" grpId="0"/>
      <p:bldP spid="31" grpId="0"/>
      <p:bldP spid="34" grpId="0"/>
      <p:bldP spid="38" grpId="0"/>
      <p:bldP spid="41" grpId="0"/>
      <p:bldP spid="44" grpId="0"/>
      <p:bldP spid="45" grpId="0"/>
      <p:bldP spid="47" grpId="0"/>
      <p:bldP spid="48" grpId="0"/>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52401" y="1768542"/>
          <a:ext cx="11696088" cy="4403256"/>
        </p:xfrm>
        <a:graphic>
          <a:graphicData uri="http://schemas.openxmlformats.org/drawingml/2006/table">
            <a:tbl>
              <a:tblPr firstRow="1" bandRow="1">
                <a:tableStyleId>{00A15C55-8517-42AA-B614-E9B94910E393}</a:tableStyleId>
              </a:tblPr>
              <a:tblGrid>
                <a:gridCol w="511628">
                  <a:extLst>
                    <a:ext uri="{9D8B030D-6E8A-4147-A177-3AD203B41FA5}">
                      <a16:colId xmlns:a16="http://schemas.microsoft.com/office/drawing/2014/main" val="296358781"/>
                    </a:ext>
                  </a:extLst>
                </a:gridCol>
                <a:gridCol w="511628">
                  <a:extLst>
                    <a:ext uri="{9D8B030D-6E8A-4147-A177-3AD203B41FA5}">
                      <a16:colId xmlns:a16="http://schemas.microsoft.com/office/drawing/2014/main" val="2607353726"/>
                    </a:ext>
                  </a:extLst>
                </a:gridCol>
                <a:gridCol w="8284029">
                  <a:extLst>
                    <a:ext uri="{9D8B030D-6E8A-4147-A177-3AD203B41FA5}">
                      <a16:colId xmlns:a16="http://schemas.microsoft.com/office/drawing/2014/main" val="1600817978"/>
                    </a:ext>
                  </a:extLst>
                </a:gridCol>
                <a:gridCol w="1531770">
                  <a:extLst>
                    <a:ext uri="{9D8B030D-6E8A-4147-A177-3AD203B41FA5}">
                      <a16:colId xmlns:a16="http://schemas.microsoft.com/office/drawing/2014/main" val="4128092149"/>
                    </a:ext>
                  </a:extLst>
                </a:gridCol>
                <a:gridCol w="857033">
                  <a:extLst>
                    <a:ext uri="{9D8B030D-6E8A-4147-A177-3AD203B41FA5}">
                      <a16:colId xmlns:a16="http://schemas.microsoft.com/office/drawing/2014/main" val="2609792770"/>
                    </a:ext>
                  </a:extLst>
                </a:gridCol>
              </a:tblGrid>
              <a:tr h="497067">
                <a:tc>
                  <a:txBody>
                    <a:bodyPr/>
                    <a:lstStyle/>
                    <a:p>
                      <a:endParaRPr lang="en-GB" sz="2200" dirty="0"/>
                    </a:p>
                  </a:txBody>
                  <a:tcPr>
                    <a:noFill/>
                  </a:tcPr>
                </a:tc>
                <a:tc>
                  <a:txBody>
                    <a:bodyPr/>
                    <a:lstStyle/>
                    <a:p>
                      <a:endParaRPr lang="en-GB" sz="2200" dirty="0"/>
                    </a:p>
                  </a:txBody>
                  <a:tcPr>
                    <a:noFill/>
                  </a:tcPr>
                </a:tc>
                <a:tc>
                  <a:txBody>
                    <a:bodyPr/>
                    <a:lstStyle/>
                    <a:p>
                      <a:endParaRPr lang="en-GB" sz="22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t>das/</a:t>
                      </a:r>
                      <a:r>
                        <a:rPr lang="en-GB" sz="2200" b="1" dirty="0" err="1"/>
                        <a:t>kein</a:t>
                      </a:r>
                      <a:endParaRPr lang="en-GB" sz="2200" b="1" dirty="0"/>
                    </a:p>
                  </a:txBody>
                  <a:tcP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t>R/F</a:t>
                      </a:r>
                      <a:endParaRPr lang="en-GB" sz="2200" b="0" dirty="0"/>
                    </a:p>
                  </a:txBody>
                  <a:tcPr>
                    <a:solidFill>
                      <a:srgbClr val="DAA520"/>
                    </a:solidFill>
                  </a:tcPr>
                </a:tc>
                <a:extLst>
                  <a:ext uri="{0D108BD9-81ED-4DB2-BD59-A6C34878D82A}">
                    <a16:rowId xmlns:a16="http://schemas.microsoft.com/office/drawing/2014/main" val="1153431983"/>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Mia’s got </a:t>
                      </a:r>
                      <a:r>
                        <a:rPr lang="en-GB" sz="2200" b="1" dirty="0">
                          <a:solidFill>
                            <a:schemeClr val="accent5">
                              <a:lumMod val="50000"/>
                            </a:schemeClr>
                          </a:solidFill>
                        </a:rPr>
                        <a:t>the</a:t>
                      </a:r>
                      <a:r>
                        <a:rPr lang="en-GB" sz="2200" dirty="0">
                          <a:solidFill>
                            <a:schemeClr val="accent5">
                              <a:lumMod val="50000"/>
                            </a:schemeClr>
                          </a:solidFill>
                        </a:rPr>
                        <a:t> big room.</a:t>
                      </a:r>
                    </a:p>
                  </a:txBody>
                  <a:tcPr anchor="ctr"/>
                </a:tc>
                <a:tc>
                  <a:txBody>
                    <a:bodyPr/>
                    <a:lstStyle/>
                    <a:p>
                      <a:pPr algn="ctr"/>
                      <a:r>
                        <a:rPr lang="en-GB" sz="2200" dirty="0">
                          <a:solidFill>
                            <a:schemeClr val="accent5">
                              <a:lumMod val="50000"/>
                            </a:schemeClr>
                          </a:solidFill>
                        </a:rPr>
                        <a:t>das</a:t>
                      </a:r>
                    </a:p>
                  </a:txBody>
                  <a:tcPr anchor="ctr"/>
                </a:tc>
                <a:tc>
                  <a:txBody>
                    <a:bodyPr/>
                    <a:lstStyle/>
                    <a:p>
                      <a:pPr algn="ctr"/>
                      <a:r>
                        <a:rPr lang="en-GB" sz="2200" dirty="0">
                          <a:solidFill>
                            <a:schemeClr val="accent5">
                              <a:lumMod val="50000"/>
                            </a:schemeClr>
                          </a:solidFill>
                        </a:rPr>
                        <a:t>R</a:t>
                      </a:r>
                    </a:p>
                  </a:txBody>
                  <a:tcPr anchor="ctr"/>
                </a:tc>
                <a:extLst>
                  <a:ext uri="{0D108BD9-81ED-4DB2-BD59-A6C34878D82A}">
                    <a16:rowId xmlns:a16="http://schemas.microsoft.com/office/drawing/2014/main" val="1171492714"/>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Wolfgang’s got </a:t>
                      </a:r>
                      <a:r>
                        <a:rPr lang="en-GB" sz="2200" b="1" dirty="0">
                          <a:solidFill>
                            <a:schemeClr val="accent5">
                              <a:lumMod val="50000"/>
                            </a:schemeClr>
                          </a:solidFill>
                        </a:rPr>
                        <a:t>the</a:t>
                      </a:r>
                      <a:r>
                        <a:rPr lang="en-GB" sz="2200" dirty="0">
                          <a:solidFill>
                            <a:schemeClr val="accent5">
                              <a:lumMod val="50000"/>
                            </a:schemeClr>
                          </a:solidFill>
                        </a:rPr>
                        <a:t> other big room.</a:t>
                      </a:r>
                    </a:p>
                  </a:txBody>
                  <a:tcPr anchor="ctr"/>
                </a:tc>
                <a:tc>
                  <a:txBody>
                    <a:bodyPr/>
                    <a:lstStyle/>
                    <a:p>
                      <a:pPr algn="ctr"/>
                      <a:r>
                        <a:rPr lang="en-GB" sz="2200" dirty="0" err="1">
                          <a:solidFill>
                            <a:schemeClr val="accent5">
                              <a:lumMod val="50000"/>
                            </a:schemeClr>
                          </a:solidFill>
                        </a:rPr>
                        <a:t>kein</a:t>
                      </a:r>
                      <a:endParaRPr lang="en-GB" sz="2200" dirty="0">
                        <a:solidFill>
                          <a:schemeClr val="accent5">
                            <a:lumMod val="50000"/>
                          </a:schemeClr>
                        </a:solidFill>
                      </a:endParaRPr>
                    </a:p>
                  </a:txBody>
                  <a:tcPr anchor="ctr"/>
                </a:tc>
                <a:tc>
                  <a:txBody>
                    <a:bodyPr/>
                    <a:lstStyle/>
                    <a:p>
                      <a:pPr algn="ctr"/>
                      <a:r>
                        <a:rPr lang="en-GB" sz="2200" dirty="0">
                          <a:solidFill>
                            <a:schemeClr val="accent5">
                              <a:lumMod val="50000"/>
                            </a:schemeClr>
                          </a:solidFill>
                        </a:rPr>
                        <a:t>F</a:t>
                      </a:r>
                    </a:p>
                  </a:txBody>
                  <a:tcPr anchor="ctr"/>
                </a:tc>
                <a:extLst>
                  <a:ext uri="{0D108BD9-81ED-4DB2-BD59-A6C34878D82A}">
                    <a16:rowId xmlns:a16="http://schemas.microsoft.com/office/drawing/2014/main" val="1961458278"/>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Mia’ got </a:t>
                      </a:r>
                      <a:r>
                        <a:rPr lang="en-GB" sz="2200" b="1" dirty="0">
                          <a:solidFill>
                            <a:schemeClr val="accent5">
                              <a:lumMod val="50000"/>
                            </a:schemeClr>
                          </a:solidFill>
                        </a:rPr>
                        <a:t>the</a:t>
                      </a:r>
                      <a:r>
                        <a:rPr lang="en-GB" sz="2200" dirty="0">
                          <a:solidFill>
                            <a:schemeClr val="accent5">
                              <a:lumMod val="50000"/>
                            </a:schemeClr>
                          </a:solidFill>
                        </a:rPr>
                        <a:t> expensive drum kit in her room.</a:t>
                      </a:r>
                    </a:p>
                  </a:txBody>
                  <a:tcPr anchor="ctr"/>
                </a:tc>
                <a:tc>
                  <a:txBody>
                    <a:bodyPr/>
                    <a:lstStyle/>
                    <a:p>
                      <a:pPr algn="ctr"/>
                      <a:r>
                        <a:rPr lang="en-GB" sz="2200" dirty="0" err="1">
                          <a:solidFill>
                            <a:schemeClr val="accent5">
                              <a:lumMod val="50000"/>
                            </a:schemeClr>
                          </a:solidFill>
                        </a:rPr>
                        <a:t>kein</a:t>
                      </a:r>
                      <a:endParaRPr lang="en-GB" sz="2200" dirty="0">
                        <a:solidFill>
                          <a:schemeClr val="accent5">
                            <a:lumMod val="50000"/>
                          </a:schemeClr>
                        </a:solidFill>
                      </a:endParaRPr>
                    </a:p>
                  </a:txBody>
                  <a:tcPr anchor="ctr"/>
                </a:tc>
                <a:tc>
                  <a:txBody>
                    <a:bodyPr/>
                    <a:lstStyle/>
                    <a:p>
                      <a:pPr algn="ctr"/>
                      <a:r>
                        <a:rPr lang="en-GB" sz="2200" dirty="0">
                          <a:solidFill>
                            <a:schemeClr val="accent5">
                              <a:lumMod val="50000"/>
                            </a:schemeClr>
                          </a:solidFill>
                        </a:rPr>
                        <a:t>F</a:t>
                      </a:r>
                    </a:p>
                  </a:txBody>
                  <a:tcPr anchor="ctr"/>
                </a:tc>
                <a:extLst>
                  <a:ext uri="{0D108BD9-81ED-4DB2-BD59-A6C34878D82A}">
                    <a16:rowId xmlns:a16="http://schemas.microsoft.com/office/drawing/2014/main" val="2189313960"/>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Mia’s got </a:t>
                      </a:r>
                      <a:r>
                        <a:rPr lang="en-GB" sz="2200" b="1" dirty="0">
                          <a:solidFill>
                            <a:schemeClr val="accent5">
                              <a:lumMod val="50000"/>
                            </a:schemeClr>
                          </a:solidFill>
                        </a:rPr>
                        <a:t>the</a:t>
                      </a:r>
                      <a:r>
                        <a:rPr lang="en-GB" sz="2200" dirty="0">
                          <a:solidFill>
                            <a:schemeClr val="accent5">
                              <a:lumMod val="50000"/>
                            </a:schemeClr>
                          </a:solidFill>
                        </a:rPr>
                        <a:t> private bathroom.</a:t>
                      </a:r>
                    </a:p>
                  </a:txBody>
                  <a:tcPr anchor="ctr"/>
                </a:tc>
                <a:tc>
                  <a:txBody>
                    <a:bodyPr/>
                    <a:lstStyle/>
                    <a:p>
                      <a:pPr algn="ctr"/>
                      <a:r>
                        <a:rPr lang="en-GB" sz="2200" dirty="0" err="1">
                          <a:solidFill>
                            <a:schemeClr val="accent5">
                              <a:lumMod val="50000"/>
                            </a:schemeClr>
                          </a:solidFill>
                        </a:rPr>
                        <a:t>kein</a:t>
                      </a:r>
                      <a:endParaRPr lang="en-GB" sz="2200" dirty="0">
                        <a:solidFill>
                          <a:schemeClr val="accent5">
                            <a:lumMod val="50000"/>
                          </a:schemeClr>
                        </a:solidFill>
                      </a:endParaRPr>
                    </a:p>
                  </a:txBody>
                  <a:tcPr anchor="ctr"/>
                </a:tc>
                <a:tc>
                  <a:txBody>
                    <a:bodyPr/>
                    <a:lstStyle/>
                    <a:p>
                      <a:pPr algn="ctr"/>
                      <a:r>
                        <a:rPr lang="en-GB" sz="2200" dirty="0">
                          <a:solidFill>
                            <a:schemeClr val="accent5">
                              <a:lumMod val="50000"/>
                            </a:schemeClr>
                          </a:solidFill>
                        </a:rPr>
                        <a:t>F</a:t>
                      </a:r>
                    </a:p>
                  </a:txBody>
                  <a:tcPr anchor="ctr"/>
                </a:tc>
                <a:extLst>
                  <a:ext uri="{0D108BD9-81ED-4DB2-BD59-A6C34878D82A}">
                    <a16:rowId xmlns:a16="http://schemas.microsoft.com/office/drawing/2014/main" val="2344197191"/>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Mia’s got </a:t>
                      </a:r>
                      <a:r>
                        <a:rPr lang="en-GB" sz="2200" b="1" dirty="0">
                          <a:solidFill>
                            <a:schemeClr val="accent5">
                              <a:lumMod val="50000"/>
                            </a:schemeClr>
                          </a:solidFill>
                        </a:rPr>
                        <a:t>the</a:t>
                      </a:r>
                      <a:r>
                        <a:rPr lang="en-GB" sz="2200" dirty="0">
                          <a:solidFill>
                            <a:schemeClr val="accent5">
                              <a:lumMod val="50000"/>
                            </a:schemeClr>
                          </a:solidFill>
                        </a:rPr>
                        <a:t> small window.</a:t>
                      </a:r>
                    </a:p>
                  </a:txBody>
                  <a:tcPr anchor="ctr"/>
                </a:tc>
                <a:tc>
                  <a:txBody>
                    <a:bodyPr/>
                    <a:lstStyle/>
                    <a:p>
                      <a:pPr algn="ctr"/>
                      <a:r>
                        <a:rPr lang="en-GB" sz="2200" dirty="0">
                          <a:solidFill>
                            <a:schemeClr val="accent5">
                              <a:lumMod val="50000"/>
                            </a:schemeClr>
                          </a:solidFill>
                        </a:rPr>
                        <a:t>das</a:t>
                      </a:r>
                    </a:p>
                  </a:txBody>
                  <a:tcPr anchor="ctr"/>
                </a:tc>
                <a:tc>
                  <a:txBody>
                    <a:bodyPr/>
                    <a:lstStyle/>
                    <a:p>
                      <a:pPr algn="ctr"/>
                      <a:r>
                        <a:rPr lang="en-GB" sz="2200" dirty="0">
                          <a:solidFill>
                            <a:schemeClr val="accent5">
                              <a:lumMod val="50000"/>
                            </a:schemeClr>
                          </a:solidFill>
                        </a:rPr>
                        <a:t>R</a:t>
                      </a:r>
                    </a:p>
                  </a:txBody>
                  <a:tcPr anchor="ctr"/>
                </a:tc>
                <a:extLst>
                  <a:ext uri="{0D108BD9-81ED-4DB2-BD59-A6C34878D82A}">
                    <a16:rowId xmlns:a16="http://schemas.microsoft.com/office/drawing/2014/main" val="1972389626"/>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Mia can’t see </a:t>
                      </a:r>
                      <a:r>
                        <a:rPr lang="en-GB" sz="2200" b="1" dirty="0">
                          <a:solidFill>
                            <a:schemeClr val="accent5">
                              <a:lumMod val="50000"/>
                            </a:schemeClr>
                          </a:solidFill>
                        </a:rPr>
                        <a:t>the</a:t>
                      </a:r>
                      <a:r>
                        <a:rPr lang="en-GB" sz="2200" dirty="0">
                          <a:solidFill>
                            <a:schemeClr val="accent5">
                              <a:lumMod val="50000"/>
                            </a:schemeClr>
                          </a:solidFill>
                        </a:rPr>
                        <a:t> beautiful water from her room.</a:t>
                      </a:r>
                    </a:p>
                  </a:txBody>
                  <a:tcPr anchor="ctr"/>
                </a:tc>
                <a:tc>
                  <a:txBody>
                    <a:bodyPr/>
                    <a:lstStyle/>
                    <a:p>
                      <a:pPr algn="ctr"/>
                      <a:r>
                        <a:rPr lang="en-GB" sz="2200" dirty="0" err="1">
                          <a:solidFill>
                            <a:schemeClr val="accent5">
                              <a:lumMod val="50000"/>
                            </a:schemeClr>
                          </a:solidFill>
                        </a:rPr>
                        <a:t>kein</a:t>
                      </a:r>
                      <a:endParaRPr lang="en-GB" sz="2200" dirty="0">
                        <a:solidFill>
                          <a:schemeClr val="accent5">
                            <a:lumMod val="50000"/>
                          </a:schemeClr>
                        </a:solidFill>
                      </a:endParaRPr>
                    </a:p>
                  </a:txBody>
                  <a:tcPr anchor="ctr"/>
                </a:tc>
                <a:tc>
                  <a:txBody>
                    <a:bodyPr/>
                    <a:lstStyle/>
                    <a:p>
                      <a:pPr algn="ctr"/>
                      <a:r>
                        <a:rPr lang="en-GB" sz="2200" dirty="0">
                          <a:solidFill>
                            <a:schemeClr val="accent5">
                              <a:lumMod val="50000"/>
                            </a:schemeClr>
                          </a:solidFill>
                        </a:rPr>
                        <a:t>R</a:t>
                      </a:r>
                    </a:p>
                  </a:txBody>
                  <a:tcPr anchor="ctr"/>
                </a:tc>
                <a:extLst>
                  <a:ext uri="{0D108BD9-81ED-4DB2-BD59-A6C34878D82A}">
                    <a16:rowId xmlns:a16="http://schemas.microsoft.com/office/drawing/2014/main" val="664931564"/>
                  </a:ext>
                </a:extLst>
              </a:tr>
              <a:tr h="497067">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Wolfgang is letting </a:t>
                      </a:r>
                      <a:r>
                        <a:rPr lang="en-GB" sz="2200" b="1" dirty="0">
                          <a:solidFill>
                            <a:schemeClr val="accent5">
                              <a:lumMod val="50000"/>
                            </a:schemeClr>
                          </a:solidFill>
                        </a:rPr>
                        <a:t>the</a:t>
                      </a:r>
                      <a:r>
                        <a:rPr lang="en-GB" sz="2200" dirty="0">
                          <a:solidFill>
                            <a:schemeClr val="accent5">
                              <a:lumMod val="50000"/>
                            </a:schemeClr>
                          </a:solidFill>
                        </a:rPr>
                        <a:t> pet sleep in his room.</a:t>
                      </a:r>
                    </a:p>
                  </a:txBody>
                  <a:tcPr anchor="ctr"/>
                </a:tc>
                <a:tc>
                  <a:txBody>
                    <a:bodyPr/>
                    <a:lstStyle/>
                    <a:p>
                      <a:pPr algn="ctr"/>
                      <a:r>
                        <a:rPr lang="en-GB" sz="2200" dirty="0" err="1">
                          <a:solidFill>
                            <a:schemeClr val="accent5">
                              <a:lumMod val="50000"/>
                            </a:schemeClr>
                          </a:solidFill>
                        </a:rPr>
                        <a:t>kein</a:t>
                      </a:r>
                      <a:endParaRPr lang="en-GB" sz="2200" dirty="0">
                        <a:solidFill>
                          <a:schemeClr val="accent5">
                            <a:lumMod val="50000"/>
                          </a:schemeClr>
                        </a:solidFill>
                      </a:endParaRPr>
                    </a:p>
                  </a:txBody>
                  <a:tcPr anchor="ctr"/>
                </a:tc>
                <a:tc>
                  <a:txBody>
                    <a:bodyPr/>
                    <a:lstStyle/>
                    <a:p>
                      <a:pPr algn="ctr"/>
                      <a:r>
                        <a:rPr lang="en-GB" sz="2200" dirty="0">
                          <a:solidFill>
                            <a:schemeClr val="accent5">
                              <a:lumMod val="50000"/>
                            </a:schemeClr>
                          </a:solidFill>
                        </a:rPr>
                        <a:t>F</a:t>
                      </a:r>
                    </a:p>
                  </a:txBody>
                  <a:tcPr anchor="ctr"/>
                </a:tc>
                <a:extLst>
                  <a:ext uri="{0D108BD9-81ED-4DB2-BD59-A6C34878D82A}">
                    <a16:rowId xmlns:a16="http://schemas.microsoft.com/office/drawing/2014/main" val="2371851735"/>
                  </a:ext>
                </a:extLst>
              </a:tr>
              <a:tr h="302120">
                <a:tc>
                  <a:txBody>
                    <a:bodyPr/>
                    <a:lstStyle/>
                    <a:p>
                      <a:pPr algn="ctr"/>
                      <a:endParaRPr lang="en-GB" sz="22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r>
                        <a:rPr lang="en-GB" sz="2200" dirty="0">
                          <a:solidFill>
                            <a:schemeClr val="accent5">
                              <a:lumMod val="50000"/>
                            </a:schemeClr>
                          </a:solidFill>
                        </a:rPr>
                        <a:t>You can use </a:t>
                      </a:r>
                      <a:r>
                        <a:rPr lang="en-GB" sz="2200" b="1" dirty="0">
                          <a:solidFill>
                            <a:schemeClr val="accent5">
                              <a:lumMod val="50000"/>
                            </a:schemeClr>
                          </a:solidFill>
                        </a:rPr>
                        <a:t>the</a:t>
                      </a:r>
                      <a:r>
                        <a:rPr lang="en-GB" sz="2200" dirty="0">
                          <a:solidFill>
                            <a:schemeClr val="accent5">
                              <a:lumMod val="50000"/>
                            </a:schemeClr>
                          </a:solidFill>
                        </a:rPr>
                        <a:t> room without getting hair on your clothes.</a:t>
                      </a:r>
                    </a:p>
                  </a:txBody>
                  <a:tcPr anchor="ctr"/>
                </a:tc>
                <a:tc>
                  <a:txBody>
                    <a:bodyPr/>
                    <a:lstStyle/>
                    <a:p>
                      <a:pPr algn="ctr"/>
                      <a:r>
                        <a:rPr lang="en-GB" sz="2200" dirty="0">
                          <a:solidFill>
                            <a:schemeClr val="accent5">
                              <a:lumMod val="50000"/>
                            </a:schemeClr>
                          </a:solidFill>
                        </a:rPr>
                        <a:t>das</a:t>
                      </a:r>
                    </a:p>
                  </a:txBody>
                  <a:tcPr anchor="ctr"/>
                </a:tc>
                <a:tc>
                  <a:txBody>
                    <a:bodyPr/>
                    <a:lstStyle/>
                    <a:p>
                      <a:pPr algn="ctr"/>
                      <a:r>
                        <a:rPr lang="en-GB" sz="2200" dirty="0">
                          <a:solidFill>
                            <a:schemeClr val="accent5">
                              <a:lumMod val="50000"/>
                            </a:schemeClr>
                          </a:solidFill>
                        </a:rPr>
                        <a:t>R</a:t>
                      </a:r>
                    </a:p>
                  </a:txBody>
                  <a:tcPr anchor="ct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28509" cy="707849"/>
          </a:xfrm>
        </p:spPr>
        <p:txBody>
          <a:bodyPr>
            <a:normAutofit/>
          </a:bodyPr>
          <a:lstStyle/>
          <a:p>
            <a:r>
              <a:rPr lang="en-GB" sz="2900" b="1" dirty="0">
                <a:solidFill>
                  <a:schemeClr val="bg1"/>
                </a:solidFill>
              </a:rPr>
              <a:t>Wolfgang </a:t>
            </a:r>
            <a:r>
              <a:rPr lang="en-GB" sz="2900" b="1" dirty="0" err="1">
                <a:solidFill>
                  <a:schemeClr val="bg1"/>
                </a:solidFill>
              </a:rPr>
              <a:t>beschreibt</a:t>
            </a:r>
            <a:r>
              <a:rPr lang="en-GB" sz="2900" b="1" dirty="0">
                <a:solidFill>
                  <a:schemeClr val="bg1"/>
                </a:solidFill>
              </a:rPr>
              <a:t> die Zimmer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16">
            <a:hlinkClick r:id="" action="ppaction://noaction" highlightClick="1">
              <a:snd r:embed="rId4" name="8-3-1-5 Slide 28 beep 1.wav"/>
            </a:hlinkClick>
            <a:extLst>
              <a:ext uri="{FF2B5EF4-FFF2-40B4-BE49-F238E27FC236}">
                <a16:creationId xmlns:a16="http://schemas.microsoft.com/office/drawing/2014/main" id="{3B418770-1E72-B240-9307-3BBF955557C6}"/>
              </a:ext>
            </a:extLst>
          </p:cNvPr>
          <p:cNvSpPr/>
          <p:nvPr/>
        </p:nvSpPr>
        <p:spPr>
          <a:xfrm>
            <a:off x="212051" y="23331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8-3-1-5 Slide 28 beep 2.wav"/>
            </a:hlinkClick>
            <a:extLst>
              <a:ext uri="{FF2B5EF4-FFF2-40B4-BE49-F238E27FC236}">
                <a16:creationId xmlns:a16="http://schemas.microsoft.com/office/drawing/2014/main" id="{F18D09F0-0D24-5B4F-A26E-132DCCD8073A}"/>
              </a:ext>
            </a:extLst>
          </p:cNvPr>
          <p:cNvSpPr/>
          <p:nvPr/>
        </p:nvSpPr>
        <p:spPr>
          <a:xfrm>
            <a:off x="212051" y="28057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8-3-1-5 Slide 28 beep 3.wav"/>
            </a:hlinkClick>
            <a:extLst>
              <a:ext uri="{FF2B5EF4-FFF2-40B4-BE49-F238E27FC236}">
                <a16:creationId xmlns:a16="http://schemas.microsoft.com/office/drawing/2014/main" id="{747EFDEF-0DCF-DB44-BBF0-27990DDE521B}"/>
              </a:ext>
            </a:extLst>
          </p:cNvPr>
          <p:cNvSpPr/>
          <p:nvPr/>
        </p:nvSpPr>
        <p:spPr>
          <a:xfrm>
            <a:off x="209973" y="3316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8-3-1-5 Slide 28 beep 4.wav"/>
            </a:hlinkClick>
            <a:extLst>
              <a:ext uri="{FF2B5EF4-FFF2-40B4-BE49-F238E27FC236}">
                <a16:creationId xmlns:a16="http://schemas.microsoft.com/office/drawing/2014/main" id="{408DED6B-8D00-7843-820C-3A35CED50594}"/>
              </a:ext>
            </a:extLst>
          </p:cNvPr>
          <p:cNvSpPr/>
          <p:nvPr/>
        </p:nvSpPr>
        <p:spPr>
          <a:xfrm>
            <a:off x="209973" y="37986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8" name="8-3-1-5 Slide 28 beep 5.wav"/>
            </a:hlinkClick>
            <a:extLst>
              <a:ext uri="{FF2B5EF4-FFF2-40B4-BE49-F238E27FC236}">
                <a16:creationId xmlns:a16="http://schemas.microsoft.com/office/drawing/2014/main" id="{25121CCC-82F7-F14F-B30E-8A5AD31BE634}"/>
              </a:ext>
            </a:extLst>
          </p:cNvPr>
          <p:cNvSpPr/>
          <p:nvPr/>
        </p:nvSpPr>
        <p:spPr>
          <a:xfrm>
            <a:off x="209973" y="43161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9" name="8-3-1-5 Slide 28 beep 6.wav"/>
            </a:hlinkClick>
            <a:extLst>
              <a:ext uri="{FF2B5EF4-FFF2-40B4-BE49-F238E27FC236}">
                <a16:creationId xmlns:a16="http://schemas.microsoft.com/office/drawing/2014/main" id="{DA5FAA28-0FFE-FD44-82BD-8BEA8CA05A2D}"/>
              </a:ext>
            </a:extLst>
          </p:cNvPr>
          <p:cNvSpPr/>
          <p:nvPr/>
        </p:nvSpPr>
        <p:spPr>
          <a:xfrm>
            <a:off x="214767" y="48020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0" name="8-3-1-5 Slide 28 beep 7.wav"/>
            </a:hlinkClick>
            <a:extLst>
              <a:ext uri="{FF2B5EF4-FFF2-40B4-BE49-F238E27FC236}">
                <a16:creationId xmlns:a16="http://schemas.microsoft.com/office/drawing/2014/main" id="{B941CF18-9FF3-084E-9E12-F82721CE7509}"/>
              </a:ext>
            </a:extLst>
          </p:cNvPr>
          <p:cNvSpPr/>
          <p:nvPr/>
        </p:nvSpPr>
        <p:spPr>
          <a:xfrm>
            <a:off x="220167" y="53084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1" name="8-3-1-5 Slide 28 beep 8.wav"/>
            </a:hlinkClick>
            <a:extLst>
              <a:ext uri="{FF2B5EF4-FFF2-40B4-BE49-F238E27FC236}">
                <a16:creationId xmlns:a16="http://schemas.microsoft.com/office/drawing/2014/main" id="{13F9AB66-2DAB-A849-89C4-7AF59987F5A8}"/>
              </a:ext>
            </a:extLst>
          </p:cNvPr>
          <p:cNvSpPr/>
          <p:nvPr/>
        </p:nvSpPr>
        <p:spPr>
          <a:xfrm>
            <a:off x="209973" y="57955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Action Button: Custom 16">
            <a:hlinkClick r:id="" action="ppaction://noaction" highlightClick="1">
              <a:snd r:embed="rId12" name="8-3-1-5 Slide 28a 1.wav"/>
            </a:hlinkClick>
            <a:extLst>
              <a:ext uri="{FF2B5EF4-FFF2-40B4-BE49-F238E27FC236}">
                <a16:creationId xmlns:a16="http://schemas.microsoft.com/office/drawing/2014/main" id="{F5FF4AA5-CE51-4CC2-BAC9-B330C4663CB3}"/>
              </a:ext>
            </a:extLst>
          </p:cNvPr>
          <p:cNvSpPr/>
          <p:nvPr/>
        </p:nvSpPr>
        <p:spPr>
          <a:xfrm>
            <a:off x="726327" y="23331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1" name="Action Button: Custom 16">
            <a:hlinkClick r:id="" action="ppaction://noaction" highlightClick="1">
              <a:snd r:embed="rId13" name="8-3-1-5 Slide 28a 2.wav"/>
            </a:hlinkClick>
            <a:extLst>
              <a:ext uri="{FF2B5EF4-FFF2-40B4-BE49-F238E27FC236}">
                <a16:creationId xmlns:a16="http://schemas.microsoft.com/office/drawing/2014/main" id="{93B20DB8-16E3-4A27-A997-2310A81B13C7}"/>
              </a:ext>
            </a:extLst>
          </p:cNvPr>
          <p:cNvSpPr/>
          <p:nvPr/>
        </p:nvSpPr>
        <p:spPr>
          <a:xfrm>
            <a:off x="726327" y="28057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2" name="Action Button: Custom 16">
            <a:hlinkClick r:id="" action="ppaction://noaction" highlightClick="1">
              <a:snd r:embed="rId14" name="8-3-1-5 Slide 28a 3.wav"/>
            </a:hlinkClick>
            <a:extLst>
              <a:ext uri="{FF2B5EF4-FFF2-40B4-BE49-F238E27FC236}">
                <a16:creationId xmlns:a16="http://schemas.microsoft.com/office/drawing/2014/main" id="{C6CD490B-C815-44D9-BB0D-D717F752CDA0}"/>
              </a:ext>
            </a:extLst>
          </p:cNvPr>
          <p:cNvSpPr/>
          <p:nvPr/>
        </p:nvSpPr>
        <p:spPr>
          <a:xfrm>
            <a:off x="724249" y="3316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3" name="Action Button: Custom 16">
            <a:hlinkClick r:id="" action="ppaction://noaction" highlightClick="1">
              <a:snd r:embed="rId15" name="8-3-1-5 Slide 28a 4.wav"/>
            </a:hlinkClick>
            <a:extLst>
              <a:ext uri="{FF2B5EF4-FFF2-40B4-BE49-F238E27FC236}">
                <a16:creationId xmlns:a16="http://schemas.microsoft.com/office/drawing/2014/main" id="{FECEFC61-E9B6-4E48-A50C-1D13DFF36E34}"/>
              </a:ext>
            </a:extLst>
          </p:cNvPr>
          <p:cNvSpPr/>
          <p:nvPr/>
        </p:nvSpPr>
        <p:spPr>
          <a:xfrm>
            <a:off x="724249" y="37986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4" name="Action Button: Custom 16">
            <a:hlinkClick r:id="" action="ppaction://noaction" highlightClick="1">
              <a:snd r:embed="rId16" name="8-3-1-5 Slide 28a 5.wav"/>
            </a:hlinkClick>
            <a:extLst>
              <a:ext uri="{FF2B5EF4-FFF2-40B4-BE49-F238E27FC236}">
                <a16:creationId xmlns:a16="http://schemas.microsoft.com/office/drawing/2014/main" id="{CB8436B5-99F5-44B7-B105-FA9C17284567}"/>
              </a:ext>
            </a:extLst>
          </p:cNvPr>
          <p:cNvSpPr/>
          <p:nvPr/>
        </p:nvSpPr>
        <p:spPr>
          <a:xfrm>
            <a:off x="724249" y="43161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5" name="Action Button: Custom 16">
            <a:hlinkClick r:id="" action="ppaction://noaction" highlightClick="1">
              <a:snd r:embed="rId17" name="8-3-1-5 Slide 28a 6.wav"/>
            </a:hlinkClick>
            <a:extLst>
              <a:ext uri="{FF2B5EF4-FFF2-40B4-BE49-F238E27FC236}">
                <a16:creationId xmlns:a16="http://schemas.microsoft.com/office/drawing/2014/main" id="{9B96B840-2FEE-4201-8416-1D8C22C3BADC}"/>
              </a:ext>
            </a:extLst>
          </p:cNvPr>
          <p:cNvSpPr/>
          <p:nvPr/>
        </p:nvSpPr>
        <p:spPr>
          <a:xfrm>
            <a:off x="729043" y="48020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6" name="Action Button: Custom 16">
            <a:hlinkClick r:id="" action="ppaction://noaction" highlightClick="1">
              <a:snd r:embed="rId18" name="8-3-1-5 Slide 28a 7.wav"/>
            </a:hlinkClick>
            <a:extLst>
              <a:ext uri="{FF2B5EF4-FFF2-40B4-BE49-F238E27FC236}">
                <a16:creationId xmlns:a16="http://schemas.microsoft.com/office/drawing/2014/main" id="{FE171478-6BA6-45CC-AC70-BE4D32595666}"/>
              </a:ext>
            </a:extLst>
          </p:cNvPr>
          <p:cNvSpPr/>
          <p:nvPr/>
        </p:nvSpPr>
        <p:spPr>
          <a:xfrm>
            <a:off x="734443" y="53084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7" name="Action Button: Custom 16">
            <a:hlinkClick r:id="" action="ppaction://noaction" highlightClick="1">
              <a:snd r:embed="rId19" name="8-3-1-5 Slide 28a 8.wav"/>
            </a:hlinkClick>
            <a:extLst>
              <a:ext uri="{FF2B5EF4-FFF2-40B4-BE49-F238E27FC236}">
                <a16:creationId xmlns:a16="http://schemas.microsoft.com/office/drawing/2014/main" id="{1987E5D9-8611-4078-B083-FFA08F59EB24}"/>
              </a:ext>
            </a:extLst>
          </p:cNvPr>
          <p:cNvSpPr/>
          <p:nvPr/>
        </p:nvSpPr>
        <p:spPr>
          <a:xfrm>
            <a:off x="724249" y="57955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pic>
        <p:nvPicPr>
          <p:cNvPr id="48" name="Picture 47" descr="A close up of a logo&#10;&#10;Description automatically generated">
            <a:extLst>
              <a:ext uri="{FF2B5EF4-FFF2-40B4-BE49-F238E27FC236}">
                <a16:creationId xmlns:a16="http://schemas.microsoft.com/office/drawing/2014/main" id="{810778C2-A72F-4395-A518-7E16B4ADEED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01546" y="209888"/>
            <a:ext cx="1349908" cy="1354093"/>
          </a:xfrm>
          <a:prstGeom prst="rect">
            <a:avLst/>
          </a:prstGeom>
        </p:spPr>
      </p:pic>
      <p:pic>
        <p:nvPicPr>
          <p:cNvPr id="50" name="Picture 49" descr="A close up of a logo&#10;&#10;Description automatically generated">
            <a:extLst>
              <a:ext uri="{FF2B5EF4-FFF2-40B4-BE49-F238E27FC236}">
                <a16:creationId xmlns:a16="http://schemas.microsoft.com/office/drawing/2014/main" id="{A5D09EB6-50DE-4062-AD92-A0D2295B35C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21629" y="127303"/>
            <a:ext cx="1402451" cy="1433774"/>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68132" y="1274379"/>
            <a:ext cx="127207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Mehmet an.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Zimmer?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Rectangle 50">
            <a:extLst>
              <a:ext uri="{FF2B5EF4-FFF2-40B4-BE49-F238E27FC236}">
                <a16:creationId xmlns:a16="http://schemas.microsoft.com/office/drawing/2014/main" id="{63C62C84-E6F9-4C8E-BCA2-7FBD05888D53}"/>
              </a:ext>
            </a:extLst>
          </p:cNvPr>
          <p:cNvSpPr/>
          <p:nvPr/>
        </p:nvSpPr>
        <p:spPr>
          <a:xfrm>
            <a:off x="9801546" y="2333109"/>
            <a:ext cx="893852"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88FDDDC-EADC-488A-8F96-6BA51E476D66}"/>
              </a:ext>
            </a:extLst>
          </p:cNvPr>
          <p:cNvSpPr/>
          <p:nvPr/>
        </p:nvSpPr>
        <p:spPr>
          <a:xfrm>
            <a:off x="11151454" y="2333109"/>
            <a:ext cx="628437"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53BF4208-D89F-47E3-BDA8-3A0FCD0FBD84}"/>
              </a:ext>
            </a:extLst>
          </p:cNvPr>
          <p:cNvSpPr/>
          <p:nvPr/>
        </p:nvSpPr>
        <p:spPr>
          <a:xfrm>
            <a:off x="9801546" y="2827272"/>
            <a:ext cx="893852" cy="35793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F8B4035-1F7A-427C-8EF9-107BC17A996E}"/>
              </a:ext>
            </a:extLst>
          </p:cNvPr>
          <p:cNvSpPr/>
          <p:nvPr/>
        </p:nvSpPr>
        <p:spPr>
          <a:xfrm>
            <a:off x="11151454" y="2880681"/>
            <a:ext cx="628437" cy="28296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39816AC9-9B22-44BD-95CD-162A1EEB53EC}"/>
              </a:ext>
            </a:extLst>
          </p:cNvPr>
          <p:cNvSpPr/>
          <p:nvPr/>
        </p:nvSpPr>
        <p:spPr>
          <a:xfrm>
            <a:off x="9676543" y="3305596"/>
            <a:ext cx="893852"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698377EA-D61D-4C0B-8B40-C0747CC682AB}"/>
              </a:ext>
            </a:extLst>
          </p:cNvPr>
          <p:cNvSpPr/>
          <p:nvPr/>
        </p:nvSpPr>
        <p:spPr>
          <a:xfrm>
            <a:off x="11026451" y="3305596"/>
            <a:ext cx="628437"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09E5864F-C924-40BB-AB61-2A78199268B3}"/>
              </a:ext>
            </a:extLst>
          </p:cNvPr>
          <p:cNvSpPr/>
          <p:nvPr/>
        </p:nvSpPr>
        <p:spPr>
          <a:xfrm>
            <a:off x="9676543" y="3799759"/>
            <a:ext cx="893852" cy="35793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48CE0907-2D0C-4753-934C-8966F4C28D34}"/>
              </a:ext>
            </a:extLst>
          </p:cNvPr>
          <p:cNvSpPr/>
          <p:nvPr/>
        </p:nvSpPr>
        <p:spPr>
          <a:xfrm>
            <a:off x="11026451" y="3891268"/>
            <a:ext cx="628437" cy="28296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F7F81CB5-0D08-4985-844B-CB4797096B46}"/>
              </a:ext>
            </a:extLst>
          </p:cNvPr>
          <p:cNvSpPr/>
          <p:nvPr/>
        </p:nvSpPr>
        <p:spPr>
          <a:xfrm>
            <a:off x="9676543" y="4310454"/>
            <a:ext cx="893852"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BB8526C5-2B1D-41B7-A8CB-0A4406429C68}"/>
              </a:ext>
            </a:extLst>
          </p:cNvPr>
          <p:cNvSpPr/>
          <p:nvPr/>
        </p:nvSpPr>
        <p:spPr>
          <a:xfrm>
            <a:off x="11026451" y="4310454"/>
            <a:ext cx="628437"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D1480A71-1238-4851-99BC-FE3A7951349C}"/>
              </a:ext>
            </a:extLst>
          </p:cNvPr>
          <p:cNvSpPr/>
          <p:nvPr/>
        </p:nvSpPr>
        <p:spPr>
          <a:xfrm>
            <a:off x="9676543" y="4804617"/>
            <a:ext cx="893852" cy="35793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7586F756-4770-40A0-8CFD-A1B30F2EE99C}"/>
              </a:ext>
            </a:extLst>
          </p:cNvPr>
          <p:cNvSpPr/>
          <p:nvPr/>
        </p:nvSpPr>
        <p:spPr>
          <a:xfrm>
            <a:off x="11026451" y="4896126"/>
            <a:ext cx="628437" cy="28296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CFDD23BF-FA72-4DE6-BB21-8DFA30BE1EA9}"/>
              </a:ext>
            </a:extLst>
          </p:cNvPr>
          <p:cNvSpPr/>
          <p:nvPr/>
        </p:nvSpPr>
        <p:spPr>
          <a:xfrm>
            <a:off x="9736475" y="5308432"/>
            <a:ext cx="893852"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8A666C66-FA0D-4EF7-9D94-A03012D17F29}"/>
              </a:ext>
            </a:extLst>
          </p:cNvPr>
          <p:cNvSpPr/>
          <p:nvPr/>
        </p:nvSpPr>
        <p:spPr>
          <a:xfrm>
            <a:off x="11086383" y="5308432"/>
            <a:ext cx="628437" cy="35793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F1CC7894-F8E4-4F19-854B-2B1F711584E4}"/>
              </a:ext>
            </a:extLst>
          </p:cNvPr>
          <p:cNvSpPr/>
          <p:nvPr/>
        </p:nvSpPr>
        <p:spPr>
          <a:xfrm>
            <a:off x="9736475" y="5802595"/>
            <a:ext cx="893852" cy="35793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4010543E-005B-46A4-9037-A0812F2AC086}"/>
              </a:ext>
            </a:extLst>
          </p:cNvPr>
          <p:cNvSpPr/>
          <p:nvPr/>
        </p:nvSpPr>
        <p:spPr>
          <a:xfrm>
            <a:off x="11086383" y="5823122"/>
            <a:ext cx="628437" cy="28296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3C8A13A0-E382-4A49-89BA-AB566D07B174}"/>
              </a:ext>
            </a:extLst>
          </p:cNvPr>
          <p:cNvSpPr txBox="1"/>
          <p:nvPr/>
        </p:nvSpPr>
        <p:spPr>
          <a:xfrm>
            <a:off x="1214712" y="2342118"/>
            <a:ext cx="8130778" cy="36603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7" name="TextBox 66" descr="text box hiding answer">
            <a:extLst>
              <a:ext uri="{FF2B5EF4-FFF2-40B4-BE49-F238E27FC236}">
                <a16:creationId xmlns:a16="http://schemas.microsoft.com/office/drawing/2014/main" id="{96662285-0A77-4BBF-ADEB-D05F2A36A407}"/>
              </a:ext>
            </a:extLst>
          </p:cNvPr>
          <p:cNvSpPr txBox="1"/>
          <p:nvPr/>
        </p:nvSpPr>
        <p:spPr>
          <a:xfrm>
            <a:off x="1214712" y="2779598"/>
            <a:ext cx="5369178" cy="4140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8" name="TextBox 67" descr="text box hiding answer">
            <a:extLst>
              <a:ext uri="{FF2B5EF4-FFF2-40B4-BE49-F238E27FC236}">
                <a16:creationId xmlns:a16="http://schemas.microsoft.com/office/drawing/2014/main" id="{6EC07574-1C99-490A-B552-DB8982D888D6}"/>
              </a:ext>
            </a:extLst>
          </p:cNvPr>
          <p:cNvSpPr txBox="1"/>
          <p:nvPr/>
        </p:nvSpPr>
        <p:spPr>
          <a:xfrm>
            <a:off x="1261017" y="3316437"/>
            <a:ext cx="6057059" cy="36633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9" name="TextBox 68" descr="text box hiding answer">
            <a:extLst>
              <a:ext uri="{FF2B5EF4-FFF2-40B4-BE49-F238E27FC236}">
                <a16:creationId xmlns:a16="http://schemas.microsoft.com/office/drawing/2014/main" id="{2B8F2B0C-02FA-4851-A656-DFD1BF5D405B}"/>
              </a:ext>
            </a:extLst>
          </p:cNvPr>
          <p:cNvSpPr txBox="1"/>
          <p:nvPr/>
        </p:nvSpPr>
        <p:spPr>
          <a:xfrm>
            <a:off x="1283510" y="3780504"/>
            <a:ext cx="7936977" cy="4140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0" name="TextBox 69" descr="text box hiding answer">
            <a:extLst>
              <a:ext uri="{FF2B5EF4-FFF2-40B4-BE49-F238E27FC236}">
                <a16:creationId xmlns:a16="http://schemas.microsoft.com/office/drawing/2014/main" id="{14059697-6F5B-4674-9597-37A3C9CB41C3}"/>
              </a:ext>
            </a:extLst>
          </p:cNvPr>
          <p:cNvSpPr txBox="1"/>
          <p:nvPr/>
        </p:nvSpPr>
        <p:spPr>
          <a:xfrm>
            <a:off x="1284583" y="4322165"/>
            <a:ext cx="5563810" cy="41409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TextBox 70" descr="text box hiding answer">
            <a:extLst>
              <a:ext uri="{FF2B5EF4-FFF2-40B4-BE49-F238E27FC236}">
                <a16:creationId xmlns:a16="http://schemas.microsoft.com/office/drawing/2014/main" id="{38B0F28C-6E31-4B40-BE0E-92F9AE66E006}"/>
              </a:ext>
            </a:extLst>
          </p:cNvPr>
          <p:cNvSpPr txBox="1"/>
          <p:nvPr/>
        </p:nvSpPr>
        <p:spPr>
          <a:xfrm>
            <a:off x="1201266" y="4816035"/>
            <a:ext cx="6735808" cy="41409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Box 71" descr="text box hiding answer">
            <a:extLst>
              <a:ext uri="{FF2B5EF4-FFF2-40B4-BE49-F238E27FC236}">
                <a16:creationId xmlns:a16="http://schemas.microsoft.com/office/drawing/2014/main" id="{54D42429-BBC1-4A1B-A6BD-B42518EA30AF}"/>
              </a:ext>
            </a:extLst>
          </p:cNvPr>
          <p:cNvSpPr txBox="1"/>
          <p:nvPr/>
        </p:nvSpPr>
        <p:spPr>
          <a:xfrm>
            <a:off x="1214712" y="5305150"/>
            <a:ext cx="5989507" cy="41409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TextBox 72" descr="text box hiding answer">
            <a:extLst>
              <a:ext uri="{FF2B5EF4-FFF2-40B4-BE49-F238E27FC236}">
                <a16:creationId xmlns:a16="http://schemas.microsoft.com/office/drawing/2014/main" id="{09FCDF72-C68C-44CA-926F-B032687B4A17}"/>
              </a:ext>
            </a:extLst>
          </p:cNvPr>
          <p:cNvSpPr txBox="1"/>
          <p:nvPr/>
        </p:nvSpPr>
        <p:spPr>
          <a:xfrm>
            <a:off x="1283510" y="5770809"/>
            <a:ext cx="7936976" cy="38972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186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49" grpId="0" animBg="1"/>
      <p:bldP spid="67" grpId="0" animBg="1"/>
      <p:bldP spid="68" grpId="0" animBg="1"/>
      <p:bldP spid="69" grpId="0" animBg="1"/>
      <p:bldP spid="70" grpId="0" animBg="1"/>
      <p:bldP spid="71" grpId="0" animBg="1"/>
      <p:bldP spid="72" grpId="0" animBg="1"/>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89810" y="-1499542"/>
            <a:ext cx="5008677" cy="10600494"/>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a:solidFill>
                  <a:schemeClr val="bg1"/>
                </a:solidFill>
              </a:rPr>
              <a:t>Mein Haus </a:t>
            </a:r>
            <a:r>
              <a:rPr lang="en-GB" sz="3600" b="1" dirty="0" err="1">
                <a:solidFill>
                  <a:schemeClr val="bg1"/>
                </a:solidFill>
              </a:rPr>
              <a:t>ist</a:t>
            </a:r>
            <a:r>
              <a:rPr lang="en-GB" sz="3600" b="1" dirty="0">
                <a:solidFill>
                  <a:schemeClr val="bg1"/>
                </a:solidFill>
              </a:rPr>
              <a:t> wunderbar!</a:t>
            </a:r>
          </a:p>
        </p:txBody>
      </p:sp>
      <p:pic>
        <p:nvPicPr>
          <p:cNvPr id="6" name="Picture 5" descr="A group of people posing for the camera&#10;&#10;Description automatically generated">
            <a:extLst>
              <a:ext uri="{FF2B5EF4-FFF2-40B4-BE49-F238E27FC236}">
                <a16:creationId xmlns:a16="http://schemas.microsoft.com/office/drawing/2014/main" id="{5517D059-4F0F-4A7E-AEE8-BDA189191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782" y="1693444"/>
            <a:ext cx="2655415" cy="2333807"/>
          </a:xfrm>
          <a:prstGeom prst="rect">
            <a:avLst/>
          </a:prstGeom>
        </p:spPr>
      </p:pic>
      <p:grpSp>
        <p:nvGrpSpPr>
          <p:cNvPr id="15" name="Group 14">
            <a:extLst>
              <a:ext uri="{FF2B5EF4-FFF2-40B4-BE49-F238E27FC236}">
                <a16:creationId xmlns:a16="http://schemas.microsoft.com/office/drawing/2014/main" id="{4CE26C9F-62F8-4052-97CD-FE97AF2218C1}"/>
              </a:ext>
            </a:extLst>
          </p:cNvPr>
          <p:cNvGrpSpPr/>
          <p:nvPr/>
        </p:nvGrpSpPr>
        <p:grpSpPr>
          <a:xfrm>
            <a:off x="2168357" y="1546360"/>
            <a:ext cx="8141835" cy="4439998"/>
            <a:chOff x="2168357" y="1546360"/>
            <a:chExt cx="8141835" cy="4439998"/>
          </a:xfrm>
        </p:grpSpPr>
        <p:sp>
          <p:nvSpPr>
            <p:cNvPr id="14" name="TextBox 13">
              <a:extLst>
                <a:ext uri="{FF2B5EF4-FFF2-40B4-BE49-F238E27FC236}">
                  <a16:creationId xmlns:a16="http://schemas.microsoft.com/office/drawing/2014/main" id="{1F3EE0F3-63A7-4993-AC98-EBA91FBA96F9}"/>
                </a:ext>
              </a:extLst>
            </p:cNvPr>
            <p:cNvSpPr txBox="1"/>
            <p:nvPr/>
          </p:nvSpPr>
          <p:spPr>
            <a:xfrm>
              <a:off x="2168357" y="4539808"/>
              <a:ext cx="8141835" cy="1446550"/>
            </a:xfrm>
            <a:prstGeom prst="rect">
              <a:avLst/>
            </a:prstGeom>
            <a:noFill/>
          </p:spPr>
          <p:txBody>
            <a:bodyPr wrap="square" rtlCol="0">
              <a:spAutoFit/>
            </a:bodyPr>
            <a:lstStyle/>
            <a:p>
              <a:r>
                <a:rPr lang="en-GB" sz="2200" dirty="0">
                  <a:solidFill>
                    <a:schemeClr val="accent5">
                      <a:lumMod val="50000"/>
                    </a:schemeClr>
                  </a:solidFill>
                </a:rPr>
                <a:t>Ein </a:t>
              </a:r>
              <a:r>
                <a:rPr lang="en-GB" sz="2200" b="1" dirty="0" err="1">
                  <a:solidFill>
                    <a:srgbClr val="DAA520"/>
                  </a:solidFill>
                </a:rPr>
                <a:t>teurer</a:t>
              </a:r>
              <a:r>
                <a:rPr lang="en-GB" sz="2200" b="1" dirty="0">
                  <a:solidFill>
                    <a:srgbClr val="DAA520"/>
                  </a:solidFill>
                </a:rPr>
                <a:t> </a:t>
              </a:r>
              <a:r>
                <a:rPr lang="en-GB" sz="2200" dirty="0">
                  <a:solidFill>
                    <a:schemeClr val="accent5">
                      <a:lumMod val="50000"/>
                    </a:schemeClr>
                  </a:solidFill>
                </a:rPr>
                <a:t>Computer </a:t>
              </a:r>
              <a:r>
                <a:rPr lang="en-GB" sz="2200" dirty="0" err="1">
                  <a:solidFill>
                    <a:schemeClr val="accent5">
                      <a:lumMod val="50000"/>
                    </a:schemeClr>
                  </a:solidFill>
                </a:rPr>
                <a:t>steht</a:t>
              </a:r>
              <a:r>
                <a:rPr lang="en-GB" sz="2200" dirty="0">
                  <a:solidFill>
                    <a:schemeClr val="accent5">
                      <a:lumMod val="50000"/>
                    </a:schemeClr>
                  </a:solidFill>
                </a:rPr>
                <a:t> </a:t>
              </a:r>
              <a:r>
                <a:rPr lang="en-GB" sz="2200" dirty="0" err="1">
                  <a:solidFill>
                    <a:schemeClr val="accent5">
                      <a:lumMod val="50000"/>
                    </a:schemeClr>
                  </a:solidFill>
                </a:rPr>
                <a:t>bei</a:t>
              </a:r>
              <a:r>
                <a:rPr lang="en-GB" sz="2200" dirty="0">
                  <a:solidFill>
                    <a:schemeClr val="accent5">
                      <a:lumMod val="50000"/>
                    </a:schemeClr>
                  </a:solidFill>
                </a:rPr>
                <a:t> mir auf </a:t>
              </a:r>
              <a:r>
                <a:rPr lang="en-GB" sz="2200" dirty="0" err="1">
                  <a:solidFill>
                    <a:schemeClr val="accent5">
                      <a:lumMod val="50000"/>
                    </a:schemeClr>
                  </a:solidFill>
                </a:rPr>
                <a:t>dem</a:t>
              </a:r>
              <a:r>
                <a:rPr lang="en-GB" sz="2200" dirty="0">
                  <a:solidFill>
                    <a:schemeClr val="accent5">
                      <a:lumMod val="50000"/>
                    </a:schemeClr>
                  </a:solidFill>
                </a:rPr>
                <a:t> </a:t>
              </a:r>
              <a:r>
                <a:rPr lang="en-GB" sz="2200" dirty="0" err="1">
                  <a:solidFill>
                    <a:schemeClr val="accent5">
                      <a:lumMod val="50000"/>
                    </a:schemeClr>
                  </a:solidFill>
                </a:rPr>
                <a:t>Schreibtisch</a:t>
              </a:r>
              <a:r>
                <a:rPr lang="en-GB" sz="2200" dirty="0">
                  <a:solidFill>
                    <a:schemeClr val="accent5">
                      <a:lumMod val="50000"/>
                    </a:schemeClr>
                  </a:solidFill>
                </a:rPr>
                <a:t>. Mia hat den </a:t>
              </a:r>
              <a:r>
                <a:rPr lang="en-GB" sz="2200" b="1" dirty="0" err="1">
                  <a:solidFill>
                    <a:srgbClr val="DAA520"/>
                  </a:solidFill>
                </a:rPr>
                <a:t>alten</a:t>
              </a:r>
              <a:r>
                <a:rPr lang="en-GB" sz="2200" dirty="0">
                  <a:solidFill>
                    <a:schemeClr val="accent5">
                      <a:lumMod val="50000"/>
                    </a:schemeClr>
                  </a:solidFill>
                </a:rPr>
                <a:t> Computer </a:t>
              </a:r>
              <a:r>
                <a:rPr lang="en-GB" sz="2200" dirty="0" err="1">
                  <a:solidFill>
                    <a:schemeClr val="accent5">
                      <a:lumMod val="50000"/>
                    </a:schemeClr>
                  </a:solidFill>
                </a:rPr>
                <a:t>bekommen</a:t>
              </a:r>
              <a:r>
                <a:rPr lang="en-GB" sz="2200" dirty="0">
                  <a:solidFill>
                    <a:schemeClr val="accent5">
                      <a:lumMod val="50000"/>
                    </a:schemeClr>
                  </a:solidFill>
                </a:rPr>
                <a:t>. Der </a:t>
              </a:r>
              <a:r>
                <a:rPr lang="en-GB" sz="2200" b="1" dirty="0" err="1">
                  <a:solidFill>
                    <a:srgbClr val="DAA520"/>
                  </a:solidFill>
                </a:rPr>
                <a:t>gelbe</a:t>
              </a:r>
              <a:r>
                <a:rPr lang="en-GB" sz="2200" dirty="0">
                  <a:solidFill>
                    <a:schemeClr val="accent5">
                      <a:lumMod val="50000"/>
                    </a:schemeClr>
                  </a:solidFill>
                </a:rPr>
                <a:t> Stoff </a:t>
              </a:r>
              <a:r>
                <a:rPr lang="en-GB" sz="2200" dirty="0" err="1">
                  <a:solidFill>
                    <a:schemeClr val="accent5">
                      <a:lumMod val="50000"/>
                    </a:schemeClr>
                  </a:solidFill>
                </a:rPr>
                <a:t>für</a:t>
              </a:r>
              <a:r>
                <a:rPr lang="en-GB" sz="2200" dirty="0">
                  <a:solidFill>
                    <a:schemeClr val="accent5">
                      <a:lumMod val="50000"/>
                    </a:schemeClr>
                  </a:solidFill>
                </a:rPr>
                <a:t> das </a:t>
              </a:r>
              <a:r>
                <a:rPr lang="en-GB" sz="2200" dirty="0" err="1">
                  <a:solidFill>
                    <a:schemeClr val="accent5">
                      <a:lumMod val="50000"/>
                    </a:schemeClr>
                  </a:solidFill>
                </a:rPr>
                <a:t>neue</a:t>
              </a:r>
              <a:r>
                <a:rPr lang="en-GB" sz="2200" dirty="0">
                  <a:solidFill>
                    <a:schemeClr val="accent5">
                      <a:lumMod val="50000"/>
                    </a:schemeClr>
                  </a:solidFill>
                </a:rPr>
                <a:t> Sofa </a:t>
              </a:r>
              <a:r>
                <a:rPr lang="en-GB" sz="2200" dirty="0" err="1">
                  <a:solidFill>
                    <a:schemeClr val="accent5">
                      <a:lumMod val="50000"/>
                    </a:schemeClr>
                  </a:solidFill>
                </a:rPr>
                <a:t>ist</a:t>
              </a:r>
              <a:r>
                <a:rPr lang="en-GB" sz="2200" dirty="0">
                  <a:solidFill>
                    <a:schemeClr val="accent5">
                      <a:lumMod val="50000"/>
                    </a:schemeClr>
                  </a:solidFill>
                </a:rPr>
                <a:t> </a:t>
              </a:r>
              <a:r>
                <a:rPr lang="en-GB" sz="2200" b="1" dirty="0" err="1">
                  <a:solidFill>
                    <a:srgbClr val="DAA520"/>
                  </a:solidFill>
                </a:rPr>
                <a:t>hässlich</a:t>
              </a:r>
              <a:r>
                <a:rPr lang="en-GB" sz="2200" b="1" dirty="0">
                  <a:solidFill>
                    <a:srgbClr val="DAA520"/>
                  </a:solidFill>
                </a:rPr>
                <a:t>  </a:t>
              </a:r>
              <a:r>
                <a:rPr lang="en-GB" sz="2200" dirty="0">
                  <a:solidFill>
                    <a:schemeClr val="accent5">
                      <a:lumMod val="50000"/>
                    </a:schemeClr>
                  </a:solidFill>
                </a:rPr>
                <a:t>, </a:t>
              </a:r>
              <a:r>
                <a:rPr lang="en-GB" sz="2200" dirty="0" err="1">
                  <a:solidFill>
                    <a:schemeClr val="accent5">
                      <a:lumMod val="50000"/>
                    </a:schemeClr>
                  </a:solidFill>
                </a:rPr>
                <a:t>aber</a:t>
              </a:r>
              <a:r>
                <a:rPr lang="en-GB" sz="2200" dirty="0">
                  <a:solidFill>
                    <a:schemeClr val="accent5">
                      <a:lumMod val="50000"/>
                    </a:schemeClr>
                  </a:solidFill>
                </a:rPr>
                <a:t> das </a:t>
              </a:r>
              <a:r>
                <a:rPr lang="en-GB" sz="2200" dirty="0" err="1">
                  <a:solidFill>
                    <a:schemeClr val="accent5">
                      <a:lumMod val="50000"/>
                    </a:schemeClr>
                  </a:solidFill>
                </a:rPr>
                <a:t>ist</a:t>
              </a:r>
              <a:r>
                <a:rPr lang="en-GB" sz="2200" dirty="0">
                  <a:solidFill>
                    <a:schemeClr val="accent5">
                      <a:lumMod val="50000"/>
                    </a:schemeClr>
                  </a:solidFill>
                </a:rPr>
                <a:t> </a:t>
              </a:r>
              <a:r>
                <a:rPr lang="en-GB" sz="2200" dirty="0" err="1">
                  <a:solidFill>
                    <a:schemeClr val="accent5">
                      <a:lumMod val="50000"/>
                    </a:schemeClr>
                  </a:solidFill>
                </a:rPr>
                <a:t>nicht</a:t>
              </a:r>
              <a:r>
                <a:rPr lang="en-GB" sz="2200" dirty="0">
                  <a:solidFill>
                    <a:schemeClr val="accent5">
                      <a:lumMod val="50000"/>
                    </a:schemeClr>
                  </a:solidFill>
                </a:rPr>
                <a:t> so </a:t>
              </a:r>
              <a:r>
                <a:rPr lang="en-GB" sz="2200" dirty="0" err="1">
                  <a:solidFill>
                    <a:schemeClr val="accent5">
                      <a:lumMod val="50000"/>
                    </a:schemeClr>
                  </a:solidFill>
                </a:rPr>
                <a:t>wichtig</a:t>
              </a:r>
              <a:r>
                <a:rPr lang="en-GB" sz="2200" dirty="0">
                  <a:solidFill>
                    <a:schemeClr val="accent5">
                      <a:lumMod val="50000"/>
                    </a:schemeClr>
                  </a:solidFill>
                </a:rPr>
                <a:t>. </a:t>
              </a:r>
              <a:r>
                <a:rPr lang="en-GB" sz="2200" dirty="0" err="1">
                  <a:solidFill>
                    <a:schemeClr val="accent5">
                      <a:lumMod val="50000"/>
                    </a:schemeClr>
                  </a:solidFill>
                </a:rPr>
                <a:t>Hier</a:t>
              </a:r>
              <a:r>
                <a:rPr lang="en-GB" sz="2200" dirty="0">
                  <a:solidFill>
                    <a:schemeClr val="accent5">
                      <a:lumMod val="50000"/>
                    </a:schemeClr>
                  </a:solidFill>
                </a:rPr>
                <a:t> </a:t>
              </a:r>
              <a:r>
                <a:rPr lang="en-GB" sz="2200" dirty="0" err="1">
                  <a:solidFill>
                    <a:schemeClr val="accent5">
                      <a:lumMod val="50000"/>
                    </a:schemeClr>
                  </a:solidFill>
                </a:rPr>
                <a:t>ist</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t>
              </a:r>
              <a:r>
                <a:rPr lang="en-GB" sz="2200" b="1" dirty="0" err="1">
                  <a:solidFill>
                    <a:srgbClr val="DAA520"/>
                  </a:solidFill>
                </a:rPr>
                <a:t>tolles</a:t>
              </a:r>
              <a:r>
                <a:rPr lang="en-GB" sz="2200" dirty="0">
                  <a:solidFill>
                    <a:schemeClr val="accent5">
                      <a:lumMod val="50000"/>
                    </a:schemeClr>
                  </a:solidFill>
                </a:rPr>
                <a:t> Bild von </a:t>
              </a:r>
              <a:r>
                <a:rPr lang="en-GB" sz="2200" dirty="0" err="1">
                  <a:solidFill>
                    <a:schemeClr val="accent5">
                      <a:lumMod val="50000"/>
                    </a:schemeClr>
                  </a:solidFill>
                </a:rPr>
                <a:t>dem</a:t>
              </a:r>
              <a:r>
                <a:rPr lang="en-GB" sz="2200" dirty="0">
                  <a:solidFill>
                    <a:schemeClr val="accent5">
                      <a:lumMod val="50000"/>
                    </a:schemeClr>
                  </a:solidFill>
                </a:rPr>
                <a:t> Haus. LG, Wolf</a:t>
              </a:r>
              <a:endParaRPr lang="fr-FR" sz="2200" dirty="0">
                <a:solidFill>
                  <a:schemeClr val="accent5">
                    <a:lumMod val="50000"/>
                  </a:schemeClr>
                </a:solidFill>
              </a:endParaRPr>
            </a:p>
          </p:txBody>
        </p:sp>
        <p:sp>
          <p:nvSpPr>
            <p:cNvPr id="8" name="TextBox 7">
              <a:extLst>
                <a:ext uri="{FF2B5EF4-FFF2-40B4-BE49-F238E27FC236}">
                  <a16:creationId xmlns:a16="http://schemas.microsoft.com/office/drawing/2014/main" id="{3784BF6F-F4C1-463C-8CD0-F3EBE85CAC74}"/>
                </a:ext>
              </a:extLst>
            </p:cNvPr>
            <p:cNvSpPr txBox="1"/>
            <p:nvPr/>
          </p:nvSpPr>
          <p:spPr>
            <a:xfrm>
              <a:off x="2168357" y="1546360"/>
              <a:ext cx="5526222" cy="3139321"/>
            </a:xfrm>
            <a:prstGeom prst="rect">
              <a:avLst/>
            </a:prstGeom>
            <a:noFill/>
          </p:spPr>
          <p:txBody>
            <a:bodyPr wrap="square" rtlCol="0">
              <a:spAutoFit/>
            </a:bodyPr>
            <a:lstStyle/>
            <a:p>
              <a:pPr algn="l"/>
              <a:r>
                <a:rPr lang="en-GB" sz="2200" dirty="0">
                  <a:solidFill>
                    <a:schemeClr val="accent5">
                      <a:lumMod val="50000"/>
                    </a:schemeClr>
                  </a:solidFill>
                </a:rPr>
                <a:t>Hallo Heidi! Das </a:t>
              </a:r>
              <a:r>
                <a:rPr lang="en-GB" sz="2200" b="1" dirty="0" err="1">
                  <a:solidFill>
                    <a:srgbClr val="DAA520"/>
                  </a:solidFill>
                </a:rPr>
                <a:t>neue</a:t>
              </a:r>
              <a:r>
                <a:rPr lang="en-GB" sz="2200" b="1" dirty="0">
                  <a:solidFill>
                    <a:schemeClr val="accent5">
                      <a:lumMod val="50000"/>
                    </a:schemeClr>
                  </a:solidFill>
                </a:rPr>
                <a:t> </a:t>
              </a:r>
              <a:r>
                <a:rPr lang="en-GB" sz="2200" dirty="0">
                  <a:solidFill>
                    <a:schemeClr val="accent5">
                      <a:lumMod val="50000"/>
                    </a:schemeClr>
                  </a:solidFill>
                </a:rPr>
                <a:t>Haus </a:t>
              </a:r>
              <a:r>
                <a:rPr lang="en-GB" sz="2200" dirty="0" err="1">
                  <a:solidFill>
                    <a:schemeClr val="accent5">
                      <a:lumMod val="50000"/>
                    </a:schemeClr>
                  </a:solidFill>
                </a:rPr>
                <a:t>ist</a:t>
              </a:r>
              <a:r>
                <a:rPr lang="en-GB" sz="2200" dirty="0">
                  <a:solidFill>
                    <a:schemeClr val="accent5">
                      <a:lumMod val="50000"/>
                    </a:schemeClr>
                  </a:solidFill>
                </a:rPr>
                <a:t> super! </a:t>
              </a:r>
              <a:r>
                <a:rPr lang="en-GB" sz="2200" dirty="0" err="1">
                  <a:solidFill>
                    <a:schemeClr val="accent5">
                      <a:lumMod val="50000"/>
                    </a:schemeClr>
                  </a:solidFill>
                </a:rPr>
                <a:t>Laut</a:t>
              </a:r>
              <a:r>
                <a:rPr lang="en-GB" sz="2200" dirty="0">
                  <a:solidFill>
                    <a:schemeClr val="accent5">
                      <a:lumMod val="50000"/>
                    </a:schemeClr>
                  </a:solidFill>
                </a:rPr>
                <a:t> </a:t>
              </a:r>
              <a:r>
                <a:rPr lang="en-GB" sz="2200" dirty="0" err="1">
                  <a:solidFill>
                    <a:schemeClr val="accent5">
                      <a:lumMod val="50000"/>
                    </a:schemeClr>
                  </a:solidFill>
                </a:rPr>
                <a:t>unseren</a:t>
              </a:r>
              <a:r>
                <a:rPr lang="en-GB" sz="2200" dirty="0">
                  <a:solidFill>
                    <a:schemeClr val="accent5">
                      <a:lumMod val="50000"/>
                    </a:schemeClr>
                  </a:solidFill>
                </a:rPr>
                <a:t> </a:t>
              </a:r>
              <a:r>
                <a:rPr lang="en-GB" sz="2200" dirty="0" err="1">
                  <a:solidFill>
                    <a:schemeClr val="accent5">
                      <a:lumMod val="50000"/>
                    </a:schemeClr>
                  </a:solidFill>
                </a:rPr>
                <a:t>Daten</a:t>
              </a:r>
              <a:r>
                <a:rPr lang="en-GB" sz="2200" dirty="0">
                  <a:solidFill>
                    <a:schemeClr val="accent5">
                      <a:lumMod val="50000"/>
                    </a:schemeClr>
                  </a:solidFill>
                </a:rPr>
                <a:t> </a:t>
              </a:r>
              <a:r>
                <a:rPr lang="en-GB" sz="2200" dirty="0" err="1">
                  <a:solidFill>
                    <a:schemeClr val="accent5">
                      <a:lumMod val="50000"/>
                    </a:schemeClr>
                  </a:solidFill>
                </a:rPr>
                <a:t>ist</a:t>
              </a:r>
              <a:r>
                <a:rPr lang="en-GB" sz="2200" dirty="0">
                  <a:solidFill>
                    <a:schemeClr val="accent5">
                      <a:lumMod val="50000"/>
                    </a:schemeClr>
                  </a:solidFill>
                </a:rPr>
                <a:t> der </a:t>
              </a:r>
              <a:r>
                <a:rPr lang="en-GB" sz="2200" b="1" dirty="0" err="1">
                  <a:solidFill>
                    <a:srgbClr val="DAA520"/>
                  </a:solidFill>
                </a:rPr>
                <a:t>nette</a:t>
              </a:r>
              <a:r>
                <a:rPr lang="en-GB" sz="2200" dirty="0">
                  <a:solidFill>
                    <a:schemeClr val="accent5">
                      <a:lumMod val="50000"/>
                    </a:schemeClr>
                  </a:solidFill>
                </a:rPr>
                <a:t> Ort </a:t>
              </a:r>
              <a:r>
                <a:rPr lang="en-GB" sz="2200" dirty="0" err="1">
                  <a:solidFill>
                    <a:schemeClr val="accent5">
                      <a:lumMod val="50000"/>
                    </a:schemeClr>
                  </a:solidFill>
                </a:rPr>
                <a:t>ganz</a:t>
              </a:r>
              <a:r>
                <a:rPr lang="en-GB" sz="2200" dirty="0">
                  <a:solidFill>
                    <a:schemeClr val="accent5">
                      <a:lumMod val="50000"/>
                    </a:schemeClr>
                  </a:solidFill>
                </a:rPr>
                <a:t> </a:t>
              </a:r>
              <a:r>
                <a:rPr lang="en-GB" sz="2200" b="1" dirty="0" err="1">
                  <a:solidFill>
                    <a:srgbClr val="DAA520"/>
                  </a:solidFill>
                </a:rPr>
                <a:t>sicher</a:t>
              </a:r>
              <a:r>
                <a:rPr lang="en-GB" sz="2200" b="1" dirty="0">
                  <a:solidFill>
                    <a:schemeClr val="accent5">
                      <a:lumMod val="50000"/>
                    </a:schemeClr>
                  </a:solidFill>
                </a:rPr>
                <a:t>   </a:t>
              </a:r>
              <a:r>
                <a:rPr lang="en-GB" sz="2200" dirty="0">
                  <a:solidFill>
                    <a:schemeClr val="accent5">
                      <a:lumMod val="50000"/>
                    </a:schemeClr>
                  </a:solidFill>
                </a:rPr>
                <a:t>- es </a:t>
              </a:r>
              <a:r>
                <a:rPr lang="en-GB" sz="2200" dirty="0" err="1">
                  <a:solidFill>
                    <a:schemeClr val="accent5">
                      <a:lumMod val="50000"/>
                    </a:schemeClr>
                  </a:solidFill>
                </a:rPr>
                <a:t>gibt</a:t>
              </a:r>
              <a:r>
                <a:rPr lang="en-GB" sz="2200" dirty="0">
                  <a:solidFill>
                    <a:schemeClr val="accent5">
                      <a:lumMod val="50000"/>
                    </a:schemeClr>
                  </a:solidFill>
                </a:rPr>
                <a:t> </a:t>
              </a:r>
              <a:r>
                <a:rPr lang="en-GB" sz="2200" dirty="0" err="1">
                  <a:solidFill>
                    <a:schemeClr val="accent5">
                      <a:lumMod val="50000"/>
                    </a:schemeClr>
                  </a:solidFill>
                </a:rPr>
                <a:t>keine</a:t>
              </a:r>
              <a:r>
                <a:rPr lang="en-GB" sz="2200" b="1" dirty="0">
                  <a:solidFill>
                    <a:srgbClr val="DAA520"/>
                  </a:solidFill>
                </a:rPr>
                <a:t> </a:t>
              </a:r>
              <a:r>
                <a:rPr lang="en-GB" sz="2200" b="1" dirty="0" err="1">
                  <a:solidFill>
                    <a:srgbClr val="DAA520"/>
                  </a:solidFill>
                </a:rPr>
                <a:t>gefährlichen</a:t>
              </a:r>
              <a:r>
                <a:rPr lang="en-GB" sz="2200" b="1" dirty="0">
                  <a:solidFill>
                    <a:srgbClr val="DAA520"/>
                  </a:solidFill>
                </a:rPr>
                <a:t> </a:t>
              </a:r>
              <a:r>
                <a:rPr lang="en-GB" sz="2200" dirty="0" err="1">
                  <a:solidFill>
                    <a:schemeClr val="accent5">
                      <a:lumMod val="50000"/>
                    </a:schemeClr>
                  </a:solidFill>
                </a:rPr>
                <a:t>Angriffe</a:t>
              </a:r>
              <a:r>
                <a:rPr lang="en-GB" sz="2200" dirty="0">
                  <a:solidFill>
                    <a:schemeClr val="accent5">
                      <a:lumMod val="50000"/>
                    </a:schemeClr>
                  </a:solidFill>
                </a:rPr>
                <a:t> </a:t>
              </a:r>
              <a:r>
                <a:rPr lang="en-GB" sz="2200" dirty="0" err="1">
                  <a:solidFill>
                    <a:schemeClr val="accent5">
                      <a:lumMod val="50000"/>
                    </a:schemeClr>
                  </a:solidFill>
                </a:rPr>
                <a:t>wie</a:t>
              </a:r>
              <a:r>
                <a:rPr lang="en-GB" sz="2200" dirty="0">
                  <a:solidFill>
                    <a:schemeClr val="accent5">
                      <a:lumMod val="50000"/>
                    </a:schemeClr>
                  </a:solidFill>
                </a:rPr>
                <a:t> in der </a:t>
              </a:r>
              <a:r>
                <a:rPr lang="en-GB" sz="2200" dirty="0" err="1">
                  <a:solidFill>
                    <a:schemeClr val="accent5">
                      <a:lumMod val="50000"/>
                    </a:schemeClr>
                  </a:solidFill>
                </a:rPr>
                <a:t>Stadtmitte</a:t>
              </a:r>
              <a:r>
                <a:rPr lang="en-GB" sz="2200" dirty="0">
                  <a:solidFill>
                    <a:schemeClr val="accent5">
                      <a:lumMod val="50000"/>
                    </a:schemeClr>
                  </a:solidFill>
                </a:rPr>
                <a:t>. Es </a:t>
              </a:r>
              <a:r>
                <a:rPr lang="en-GB" sz="2200" dirty="0" err="1">
                  <a:solidFill>
                    <a:schemeClr val="accent5">
                      <a:lumMod val="50000"/>
                    </a:schemeClr>
                  </a:solidFill>
                </a:rPr>
                <a:t>gibt</a:t>
              </a:r>
              <a:r>
                <a:rPr lang="en-GB" sz="2200" dirty="0">
                  <a:solidFill>
                    <a:schemeClr val="accent5">
                      <a:lumMod val="50000"/>
                    </a:schemeClr>
                  </a:solidFill>
                </a:rPr>
                <a:t> </a:t>
              </a:r>
              <a:r>
                <a:rPr lang="en-GB" sz="2200" dirty="0" err="1">
                  <a:solidFill>
                    <a:schemeClr val="accent5">
                      <a:lumMod val="50000"/>
                    </a:schemeClr>
                  </a:solidFill>
                </a:rPr>
                <a:t>einen</a:t>
              </a:r>
              <a:r>
                <a:rPr lang="en-GB" sz="2200" dirty="0">
                  <a:solidFill>
                    <a:schemeClr val="accent5">
                      <a:lumMod val="50000"/>
                    </a:schemeClr>
                  </a:solidFill>
                </a:rPr>
                <a:t> </a:t>
              </a:r>
              <a:r>
                <a:rPr lang="en-GB" sz="2200" b="1" dirty="0" err="1">
                  <a:solidFill>
                    <a:srgbClr val="DAA520"/>
                  </a:solidFill>
                </a:rPr>
                <a:t>tiefen</a:t>
              </a:r>
              <a:r>
                <a:rPr lang="en-GB" sz="2200" b="1" dirty="0">
                  <a:solidFill>
                    <a:srgbClr val="DAA520"/>
                  </a:solidFill>
                </a:rPr>
                <a:t> </a:t>
              </a:r>
              <a:r>
                <a:rPr lang="en-GB" sz="2200" dirty="0">
                  <a:solidFill>
                    <a:schemeClr val="accent5">
                      <a:lumMod val="50000"/>
                    </a:schemeClr>
                  </a:solidFill>
                </a:rPr>
                <a:t>See und </a:t>
              </a:r>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wollen</a:t>
              </a:r>
              <a:r>
                <a:rPr lang="en-GB" sz="2200" dirty="0">
                  <a:solidFill>
                    <a:schemeClr val="accent5">
                      <a:lumMod val="50000"/>
                    </a:schemeClr>
                  </a:solidFill>
                </a:rPr>
                <a:t> </a:t>
              </a:r>
              <a:r>
                <a:rPr lang="en-GB" sz="2200" dirty="0" err="1">
                  <a:solidFill>
                    <a:schemeClr val="accent5">
                      <a:lumMod val="50000"/>
                    </a:schemeClr>
                  </a:solidFill>
                </a:rPr>
                <a:t>dort</a:t>
              </a:r>
              <a:r>
                <a:rPr lang="en-GB" sz="2200" dirty="0">
                  <a:solidFill>
                    <a:schemeClr val="accent5">
                      <a:lumMod val="50000"/>
                    </a:schemeClr>
                  </a:solidFill>
                </a:rPr>
                <a:t> </a:t>
              </a:r>
              <a:r>
                <a:rPr lang="en-GB" sz="2200" dirty="0" err="1">
                  <a:solidFill>
                    <a:schemeClr val="accent5">
                      <a:lumMod val="50000"/>
                    </a:schemeClr>
                  </a:solidFill>
                </a:rPr>
                <a:t>schwimmen</a:t>
              </a:r>
              <a:r>
                <a:rPr lang="en-GB" sz="2200" dirty="0">
                  <a:solidFill>
                    <a:schemeClr val="accent5">
                      <a:lumMod val="50000"/>
                    </a:schemeClr>
                  </a:solidFill>
                </a:rPr>
                <a:t> </a:t>
              </a:r>
              <a:r>
                <a:rPr lang="en-GB" sz="2200" dirty="0" err="1">
                  <a:solidFill>
                    <a:schemeClr val="accent5">
                      <a:lumMod val="50000"/>
                    </a:schemeClr>
                  </a:solidFill>
                </a:rPr>
                <a:t>gehen</a:t>
              </a:r>
              <a:r>
                <a:rPr lang="en-GB" sz="2200" dirty="0">
                  <a:solidFill>
                    <a:schemeClr val="accent5">
                      <a:lumMod val="50000"/>
                    </a:schemeClr>
                  </a:solidFill>
                </a:rPr>
                <a:t>! Ich </a:t>
              </a:r>
              <a:r>
                <a:rPr lang="en-GB" sz="2200" dirty="0" err="1">
                  <a:solidFill>
                    <a:schemeClr val="accent5">
                      <a:lumMod val="50000"/>
                    </a:schemeClr>
                  </a:solidFill>
                </a:rPr>
                <a:t>habe</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t>
              </a:r>
              <a:r>
                <a:rPr lang="en-GB" sz="2200" b="1" dirty="0" err="1">
                  <a:solidFill>
                    <a:srgbClr val="DAA520"/>
                  </a:solidFill>
                </a:rPr>
                <a:t>besseres</a:t>
              </a:r>
              <a:r>
                <a:rPr lang="en-GB" sz="2200" dirty="0">
                  <a:solidFill>
                    <a:schemeClr val="accent5">
                      <a:lumMod val="50000"/>
                    </a:schemeClr>
                  </a:solidFill>
                </a:rPr>
                <a:t> Zimmer </a:t>
              </a:r>
              <a:r>
                <a:rPr lang="en-GB" sz="2200" dirty="0" err="1">
                  <a:solidFill>
                    <a:schemeClr val="accent5">
                      <a:lumMod val="50000"/>
                    </a:schemeClr>
                  </a:solidFill>
                </a:rPr>
                <a:t>als</a:t>
              </a:r>
              <a:r>
                <a:rPr lang="en-GB" sz="2200" dirty="0">
                  <a:solidFill>
                    <a:schemeClr val="accent5">
                      <a:lumMod val="50000"/>
                    </a:schemeClr>
                  </a:solidFill>
                </a:rPr>
                <a:t> Mia. Die </a:t>
              </a:r>
              <a:r>
                <a:rPr lang="en-GB" sz="2200" b="1" dirty="0" err="1">
                  <a:solidFill>
                    <a:srgbClr val="DAA520"/>
                  </a:solidFill>
                </a:rPr>
                <a:t>blauen</a:t>
              </a:r>
              <a:r>
                <a:rPr lang="en-GB" sz="2200" dirty="0">
                  <a:solidFill>
                    <a:schemeClr val="accent5">
                      <a:lumMod val="50000"/>
                    </a:schemeClr>
                  </a:solidFill>
                </a:rPr>
                <a:t> </a:t>
              </a:r>
              <a:r>
                <a:rPr lang="en-GB" sz="2200" dirty="0" err="1">
                  <a:solidFill>
                    <a:schemeClr val="accent5">
                      <a:lumMod val="50000"/>
                    </a:schemeClr>
                  </a:solidFill>
                </a:rPr>
                <a:t>Wände</a:t>
              </a:r>
              <a:r>
                <a:rPr lang="en-GB" sz="2200" dirty="0">
                  <a:solidFill>
                    <a:schemeClr val="accent5">
                      <a:lumMod val="50000"/>
                    </a:schemeClr>
                  </a:solidFill>
                </a:rPr>
                <a:t> </a:t>
              </a:r>
              <a:r>
                <a:rPr lang="en-GB" sz="2200" dirty="0" err="1">
                  <a:solidFill>
                    <a:schemeClr val="accent5">
                      <a:lumMod val="50000"/>
                    </a:schemeClr>
                  </a:solidFill>
                </a:rPr>
                <a:t>sind</a:t>
              </a:r>
              <a:r>
                <a:rPr lang="en-GB" sz="2200" dirty="0">
                  <a:solidFill>
                    <a:schemeClr val="accent5">
                      <a:lumMod val="50000"/>
                    </a:schemeClr>
                  </a:solidFill>
                </a:rPr>
                <a:t> toll, und ich </a:t>
              </a:r>
              <a:r>
                <a:rPr lang="en-GB" sz="2200" dirty="0" err="1">
                  <a:solidFill>
                    <a:schemeClr val="accent5">
                      <a:lumMod val="50000"/>
                    </a:schemeClr>
                  </a:solidFill>
                </a:rPr>
                <a:t>habe</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rgbClr val="DAA520"/>
                  </a:solidFill>
                </a:rPr>
                <a:t> </a:t>
              </a:r>
              <a:r>
                <a:rPr lang="en-GB" sz="2200" b="1" dirty="0" err="1">
                  <a:solidFill>
                    <a:srgbClr val="DAA520"/>
                  </a:solidFill>
                </a:rPr>
                <a:t>kleines</a:t>
              </a:r>
              <a:r>
                <a:rPr lang="en-GB" sz="2200" b="1" dirty="0">
                  <a:solidFill>
                    <a:srgbClr val="DAA520"/>
                  </a:solidFill>
                </a:rPr>
                <a:t> </a:t>
              </a:r>
              <a:r>
                <a:rPr lang="en-GB" sz="2200" dirty="0">
                  <a:solidFill>
                    <a:schemeClr val="accent5">
                      <a:lumMod val="50000"/>
                    </a:schemeClr>
                  </a:solidFill>
                </a:rPr>
                <a:t>Bad. </a:t>
              </a:r>
            </a:p>
          </p:txBody>
        </p:sp>
      </p:grpSp>
      <p:sp>
        <p:nvSpPr>
          <p:cNvPr id="16" name="TextBox 15">
            <a:extLst>
              <a:ext uri="{FF2B5EF4-FFF2-40B4-BE49-F238E27FC236}">
                <a16:creationId xmlns:a16="http://schemas.microsoft.com/office/drawing/2014/main" id="{6C651D2D-D30B-4556-9C06-7D6761BB2B01}"/>
              </a:ext>
            </a:extLst>
          </p:cNvPr>
          <p:cNvSpPr txBox="1"/>
          <p:nvPr/>
        </p:nvSpPr>
        <p:spPr>
          <a:xfrm>
            <a:off x="4953965" y="1492974"/>
            <a:ext cx="196769" cy="461665"/>
          </a:xfrm>
          <a:prstGeom prst="rect">
            <a:avLst/>
          </a:prstGeom>
          <a:solidFill>
            <a:schemeClr val="bg1"/>
          </a:solidFill>
        </p:spPr>
        <p:txBody>
          <a:bodyPr wrap="square" lIns="0" r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18" name="TextBox 17">
            <a:extLst>
              <a:ext uri="{FF2B5EF4-FFF2-40B4-BE49-F238E27FC236}">
                <a16:creationId xmlns:a16="http://schemas.microsoft.com/office/drawing/2014/main" id="{2C517068-4F38-421E-986A-625E9F85E444}"/>
              </a:ext>
            </a:extLst>
          </p:cNvPr>
          <p:cNvSpPr txBox="1"/>
          <p:nvPr/>
        </p:nvSpPr>
        <p:spPr>
          <a:xfrm>
            <a:off x="6369377" y="1901411"/>
            <a:ext cx="196769"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19" name="TextBox 18">
            <a:extLst>
              <a:ext uri="{FF2B5EF4-FFF2-40B4-BE49-F238E27FC236}">
                <a16:creationId xmlns:a16="http://schemas.microsoft.com/office/drawing/2014/main" id="{A0A5A768-ED27-4F42-A340-C4CF6A82A432}"/>
              </a:ext>
            </a:extLst>
          </p:cNvPr>
          <p:cNvSpPr txBox="1"/>
          <p:nvPr/>
        </p:nvSpPr>
        <p:spPr>
          <a:xfrm>
            <a:off x="3847590" y="2207937"/>
            <a:ext cx="196769"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0" name="TextBox 19">
            <a:extLst>
              <a:ext uri="{FF2B5EF4-FFF2-40B4-BE49-F238E27FC236}">
                <a16:creationId xmlns:a16="http://schemas.microsoft.com/office/drawing/2014/main" id="{CD28B450-9A0D-4D57-A12D-6251AE4BA2AE}"/>
              </a:ext>
            </a:extLst>
          </p:cNvPr>
          <p:cNvSpPr txBox="1"/>
          <p:nvPr/>
        </p:nvSpPr>
        <p:spPr>
          <a:xfrm>
            <a:off x="3631432" y="2574922"/>
            <a:ext cx="337810"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4E26554C-CAB0-4AA5-A8ED-344CC593E775}"/>
              </a:ext>
            </a:extLst>
          </p:cNvPr>
          <p:cNvSpPr txBox="1"/>
          <p:nvPr/>
        </p:nvSpPr>
        <p:spPr>
          <a:xfrm>
            <a:off x="6014114" y="2888503"/>
            <a:ext cx="372495"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3" name="TextBox 22">
            <a:extLst>
              <a:ext uri="{FF2B5EF4-FFF2-40B4-BE49-F238E27FC236}">
                <a16:creationId xmlns:a16="http://schemas.microsoft.com/office/drawing/2014/main" id="{58278B21-6877-4D85-99E8-A1AB91D36494}"/>
              </a:ext>
            </a:extLst>
          </p:cNvPr>
          <p:cNvSpPr txBox="1"/>
          <p:nvPr/>
        </p:nvSpPr>
        <p:spPr>
          <a:xfrm>
            <a:off x="4428827" y="3564494"/>
            <a:ext cx="374259"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5" name="TextBox 24">
            <a:extLst>
              <a:ext uri="{FF2B5EF4-FFF2-40B4-BE49-F238E27FC236}">
                <a16:creationId xmlns:a16="http://schemas.microsoft.com/office/drawing/2014/main" id="{26049502-318F-49BE-8AE1-75950F1D75C1}"/>
              </a:ext>
            </a:extLst>
          </p:cNvPr>
          <p:cNvSpPr txBox="1"/>
          <p:nvPr/>
        </p:nvSpPr>
        <p:spPr>
          <a:xfrm>
            <a:off x="2847284" y="3914198"/>
            <a:ext cx="374258"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6" name="TextBox 25">
            <a:extLst>
              <a:ext uri="{FF2B5EF4-FFF2-40B4-BE49-F238E27FC236}">
                <a16:creationId xmlns:a16="http://schemas.microsoft.com/office/drawing/2014/main" id="{BF8ACE8A-B2A3-4660-93C8-F5A5E9CFB238}"/>
              </a:ext>
            </a:extLst>
          </p:cNvPr>
          <p:cNvSpPr txBox="1"/>
          <p:nvPr/>
        </p:nvSpPr>
        <p:spPr>
          <a:xfrm>
            <a:off x="3376975" y="4238516"/>
            <a:ext cx="374259"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8" name="TextBox 27">
            <a:extLst>
              <a:ext uri="{FF2B5EF4-FFF2-40B4-BE49-F238E27FC236}">
                <a16:creationId xmlns:a16="http://schemas.microsoft.com/office/drawing/2014/main" id="{4E611154-C495-46FF-AF65-8B470876B090}"/>
              </a:ext>
            </a:extLst>
          </p:cNvPr>
          <p:cNvSpPr txBox="1"/>
          <p:nvPr/>
        </p:nvSpPr>
        <p:spPr>
          <a:xfrm>
            <a:off x="3237601" y="4539808"/>
            <a:ext cx="299681"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29" name="TextBox 28">
            <a:extLst>
              <a:ext uri="{FF2B5EF4-FFF2-40B4-BE49-F238E27FC236}">
                <a16:creationId xmlns:a16="http://schemas.microsoft.com/office/drawing/2014/main" id="{DBBD5555-AC6C-4390-8774-01BD6B137B05}"/>
              </a:ext>
            </a:extLst>
          </p:cNvPr>
          <p:cNvSpPr txBox="1"/>
          <p:nvPr/>
        </p:nvSpPr>
        <p:spPr>
          <a:xfrm>
            <a:off x="4324350" y="4877097"/>
            <a:ext cx="369519"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30" name="TextBox 29">
            <a:extLst>
              <a:ext uri="{FF2B5EF4-FFF2-40B4-BE49-F238E27FC236}">
                <a16:creationId xmlns:a16="http://schemas.microsoft.com/office/drawing/2014/main" id="{7D7E1B15-F42C-47B4-8B1E-1247D136051F}"/>
              </a:ext>
            </a:extLst>
          </p:cNvPr>
          <p:cNvSpPr txBox="1"/>
          <p:nvPr/>
        </p:nvSpPr>
        <p:spPr>
          <a:xfrm>
            <a:off x="9125051" y="4866833"/>
            <a:ext cx="212624"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31" name="TextBox 30">
            <a:extLst>
              <a:ext uri="{FF2B5EF4-FFF2-40B4-BE49-F238E27FC236}">
                <a16:creationId xmlns:a16="http://schemas.microsoft.com/office/drawing/2014/main" id="{47102A9C-F9A4-450C-9343-6D32BB39AE08}"/>
              </a:ext>
            </a:extLst>
          </p:cNvPr>
          <p:cNvSpPr txBox="1"/>
          <p:nvPr/>
        </p:nvSpPr>
        <p:spPr>
          <a:xfrm>
            <a:off x="6124493" y="5216980"/>
            <a:ext cx="139310"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32" name="TextBox 31">
            <a:extLst>
              <a:ext uri="{FF2B5EF4-FFF2-40B4-BE49-F238E27FC236}">
                <a16:creationId xmlns:a16="http://schemas.microsoft.com/office/drawing/2014/main" id="{FD241DE6-4135-406F-B129-E2C4BA8A60FC}"/>
              </a:ext>
            </a:extLst>
          </p:cNvPr>
          <p:cNvSpPr txBox="1"/>
          <p:nvPr/>
        </p:nvSpPr>
        <p:spPr>
          <a:xfrm>
            <a:off x="5208545" y="5586312"/>
            <a:ext cx="333991" cy="369332"/>
          </a:xfrm>
          <a:prstGeom prst="rect">
            <a:avLst/>
          </a:prstGeom>
          <a:solidFill>
            <a:schemeClr val="bg1"/>
          </a:solidFill>
        </p:spPr>
        <p:txBody>
          <a:bodyPr wrap="square" lIns="0" tIns="0" rIns="0" bIns="0" rtlCol="0">
            <a:spAutoFit/>
          </a:bodyPr>
          <a:lstStyle/>
          <a:p>
            <a:pPr algn="l"/>
            <a:r>
              <a:rPr lang="en-GB" sz="2400" dirty="0">
                <a:solidFill>
                  <a:schemeClr val="accent5">
                    <a:lumMod val="50000"/>
                  </a:schemeClr>
                </a:solidFill>
              </a:rPr>
              <a:t>_</a:t>
            </a:r>
            <a:endParaRPr lang="fr-FR" sz="2400" dirty="0">
              <a:solidFill>
                <a:schemeClr val="accent5">
                  <a:lumMod val="50000"/>
                </a:schemeClr>
              </a:solidFill>
            </a:endParaRP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6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P spid="23" grpId="0" animBg="1"/>
      <p:bldP spid="25" grpId="0" animBg="1"/>
      <p:bldP spid="26"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C38EBA-EFF3-C543-8078-C10682367D52}"/>
              </a:ext>
            </a:extLst>
          </p:cNvPr>
          <p:cNvSpPr>
            <a:spLocks noGrp="1"/>
          </p:cNvSpPr>
          <p:nvPr>
            <p:ph type="title"/>
          </p:nvPr>
        </p:nvSpPr>
        <p:spPr>
          <a:xfrm>
            <a:off x="4793775" y="-56184"/>
            <a:ext cx="2610853" cy="1524211"/>
          </a:xfrm>
        </p:spPr>
        <p:txBody>
          <a:bodyPr>
            <a:noAutofit/>
          </a:bodyPr>
          <a:lstStyle/>
          <a:p>
            <a:pPr algn="ctr"/>
            <a:r>
              <a:rPr lang="en-GB" sz="12000" b="1" dirty="0" err="1">
                <a:solidFill>
                  <a:srgbClr val="002060"/>
                </a:solidFill>
                <a:cs typeface="Calibri" panose="020F0502020204030204" pitchFamily="34" charset="0"/>
              </a:rPr>
              <a:t>eu</a:t>
            </a:r>
            <a:endParaRPr lang="en-US" sz="12000" dirty="0"/>
          </a:p>
        </p:txBody>
      </p:sp>
      <p:sp>
        <p:nvSpPr>
          <p:cNvPr id="4" name="Rounded Rectangle 3"/>
          <p:cNvSpPr/>
          <p:nvPr/>
        </p:nvSpPr>
        <p:spPr>
          <a:xfrm>
            <a:off x="3783038" y="1637731"/>
            <a:ext cx="4699736" cy="284026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a:solidFill>
                  <a:srgbClr val="002060"/>
                </a:solidFill>
                <a:latin typeface="Century Gothic" panose="020B0502020202020204" pitchFamily="34" charset="0"/>
              </a:rPr>
              <a:t>D</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tschland</a:t>
            </a:r>
          </a:p>
        </p:txBody>
      </p:sp>
      <p:sp>
        <p:nvSpPr>
          <p:cNvPr id="5" name="Rectangle 4"/>
          <p:cNvSpPr/>
          <p:nvPr/>
        </p:nvSpPr>
        <p:spPr>
          <a:xfrm>
            <a:off x="601025" y="3302952"/>
            <a:ext cx="2496197"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Fr</a:t>
            </a: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nd</a:t>
            </a:r>
            <a:endParaRPr lang="en-GB" sz="5400" dirty="0">
              <a:solidFill>
                <a:srgbClr val="FFCC00"/>
              </a:solidFill>
              <a:latin typeface="Century Gothic" panose="020B0502020202020204" pitchFamily="34" charset="0"/>
            </a:endParaRPr>
          </a:p>
        </p:txBody>
      </p:sp>
      <p:sp>
        <p:nvSpPr>
          <p:cNvPr id="6" name="Rectangle 5"/>
          <p:cNvSpPr/>
          <p:nvPr/>
        </p:nvSpPr>
        <p:spPr>
          <a:xfrm>
            <a:off x="8606659" y="33029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dirty="0">
              <a:solidFill>
                <a:srgbClr val="002060"/>
              </a:solidFill>
              <a:latin typeface="Century Gothic" panose="020B0502020202020204" pitchFamily="34" charset="0"/>
            </a:endParaRPr>
          </a:p>
        </p:txBody>
      </p:sp>
      <p:sp>
        <p:nvSpPr>
          <p:cNvPr id="7" name="Rectangle 6"/>
          <p:cNvSpPr/>
          <p:nvPr/>
        </p:nvSpPr>
        <p:spPr>
          <a:xfrm>
            <a:off x="9083286" y="466631"/>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eu</a:t>
            </a:r>
            <a:r>
              <a:rPr lang="en-GB" sz="5400" dirty="0" err="1">
                <a:solidFill>
                  <a:srgbClr val="002060"/>
                </a:solidFill>
                <a:latin typeface="Century Gothic" panose="020B0502020202020204" pitchFamily="34" charset="0"/>
              </a:rPr>
              <a:t>te</a:t>
            </a:r>
            <a:endParaRPr lang="en-GB" sz="5400" i="1" dirty="0">
              <a:solidFill>
                <a:srgbClr val="002060"/>
              </a:solidFill>
              <a:latin typeface="Century Gothic" panose="020B0502020202020204" pitchFamily="34" charset="0"/>
            </a:endParaRPr>
          </a:p>
        </p:txBody>
      </p:sp>
      <p:sp>
        <p:nvSpPr>
          <p:cNvPr id="8" name="Rectangle 7"/>
          <p:cNvSpPr/>
          <p:nvPr/>
        </p:nvSpPr>
        <p:spPr>
          <a:xfrm>
            <a:off x="40797" y="452607"/>
            <a:ext cx="361665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Eu</a:t>
            </a:r>
            <a:r>
              <a:rPr lang="en-GB" sz="5400" dirty="0">
                <a:solidFill>
                  <a:srgbClr val="002060"/>
                </a:solidFill>
                <a:latin typeface="Century Gothic" panose="020B0502020202020204" pitchFamily="34" charset="0"/>
              </a:rPr>
              <a:t>ro</a:t>
            </a:r>
          </a:p>
        </p:txBody>
      </p:sp>
      <p:sp>
        <p:nvSpPr>
          <p:cNvPr id="9" name="Rectangle 8"/>
          <p:cNvSpPr/>
          <p:nvPr/>
        </p:nvSpPr>
        <p:spPr>
          <a:xfrm>
            <a:off x="5360057" y="4507009"/>
            <a:ext cx="147829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eu</a:t>
            </a:r>
            <a:endParaRPr lang="en-GB" sz="5400" dirty="0">
              <a:solidFill>
                <a:srgbClr val="002060"/>
              </a:solidFill>
              <a:latin typeface="Century Gothic" panose="020B0502020202020204" pitchFamily="34" charset="0"/>
            </a:endParaRPr>
          </a:p>
        </p:txBody>
      </p:sp>
      <p:pic>
        <p:nvPicPr>
          <p:cNvPr id="10" name="Picture 9" descr="outline of Germany, filled with the colours of the German fla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5778" y="1967286"/>
            <a:ext cx="1562569" cy="1562569"/>
          </a:xfrm>
          <a:prstGeom prst="rect">
            <a:avLst/>
          </a:prstGeom>
        </p:spPr>
      </p:pic>
      <p:pic>
        <p:nvPicPr>
          <p:cNvPr id="2" name="Picture 1" descr="group of peopl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151" y="4413792"/>
            <a:ext cx="2508579" cy="1555319"/>
          </a:xfrm>
          <a:prstGeom prst="rect">
            <a:avLst/>
          </a:prstGeom>
        </p:spPr>
      </p:pic>
      <p:pic>
        <p:nvPicPr>
          <p:cNvPr id="3" name="Picture 2" descr="euro coi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8494" y="1403984"/>
            <a:ext cx="1378530" cy="1288926"/>
          </a:xfrm>
          <a:prstGeom prst="rect">
            <a:avLst/>
          </a:prstGeom>
        </p:spPr>
      </p:pic>
      <p:pic>
        <p:nvPicPr>
          <p:cNvPr id="11" name="Picture 10" descr="shiny new c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8018" y="5506758"/>
            <a:ext cx="1482641" cy="682015"/>
          </a:xfrm>
          <a:prstGeom prst="rect">
            <a:avLst/>
          </a:prstGeom>
        </p:spPr>
      </p:pic>
      <p:pic>
        <p:nvPicPr>
          <p:cNvPr id="12" name="Picture 11" descr="older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6960" y="5476513"/>
            <a:ext cx="1658327" cy="773886"/>
          </a:xfrm>
          <a:prstGeom prst="rect">
            <a:avLst/>
          </a:prstGeom>
        </p:spPr>
      </p:pic>
      <p:grpSp>
        <p:nvGrpSpPr>
          <p:cNvPr id="17" name="Group 16" descr="today, day on the calendar circled"/>
          <p:cNvGrpSpPr/>
          <p:nvPr/>
        </p:nvGrpSpPr>
        <p:grpSpPr>
          <a:xfrm>
            <a:off x="9591976" y="1660139"/>
            <a:ext cx="1374926" cy="1372634"/>
            <a:chOff x="9004659" y="1640742"/>
            <a:chExt cx="914407" cy="912883"/>
          </a:xfrm>
        </p:grpSpPr>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4" name="Oval 13"/>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cxnSp>
        <p:nvCxnSpPr>
          <p:cNvPr id="15" name="Straight Arrow Connector 14" descr="arrow pointing to new car"/>
          <p:cNvCxnSpPr/>
          <p:nvPr/>
        </p:nvCxnSpPr>
        <p:spPr>
          <a:xfrm>
            <a:off x="4271127" y="51094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38" descr="friends holding hand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9331" y="4282376"/>
            <a:ext cx="1536857" cy="15368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890861" y="1208194"/>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[today]</a:t>
            </a:r>
          </a:p>
        </p:txBody>
      </p:sp>
    </p:spTree>
    <p:extLst>
      <p:ext uri="{BB962C8B-B14F-4D97-AF65-F5344CB8AC3E}">
        <p14:creationId xmlns:p14="http://schemas.microsoft.com/office/powerpoint/2010/main" val="266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e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Deutschland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uro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uro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eu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6" name="heute new.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Freund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Freund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neu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eu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Leute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9" name="Leut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5" grpId="0"/>
      <p:bldP spid="6" grpId="0"/>
      <p:bldP spid="7" grpId="0"/>
      <p:bldP spid="8" grpId="0"/>
      <p:bldP spid="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DD41C73B-181C-4080-B37D-2A88F8E8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89810" y="-1499542"/>
            <a:ext cx="5008677" cy="10600494"/>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a:solidFill>
                  <a:schemeClr val="bg1"/>
                </a:solidFill>
              </a:rPr>
              <a:t>Mein Haus </a:t>
            </a:r>
            <a:r>
              <a:rPr lang="en-GB" sz="3600" b="1" dirty="0" err="1">
                <a:solidFill>
                  <a:schemeClr val="bg1"/>
                </a:solidFill>
              </a:rPr>
              <a:t>ist</a:t>
            </a:r>
            <a:r>
              <a:rPr lang="en-GB" sz="3600" b="1" dirty="0">
                <a:solidFill>
                  <a:schemeClr val="bg1"/>
                </a:solidFill>
              </a:rPr>
              <a:t> wunderbar!</a:t>
            </a:r>
          </a:p>
        </p:txBody>
      </p:sp>
      <p:grpSp>
        <p:nvGrpSpPr>
          <p:cNvPr id="15" name="Group 14">
            <a:extLst>
              <a:ext uri="{FF2B5EF4-FFF2-40B4-BE49-F238E27FC236}">
                <a16:creationId xmlns:a16="http://schemas.microsoft.com/office/drawing/2014/main" id="{4CE26C9F-62F8-4052-97CD-FE97AF2218C1}"/>
              </a:ext>
            </a:extLst>
          </p:cNvPr>
          <p:cNvGrpSpPr/>
          <p:nvPr/>
        </p:nvGrpSpPr>
        <p:grpSpPr>
          <a:xfrm>
            <a:off x="2123230" y="1517449"/>
            <a:ext cx="8259020" cy="4439998"/>
            <a:chOff x="2168357" y="1546360"/>
            <a:chExt cx="8259020" cy="4439998"/>
          </a:xfrm>
        </p:grpSpPr>
        <p:sp>
          <p:nvSpPr>
            <p:cNvPr id="8" name="TextBox 7">
              <a:extLst>
                <a:ext uri="{FF2B5EF4-FFF2-40B4-BE49-F238E27FC236}">
                  <a16:creationId xmlns:a16="http://schemas.microsoft.com/office/drawing/2014/main" id="{3784BF6F-F4C1-463C-8CD0-F3EBE85CAC74}"/>
                </a:ext>
              </a:extLst>
            </p:cNvPr>
            <p:cNvSpPr txBox="1"/>
            <p:nvPr/>
          </p:nvSpPr>
          <p:spPr>
            <a:xfrm>
              <a:off x="2168357" y="1546360"/>
              <a:ext cx="548724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Hallo Heidi! Das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neue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Haus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super!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nette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sicher</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gefährlichen</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Angriffe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Stadtmitte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tiefen</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See und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besseres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Zimmer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Die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blauen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Wände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toll, und ich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kleines</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Bad. </a:t>
              </a:r>
            </a:p>
          </p:txBody>
        </p:sp>
        <p:sp>
          <p:nvSpPr>
            <p:cNvPr id="14" name="TextBox 13">
              <a:extLst>
                <a:ext uri="{FF2B5EF4-FFF2-40B4-BE49-F238E27FC236}">
                  <a16:creationId xmlns:a16="http://schemas.microsoft.com/office/drawing/2014/main" id="{1F3EE0F3-63A7-4993-AC98-EBA91FBA96F9}"/>
                </a:ext>
              </a:extLst>
            </p:cNvPr>
            <p:cNvSpPr txBox="1"/>
            <p:nvPr/>
          </p:nvSpPr>
          <p:spPr>
            <a:xfrm>
              <a:off x="2168357" y="4539808"/>
              <a:ext cx="82590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teurer</a:t>
              </a: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Computer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mir auf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Schreibtisch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hat den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alten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Computer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b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gelbe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Stoff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Sofa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hässlich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tolles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Bild von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LG, Wolf</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6" name="TextBox 15">
            <a:extLst>
              <a:ext uri="{FF2B5EF4-FFF2-40B4-BE49-F238E27FC236}">
                <a16:creationId xmlns:a16="http://schemas.microsoft.com/office/drawing/2014/main" id="{6C651D2D-D30B-4556-9C06-7D6761BB2B01}"/>
              </a:ext>
            </a:extLst>
          </p:cNvPr>
          <p:cNvSpPr txBox="1"/>
          <p:nvPr/>
        </p:nvSpPr>
        <p:spPr>
          <a:xfrm>
            <a:off x="4342315" y="1498484"/>
            <a:ext cx="807952" cy="430887"/>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[new]</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2C517068-4F38-421E-986A-625E9F85E444}"/>
              </a:ext>
            </a:extLst>
          </p:cNvPr>
          <p:cNvSpPr txBox="1"/>
          <p:nvPr/>
        </p:nvSpPr>
        <p:spPr>
          <a:xfrm>
            <a:off x="5259556" y="1890839"/>
            <a:ext cx="807952"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[nice]</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0A5A768-ED27-4F42-A340-C4CF6A82A432}"/>
              </a:ext>
            </a:extLst>
          </p:cNvPr>
          <p:cNvSpPr txBox="1"/>
          <p:nvPr/>
        </p:nvSpPr>
        <p:spPr>
          <a:xfrm>
            <a:off x="2190733" y="2229393"/>
            <a:ext cx="860092"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[safe]</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D28B450-9A0D-4D57-A12D-6251AE4BA2AE}"/>
              </a:ext>
            </a:extLst>
          </p:cNvPr>
          <p:cNvSpPr txBox="1"/>
          <p:nvPr/>
        </p:nvSpPr>
        <p:spPr>
          <a:xfrm>
            <a:off x="5000670" y="2224071"/>
            <a:ext cx="1828671"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[dangerous]</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E26554C-CAB0-4AA5-A8ED-344CC593E775}"/>
              </a:ext>
            </a:extLst>
          </p:cNvPr>
          <p:cNvSpPr txBox="1"/>
          <p:nvPr/>
        </p:nvSpPr>
        <p:spPr>
          <a:xfrm>
            <a:off x="2992222" y="2902188"/>
            <a:ext cx="942834"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[deep]</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F8ACE8A-B2A3-4660-93C8-F5A5E9CFB238}"/>
              </a:ext>
            </a:extLst>
          </p:cNvPr>
          <p:cNvSpPr txBox="1"/>
          <p:nvPr/>
        </p:nvSpPr>
        <p:spPr>
          <a:xfrm>
            <a:off x="2095060" y="4202865"/>
            <a:ext cx="1068426"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[little]</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E611154-C495-46FF-AF65-8B470876B090}"/>
              </a:ext>
            </a:extLst>
          </p:cNvPr>
          <p:cNvSpPr txBox="1"/>
          <p:nvPr/>
        </p:nvSpPr>
        <p:spPr>
          <a:xfrm>
            <a:off x="2651441" y="4545536"/>
            <a:ext cx="1583767"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[expensive]</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BBD5555-AC6C-4390-8774-01BD6B137B05}"/>
              </a:ext>
            </a:extLst>
          </p:cNvPr>
          <p:cNvSpPr txBox="1"/>
          <p:nvPr/>
        </p:nvSpPr>
        <p:spPr>
          <a:xfrm>
            <a:off x="5648631" y="4881666"/>
            <a:ext cx="796816"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[old]</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7D7E1B15-F42C-47B4-8B1E-1247D136051F}"/>
              </a:ext>
            </a:extLst>
          </p:cNvPr>
          <p:cNvSpPr txBox="1"/>
          <p:nvPr/>
        </p:nvSpPr>
        <p:spPr>
          <a:xfrm>
            <a:off x="2190733" y="5218366"/>
            <a:ext cx="1058426"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[yellow]</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7102A9C-F9A4-450C-9343-6D32BB39AE08}"/>
              </a:ext>
            </a:extLst>
          </p:cNvPr>
          <p:cNvSpPr txBox="1"/>
          <p:nvPr/>
        </p:nvSpPr>
        <p:spPr>
          <a:xfrm>
            <a:off x="6658241" y="5220220"/>
            <a:ext cx="1120510"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[ugly]</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FD241DE6-4135-406F-B129-E2C4BA8A60FC}"/>
              </a:ext>
            </a:extLst>
          </p:cNvPr>
          <p:cNvSpPr txBox="1"/>
          <p:nvPr/>
        </p:nvSpPr>
        <p:spPr>
          <a:xfrm>
            <a:off x="5129094" y="5556073"/>
            <a:ext cx="917945"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[great]</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C384A037-507D-4481-9171-9A813CF9111A}"/>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26049502-318F-49BE-8AE1-75950F1D75C1}"/>
              </a:ext>
            </a:extLst>
          </p:cNvPr>
          <p:cNvSpPr txBox="1"/>
          <p:nvPr/>
        </p:nvSpPr>
        <p:spPr>
          <a:xfrm>
            <a:off x="6096000" y="3545041"/>
            <a:ext cx="1035050" cy="33855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[blue]</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58278B21-6877-4D85-99E8-A1AB91D36494}"/>
              </a:ext>
            </a:extLst>
          </p:cNvPr>
          <p:cNvSpPr txBox="1"/>
          <p:nvPr/>
        </p:nvSpPr>
        <p:spPr>
          <a:xfrm>
            <a:off x="2095060" y="3545041"/>
            <a:ext cx="1302603"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DAA520"/>
                </a:solidFill>
                <a:effectLst/>
                <a:uLnTx/>
                <a:uFillTx/>
                <a:latin typeface="Century Gothic" panose="020F0302020204030204"/>
                <a:ea typeface="+mn-ea"/>
                <a:cs typeface="+mn-cs"/>
              </a:rPr>
              <a:t>[better]</a:t>
            </a:r>
            <a:endParaRPr kumimoji="0" lang="fr-FR" sz="22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24" name="Picture 23" descr="A group of people posing for the camera&#10;&#10;Description automatically generated">
            <a:extLst>
              <a:ext uri="{FF2B5EF4-FFF2-40B4-BE49-F238E27FC236}">
                <a16:creationId xmlns:a16="http://schemas.microsoft.com/office/drawing/2014/main" id="{58E5F97A-C175-444D-8F6A-C8D6F14A8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286" y="2003729"/>
            <a:ext cx="2736444" cy="2405022"/>
          </a:xfrm>
          <a:prstGeom prst="rect">
            <a:avLst/>
          </a:prstGeom>
        </p:spPr>
      </p:pic>
    </p:spTree>
    <p:extLst>
      <p:ext uri="{BB962C8B-B14F-4D97-AF65-F5344CB8AC3E}">
        <p14:creationId xmlns:p14="http://schemas.microsoft.com/office/powerpoint/2010/main" val="12728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2" grpId="0" animBg="1"/>
      <p:bldP spid="26" grpId="0" animBg="1"/>
      <p:bldP spid="28" grpId="0" animBg="1"/>
      <p:bldP spid="29" grpId="0" animBg="1"/>
      <p:bldP spid="30" grpId="0" animBg="1"/>
      <p:bldP spid="31" grpId="0" animBg="1"/>
      <p:bldP spid="32" grpId="0" animBg="1"/>
      <p:bldP spid="25"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1F50A8E1-5C6E-499B-A52F-F72E66858704}"/>
              </a:ext>
            </a:extLst>
          </p:cNvPr>
          <p:cNvSpPr txBox="1">
            <a:spLocks/>
          </p:cNvSpPr>
          <p:nvPr/>
        </p:nvSpPr>
        <p:spPr>
          <a:xfrm>
            <a:off x="211666" y="487102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57</a:t>
            </a:r>
          </a:p>
        </p:txBody>
      </p:sp>
      <p:sp>
        <p:nvSpPr>
          <p:cNvPr id="17" name="Title 3">
            <a:extLst>
              <a:ext uri="{FF2B5EF4-FFF2-40B4-BE49-F238E27FC236}">
                <a16:creationId xmlns:a16="http://schemas.microsoft.com/office/drawing/2014/main" id="{48960777-1659-43F3-A433-672940AAF306}"/>
              </a:ext>
            </a:extLst>
          </p:cNvPr>
          <p:cNvSpPr txBox="1">
            <a:spLocks/>
          </p:cNvSpPr>
          <p:nvPr/>
        </p:nvSpPr>
        <p:spPr>
          <a:xfrm>
            <a:off x="211666" y="5668246"/>
            <a:ext cx="4850664"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5">
            <a:extLst>
              <a:ext uri="{FF2B5EF4-FFF2-40B4-BE49-F238E27FC236}">
                <a16:creationId xmlns:a16="http://schemas.microsoft.com/office/drawing/2014/main" id="{B861D51C-05C7-4AA6-9F9E-A5FD3A08FFCC}"/>
              </a:ext>
            </a:extLst>
          </p:cNvPr>
          <p:cNvSpPr>
            <a:spLocks noGrp="1"/>
          </p:cNvSpPr>
          <p:nvPr>
            <p:ph type="ctrTitle"/>
          </p:nvPr>
        </p:nvSpPr>
        <p:spPr>
          <a:xfrm>
            <a:off x="211666" y="2056490"/>
            <a:ext cx="8215482" cy="1485422"/>
          </a:xfrm>
        </p:spPr>
        <p:txBody>
          <a:bodyPr>
            <a:normAutofit fontScale="90000"/>
          </a:bodyPr>
          <a:lstStyle/>
          <a:p>
            <a:pPr algn="l"/>
            <a:r>
              <a:rPr lang="en-GB" sz="4000" b="1" dirty="0">
                <a:solidFill>
                  <a:prstClr val="white"/>
                </a:solidFill>
              </a:rPr>
              <a:t>What is it like? Describing attributes</a:t>
            </a:r>
            <a:r>
              <a:rPr lang="en-GB" b="1" dirty="0">
                <a:solidFill>
                  <a:prstClr val="white"/>
                </a:solidFill>
              </a:rPr>
              <a:t/>
            </a:r>
            <a:br>
              <a:rPr lang="en-GB" b="1" dirty="0">
                <a:solidFill>
                  <a:prstClr val="white"/>
                </a:solidFill>
              </a:rPr>
            </a:br>
            <a:endParaRPr lang="en-US" dirty="0"/>
          </a:p>
        </p:txBody>
      </p:sp>
      <p:sp>
        <p:nvSpPr>
          <p:cNvPr id="14" name="Subtitle 6">
            <a:extLst>
              <a:ext uri="{FF2B5EF4-FFF2-40B4-BE49-F238E27FC236}">
                <a16:creationId xmlns:a16="http://schemas.microsoft.com/office/drawing/2014/main" id="{309C80AB-F068-4FB8-AF3E-2B82A7C7FCDC}"/>
              </a:ext>
            </a:extLst>
          </p:cNvPr>
          <p:cNvSpPr>
            <a:spLocks noGrp="1"/>
          </p:cNvSpPr>
          <p:nvPr>
            <p:ph type="subTitle" idx="1"/>
          </p:nvPr>
        </p:nvSpPr>
        <p:spPr>
          <a:xfrm>
            <a:off x="214817" y="2799201"/>
            <a:ext cx="7779652" cy="1539932"/>
          </a:xfrm>
        </p:spPr>
        <p:txBody>
          <a:bodyPr>
            <a:noAutofit/>
          </a:bodyPr>
          <a:lstStyle/>
          <a:p>
            <a:pPr algn="l"/>
            <a:r>
              <a:rPr lang="de-DE" sz="3000" dirty="0">
                <a:solidFill>
                  <a:prstClr val="white"/>
                </a:solidFill>
              </a:rPr>
              <a:t>an/auf + R2 (acc) vs R3 (dat) [revisited]</a:t>
            </a:r>
          </a:p>
          <a:p>
            <a:pPr algn="l"/>
            <a:r>
              <a:rPr lang="de-DE" sz="3000" dirty="0">
                <a:solidFill>
                  <a:prstClr val="white"/>
                </a:solidFill>
              </a:rPr>
              <a:t>Word order 2 [revisited]</a:t>
            </a:r>
          </a:p>
        </p:txBody>
      </p:sp>
      <p:sp>
        <p:nvSpPr>
          <p:cNvPr id="18" name="Subtitle 6">
            <a:extLst>
              <a:ext uri="{FF2B5EF4-FFF2-40B4-BE49-F238E27FC236}">
                <a16:creationId xmlns:a16="http://schemas.microsoft.com/office/drawing/2014/main" id="{561142A5-BD8A-4EFB-B0EB-EEC7E814D377}"/>
              </a:ext>
            </a:extLst>
          </p:cNvPr>
          <p:cNvSpPr txBox="1">
            <a:spLocks/>
          </p:cNvSpPr>
          <p:nvPr/>
        </p:nvSpPr>
        <p:spPr>
          <a:xfrm>
            <a:off x="211666" y="390083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Fluency development</a:t>
            </a:r>
          </a:p>
          <a:p>
            <a:endParaRPr lang="en-US" dirty="0"/>
          </a:p>
        </p:txBody>
      </p:sp>
    </p:spTree>
    <p:extLst>
      <p:ext uri="{BB962C8B-B14F-4D97-AF65-F5344CB8AC3E}">
        <p14:creationId xmlns:p14="http://schemas.microsoft.com/office/powerpoint/2010/main" val="689792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219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6104" y="1251146"/>
            <a:ext cx="556389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A’s Sentences:</a:t>
            </a:r>
          </a:p>
          <a:p>
            <a:pPr marR="0" lvl="0" algn="l" defTabSz="914400" rtl="0" eaLnBrk="1" fontAlgn="auto" latinLnBrk="0" hangingPunct="1">
              <a:lnSpc>
                <a:spcPct val="100000"/>
              </a:lnSpc>
              <a:spcBef>
                <a:spcPts val="0"/>
              </a:spcBef>
              <a:spcAft>
                <a:spcPts val="0"/>
              </a:spcAft>
              <a:buClrTx/>
              <a:buSzTx/>
              <a:tabLst/>
              <a:defRPr/>
            </a:pPr>
            <a:r>
              <a:rPr lang="de-DE" sz="2400" dirty="0">
                <a:solidFill>
                  <a:srgbClr val="4472C4">
                    <a:lumMod val="50000"/>
                  </a:srgbClr>
                </a:solidFill>
                <a:latin typeface="Century Gothic" panose="020F0302020204030204"/>
              </a:rPr>
              <a:t>1. Er träumt von einstürzenden </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    Gebäuden.</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de-DE"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Verkäufer ist über die</a:t>
            </a:r>
            <a:r>
              <a:rPr lang="de-DE" sz="2400" dirty="0">
                <a:solidFill>
                  <a:srgbClr val="4472C4">
                    <a:lumMod val="50000"/>
                  </a:srgbClr>
                </a:solidFill>
                <a:latin typeface="Century Gothic" panose="020F0302020204030204"/>
              </a:rPr>
              <a:t> </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    </a:t>
            </a:r>
            <a:r>
              <a:rPr kumimoji="0" lang="de-DE"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häufigen Diebstähle enttäuscht.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 D</a:t>
            </a:r>
            <a:r>
              <a:rPr lang="de-DE" sz="2400" dirty="0">
                <a:solidFill>
                  <a:srgbClr val="4472C4">
                    <a:lumMod val="50000"/>
                  </a:srgbClr>
                </a:solidFill>
                <a:latin typeface="Century Gothic" panose="020F0302020204030204"/>
              </a:rPr>
              <a:t>er europäische Zeuge täuscht</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    den Richter, und kommt ins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rPr>
              <a:t>    Gefängnis.</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FC17461-689D-4D34-B0BB-88FB065CB4DD}"/>
              </a:ext>
            </a:extLst>
          </p:cNvPr>
          <p:cNvSpPr txBox="1"/>
          <p:nvPr/>
        </p:nvSpPr>
        <p:spPr>
          <a:xfrm>
            <a:off x="6502022" y="3429000"/>
            <a:ext cx="541432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B’s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 </a:t>
            </a:r>
            <a:r>
              <a:rPr lang="de-DE" sz="2400" dirty="0">
                <a:solidFill>
                  <a:srgbClr val="4472C4">
                    <a:lumMod val="50000"/>
                  </a:srgbClr>
                </a:solidFill>
                <a:latin typeface="Century Gothic" panose="020F0302020204030204"/>
              </a:rPr>
              <a:t>Das Fräulein seufzt, denn das </a:t>
            </a:r>
            <a:br>
              <a:rPr lang="de-DE" sz="2400" dirty="0">
                <a:solidFill>
                  <a:srgbClr val="4472C4">
                    <a:lumMod val="50000"/>
                  </a:srgbClr>
                </a:solidFill>
                <a:latin typeface="Century Gothic" panose="020F0302020204030204"/>
              </a:rPr>
            </a:br>
            <a:r>
              <a:rPr lang="de-DE" sz="2400" dirty="0">
                <a:solidFill>
                  <a:srgbClr val="4472C4">
                    <a:lumMod val="50000"/>
                  </a:srgbClr>
                </a:solidFill>
                <a:latin typeface="Century Gothic" panose="020F0302020204030204"/>
              </a:rPr>
              <a:t>    ganze Zeug ist weg.</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Heutzutage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werden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viele</a:t>
            </a:r>
            <a:r>
              <a:rPr lang="en-GB" sz="2400" dirty="0">
                <a:solidFill>
                  <a:srgbClr val="4472C4">
                    <a:lumMod val="50000"/>
                  </a:srgbClr>
                </a:solidFill>
                <a:latin typeface="Century Gothic" panose="020F0302020204030204"/>
              </a:rPr>
              <a:t> Leute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neunzig</a:t>
            </a:r>
            <a:r>
              <a:rPr lang="en-GB" sz="2400" dirty="0">
                <a:solidFill>
                  <a:srgbClr val="4472C4">
                    <a:lumMod val="50000"/>
                  </a:srgbClr>
                </a:solidFill>
                <a:latin typeface="Century Gothic" panose="020F0302020204030204"/>
              </a:rPr>
              <a:t> Jahre alt.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6. Man hat </a:t>
            </a: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Kurzem</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neues</a:t>
            </a:r>
            <a:r>
              <a:rPr lang="en-US" sz="2400" dirty="0">
                <a:solidFill>
                  <a:srgbClr val="4472C4">
                    <a:lumMod val="50000"/>
                  </a:srgbClr>
                </a:solidFill>
                <a:latin typeface="Century Gothic" panose="020F0302020204030204"/>
              </a:rPr>
              <a:t/>
            </a:r>
            <a:br>
              <a:rPr lang="en-US" sz="2400" dirty="0">
                <a:solidFill>
                  <a:srgbClr val="4472C4">
                    <a:lumMod val="50000"/>
                  </a:srgbClr>
                </a:solidFill>
                <a:latin typeface="Century Gothic" panose="020F0302020204030204"/>
              </a:rPr>
            </a:b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Gebäude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gebaut</a:t>
            </a:r>
            <a:r>
              <a:rPr lang="en-US" sz="2400" dirty="0">
                <a:solidFill>
                  <a:srgbClr val="4472C4">
                    <a:lumMod val="50000"/>
                  </a:srgbClr>
                </a:solidFill>
                <a:latin typeface="Century Gothic" panose="020F0302020204030204"/>
              </a:rPr>
              <a: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extLst>
              <p:ext uri="{D42A27DB-BD31-4B8C-83A1-F6EECF244321}">
                <p14:modId xmlns:p14="http://schemas.microsoft.com/office/powerpoint/2010/main" val="2549871953"/>
              </p:ext>
            </p:extLst>
          </p:nvPr>
        </p:nvGraphicFramePr>
        <p:xfrm>
          <a:off x="275654" y="4430143"/>
          <a:ext cx="3924300" cy="1521902"/>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421898">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68484">
                <a:tc>
                  <a:txBody>
                    <a:bodyPr/>
                    <a:lstStyle/>
                    <a:p>
                      <a:pPr algn="ctr"/>
                      <a:r>
                        <a:rPr lang="fr-FR" dirty="0">
                          <a:solidFill>
                            <a:srgbClr val="115076"/>
                          </a:solidFill>
                        </a:rPr>
                        <a:t>4</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36429">
                <a:tc>
                  <a:txBody>
                    <a:bodyPr/>
                    <a:lstStyle/>
                    <a:p>
                      <a:pPr algn="ctr"/>
                      <a:r>
                        <a:rPr lang="fr-FR" dirty="0">
                          <a:solidFill>
                            <a:srgbClr val="115076"/>
                          </a:solidFill>
                        </a:rPr>
                        <a:t>5</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299400">
                <a:tc>
                  <a:txBody>
                    <a:bodyPr/>
                    <a:lstStyle/>
                    <a:p>
                      <a:pPr algn="ctr"/>
                      <a:r>
                        <a:rPr lang="fr-FR" dirty="0">
                          <a:solidFill>
                            <a:srgbClr val="115076"/>
                          </a:solidFill>
                        </a:rPr>
                        <a:t>6</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graphicFrame>
        <p:nvGraphicFramePr>
          <p:cNvPr id="18" name="Table 17">
            <a:extLst>
              <a:ext uri="{FF2B5EF4-FFF2-40B4-BE49-F238E27FC236}">
                <a16:creationId xmlns:a16="http://schemas.microsoft.com/office/drawing/2014/main" id="{221BEED4-4ADC-4EEF-A87A-64FC39218208}"/>
              </a:ext>
            </a:extLst>
          </p:cNvPr>
          <p:cNvGraphicFramePr>
            <a:graphicFrameLocks noGrp="1"/>
          </p:cNvGraphicFramePr>
          <p:nvPr>
            <p:extLst>
              <p:ext uri="{D42A27DB-BD31-4B8C-83A1-F6EECF244321}">
                <p14:modId xmlns:p14="http://schemas.microsoft.com/office/powerpoint/2010/main" val="2036526963"/>
              </p:ext>
            </p:extLst>
          </p:nvPr>
        </p:nvGraphicFramePr>
        <p:xfrm>
          <a:off x="6502021" y="1251146"/>
          <a:ext cx="3924300" cy="1463040"/>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320626">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20626">
                <a:tc>
                  <a:txBody>
                    <a:bodyPr/>
                    <a:lstStyle/>
                    <a:p>
                      <a:pPr algn="ctr"/>
                      <a:r>
                        <a:rPr lang="fr-FR" dirty="0">
                          <a:solidFill>
                            <a:srgbClr val="115076"/>
                          </a:solidFill>
                        </a:rPr>
                        <a:t>1</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20626">
                <a:tc>
                  <a:txBody>
                    <a:bodyPr/>
                    <a:lstStyle/>
                    <a:p>
                      <a:pPr algn="ctr"/>
                      <a:r>
                        <a:rPr lang="fr-FR" dirty="0">
                          <a:solidFill>
                            <a:srgbClr val="115076"/>
                          </a:solidFill>
                        </a:rPr>
                        <a:t>2</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320626">
                <a:tc>
                  <a:txBody>
                    <a:bodyPr/>
                    <a:lstStyle/>
                    <a:p>
                      <a:pPr algn="ctr"/>
                      <a:r>
                        <a:rPr lang="fr-FR" dirty="0">
                          <a:solidFill>
                            <a:srgbClr val="115076"/>
                          </a:solidFill>
                        </a:rPr>
                        <a:t>3</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cxnSp>
        <p:nvCxnSpPr>
          <p:cNvPr id="7" name="Straight Connector 6">
            <a:extLst>
              <a:ext uri="{FF2B5EF4-FFF2-40B4-BE49-F238E27FC236}">
                <a16:creationId xmlns:a16="http://schemas.microsoft.com/office/drawing/2014/main" id="{ECD026E8-C1F9-488F-9382-CE6F9986D044}"/>
              </a:ext>
            </a:extLst>
          </p:cNvPr>
          <p:cNvCxnSpPr/>
          <p:nvPr/>
        </p:nvCxnSpPr>
        <p:spPr>
          <a:xfrm>
            <a:off x="6040670" y="1163991"/>
            <a:ext cx="0" cy="5068367"/>
          </a:xfrm>
          <a:prstGeom prst="line">
            <a:avLst/>
          </a:prstGeom>
          <a:ln>
            <a:solidFill>
              <a:srgbClr val="DAA52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01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extLst>
              <p:ext uri="{D42A27DB-BD31-4B8C-83A1-F6EECF244321}">
                <p14:modId xmlns:p14="http://schemas.microsoft.com/office/powerpoint/2010/main" val="2409849127"/>
              </p:ext>
            </p:extLst>
          </p:nvPr>
        </p:nvGraphicFramePr>
        <p:xfrm>
          <a:off x="342900" y="1163991"/>
          <a:ext cx="11125200" cy="4805155"/>
        </p:xfrm>
        <a:graphic>
          <a:graphicData uri="http://schemas.openxmlformats.org/drawingml/2006/table">
            <a:tbl>
              <a:tblPr firstRow="1" bandRow="1">
                <a:tableStyleId>{00A15C55-8517-42AA-B614-E9B94910E393}</a:tableStyleId>
              </a:tblPr>
              <a:tblGrid>
                <a:gridCol w="799930">
                  <a:extLst>
                    <a:ext uri="{9D8B030D-6E8A-4147-A177-3AD203B41FA5}">
                      <a16:colId xmlns:a16="http://schemas.microsoft.com/office/drawing/2014/main" val="2088159977"/>
                    </a:ext>
                  </a:extLst>
                </a:gridCol>
                <a:gridCol w="5162635">
                  <a:extLst>
                    <a:ext uri="{9D8B030D-6E8A-4147-A177-3AD203B41FA5}">
                      <a16:colId xmlns:a16="http://schemas.microsoft.com/office/drawing/2014/main" val="987258107"/>
                    </a:ext>
                  </a:extLst>
                </a:gridCol>
                <a:gridCol w="5162635">
                  <a:extLst>
                    <a:ext uri="{9D8B030D-6E8A-4147-A177-3AD203B41FA5}">
                      <a16:colId xmlns:a16="http://schemas.microsoft.com/office/drawing/2014/main" val="114674273"/>
                    </a:ext>
                  </a:extLst>
                </a:gridCol>
              </a:tblGrid>
              <a:tr h="485155">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extLst>
                  <a:ext uri="{0D108BD9-81ED-4DB2-BD59-A6C34878D82A}">
                    <a16:rowId xmlns:a16="http://schemas.microsoft.com/office/drawing/2014/main" val="3929541182"/>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Er tr</a:t>
                      </a:r>
                      <a:r>
                        <a:rPr lang="de-DE" sz="2000" b="1" dirty="0">
                          <a:solidFill>
                            <a:schemeClr val="accent5">
                              <a:lumMod val="50000"/>
                            </a:schemeClr>
                          </a:solidFill>
                          <a:latin typeface="+mn-lt"/>
                        </a:rPr>
                        <a:t>äu</a:t>
                      </a:r>
                      <a:r>
                        <a:rPr lang="de-DE" sz="2000" dirty="0">
                          <a:solidFill>
                            <a:schemeClr val="accent5">
                              <a:lumMod val="50000"/>
                            </a:schemeClr>
                          </a:solidFill>
                          <a:latin typeface="+mn-lt"/>
                        </a:rPr>
                        <a:t>mt von einstürzenden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den.</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He </a:t>
                      </a:r>
                      <a:r>
                        <a:rPr lang="fr-FR" sz="2000" dirty="0" err="1">
                          <a:solidFill>
                            <a:schemeClr val="accent5">
                              <a:lumMod val="50000"/>
                            </a:schemeClr>
                          </a:solidFill>
                        </a:rPr>
                        <a:t>dreams</a:t>
                      </a:r>
                      <a:r>
                        <a:rPr lang="fr-FR" sz="2000" dirty="0">
                          <a:solidFill>
                            <a:schemeClr val="accent5">
                              <a:lumMod val="50000"/>
                            </a:schemeClr>
                          </a:solidFill>
                        </a:rPr>
                        <a:t> of </a:t>
                      </a:r>
                      <a:r>
                        <a:rPr lang="fr-FR" sz="2000" dirty="0" err="1">
                          <a:solidFill>
                            <a:schemeClr val="accent5">
                              <a:lumMod val="50000"/>
                            </a:schemeClr>
                          </a:solidFill>
                        </a:rPr>
                        <a:t>falling</a:t>
                      </a:r>
                      <a:r>
                        <a:rPr lang="fr-FR" sz="2000" dirty="0">
                          <a:solidFill>
                            <a:schemeClr val="accent5">
                              <a:lumMod val="50000"/>
                            </a:schemeClr>
                          </a:solidFill>
                        </a:rPr>
                        <a:t> buildings.</a:t>
                      </a:r>
                    </a:p>
                  </a:txBody>
                  <a:tcPr anchor="ctr"/>
                </a:tc>
                <a:extLst>
                  <a:ext uri="{0D108BD9-81ED-4DB2-BD59-A6C34878D82A}">
                    <a16:rowId xmlns:a16="http://schemas.microsoft.com/office/drawing/2014/main" val="323418021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Der Verk</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fer ist über die h</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figen Diebstähle entt</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scht.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salesman</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disappointed</a:t>
                      </a:r>
                      <a:r>
                        <a:rPr lang="fr-FR" sz="2000" dirty="0">
                          <a:solidFill>
                            <a:schemeClr val="accent5">
                              <a:lumMod val="50000"/>
                            </a:schemeClr>
                          </a:solidFill>
                        </a:rPr>
                        <a:t> by the </a:t>
                      </a:r>
                      <a:r>
                        <a:rPr lang="fr-FR" sz="2000" dirty="0" err="1">
                          <a:solidFill>
                            <a:schemeClr val="accent5">
                              <a:lumMod val="50000"/>
                            </a:schemeClr>
                          </a:solidFill>
                        </a:rPr>
                        <a:t>frequent</a:t>
                      </a:r>
                      <a:r>
                        <a:rPr lang="fr-FR" sz="2000" dirty="0">
                          <a:solidFill>
                            <a:schemeClr val="accent5">
                              <a:lumMod val="50000"/>
                            </a:schemeClr>
                          </a:solidFill>
                        </a:rPr>
                        <a:t> </a:t>
                      </a:r>
                      <a:r>
                        <a:rPr lang="fr-FR" sz="2000" dirty="0" err="1">
                          <a:solidFill>
                            <a:schemeClr val="accent5">
                              <a:lumMod val="50000"/>
                            </a:schemeClr>
                          </a:solidFill>
                        </a:rPr>
                        <a:t>thefts</a:t>
                      </a:r>
                      <a:r>
                        <a:rPr lang="fr-FR" sz="2000" dirty="0">
                          <a:solidFill>
                            <a:schemeClr val="accent5">
                              <a:lumMod val="50000"/>
                            </a:schemeClr>
                          </a:solidFill>
                        </a:rPr>
                        <a:t>.</a:t>
                      </a:r>
                    </a:p>
                  </a:txBody>
                  <a:tcPr anchor="ctr"/>
                </a:tc>
                <a:extLst>
                  <a:ext uri="{0D108BD9-81ED-4DB2-BD59-A6C34878D82A}">
                    <a16:rowId xmlns:a16="http://schemas.microsoft.com/office/drawing/2014/main" val="297202973"/>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er </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ropäische Z</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ge t</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äu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scht den Richter und kommt ins Gefängnis.</a:t>
                      </a:r>
                      <a:endPar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European</a:t>
                      </a:r>
                      <a:r>
                        <a:rPr lang="fr-FR" sz="2000" dirty="0">
                          <a:solidFill>
                            <a:schemeClr val="accent5">
                              <a:lumMod val="50000"/>
                            </a:schemeClr>
                          </a:solidFill>
                        </a:rPr>
                        <a:t> </a:t>
                      </a:r>
                      <a:r>
                        <a:rPr lang="fr-FR" sz="2000" dirty="0" err="1">
                          <a:solidFill>
                            <a:schemeClr val="accent5">
                              <a:lumMod val="50000"/>
                            </a:schemeClr>
                          </a:solidFill>
                        </a:rPr>
                        <a:t>witness</a:t>
                      </a:r>
                      <a:r>
                        <a:rPr lang="fr-FR" sz="2000" dirty="0">
                          <a:solidFill>
                            <a:schemeClr val="accent5">
                              <a:lumMod val="50000"/>
                            </a:schemeClr>
                          </a:solidFill>
                        </a:rPr>
                        <a:t> </a:t>
                      </a:r>
                      <a:r>
                        <a:rPr lang="fr-FR" sz="2000" dirty="0" err="1">
                          <a:solidFill>
                            <a:schemeClr val="accent5">
                              <a:lumMod val="50000"/>
                            </a:schemeClr>
                          </a:solidFill>
                        </a:rPr>
                        <a:t>deceives</a:t>
                      </a:r>
                      <a:r>
                        <a:rPr lang="fr-FR" sz="2000" dirty="0">
                          <a:solidFill>
                            <a:schemeClr val="accent5">
                              <a:lumMod val="50000"/>
                            </a:schemeClr>
                          </a:solidFill>
                        </a:rPr>
                        <a:t> the </a:t>
                      </a:r>
                      <a:r>
                        <a:rPr lang="fr-FR" sz="2000" dirty="0" err="1">
                          <a:solidFill>
                            <a:schemeClr val="accent5">
                              <a:lumMod val="50000"/>
                            </a:schemeClr>
                          </a:solidFill>
                        </a:rPr>
                        <a:t>judge</a:t>
                      </a:r>
                      <a:r>
                        <a:rPr lang="fr-FR" sz="2000" dirty="0">
                          <a:solidFill>
                            <a:schemeClr val="accent5">
                              <a:lumMod val="50000"/>
                            </a:schemeClr>
                          </a:solidFill>
                        </a:rPr>
                        <a:t> and </a:t>
                      </a:r>
                      <a:r>
                        <a:rPr lang="fr-FR" sz="2000" dirty="0" err="1">
                          <a:solidFill>
                            <a:schemeClr val="accent5">
                              <a:lumMod val="50000"/>
                            </a:schemeClr>
                          </a:solidFill>
                        </a:rPr>
                        <a:t>goes</a:t>
                      </a:r>
                      <a:r>
                        <a:rPr lang="fr-FR" sz="2000" dirty="0">
                          <a:solidFill>
                            <a:schemeClr val="accent5">
                              <a:lumMod val="50000"/>
                            </a:schemeClr>
                          </a:solidFill>
                        </a:rPr>
                        <a:t> to prison.</a:t>
                      </a:r>
                    </a:p>
                  </a:txBody>
                  <a:tcPr anchor="ctr"/>
                </a:tc>
                <a:extLst>
                  <a:ext uri="{0D108BD9-81ED-4DB2-BD59-A6C34878D82A}">
                    <a16:rowId xmlns:a16="http://schemas.microsoft.com/office/drawing/2014/main" val="662568670"/>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Das Fr</a:t>
                      </a:r>
                      <a:r>
                        <a:rPr lang="de-DE" sz="2000" b="1" dirty="0">
                          <a:solidFill>
                            <a:schemeClr val="accent5">
                              <a:lumMod val="50000"/>
                            </a:schemeClr>
                          </a:solidFill>
                          <a:latin typeface="+mn-lt"/>
                        </a:rPr>
                        <a:t>äu</a:t>
                      </a:r>
                      <a:r>
                        <a:rPr lang="de-DE" sz="2000" dirty="0">
                          <a:solidFill>
                            <a:schemeClr val="accent5">
                              <a:lumMod val="50000"/>
                            </a:schemeClr>
                          </a:solidFill>
                          <a:latin typeface="+mn-lt"/>
                        </a:rPr>
                        <a:t>lein s</a:t>
                      </a:r>
                      <a:r>
                        <a:rPr lang="de-DE" sz="2000" b="1" dirty="0">
                          <a:solidFill>
                            <a:schemeClr val="accent5">
                              <a:lumMod val="50000"/>
                            </a:schemeClr>
                          </a:solidFill>
                          <a:latin typeface="+mn-lt"/>
                        </a:rPr>
                        <a:t>eu</a:t>
                      </a:r>
                      <a:r>
                        <a:rPr lang="de-DE" sz="2000" dirty="0">
                          <a:solidFill>
                            <a:schemeClr val="accent5">
                              <a:lumMod val="50000"/>
                            </a:schemeClr>
                          </a:solidFill>
                          <a:latin typeface="+mn-lt"/>
                        </a:rPr>
                        <a:t>fzt, denn das ganze Z</a:t>
                      </a:r>
                      <a:r>
                        <a:rPr lang="de-DE" sz="2000" b="1" dirty="0">
                          <a:solidFill>
                            <a:schemeClr val="accent5">
                              <a:lumMod val="50000"/>
                            </a:schemeClr>
                          </a:solidFill>
                          <a:latin typeface="+mn-lt"/>
                        </a:rPr>
                        <a:t>eu</a:t>
                      </a:r>
                      <a:r>
                        <a:rPr lang="de-DE" sz="2000" dirty="0">
                          <a:solidFill>
                            <a:schemeClr val="accent5">
                              <a:lumMod val="50000"/>
                            </a:schemeClr>
                          </a:solidFill>
                          <a:latin typeface="+mn-lt"/>
                        </a:rPr>
                        <a:t>g ist weg.</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young</a:t>
                      </a:r>
                      <a:r>
                        <a:rPr lang="fr-FR" sz="2000" dirty="0">
                          <a:solidFill>
                            <a:schemeClr val="accent5">
                              <a:lumMod val="50000"/>
                            </a:schemeClr>
                          </a:solidFill>
                        </a:rPr>
                        <a:t> lady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sighing</a:t>
                      </a:r>
                      <a:r>
                        <a:rPr lang="fr-FR" sz="2000" dirty="0">
                          <a:solidFill>
                            <a:schemeClr val="accent5">
                              <a:lumMod val="50000"/>
                            </a:schemeClr>
                          </a:solidFill>
                        </a:rPr>
                        <a:t> </a:t>
                      </a:r>
                      <a:r>
                        <a:rPr lang="fr-FR" sz="2000" dirty="0" err="1">
                          <a:solidFill>
                            <a:schemeClr val="accent5">
                              <a:lumMod val="50000"/>
                            </a:schemeClr>
                          </a:solidFill>
                        </a:rPr>
                        <a:t>because</a:t>
                      </a:r>
                      <a:r>
                        <a:rPr lang="fr-FR" sz="2000" dirty="0">
                          <a:solidFill>
                            <a:schemeClr val="accent5">
                              <a:lumMod val="50000"/>
                            </a:schemeClr>
                          </a:solidFill>
                        </a:rPr>
                        <a:t> all the </a:t>
                      </a:r>
                      <a:r>
                        <a:rPr lang="fr-FR" sz="2000" dirty="0" err="1">
                          <a:solidFill>
                            <a:schemeClr val="accent5">
                              <a:lumMod val="50000"/>
                            </a:schemeClr>
                          </a:solidFill>
                        </a:rPr>
                        <a:t>stuff</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gone.</a:t>
                      </a:r>
                    </a:p>
                  </a:txBody>
                  <a:tcPr anchor="ctr"/>
                </a:tc>
                <a:extLst>
                  <a:ext uri="{0D108BD9-81ED-4DB2-BD59-A6C34878D82A}">
                    <a16:rowId xmlns:a16="http://schemas.microsoft.com/office/drawing/2014/main" val="26947419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H</a:t>
                      </a:r>
                      <a:r>
                        <a:rPr lang="de-DE" sz="2000" b="1" dirty="0">
                          <a:solidFill>
                            <a:schemeClr val="accent5">
                              <a:lumMod val="50000"/>
                            </a:schemeClr>
                          </a:solidFill>
                          <a:latin typeface="+mn-lt"/>
                        </a:rPr>
                        <a:t>eu</a:t>
                      </a:r>
                      <a:r>
                        <a:rPr lang="de-DE" sz="2000" dirty="0">
                          <a:solidFill>
                            <a:schemeClr val="accent5">
                              <a:lumMod val="50000"/>
                            </a:schemeClr>
                          </a:solidFill>
                          <a:latin typeface="+mn-lt"/>
                        </a:rPr>
                        <a:t>tzutage werden viele L</a:t>
                      </a:r>
                      <a:r>
                        <a:rPr lang="de-DE" sz="2000" b="1" dirty="0">
                          <a:solidFill>
                            <a:schemeClr val="accent5">
                              <a:lumMod val="50000"/>
                            </a:schemeClr>
                          </a:solidFill>
                          <a:latin typeface="+mn-lt"/>
                        </a:rPr>
                        <a:t>eu</a:t>
                      </a:r>
                      <a:r>
                        <a:rPr lang="de-DE" sz="2000" dirty="0">
                          <a:solidFill>
                            <a:schemeClr val="accent5">
                              <a:lumMod val="50000"/>
                            </a:schemeClr>
                          </a:solidFill>
                          <a:latin typeface="+mn-lt"/>
                        </a:rPr>
                        <a:t>te n</a:t>
                      </a:r>
                      <a:r>
                        <a:rPr lang="de-DE" sz="2000" b="1" dirty="0">
                          <a:solidFill>
                            <a:schemeClr val="accent5">
                              <a:lumMod val="50000"/>
                            </a:schemeClr>
                          </a:solidFill>
                          <a:latin typeface="+mn-lt"/>
                        </a:rPr>
                        <a:t>eu</a:t>
                      </a:r>
                      <a:r>
                        <a:rPr lang="de-DE" sz="2000" dirty="0">
                          <a:solidFill>
                            <a:schemeClr val="accent5">
                              <a:lumMod val="50000"/>
                            </a:schemeClr>
                          </a:solidFill>
                          <a:latin typeface="+mn-lt"/>
                        </a:rPr>
                        <a:t>nzig Jahre alt.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err="1">
                          <a:solidFill>
                            <a:schemeClr val="accent5">
                              <a:lumMod val="50000"/>
                            </a:schemeClr>
                          </a:solidFill>
                        </a:rPr>
                        <a:t>Nowadays</a:t>
                      </a:r>
                      <a:r>
                        <a:rPr lang="fr-FR" sz="2000" dirty="0">
                          <a:solidFill>
                            <a:schemeClr val="accent5">
                              <a:lumMod val="50000"/>
                            </a:schemeClr>
                          </a:solidFill>
                        </a:rPr>
                        <a:t> a lot of people live to </a:t>
                      </a:r>
                      <a:r>
                        <a:rPr lang="fr-FR" sz="2000" dirty="0" err="1">
                          <a:solidFill>
                            <a:schemeClr val="accent5">
                              <a:lumMod val="50000"/>
                            </a:schemeClr>
                          </a:solidFill>
                        </a:rPr>
                        <a:t>be</a:t>
                      </a:r>
                      <a:r>
                        <a:rPr lang="fr-FR" sz="2000" dirty="0">
                          <a:solidFill>
                            <a:schemeClr val="accent5">
                              <a:lumMod val="50000"/>
                            </a:schemeClr>
                          </a:solidFill>
                        </a:rPr>
                        <a:t> </a:t>
                      </a:r>
                      <a:r>
                        <a:rPr lang="fr-FR" sz="2000" dirty="0" err="1">
                          <a:solidFill>
                            <a:schemeClr val="accent5">
                              <a:lumMod val="50000"/>
                            </a:schemeClr>
                          </a:solidFill>
                        </a:rPr>
                        <a:t>ninety</a:t>
                      </a:r>
                      <a:r>
                        <a:rPr lang="fr-FR" sz="2000" dirty="0">
                          <a:solidFill>
                            <a:schemeClr val="accent5">
                              <a:lumMod val="50000"/>
                            </a:schemeClr>
                          </a:solidFill>
                        </a:rPr>
                        <a:t>.</a:t>
                      </a:r>
                    </a:p>
                  </a:txBody>
                  <a:tcPr anchor="ctr"/>
                </a:tc>
                <a:extLst>
                  <a:ext uri="{0D108BD9-81ED-4DB2-BD59-A6C34878D82A}">
                    <a16:rowId xmlns:a16="http://schemas.microsoft.com/office/drawing/2014/main" val="4071451808"/>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Ein n</a:t>
                      </a:r>
                      <a:r>
                        <a:rPr lang="de-DE" sz="2000" b="1" dirty="0">
                          <a:solidFill>
                            <a:schemeClr val="accent5">
                              <a:lumMod val="50000"/>
                            </a:schemeClr>
                          </a:solidFill>
                          <a:latin typeface="+mn-lt"/>
                        </a:rPr>
                        <a:t>eu</a:t>
                      </a:r>
                      <a:r>
                        <a:rPr lang="de-DE" sz="2000" dirty="0">
                          <a:solidFill>
                            <a:schemeClr val="accent5">
                              <a:lumMod val="50000"/>
                            </a:schemeClr>
                          </a:solidFill>
                          <a:latin typeface="+mn-lt"/>
                        </a:rPr>
                        <a:t>es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 ist vor kurzer Zeit erschienen.</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A new building has </a:t>
                      </a:r>
                      <a:r>
                        <a:rPr lang="fr-FR" sz="2000" dirty="0" err="1">
                          <a:solidFill>
                            <a:schemeClr val="accent5">
                              <a:lumMod val="50000"/>
                            </a:schemeClr>
                          </a:solidFill>
                        </a:rPr>
                        <a:t>recently</a:t>
                      </a:r>
                      <a:r>
                        <a:rPr lang="fr-FR" sz="2000" dirty="0">
                          <a:solidFill>
                            <a:schemeClr val="accent5">
                              <a:lumMod val="50000"/>
                            </a:schemeClr>
                          </a:solidFill>
                        </a:rPr>
                        <a:t> </a:t>
                      </a:r>
                      <a:r>
                        <a:rPr lang="fr-FR" sz="2000" dirty="0" err="1">
                          <a:solidFill>
                            <a:schemeClr val="accent5">
                              <a:lumMod val="50000"/>
                            </a:schemeClr>
                          </a:solidFill>
                        </a:rPr>
                        <a:t>appeared</a:t>
                      </a:r>
                      <a:r>
                        <a:rPr lang="fr-FR" sz="2000" dirty="0">
                          <a:solidFill>
                            <a:schemeClr val="accent5">
                              <a:lumMod val="50000"/>
                            </a:schemeClr>
                          </a:solidFill>
                        </a:rPr>
                        <a:t>.</a:t>
                      </a:r>
                    </a:p>
                  </a:txBody>
                  <a:tcPr anchor="ctr"/>
                </a:tc>
                <a:extLst>
                  <a:ext uri="{0D108BD9-81ED-4DB2-BD59-A6C34878D82A}">
                    <a16:rowId xmlns:a16="http://schemas.microsoft.com/office/drawing/2014/main" val="3969200664"/>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93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hlinkClick r:id="" action="ppaction://noaction">
              <a:snd r:embed="rId4" name="8-3-1-5 Slide 32 1.wav"/>
            </a:hlinkClick>
            <a:extLst>
              <a:ext uri="{FF2B5EF4-FFF2-40B4-BE49-F238E27FC236}">
                <a16:creationId xmlns:a16="http://schemas.microsoft.com/office/drawing/2014/main" id="{FD0AB200-BBA2-4368-810D-639424ACF16F}"/>
              </a:ext>
            </a:extLst>
          </p:cNvPr>
          <p:cNvSpPr/>
          <p:nvPr/>
        </p:nvSpPr>
        <p:spPr>
          <a:xfrm>
            <a:off x="485775" y="1737359"/>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8-3-1-5 Slide 32 2.wav"/>
            </a:hlinkClick>
            <a:extLst>
              <a:ext uri="{FF2B5EF4-FFF2-40B4-BE49-F238E27FC236}">
                <a16:creationId xmlns:a16="http://schemas.microsoft.com/office/drawing/2014/main" id="{DA395E2C-A93A-4E7F-B4C9-643F1033E69B}"/>
              </a:ext>
            </a:extLst>
          </p:cNvPr>
          <p:cNvSpPr/>
          <p:nvPr/>
        </p:nvSpPr>
        <p:spPr>
          <a:xfrm>
            <a:off x="485775" y="2463800"/>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6" name="8-3-1-5 Slide 32 3.wav"/>
            </a:hlinkClick>
            <a:extLst>
              <a:ext uri="{FF2B5EF4-FFF2-40B4-BE49-F238E27FC236}">
                <a16:creationId xmlns:a16="http://schemas.microsoft.com/office/drawing/2014/main" id="{011C26FB-60F0-4103-9249-BDE3087B1AF5}"/>
              </a:ext>
            </a:extLst>
          </p:cNvPr>
          <p:cNvSpPr/>
          <p:nvPr/>
        </p:nvSpPr>
        <p:spPr>
          <a:xfrm>
            <a:off x="485775" y="319024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7" name="8-3-1-5 Slide 32 4.wav"/>
            </a:hlinkClick>
            <a:extLst>
              <a:ext uri="{FF2B5EF4-FFF2-40B4-BE49-F238E27FC236}">
                <a16:creationId xmlns:a16="http://schemas.microsoft.com/office/drawing/2014/main" id="{F3E22B9D-9BB8-4C38-9ECC-5840EFED3CCA}"/>
              </a:ext>
            </a:extLst>
          </p:cNvPr>
          <p:cNvSpPr/>
          <p:nvPr/>
        </p:nvSpPr>
        <p:spPr>
          <a:xfrm>
            <a:off x="485775" y="3886065"/>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8" name="8-3-1-5 Slide 32 5.wav"/>
            </a:hlinkClick>
            <a:extLst>
              <a:ext uri="{FF2B5EF4-FFF2-40B4-BE49-F238E27FC236}">
                <a16:creationId xmlns:a16="http://schemas.microsoft.com/office/drawing/2014/main" id="{758381C7-C665-478C-B931-840B1B25469E}"/>
              </a:ext>
            </a:extLst>
          </p:cNvPr>
          <p:cNvSpPr/>
          <p:nvPr/>
        </p:nvSpPr>
        <p:spPr>
          <a:xfrm>
            <a:off x="485775" y="4612788"/>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9" name="8-3-1-5 Slide 32 6.wav"/>
            </a:hlinkClick>
            <a:extLst>
              <a:ext uri="{FF2B5EF4-FFF2-40B4-BE49-F238E27FC236}">
                <a16:creationId xmlns:a16="http://schemas.microsoft.com/office/drawing/2014/main" id="{05165EE5-A09F-4C39-B141-37295E12C702}"/>
              </a:ext>
            </a:extLst>
          </p:cNvPr>
          <p:cNvSpPr/>
          <p:nvPr/>
        </p:nvSpPr>
        <p:spPr>
          <a:xfrm>
            <a:off x="485775" y="533951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 name="Rectangle 6">
            <a:extLst>
              <a:ext uri="{FF2B5EF4-FFF2-40B4-BE49-F238E27FC236}">
                <a16:creationId xmlns:a16="http://schemas.microsoft.com/office/drawing/2014/main" id="{66D220A8-190D-4D33-BAFD-DA0014BEDA50}"/>
              </a:ext>
            </a:extLst>
          </p:cNvPr>
          <p:cNvSpPr/>
          <p:nvPr/>
        </p:nvSpPr>
        <p:spPr>
          <a:xfrm>
            <a:off x="1176467" y="1707984"/>
            <a:ext cx="5057775"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1BB83F9-61F4-42A1-88F3-2A19409C9815}"/>
              </a:ext>
            </a:extLst>
          </p:cNvPr>
          <p:cNvSpPr/>
          <p:nvPr/>
        </p:nvSpPr>
        <p:spPr>
          <a:xfrm>
            <a:off x="6367463" y="1793342"/>
            <a:ext cx="4648200"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8E6E1B22-1D0F-44CF-BAD3-073D326966B1}"/>
              </a:ext>
            </a:extLst>
          </p:cNvPr>
          <p:cNvSpPr/>
          <p:nvPr/>
        </p:nvSpPr>
        <p:spPr>
          <a:xfrm>
            <a:off x="1209674" y="2391378"/>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603134D2-553F-4225-B9F9-CF693E4FEBC9}"/>
              </a:ext>
            </a:extLst>
          </p:cNvPr>
          <p:cNvSpPr/>
          <p:nvPr/>
        </p:nvSpPr>
        <p:spPr>
          <a:xfrm>
            <a:off x="6367463" y="2391378"/>
            <a:ext cx="4648200"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4C062CE-8681-4C96-9A1E-25411DCAD091}"/>
              </a:ext>
            </a:extLst>
          </p:cNvPr>
          <p:cNvSpPr/>
          <p:nvPr/>
        </p:nvSpPr>
        <p:spPr>
          <a:xfrm>
            <a:off x="1104900" y="3099120"/>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A08481E2-BF29-45A1-A5F2-3A98F39A9754}"/>
              </a:ext>
            </a:extLst>
          </p:cNvPr>
          <p:cNvSpPr/>
          <p:nvPr/>
        </p:nvSpPr>
        <p:spPr>
          <a:xfrm>
            <a:off x="6367463" y="3109125"/>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E54562F-C02A-449E-83E0-79736A9C157F}"/>
              </a:ext>
            </a:extLst>
          </p:cNvPr>
          <p:cNvSpPr/>
          <p:nvPr/>
        </p:nvSpPr>
        <p:spPr>
          <a:xfrm>
            <a:off x="1147762" y="3806861"/>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2F869DB-9D74-461D-8886-C62B75432E31}"/>
              </a:ext>
            </a:extLst>
          </p:cNvPr>
          <p:cNvSpPr/>
          <p:nvPr/>
        </p:nvSpPr>
        <p:spPr>
          <a:xfrm>
            <a:off x="6400801" y="383591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9043E6C7-57F3-4D7B-8387-946C0AD20895}"/>
              </a:ext>
            </a:extLst>
          </p:cNvPr>
          <p:cNvSpPr/>
          <p:nvPr/>
        </p:nvSpPr>
        <p:spPr>
          <a:xfrm>
            <a:off x="1147763" y="4546379"/>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818DB051-F1B8-4C55-8667-64FF86352AE5}"/>
              </a:ext>
            </a:extLst>
          </p:cNvPr>
          <p:cNvSpPr/>
          <p:nvPr/>
        </p:nvSpPr>
        <p:spPr>
          <a:xfrm>
            <a:off x="6391277" y="4524608"/>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6E0BEFDD-FC01-4106-AEE8-3A78523809A5}"/>
              </a:ext>
            </a:extLst>
          </p:cNvPr>
          <p:cNvSpPr/>
          <p:nvPr/>
        </p:nvSpPr>
        <p:spPr>
          <a:xfrm>
            <a:off x="1004887"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EC29EBB-82F7-4243-BEFA-341D350BCB14}"/>
              </a:ext>
            </a:extLst>
          </p:cNvPr>
          <p:cNvSpPr/>
          <p:nvPr/>
        </p:nvSpPr>
        <p:spPr>
          <a:xfrm>
            <a:off x="6367463"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797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598B03C7-DD27-4232-AC96-5500D899AD80}"/>
              </a:ext>
            </a:extLst>
          </p:cNvPr>
          <p:cNvSpPr/>
          <p:nvPr/>
        </p:nvSpPr>
        <p:spPr>
          <a:xfrm>
            <a:off x="1164829" y="5171646"/>
            <a:ext cx="3523125" cy="1037985"/>
          </a:xfrm>
          <a:prstGeom prst="wedgeRoundRectCallout">
            <a:avLst>
              <a:gd name="adj1" fmla="val 67190"/>
              <a:gd name="adj2" fmla="val 28388"/>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3. </a:t>
            </a:r>
            <a:r>
              <a:rPr lang="fr-FR" sz="2400" dirty="0" err="1"/>
              <a:t>My</a:t>
            </a:r>
            <a:r>
              <a:rPr lang="fr-FR" sz="2400" dirty="0"/>
              <a:t> </a:t>
            </a:r>
            <a:r>
              <a:rPr lang="fr-FR" sz="2400" dirty="0" err="1"/>
              <a:t>neighbour</a:t>
            </a:r>
            <a:r>
              <a:rPr lang="fr-FR" sz="2400" dirty="0"/>
              <a:t> (f)  has an </a:t>
            </a:r>
            <a:r>
              <a:rPr lang="fr-FR" sz="2400" dirty="0" err="1"/>
              <a:t>interesting</a:t>
            </a:r>
            <a:r>
              <a:rPr lang="fr-FR" sz="2400" dirty="0"/>
              <a:t> job.</a:t>
            </a:r>
          </a:p>
        </p:txBody>
      </p:sp>
      <p:sp>
        <p:nvSpPr>
          <p:cNvPr id="20" name="Speech Bubble: Rectangle with Corners Rounded 19">
            <a:extLst>
              <a:ext uri="{FF2B5EF4-FFF2-40B4-BE49-F238E27FC236}">
                <a16:creationId xmlns:a16="http://schemas.microsoft.com/office/drawing/2014/main" id="{ABB64F71-CF36-40E4-B7FD-391CE8A83F7C}"/>
              </a:ext>
            </a:extLst>
          </p:cNvPr>
          <p:cNvSpPr/>
          <p:nvPr/>
        </p:nvSpPr>
        <p:spPr>
          <a:xfrm>
            <a:off x="577516" y="5120559"/>
            <a:ext cx="4145278" cy="1140158"/>
          </a:xfrm>
          <a:prstGeom prst="wedgeRoundRectCallout">
            <a:avLst>
              <a:gd name="adj1" fmla="val 67190"/>
              <a:gd name="adj2" fmla="val 28388"/>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3. Meine Nachbarin hat einen interessanten Beruf</a:t>
            </a:r>
            <a:r>
              <a:rPr lang="fr-FR" sz="2400" dirty="0"/>
              <a:t>.</a:t>
            </a:r>
          </a:p>
        </p:txBody>
      </p:sp>
      <p:sp>
        <p:nvSpPr>
          <p:cNvPr id="15" name="Speech Bubble: Rectangle with Corners Rounded 14">
            <a:extLst>
              <a:ext uri="{FF2B5EF4-FFF2-40B4-BE49-F238E27FC236}">
                <a16:creationId xmlns:a16="http://schemas.microsoft.com/office/drawing/2014/main" id="{8528D522-4BCA-4125-A997-44EFE07C1B17}"/>
              </a:ext>
            </a:extLst>
          </p:cNvPr>
          <p:cNvSpPr/>
          <p:nvPr/>
        </p:nvSpPr>
        <p:spPr>
          <a:xfrm>
            <a:off x="5631338" y="4303700"/>
            <a:ext cx="2816091" cy="1296406"/>
          </a:xfrm>
          <a:prstGeom prst="wedgeRoundRectCallout">
            <a:avLst>
              <a:gd name="adj1" fmla="val 63761"/>
              <a:gd name="adj2" fmla="val 34681"/>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5. </a:t>
            </a:r>
            <a:r>
              <a:rPr lang="fr-FR" sz="2400" dirty="0" err="1"/>
              <a:t>I’ll</a:t>
            </a:r>
            <a:r>
              <a:rPr lang="fr-FR" sz="2400" dirty="0"/>
              <a:t> </a:t>
            </a:r>
            <a:r>
              <a:rPr lang="fr-FR" sz="2400" dirty="0" err="1"/>
              <a:t>take</a:t>
            </a:r>
            <a:r>
              <a:rPr lang="fr-FR" sz="2400" dirty="0"/>
              <a:t> a </a:t>
            </a:r>
            <a:r>
              <a:rPr lang="fr-FR" sz="2400" dirty="0" err="1"/>
              <a:t>picture</a:t>
            </a:r>
            <a:r>
              <a:rPr lang="fr-FR" sz="2400" dirty="0"/>
              <a:t> </a:t>
            </a:r>
            <a:r>
              <a:rPr lang="fr-FR" sz="2400" dirty="0" err="1"/>
              <a:t>instead</a:t>
            </a:r>
            <a:r>
              <a:rPr lang="fr-FR" sz="2400" dirty="0"/>
              <a:t> of </a:t>
            </a:r>
            <a:r>
              <a:rPr lang="fr-FR" sz="2400" dirty="0" err="1"/>
              <a:t>describing</a:t>
            </a:r>
            <a:r>
              <a:rPr lang="fr-FR" sz="2400" dirty="0"/>
              <a:t> </a:t>
            </a:r>
            <a:r>
              <a:rPr lang="fr-FR" sz="2400" dirty="0" err="1"/>
              <a:t>it</a:t>
            </a:r>
            <a:r>
              <a:rPr lang="fr-FR" sz="2400" dirty="0"/>
              <a:t>.</a:t>
            </a:r>
          </a:p>
        </p:txBody>
      </p:sp>
      <p:sp>
        <p:nvSpPr>
          <p:cNvPr id="22" name="Speech Bubble: Rectangle with Corners Rounded 21">
            <a:extLst>
              <a:ext uri="{FF2B5EF4-FFF2-40B4-BE49-F238E27FC236}">
                <a16:creationId xmlns:a16="http://schemas.microsoft.com/office/drawing/2014/main" id="{F403AC84-C6B7-4881-8555-49BE5FFA113A}"/>
              </a:ext>
            </a:extLst>
          </p:cNvPr>
          <p:cNvSpPr/>
          <p:nvPr/>
        </p:nvSpPr>
        <p:spPr>
          <a:xfrm>
            <a:off x="5421171" y="4279807"/>
            <a:ext cx="3214510" cy="1380553"/>
          </a:xfrm>
          <a:prstGeom prst="wedgeRoundRectCallout">
            <a:avLst>
              <a:gd name="adj1" fmla="val 63761"/>
              <a:gd name="adj2" fmla="val 34681"/>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5. </a:t>
            </a:r>
            <a:r>
              <a:rPr lang="fr-FR" sz="2400" dirty="0" err="1"/>
              <a:t>Ich</a:t>
            </a:r>
            <a:r>
              <a:rPr lang="fr-FR" sz="2400" dirty="0"/>
              <a:t> mache </a:t>
            </a:r>
            <a:r>
              <a:rPr lang="fr-FR" sz="2400" dirty="0" err="1"/>
              <a:t>ein</a:t>
            </a:r>
            <a:r>
              <a:rPr lang="fr-FR" sz="2400" dirty="0"/>
              <a:t> </a:t>
            </a:r>
            <a:r>
              <a:rPr lang="fr-FR" sz="2400" dirty="0" err="1"/>
              <a:t>Foto</a:t>
            </a:r>
            <a:r>
              <a:rPr lang="fr-FR" sz="2400" dirty="0"/>
              <a:t>, </a:t>
            </a:r>
            <a:r>
              <a:rPr lang="fr-FR" sz="2400" dirty="0" err="1"/>
              <a:t>statt</a:t>
            </a:r>
            <a:r>
              <a:rPr lang="fr-FR" sz="2400" dirty="0"/>
              <a:t> es </a:t>
            </a:r>
            <a:r>
              <a:rPr lang="fr-FR" sz="2400" dirty="0" err="1"/>
              <a:t>zu</a:t>
            </a:r>
            <a:r>
              <a:rPr lang="fr-FR" sz="2400" dirty="0"/>
              <a:t> </a:t>
            </a:r>
            <a:r>
              <a:rPr lang="fr-FR" sz="2400" dirty="0" err="1"/>
              <a:t>beschreiben</a:t>
            </a:r>
            <a:r>
              <a:rPr lang="fr-FR" sz="2400" dirty="0"/>
              <a:t>.</a:t>
            </a:r>
          </a:p>
        </p:txBody>
      </p:sp>
      <p:sp>
        <p:nvSpPr>
          <p:cNvPr id="14" name="Speech Bubble: Rectangle with Corners Rounded 13">
            <a:extLst>
              <a:ext uri="{FF2B5EF4-FFF2-40B4-BE49-F238E27FC236}">
                <a16:creationId xmlns:a16="http://schemas.microsoft.com/office/drawing/2014/main" id="{5C251395-C8C7-4295-96C0-38626D0AC8B4}"/>
              </a:ext>
            </a:extLst>
          </p:cNvPr>
          <p:cNvSpPr/>
          <p:nvPr/>
        </p:nvSpPr>
        <p:spPr>
          <a:xfrm>
            <a:off x="4990073" y="2864847"/>
            <a:ext cx="3015301" cy="1037985"/>
          </a:xfrm>
          <a:prstGeom prst="wedgeRoundRectCallout">
            <a:avLst>
              <a:gd name="adj1" fmla="val 65226"/>
              <a:gd name="adj2" fmla="val 33025"/>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4. There </a:t>
            </a:r>
            <a:r>
              <a:rPr lang="fr-FR" sz="2400" dirty="0" err="1"/>
              <a:t>is</a:t>
            </a:r>
            <a:r>
              <a:rPr lang="fr-FR" sz="2400" dirty="0"/>
              <a:t> </a:t>
            </a:r>
            <a:r>
              <a:rPr lang="fr-FR" sz="2400" dirty="0" err="1"/>
              <a:t>material</a:t>
            </a:r>
            <a:r>
              <a:rPr lang="fr-FR" sz="2400" dirty="0"/>
              <a:t> </a:t>
            </a:r>
            <a:r>
              <a:rPr lang="fr-FR" sz="2400" dirty="0" err="1"/>
              <a:t>everywhere</a:t>
            </a:r>
            <a:r>
              <a:rPr lang="fr-FR" sz="2400" dirty="0"/>
              <a:t>.</a:t>
            </a:r>
          </a:p>
        </p:txBody>
      </p:sp>
      <p:sp>
        <p:nvSpPr>
          <p:cNvPr id="21" name="Speech Bubble: Rectangle with Corners Rounded 20">
            <a:extLst>
              <a:ext uri="{FF2B5EF4-FFF2-40B4-BE49-F238E27FC236}">
                <a16:creationId xmlns:a16="http://schemas.microsoft.com/office/drawing/2014/main" id="{90A767D6-AFEC-4318-89AB-0A7247D9A065}"/>
              </a:ext>
            </a:extLst>
          </p:cNvPr>
          <p:cNvSpPr/>
          <p:nvPr/>
        </p:nvSpPr>
        <p:spPr>
          <a:xfrm>
            <a:off x="4961408" y="2788646"/>
            <a:ext cx="3214510" cy="1190385"/>
          </a:xfrm>
          <a:prstGeom prst="wedgeRoundRectCallout">
            <a:avLst>
              <a:gd name="adj1" fmla="val 65226"/>
              <a:gd name="adj2" fmla="val 33025"/>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4. Es </a:t>
            </a:r>
            <a:r>
              <a:rPr lang="fr-FR" sz="2400" dirty="0" err="1"/>
              <a:t>gibt</a:t>
            </a:r>
            <a:r>
              <a:rPr lang="fr-FR" sz="2400" dirty="0"/>
              <a:t> </a:t>
            </a:r>
            <a:r>
              <a:rPr lang="fr-FR" sz="2400" dirty="0" err="1"/>
              <a:t>überall</a:t>
            </a:r>
            <a:r>
              <a:rPr lang="fr-FR" sz="2400" dirty="0"/>
              <a:t> </a:t>
            </a:r>
            <a:r>
              <a:rPr lang="fr-FR" sz="2400" dirty="0" err="1"/>
              <a:t>Stoff</a:t>
            </a:r>
            <a:r>
              <a:rPr lang="fr-FR" sz="2400" dirty="0"/>
              <a:t>.</a:t>
            </a:r>
          </a:p>
        </p:txBody>
      </p:sp>
      <p:sp>
        <p:nvSpPr>
          <p:cNvPr id="8" name="Speech Bubble: Rectangle with Corners Rounded 7">
            <a:extLst>
              <a:ext uri="{FF2B5EF4-FFF2-40B4-BE49-F238E27FC236}">
                <a16:creationId xmlns:a16="http://schemas.microsoft.com/office/drawing/2014/main" id="{2C14502E-5B67-4227-8D67-19C3D978951C}"/>
              </a:ext>
            </a:extLst>
          </p:cNvPr>
          <p:cNvSpPr/>
          <p:nvPr/>
        </p:nvSpPr>
        <p:spPr>
          <a:xfrm>
            <a:off x="1469274" y="2259006"/>
            <a:ext cx="2816091" cy="1037985"/>
          </a:xfrm>
          <a:prstGeom prst="wedgeRoundRectCallout">
            <a:avLst>
              <a:gd name="adj1" fmla="val 32755"/>
              <a:gd name="adj2" fmla="val 73926"/>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1. </a:t>
            </a:r>
            <a:r>
              <a:rPr lang="fr-FR" sz="2400" dirty="0" err="1"/>
              <a:t>My</a:t>
            </a:r>
            <a:r>
              <a:rPr lang="fr-FR" sz="2400" dirty="0"/>
              <a:t> new house </a:t>
            </a:r>
            <a:r>
              <a:rPr lang="fr-FR" sz="2400" dirty="0" err="1"/>
              <a:t>is</a:t>
            </a:r>
            <a:r>
              <a:rPr lang="fr-FR" sz="2400" dirty="0"/>
              <a:t> the best house!</a:t>
            </a:r>
          </a:p>
        </p:txBody>
      </p:sp>
      <p:sp>
        <p:nvSpPr>
          <p:cNvPr id="10" name="Speech Bubble: Rectangle with Corners Rounded 9">
            <a:extLst>
              <a:ext uri="{FF2B5EF4-FFF2-40B4-BE49-F238E27FC236}">
                <a16:creationId xmlns:a16="http://schemas.microsoft.com/office/drawing/2014/main" id="{CD5E6AA0-244A-40B0-BEE7-CF535613927C}"/>
              </a:ext>
            </a:extLst>
          </p:cNvPr>
          <p:cNvSpPr/>
          <p:nvPr/>
        </p:nvSpPr>
        <p:spPr>
          <a:xfrm>
            <a:off x="255298" y="3794458"/>
            <a:ext cx="3702933" cy="1037985"/>
          </a:xfrm>
          <a:prstGeom prst="wedgeRoundRectCallout">
            <a:avLst>
              <a:gd name="adj1" fmla="val 64271"/>
              <a:gd name="adj2" fmla="val 29878"/>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2. The lady </a:t>
            </a:r>
            <a:r>
              <a:rPr lang="fr-FR" sz="2400" dirty="0" err="1"/>
              <a:t>next</a:t>
            </a:r>
            <a:r>
              <a:rPr lang="fr-FR" sz="2400" dirty="0"/>
              <a:t> </a:t>
            </a:r>
            <a:r>
              <a:rPr lang="fr-FR" sz="2400" dirty="0" err="1"/>
              <a:t>door</a:t>
            </a:r>
            <a:r>
              <a:rPr lang="fr-FR" sz="2400" dirty="0"/>
              <a:t>* has a dog. It </a:t>
            </a:r>
            <a:r>
              <a:rPr lang="fr-FR" sz="2400" dirty="0" err="1"/>
              <a:t>is</a:t>
            </a:r>
            <a:r>
              <a:rPr lang="fr-FR" sz="2400" dirty="0"/>
              <a:t> white.</a:t>
            </a:r>
          </a:p>
        </p:txBody>
      </p:sp>
      <p:sp>
        <p:nvSpPr>
          <p:cNvPr id="17" name="Speech Bubble: Rectangle with Corners Rounded 16">
            <a:extLst>
              <a:ext uri="{FF2B5EF4-FFF2-40B4-BE49-F238E27FC236}">
                <a16:creationId xmlns:a16="http://schemas.microsoft.com/office/drawing/2014/main" id="{DF68D18E-E373-491D-B623-E6A8994FE3D0}"/>
              </a:ext>
            </a:extLst>
          </p:cNvPr>
          <p:cNvSpPr/>
          <p:nvPr/>
        </p:nvSpPr>
        <p:spPr>
          <a:xfrm>
            <a:off x="1164829" y="2150722"/>
            <a:ext cx="3173644" cy="1208281"/>
          </a:xfrm>
          <a:prstGeom prst="wedgeRoundRectCallout">
            <a:avLst>
              <a:gd name="adj1" fmla="val 32755"/>
              <a:gd name="adj2" fmla="val 73926"/>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 Mein neues Haus ist das beste Haus</a:t>
            </a:r>
            <a:r>
              <a:rPr lang="fr-FR" sz="2400" dirty="0"/>
              <a:t>!</a:t>
            </a:r>
          </a:p>
        </p:txBody>
      </p:sp>
      <p:sp>
        <p:nvSpPr>
          <p:cNvPr id="19" name="Speech Bubble: Rectangle with Corners Rounded 18">
            <a:extLst>
              <a:ext uri="{FF2B5EF4-FFF2-40B4-BE49-F238E27FC236}">
                <a16:creationId xmlns:a16="http://schemas.microsoft.com/office/drawing/2014/main" id="{9D92DA7E-86FB-4CF5-BD61-0BA9002DFD8C}"/>
              </a:ext>
            </a:extLst>
          </p:cNvPr>
          <p:cNvSpPr/>
          <p:nvPr/>
        </p:nvSpPr>
        <p:spPr>
          <a:xfrm>
            <a:off x="255298" y="3746332"/>
            <a:ext cx="3855333" cy="1190385"/>
          </a:xfrm>
          <a:prstGeom prst="wedgeRoundRectCallout">
            <a:avLst>
              <a:gd name="adj1" fmla="val 64271"/>
              <a:gd name="adj2" fmla="val 29878"/>
              <a:gd name="adj3" fmla="val 16667"/>
            </a:avLst>
          </a:prstGeom>
          <a:solidFill>
            <a:srgbClr val="DAA52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 Die Dame nebenan hat einen Hund! Er ist weiß.</a:t>
            </a:r>
            <a:endParaRPr lang="fr-FR" sz="2400" dirty="0"/>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45770" cy="707849"/>
          </a:xfrm>
        </p:spPr>
        <p:txBody>
          <a:bodyPr>
            <a:normAutofit/>
          </a:bodyPr>
          <a:lstStyle/>
          <a:p>
            <a:r>
              <a:rPr lang="en-GB" sz="3600" b="1" dirty="0" err="1">
                <a:solidFill>
                  <a:schemeClr val="bg1"/>
                </a:solidFill>
              </a:rPr>
              <a:t>Über</a:t>
            </a:r>
            <a:r>
              <a:rPr lang="en-GB" sz="3600" b="1" dirty="0">
                <a:solidFill>
                  <a:schemeClr val="bg1"/>
                </a:solidFill>
              </a:rPr>
              <a:t> </a:t>
            </a:r>
            <a:r>
              <a:rPr lang="en-GB" sz="3600" b="1" dirty="0" err="1">
                <a:solidFill>
                  <a:schemeClr val="bg1"/>
                </a:solidFill>
              </a:rPr>
              <a:t>mein</a:t>
            </a:r>
            <a:r>
              <a:rPr lang="en-GB" sz="3600" b="1" dirty="0">
                <a:solidFill>
                  <a:schemeClr val="bg1"/>
                </a:solidFill>
              </a:rPr>
              <a:t> </a:t>
            </a:r>
            <a:r>
              <a:rPr lang="en-GB" sz="3600" b="1" dirty="0" err="1">
                <a:solidFill>
                  <a:schemeClr val="bg1"/>
                </a:solidFill>
              </a:rPr>
              <a:t>neues</a:t>
            </a:r>
            <a:r>
              <a:rPr lang="en-GB" sz="3600" b="1" dirty="0">
                <a:solidFill>
                  <a:schemeClr val="bg1"/>
                </a:solidFill>
              </a:rPr>
              <a:t> Haus</a:t>
            </a:r>
          </a:p>
        </p:txBody>
      </p:sp>
      <p:sp>
        <p:nvSpPr>
          <p:cNvPr id="7" name="TextBox 6">
            <a:extLst>
              <a:ext uri="{FF2B5EF4-FFF2-40B4-BE49-F238E27FC236}">
                <a16:creationId xmlns:a16="http://schemas.microsoft.com/office/drawing/2014/main" id="{166D8552-626C-6E44-91CB-C1B20389A00F}"/>
              </a:ext>
            </a:extLst>
          </p:cNvPr>
          <p:cNvSpPr txBox="1"/>
          <p:nvPr/>
        </p:nvSpPr>
        <p:spPr>
          <a:xfrm>
            <a:off x="103340" y="1197640"/>
            <a:ext cx="11688325" cy="830997"/>
          </a:xfrm>
          <a:prstGeom prst="rect">
            <a:avLst/>
          </a:prstGeom>
          <a:noFill/>
        </p:spPr>
        <p:txBody>
          <a:bodyPr wrap="square" rtlCol="0">
            <a:spAutoFit/>
          </a:bodyPr>
          <a:lstStyle/>
          <a:p>
            <a:r>
              <a:rPr lang="de-DE" sz="2400" dirty="0">
                <a:solidFill>
                  <a:schemeClr val="accent5">
                    <a:lumMod val="50000"/>
                  </a:schemeClr>
                </a:solidFill>
              </a:rPr>
              <a:t>Wolfgang schreibt an seinen Freunden über das neue Haus. </a:t>
            </a:r>
            <a:br>
              <a:rPr lang="de-DE" sz="2400" dirty="0">
                <a:solidFill>
                  <a:schemeClr val="accent5">
                    <a:lumMod val="50000"/>
                  </a:schemeClr>
                </a:solidFill>
              </a:rPr>
            </a:br>
            <a:r>
              <a:rPr lang="de-DE" sz="2400" dirty="0">
                <a:solidFill>
                  <a:schemeClr val="accent5">
                    <a:lumMod val="50000"/>
                  </a:schemeClr>
                </a:solidFill>
              </a:rPr>
              <a:t>Sag oder schreib die Sätze auf Deutsch.</a:t>
            </a:r>
            <a:endParaRPr lang="en-US" sz="2400" dirty="0">
              <a:solidFill>
                <a:schemeClr val="accent5">
                  <a:lumMod val="50000"/>
                </a:schemeClr>
              </a:solidFill>
            </a:endParaRPr>
          </a:p>
        </p:txBody>
      </p:sp>
      <p:pic>
        <p:nvPicPr>
          <p:cNvPr id="6" name="Picture 5" descr="A picture containing window&#10;&#10;Description automatically generated">
            <a:extLst>
              <a:ext uri="{FF2B5EF4-FFF2-40B4-BE49-F238E27FC236}">
                <a16:creationId xmlns:a16="http://schemas.microsoft.com/office/drawing/2014/main" id="{1303ACBC-2806-4E45-94F9-FD6B07399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8081" y="3058063"/>
            <a:ext cx="3441785" cy="3311906"/>
          </a:xfrm>
          <a:prstGeom prst="rect">
            <a:avLst/>
          </a:prstGeom>
        </p:spPr>
      </p:pic>
      <p:sp>
        <p:nvSpPr>
          <p:cNvPr id="12" name="Speech Bubble: Rectangle with Corners Rounded 11">
            <a:extLst>
              <a:ext uri="{FF2B5EF4-FFF2-40B4-BE49-F238E27FC236}">
                <a16:creationId xmlns:a16="http://schemas.microsoft.com/office/drawing/2014/main" id="{52F58351-E9E2-4DEF-B3E2-94DD6E3CF315}"/>
              </a:ext>
            </a:extLst>
          </p:cNvPr>
          <p:cNvSpPr/>
          <p:nvPr/>
        </p:nvSpPr>
        <p:spPr>
          <a:xfrm>
            <a:off x="8515544" y="1741085"/>
            <a:ext cx="3441784" cy="1034819"/>
          </a:xfrm>
          <a:prstGeom prst="wedgeRoundRectCallout">
            <a:avLst>
              <a:gd name="adj1" fmla="val 9493"/>
              <a:gd name="adj2" fmla="val 7684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next</a:t>
            </a:r>
            <a:r>
              <a:rPr lang="fr-FR" sz="2000" dirty="0"/>
              <a:t> </a:t>
            </a:r>
            <a:r>
              <a:rPr lang="fr-FR" sz="2000" dirty="0" err="1"/>
              <a:t>door</a:t>
            </a:r>
            <a:r>
              <a:rPr lang="fr-FR" sz="2000" dirty="0"/>
              <a:t> = </a:t>
            </a:r>
            <a:r>
              <a:rPr lang="fr-FR" sz="2000" dirty="0" err="1"/>
              <a:t>nebenan</a:t>
            </a:r>
            <a:endParaRPr lang="fr-FR" sz="2000" dirty="0"/>
          </a:p>
          <a:p>
            <a:pPr algn="ctr"/>
            <a:r>
              <a:rPr lang="fr-FR" sz="2000" dirty="0" err="1"/>
              <a:t>überall</a:t>
            </a:r>
            <a:r>
              <a:rPr lang="fr-FR" sz="2000" dirty="0"/>
              <a:t> = </a:t>
            </a:r>
            <a:r>
              <a:rPr lang="fr-FR" sz="2000" dirty="0" err="1"/>
              <a:t>everywhere</a:t>
            </a:r>
            <a:endParaRPr lang="fr-FR" sz="2000" dirty="0"/>
          </a:p>
        </p:txBody>
      </p:sp>
      <p:sp>
        <p:nvSpPr>
          <p:cNvPr id="24" name="Rounded Rectangle 11">
            <a:extLst>
              <a:ext uri="{FF2B5EF4-FFF2-40B4-BE49-F238E27FC236}">
                <a16:creationId xmlns:a16="http://schemas.microsoft.com/office/drawing/2014/main" id="{F0B09F96-94B0-4350-AD74-9B51911AA4C6}"/>
              </a:ext>
            </a:extLst>
          </p:cNvPr>
          <p:cNvSpPr/>
          <p:nvPr/>
        </p:nvSpPr>
        <p:spPr>
          <a:xfrm>
            <a:off x="8925533" y="247045"/>
            <a:ext cx="3031795" cy="40004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1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75751" cy="707849"/>
          </a:xfrm>
        </p:spPr>
        <p:txBody>
          <a:bodyPr>
            <a:normAutofit/>
          </a:bodyPr>
          <a:lstStyle/>
          <a:p>
            <a:r>
              <a:rPr lang="en-GB" sz="3600" b="1" dirty="0" err="1">
                <a:solidFill>
                  <a:schemeClr val="bg1"/>
                </a:solidFill>
              </a:rPr>
              <a:t>Etwas</a:t>
            </a:r>
            <a:r>
              <a:rPr lang="en-GB" sz="3600" b="1" dirty="0">
                <a:solidFill>
                  <a:schemeClr val="bg1"/>
                </a:solidFill>
              </a:rPr>
              <a:t> von </a:t>
            </a:r>
            <a:r>
              <a:rPr lang="en-GB" sz="3600" b="1" dirty="0" err="1">
                <a:solidFill>
                  <a:schemeClr val="bg1"/>
                </a:solidFill>
              </a:rPr>
              <a:t>Beruf</a:t>
            </a:r>
            <a:r>
              <a:rPr lang="en-GB" sz="3600" b="1" dirty="0">
                <a:solidFill>
                  <a:schemeClr val="bg1"/>
                </a:solidFill>
              </a:rPr>
              <a:t> 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0130192" cy="954107"/>
          </a:xfrm>
          <a:prstGeom prst="rect">
            <a:avLst/>
          </a:prstGeom>
          <a:noFill/>
        </p:spPr>
        <p:txBody>
          <a:bodyPr wrap="square" rtlCol="0">
            <a:spAutoFit/>
          </a:bodyPr>
          <a:lstStyle/>
          <a:p>
            <a:r>
              <a:rPr lang="en-US" sz="2800" b="1" dirty="0">
                <a:solidFill>
                  <a:schemeClr val="accent5">
                    <a:lumMod val="50000"/>
                  </a:schemeClr>
                </a:solidFill>
              </a:rPr>
              <a:t>X von </a:t>
            </a:r>
            <a:r>
              <a:rPr lang="en-US" sz="2800" b="1" dirty="0" err="1">
                <a:solidFill>
                  <a:schemeClr val="accent5">
                    <a:lumMod val="50000"/>
                  </a:schemeClr>
                </a:solidFill>
              </a:rPr>
              <a:t>Beruf</a:t>
            </a:r>
            <a:r>
              <a:rPr lang="en-US" sz="2800" b="1" dirty="0">
                <a:solidFill>
                  <a:schemeClr val="accent5">
                    <a:lumMod val="50000"/>
                  </a:schemeClr>
                </a:solidFill>
              </a:rPr>
              <a:t> sein </a:t>
            </a:r>
            <a:r>
              <a:rPr lang="en-US" sz="2800" dirty="0">
                <a:solidFill>
                  <a:schemeClr val="accent5">
                    <a:lumMod val="50000"/>
                  </a:schemeClr>
                </a:solidFill>
              </a:rPr>
              <a:t>roughly translates to ‘being X by trade’, or ‘I’m in this line of work, this is my profession’.</a:t>
            </a:r>
          </a:p>
        </p:txBody>
      </p:sp>
      <p:sp>
        <p:nvSpPr>
          <p:cNvPr id="6" name="TextBox 5">
            <a:extLst>
              <a:ext uri="{FF2B5EF4-FFF2-40B4-BE49-F238E27FC236}">
                <a16:creationId xmlns:a16="http://schemas.microsoft.com/office/drawing/2014/main" id="{74197714-E60E-4E6F-AFC1-63ED26438583}"/>
              </a:ext>
            </a:extLst>
          </p:cNvPr>
          <p:cNvSpPr txBox="1"/>
          <p:nvPr/>
        </p:nvSpPr>
        <p:spPr>
          <a:xfrm>
            <a:off x="180000" y="2549534"/>
            <a:ext cx="4816543" cy="954107"/>
          </a:xfrm>
          <a:prstGeom prst="rect">
            <a:avLst/>
          </a:prstGeom>
          <a:noFill/>
        </p:spPr>
        <p:txBody>
          <a:bodyPr wrap="square" rtlCol="0">
            <a:spAutoFit/>
          </a:bodyPr>
          <a:lstStyle/>
          <a:p>
            <a:r>
              <a:rPr lang="en-US" sz="2800" dirty="0" err="1">
                <a:solidFill>
                  <a:schemeClr val="accent5">
                    <a:lumMod val="50000"/>
                  </a:schemeClr>
                </a:solidFill>
              </a:rPr>
              <a:t>zum</a:t>
            </a:r>
            <a:r>
              <a:rPr lang="en-US" sz="2800" dirty="0">
                <a:solidFill>
                  <a:schemeClr val="accent5">
                    <a:lumMod val="50000"/>
                  </a:schemeClr>
                </a:solidFill>
              </a:rPr>
              <a:t> </a:t>
            </a:r>
            <a:r>
              <a:rPr lang="en-US" sz="2800" dirty="0" err="1">
                <a:solidFill>
                  <a:schemeClr val="accent5">
                    <a:lumMod val="50000"/>
                  </a:schemeClr>
                </a:solidFill>
              </a:rPr>
              <a:t>Beispiel</a:t>
            </a:r>
            <a:r>
              <a:rPr lang="en-US" sz="2800" dirty="0">
                <a:solidFill>
                  <a:schemeClr val="accent5">
                    <a:lumMod val="50000"/>
                  </a:schemeClr>
                </a:solidFill>
              </a:rPr>
              <a:t>: </a:t>
            </a:r>
          </a:p>
          <a:p>
            <a:r>
              <a:rPr lang="en-US" sz="2800" dirty="0">
                <a:solidFill>
                  <a:schemeClr val="accent5">
                    <a:lumMod val="50000"/>
                  </a:schemeClr>
                </a:solidFill>
              </a:rPr>
              <a:t>Ich bin Lehrer von </a:t>
            </a:r>
            <a:r>
              <a:rPr lang="en-US" sz="2800" dirty="0" err="1">
                <a:solidFill>
                  <a:schemeClr val="accent5">
                    <a:lumMod val="50000"/>
                  </a:schemeClr>
                </a:solidFill>
              </a:rPr>
              <a:t>Beruf</a:t>
            </a:r>
            <a:r>
              <a:rPr lang="en-US" sz="2800" dirty="0">
                <a:solidFill>
                  <a:schemeClr val="accent5">
                    <a:lumMod val="50000"/>
                  </a:schemeClr>
                </a:solidFill>
              </a:rPr>
              <a:t>.</a:t>
            </a:r>
          </a:p>
        </p:txBody>
      </p:sp>
      <p:sp>
        <p:nvSpPr>
          <p:cNvPr id="8" name="TextBox 7">
            <a:extLst>
              <a:ext uri="{FF2B5EF4-FFF2-40B4-BE49-F238E27FC236}">
                <a16:creationId xmlns:a16="http://schemas.microsoft.com/office/drawing/2014/main" id="{2015D880-0CDB-4A6E-97C9-A11D231B5DDD}"/>
              </a:ext>
            </a:extLst>
          </p:cNvPr>
          <p:cNvSpPr txBox="1"/>
          <p:nvPr/>
        </p:nvSpPr>
        <p:spPr>
          <a:xfrm>
            <a:off x="4615544" y="2951946"/>
            <a:ext cx="6222345" cy="954107"/>
          </a:xfrm>
          <a:prstGeom prst="rect">
            <a:avLst/>
          </a:prstGeom>
          <a:noFill/>
        </p:spPr>
        <p:txBody>
          <a:bodyPr wrap="square" rtlCol="0">
            <a:spAutoFit/>
          </a:bodyPr>
          <a:lstStyle/>
          <a:p>
            <a:r>
              <a:rPr lang="en-US" sz="2800" dirty="0">
                <a:solidFill>
                  <a:schemeClr val="accent5">
                    <a:lumMod val="50000"/>
                  </a:schemeClr>
                </a:solidFill>
              </a:rPr>
              <a:t>= I am a teacher by trade.</a:t>
            </a:r>
          </a:p>
          <a:p>
            <a:r>
              <a:rPr lang="en-US" sz="2800" dirty="0">
                <a:solidFill>
                  <a:schemeClr val="accent5">
                    <a:lumMod val="50000"/>
                  </a:schemeClr>
                </a:solidFill>
              </a:rPr>
              <a:t>   Teaching is my profession.</a:t>
            </a:r>
          </a:p>
        </p:txBody>
      </p:sp>
      <p:sp>
        <p:nvSpPr>
          <p:cNvPr id="9" name="TextBox 8">
            <a:extLst>
              <a:ext uri="{FF2B5EF4-FFF2-40B4-BE49-F238E27FC236}">
                <a16:creationId xmlns:a16="http://schemas.microsoft.com/office/drawing/2014/main" id="{EA154158-B2C9-4D5F-B017-928F57A19214}"/>
              </a:ext>
            </a:extLst>
          </p:cNvPr>
          <p:cNvSpPr txBox="1"/>
          <p:nvPr/>
        </p:nvSpPr>
        <p:spPr>
          <a:xfrm>
            <a:off x="2479414" y="4308465"/>
            <a:ext cx="7233171" cy="1384995"/>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800" b="1" dirty="0">
                <a:solidFill>
                  <a:schemeClr val="accent5">
                    <a:lumMod val="50000"/>
                  </a:schemeClr>
                </a:solidFill>
              </a:rPr>
              <a:t>Remember!</a:t>
            </a:r>
          </a:p>
          <a:p>
            <a:r>
              <a:rPr lang="en-US" sz="2800" dirty="0">
                <a:solidFill>
                  <a:schemeClr val="accent5">
                    <a:lumMod val="50000"/>
                  </a:schemeClr>
                </a:solidFill>
              </a:rPr>
              <a:t>Do not put an article before a job title.</a:t>
            </a:r>
          </a:p>
          <a:p>
            <a:r>
              <a:rPr lang="en-US" sz="2800" dirty="0">
                <a:solidFill>
                  <a:schemeClr val="accent5">
                    <a:lumMod val="50000"/>
                  </a:schemeClr>
                </a:solidFill>
              </a:rPr>
              <a:t>Add –in to the end of feminine job titles.</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3842"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was von </a:t>
            </a:r>
            <a:r>
              <a:rPr lang="en-GB" sz="3600" b="1" dirty="0" err="1">
                <a:solidFill>
                  <a:schemeClr val="bg1"/>
                </a:solidFill>
              </a:rPr>
              <a:t>Beruf</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79942" y="1278930"/>
            <a:ext cx="1201205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treffen</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neuen</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Nachbarn</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von </a:t>
            </a:r>
            <a:r>
              <a:rPr kumimoji="0" lang="en-US" sz="27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Beruf</a:t>
            </a:r>
            <a:r>
              <a:rPr kumimoji="0" lang="en-US" sz="27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314" name="Picture 2" descr="House, Cabin, Casita, Rural, Holiday">
            <a:extLst>
              <a:ext uri="{FF2B5EF4-FFF2-40B4-BE49-F238E27FC236}">
                <a16:creationId xmlns:a16="http://schemas.microsoft.com/office/drawing/2014/main" id="{FDB47A3E-0FEF-4A22-B119-66CD9B68BA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04" y="2534962"/>
            <a:ext cx="1767201" cy="104619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use, Cottage, Residence, Family House">
            <a:extLst>
              <a:ext uri="{FF2B5EF4-FFF2-40B4-BE49-F238E27FC236}">
                <a16:creationId xmlns:a16="http://schemas.microsoft.com/office/drawing/2014/main" id="{F2933AD7-08D8-4F73-BA0F-80D457ADCC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756"/>
          <a:stretch/>
        </p:blipFill>
        <p:spPr bwMode="auto">
          <a:xfrm>
            <a:off x="2779139" y="2248800"/>
            <a:ext cx="1631894" cy="133236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afe, Restaurant, Shield, Pub, Coffee">
            <a:extLst>
              <a:ext uri="{FF2B5EF4-FFF2-40B4-BE49-F238E27FC236}">
                <a16:creationId xmlns:a16="http://schemas.microsoft.com/office/drawing/2014/main" id="{802F8169-ADF4-4352-BCF1-5F590F0293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867"/>
          <a:stretch/>
        </p:blipFill>
        <p:spPr bwMode="auto">
          <a:xfrm>
            <a:off x="4809004" y="4712215"/>
            <a:ext cx="2056491" cy="121750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ouse, Cottage, Residence, Family House, Apartment">
            <a:extLst>
              <a:ext uri="{FF2B5EF4-FFF2-40B4-BE49-F238E27FC236}">
                <a16:creationId xmlns:a16="http://schemas.microsoft.com/office/drawing/2014/main" id="{7A8CA48B-F5F5-4965-A002-D27A8B699C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8897"/>
          <a:stretch/>
        </p:blipFill>
        <p:spPr bwMode="auto">
          <a:xfrm>
            <a:off x="397923" y="4335205"/>
            <a:ext cx="1519038" cy="1575528"/>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Houses, Homes, Architecture, Buildings, Variations">
            <a:extLst>
              <a:ext uri="{FF2B5EF4-FFF2-40B4-BE49-F238E27FC236}">
                <a16:creationId xmlns:a16="http://schemas.microsoft.com/office/drawing/2014/main" id="{C17E102C-D9E1-447C-8806-3B61D18A54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326" t="-1181" r="52035" b="79599"/>
          <a:stretch/>
        </p:blipFill>
        <p:spPr bwMode="auto">
          <a:xfrm>
            <a:off x="2521295" y="4257759"/>
            <a:ext cx="1364064" cy="165297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Houses, Homes, Architecture, Buildings, Variations">
            <a:extLst>
              <a:ext uri="{FF2B5EF4-FFF2-40B4-BE49-F238E27FC236}">
                <a16:creationId xmlns:a16="http://schemas.microsoft.com/office/drawing/2014/main" id="{20861184-3437-4E66-8D3C-F295B4C683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719" t="80000"/>
          <a:stretch/>
        </p:blipFill>
        <p:spPr bwMode="auto">
          <a:xfrm>
            <a:off x="7348616" y="4269477"/>
            <a:ext cx="1433517" cy="1641255"/>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Houses, Homes, Architecture, Buildings, Variations">
            <a:extLst>
              <a:ext uri="{FF2B5EF4-FFF2-40B4-BE49-F238E27FC236}">
                <a16:creationId xmlns:a16="http://schemas.microsoft.com/office/drawing/2014/main" id="{D46188E0-F8DD-4E1F-BDF6-2183EADD3CF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499" t="26207" r="50577" b="53126"/>
          <a:stretch/>
        </p:blipFill>
        <p:spPr bwMode="auto">
          <a:xfrm>
            <a:off x="7115190" y="2228598"/>
            <a:ext cx="1433517" cy="1352562"/>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Houses, Homes, Architecture, Buildings, Variations">
            <a:extLst>
              <a:ext uri="{FF2B5EF4-FFF2-40B4-BE49-F238E27FC236}">
                <a16:creationId xmlns:a16="http://schemas.microsoft.com/office/drawing/2014/main" id="{340E0A53-75CF-4CAE-BDC2-4260A913C4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076" b="79869"/>
          <a:stretch/>
        </p:blipFill>
        <p:spPr bwMode="auto">
          <a:xfrm>
            <a:off x="5261448" y="2534962"/>
            <a:ext cx="1138369" cy="1046198"/>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Custom 16">
            <a:hlinkClick r:id="" action="ppaction://noaction" highlightClick="1">
              <a:snd r:embed="rId9" name="8-3-1-5 Slide 36 1 beep.wav"/>
            </a:hlinkClick>
            <a:extLst>
              <a:ext uri="{FF2B5EF4-FFF2-40B4-BE49-F238E27FC236}">
                <a16:creationId xmlns:a16="http://schemas.microsoft.com/office/drawing/2014/main" id="{C974D661-4DF1-4F8D-B8B3-C94F6C11AF0F}"/>
              </a:ext>
            </a:extLst>
          </p:cNvPr>
          <p:cNvSpPr/>
          <p:nvPr/>
        </p:nvSpPr>
        <p:spPr>
          <a:xfrm>
            <a:off x="9964929" y="22658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0" name="8-3-1-5 Slide 36 2 beep.wav"/>
            </a:hlinkClick>
            <a:extLst>
              <a:ext uri="{FF2B5EF4-FFF2-40B4-BE49-F238E27FC236}">
                <a16:creationId xmlns:a16="http://schemas.microsoft.com/office/drawing/2014/main" id="{6F60AEB9-F9DB-49A8-BCA1-6D2C281EBE1C}"/>
              </a:ext>
            </a:extLst>
          </p:cNvPr>
          <p:cNvSpPr/>
          <p:nvPr/>
        </p:nvSpPr>
        <p:spPr>
          <a:xfrm>
            <a:off x="11005456" y="22658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8-3-1-5 Slide 36 3 beep.wav"/>
            </a:hlinkClick>
            <a:extLst>
              <a:ext uri="{FF2B5EF4-FFF2-40B4-BE49-F238E27FC236}">
                <a16:creationId xmlns:a16="http://schemas.microsoft.com/office/drawing/2014/main" id="{CB014BFB-63C5-47E5-940D-16C9E16A480C}"/>
              </a:ext>
            </a:extLst>
          </p:cNvPr>
          <p:cNvSpPr/>
          <p:nvPr/>
        </p:nvSpPr>
        <p:spPr>
          <a:xfrm>
            <a:off x="9964929" y="32471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2" name="8-3-1-5 Slide 36 4 beep.wav"/>
            </a:hlinkClick>
            <a:extLst>
              <a:ext uri="{FF2B5EF4-FFF2-40B4-BE49-F238E27FC236}">
                <a16:creationId xmlns:a16="http://schemas.microsoft.com/office/drawing/2014/main" id="{456CD1A0-229A-4E9A-9F11-BA7F22CFCBDE}"/>
              </a:ext>
            </a:extLst>
          </p:cNvPr>
          <p:cNvSpPr/>
          <p:nvPr/>
        </p:nvSpPr>
        <p:spPr>
          <a:xfrm>
            <a:off x="11005456" y="32471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3" name="8-3-1-5 Slide 36 5 beep.wav"/>
            </a:hlinkClick>
            <a:extLst>
              <a:ext uri="{FF2B5EF4-FFF2-40B4-BE49-F238E27FC236}">
                <a16:creationId xmlns:a16="http://schemas.microsoft.com/office/drawing/2014/main" id="{D7B6989F-9099-4A69-8281-020948E32173}"/>
              </a:ext>
            </a:extLst>
          </p:cNvPr>
          <p:cNvSpPr/>
          <p:nvPr/>
        </p:nvSpPr>
        <p:spPr>
          <a:xfrm>
            <a:off x="9964929" y="42284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4" name="8-3-1-5 Slide 36 6 beep.wav"/>
            </a:hlinkClick>
            <a:extLst>
              <a:ext uri="{FF2B5EF4-FFF2-40B4-BE49-F238E27FC236}">
                <a16:creationId xmlns:a16="http://schemas.microsoft.com/office/drawing/2014/main" id="{B410B96C-6E08-490C-B77E-A1B640A08ACC}"/>
              </a:ext>
            </a:extLst>
          </p:cNvPr>
          <p:cNvSpPr/>
          <p:nvPr/>
        </p:nvSpPr>
        <p:spPr>
          <a:xfrm>
            <a:off x="11005456" y="4228431"/>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5" name="8-3-1-5 Slide 36 7 beep.wav"/>
            </a:hlinkClick>
            <a:extLst>
              <a:ext uri="{FF2B5EF4-FFF2-40B4-BE49-F238E27FC236}">
                <a16:creationId xmlns:a16="http://schemas.microsoft.com/office/drawing/2014/main" id="{3F05D050-F75D-4F08-88C9-9A0BF9313EA0}"/>
              </a:ext>
            </a:extLst>
          </p:cNvPr>
          <p:cNvSpPr/>
          <p:nvPr/>
        </p:nvSpPr>
        <p:spPr>
          <a:xfrm>
            <a:off x="9964929" y="5209730"/>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6" name="8-3-1-5 Slide 36 8 beep.wav"/>
            </a:hlinkClick>
            <a:extLst>
              <a:ext uri="{FF2B5EF4-FFF2-40B4-BE49-F238E27FC236}">
                <a16:creationId xmlns:a16="http://schemas.microsoft.com/office/drawing/2014/main" id="{60EEE7A1-B724-49A5-85D3-AA77D2F2AE25}"/>
              </a:ext>
            </a:extLst>
          </p:cNvPr>
          <p:cNvSpPr/>
          <p:nvPr/>
        </p:nvSpPr>
        <p:spPr>
          <a:xfrm>
            <a:off x="11005456" y="5209730"/>
            <a:ext cx="720000" cy="72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3330" name="Picture 18" descr="Old, Man, Flowers, Butterfly, Beard">
            <a:extLst>
              <a:ext uri="{FF2B5EF4-FFF2-40B4-BE49-F238E27FC236}">
                <a16:creationId xmlns:a16="http://schemas.microsoft.com/office/drawing/2014/main" id="{6203E40D-3BA2-4BA7-A972-7F844B20021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22332" y="2120143"/>
            <a:ext cx="1507700" cy="1507700"/>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Girl, Glasses, Blonde, T-Shirt, Smiling">
            <a:extLst>
              <a:ext uri="{FF2B5EF4-FFF2-40B4-BE49-F238E27FC236}">
                <a16:creationId xmlns:a16="http://schemas.microsoft.com/office/drawing/2014/main" id="{3C5FFB20-8266-403C-A987-3A411B2C1DC4}"/>
              </a:ext>
            </a:extLst>
          </p:cNvPr>
          <p:cNvPicPr>
            <a:picLocks noChangeAspect="1" noChangeArrowheads="1"/>
          </p:cNvPicPr>
          <p:nvPr/>
        </p:nvPicPr>
        <p:blipFill>
          <a:blip r:embed="rId18">
            <a:clrChange>
              <a:clrFrom>
                <a:srgbClr val="AD4639"/>
              </a:clrFrom>
              <a:clrTo>
                <a:srgbClr val="AD4639">
                  <a:alpha val="0"/>
                </a:srgbClr>
              </a:clrTo>
            </a:clrChange>
            <a:extLst>
              <a:ext uri="{BEBA8EAE-BF5A-486C-A8C5-ECC9F3942E4B}">
                <a14:imgProps xmlns:a14="http://schemas.microsoft.com/office/drawing/2010/main">
                  <a14:imgLayer r:embed="rId19">
                    <a14:imgEffect>
                      <a14:backgroundRemoval t="9706" b="96471" l="9346" r="89720">
                        <a14:foregroundMark x1="54206" y1="10882" x2="43458" y2="10882"/>
                        <a14:foregroundMark x1="74766" y1="10588" x2="43925" y2="9706"/>
                        <a14:foregroundMark x1="46262" y1="40882" x2="40654" y2="43235"/>
                        <a14:foregroundMark x1="44860" y1="47059" x2="53271" y2="44706"/>
                        <a14:foregroundMark x1="49065" y1="88824" x2="45794" y2="90294"/>
                        <a14:foregroundMark x1="60280" y1="87941" x2="60748" y2="89706"/>
                        <a14:foregroundMark x1="63551" y1="96471" x2="63551" y2="92353"/>
                        <a14:foregroundMark x1="50000" y1="95882" x2="46729" y2="95000"/>
                        <a14:foregroundMark x1="71028" y1="38529" x2="67757" y2="41765"/>
                      </a14:backgroundRemoval>
                    </a14:imgEffect>
                  </a14:imgLayer>
                </a14:imgProps>
              </a:ext>
              <a:ext uri="{28A0092B-C50C-407E-A947-70E740481C1C}">
                <a14:useLocalDpi xmlns:a14="http://schemas.microsoft.com/office/drawing/2010/main" val="0"/>
              </a:ext>
            </a:extLst>
          </a:blip>
          <a:srcRect/>
          <a:stretch>
            <a:fillRect/>
          </a:stretch>
        </p:blipFill>
        <p:spPr bwMode="auto">
          <a:xfrm>
            <a:off x="5950122" y="1819220"/>
            <a:ext cx="1138368" cy="1808623"/>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Friends, People, Friendship, Family">
            <a:extLst>
              <a:ext uri="{FF2B5EF4-FFF2-40B4-BE49-F238E27FC236}">
                <a16:creationId xmlns:a16="http://schemas.microsoft.com/office/drawing/2014/main" id="{FF94B97D-734D-4D8D-B40A-486DB534AA4F}"/>
              </a:ext>
            </a:extLst>
          </p:cNvPr>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r="46902" b="44690"/>
          <a:stretch/>
        </p:blipFill>
        <p:spPr bwMode="auto">
          <a:xfrm>
            <a:off x="698812" y="3932676"/>
            <a:ext cx="1957398" cy="2038982"/>
          </a:xfrm>
          <a:prstGeom prst="rect">
            <a:avLst/>
          </a:prstGeom>
          <a:noFill/>
          <a:extLst>
            <a:ext uri="{909E8E84-426E-40DD-AFC4-6F175D3DCCD1}">
              <a14:hiddenFill xmlns:a14="http://schemas.microsoft.com/office/drawing/2010/main">
                <a:solidFill>
                  <a:srgbClr val="FFFFFF"/>
                </a:solidFill>
              </a14:hiddenFill>
            </a:ext>
          </a:extLst>
        </p:spPr>
      </p:pic>
      <p:pic>
        <p:nvPicPr>
          <p:cNvPr id="13336" name="Picture 24" descr="Grandma, Grandmother, Granny, Senior">
            <a:extLst>
              <a:ext uri="{FF2B5EF4-FFF2-40B4-BE49-F238E27FC236}">
                <a16:creationId xmlns:a16="http://schemas.microsoft.com/office/drawing/2014/main" id="{0382EFCF-2ACF-46CD-8AD0-B59332CCD9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30313" y="4335205"/>
            <a:ext cx="855014" cy="1710028"/>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26" descr="Grandparents, Seniors, Elders, Retired, Age, Grandma">
            <a:extLst>
              <a:ext uri="{FF2B5EF4-FFF2-40B4-BE49-F238E27FC236}">
                <a16:creationId xmlns:a16="http://schemas.microsoft.com/office/drawing/2014/main" id="{CE14F95E-6F31-4C47-B9B2-8BA4CE12295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4863" r="19228" b="56431"/>
          <a:stretch/>
        </p:blipFill>
        <p:spPr bwMode="auto">
          <a:xfrm flipH="1">
            <a:off x="3670780" y="4433361"/>
            <a:ext cx="820091" cy="1611872"/>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Comic Characters, Hello, Man, Smile">
            <a:extLst>
              <a:ext uri="{FF2B5EF4-FFF2-40B4-BE49-F238E27FC236}">
                <a16:creationId xmlns:a16="http://schemas.microsoft.com/office/drawing/2014/main" id="{24EB564A-5C5E-47A9-91FE-A82D04B5E5A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72684" y="4006542"/>
            <a:ext cx="968897" cy="1904190"/>
          </a:xfrm>
          <a:prstGeom prst="rect">
            <a:avLst/>
          </a:prstGeom>
          <a:noFill/>
          <a:extLst>
            <a:ext uri="{909E8E84-426E-40DD-AFC4-6F175D3DCCD1}">
              <a14:hiddenFill xmlns:a14="http://schemas.microsoft.com/office/drawing/2010/main">
                <a:solidFill>
                  <a:srgbClr val="FFFFFF"/>
                </a:solidFill>
              </a14:hiddenFill>
            </a:ext>
          </a:extLst>
        </p:spPr>
      </p:pic>
      <p:pic>
        <p:nvPicPr>
          <p:cNvPr id="13342" name="Picture 30" descr="Woman, Serious, Elderly, Aged, Old">
            <a:extLst>
              <a:ext uri="{FF2B5EF4-FFF2-40B4-BE49-F238E27FC236}">
                <a16:creationId xmlns:a16="http://schemas.microsoft.com/office/drawing/2014/main" id="{186C9E68-9144-4091-BD3D-69B3ED16B33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968172">
            <a:off x="8389097" y="4588297"/>
            <a:ext cx="1004669" cy="1399949"/>
          </a:xfrm>
          <a:prstGeom prst="rect">
            <a:avLst/>
          </a:prstGeom>
          <a:noFill/>
          <a:extLst>
            <a:ext uri="{909E8E84-426E-40DD-AFC4-6F175D3DCCD1}">
              <a14:hiddenFill xmlns:a14="http://schemas.microsoft.com/office/drawing/2010/main">
                <a:solidFill>
                  <a:srgbClr val="FFFFFF"/>
                </a:solidFill>
              </a14:hiddenFill>
            </a:ext>
          </a:extLst>
        </p:spPr>
      </p:pic>
      <p:pic>
        <p:nvPicPr>
          <p:cNvPr id="13346" name="Picture 34" descr="Elderly, Couple, Grandparents, Senior">
            <a:extLst>
              <a:ext uri="{FF2B5EF4-FFF2-40B4-BE49-F238E27FC236}">
                <a16:creationId xmlns:a16="http://schemas.microsoft.com/office/drawing/2014/main" id="{FBD6526B-DDE5-42C5-9922-77E790986CF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03863" y="1828436"/>
            <a:ext cx="1840539" cy="1808623"/>
          </a:xfrm>
          <a:prstGeom prst="rect">
            <a:avLst/>
          </a:prstGeom>
          <a:noFill/>
          <a:extLst>
            <a:ext uri="{909E8E84-426E-40DD-AFC4-6F175D3DCCD1}">
              <a14:hiddenFill xmlns:a14="http://schemas.microsoft.com/office/drawing/2010/main">
                <a:solidFill>
                  <a:srgbClr val="FFFFFF"/>
                </a:solidFill>
              </a14:hiddenFill>
            </a:ext>
          </a:extLst>
        </p:spPr>
      </p:pic>
      <p:pic>
        <p:nvPicPr>
          <p:cNvPr id="13348" name="Picture 36" descr="Friends, People, Friendship, Family, Happy, Girl, Woman">
            <a:extLst>
              <a:ext uri="{FF2B5EF4-FFF2-40B4-BE49-F238E27FC236}">
                <a16:creationId xmlns:a16="http://schemas.microsoft.com/office/drawing/2014/main" id="{2E9FA265-FDC9-4FE2-83C2-E6890F9ACF5C}"/>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59219" t="45477"/>
          <a:stretch/>
        </p:blipFill>
        <p:spPr bwMode="auto">
          <a:xfrm>
            <a:off x="3658133" y="1931891"/>
            <a:ext cx="1367643" cy="1828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8754B2-163D-469F-A69C-15A0485C4AA6}"/>
              </a:ext>
            </a:extLst>
          </p:cNvPr>
          <p:cNvSpPr txBox="1"/>
          <p:nvPr/>
        </p:nvSpPr>
        <p:spPr>
          <a:xfrm>
            <a:off x="760757" y="3592604"/>
            <a:ext cx="18143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Müller</a:t>
            </a:r>
          </a:p>
        </p:txBody>
      </p:sp>
      <p:sp>
        <p:nvSpPr>
          <p:cNvPr id="54" name="TextBox 53">
            <a:extLst>
              <a:ext uri="{FF2B5EF4-FFF2-40B4-BE49-F238E27FC236}">
                <a16:creationId xmlns:a16="http://schemas.microsoft.com/office/drawing/2014/main" id="{1764A575-D04C-4AA3-8EF7-BA3B18CFFF2B}"/>
              </a:ext>
            </a:extLst>
          </p:cNvPr>
          <p:cNvSpPr txBox="1"/>
          <p:nvPr/>
        </p:nvSpPr>
        <p:spPr>
          <a:xfrm>
            <a:off x="7398212" y="5932339"/>
            <a:ext cx="18143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Becker</a:t>
            </a:r>
          </a:p>
        </p:txBody>
      </p:sp>
      <p:sp>
        <p:nvSpPr>
          <p:cNvPr id="56" name="TextBox 55">
            <a:extLst>
              <a:ext uri="{FF2B5EF4-FFF2-40B4-BE49-F238E27FC236}">
                <a16:creationId xmlns:a16="http://schemas.microsoft.com/office/drawing/2014/main" id="{B334CB4B-C4E1-40A0-B277-3455B4393870}"/>
              </a:ext>
            </a:extLst>
          </p:cNvPr>
          <p:cNvSpPr txBox="1"/>
          <p:nvPr/>
        </p:nvSpPr>
        <p:spPr>
          <a:xfrm>
            <a:off x="5178442" y="3592604"/>
            <a:ext cx="18591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Weber</a:t>
            </a:r>
          </a:p>
        </p:txBody>
      </p:sp>
      <p:sp>
        <p:nvSpPr>
          <p:cNvPr id="57" name="TextBox 56">
            <a:extLst>
              <a:ext uri="{FF2B5EF4-FFF2-40B4-BE49-F238E27FC236}">
                <a16:creationId xmlns:a16="http://schemas.microsoft.com/office/drawing/2014/main" id="{9758B7AE-B123-427E-A2B1-823F1BB61D96}"/>
              </a:ext>
            </a:extLst>
          </p:cNvPr>
          <p:cNvSpPr txBox="1"/>
          <p:nvPr/>
        </p:nvSpPr>
        <p:spPr>
          <a:xfrm>
            <a:off x="7282486" y="3592604"/>
            <a:ext cx="18896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Fischer</a:t>
            </a:r>
          </a:p>
        </p:txBody>
      </p:sp>
      <p:sp>
        <p:nvSpPr>
          <p:cNvPr id="58" name="TextBox 57">
            <a:extLst>
              <a:ext uri="{FF2B5EF4-FFF2-40B4-BE49-F238E27FC236}">
                <a16:creationId xmlns:a16="http://schemas.microsoft.com/office/drawing/2014/main" id="{D1D7477B-F50B-4478-9384-5780080EAECA}"/>
              </a:ext>
            </a:extLst>
          </p:cNvPr>
          <p:cNvSpPr txBox="1"/>
          <p:nvPr/>
        </p:nvSpPr>
        <p:spPr>
          <a:xfrm>
            <a:off x="2745062" y="3592604"/>
            <a:ext cx="186398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Pfeiffers</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DEC87990-2293-425C-81A5-64AE7979C5BE}"/>
              </a:ext>
            </a:extLst>
          </p:cNvPr>
          <p:cNvSpPr txBox="1"/>
          <p:nvPr/>
        </p:nvSpPr>
        <p:spPr>
          <a:xfrm>
            <a:off x="438287" y="5932339"/>
            <a:ext cx="22604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Schreibers</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B8E014DE-7ECD-4C23-AD05-0C111A2FF749}"/>
              </a:ext>
            </a:extLst>
          </p:cNvPr>
          <p:cNvSpPr txBox="1"/>
          <p:nvPr/>
        </p:nvSpPr>
        <p:spPr>
          <a:xfrm>
            <a:off x="5091930" y="5910732"/>
            <a:ext cx="24318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Kohler</a:t>
            </a:r>
          </a:p>
        </p:txBody>
      </p:sp>
      <p:sp>
        <p:nvSpPr>
          <p:cNvPr id="61" name="TextBox 60">
            <a:extLst>
              <a:ext uri="{FF2B5EF4-FFF2-40B4-BE49-F238E27FC236}">
                <a16:creationId xmlns:a16="http://schemas.microsoft.com/office/drawing/2014/main" id="{3DB2F117-9998-421F-A0C4-56E34FACB7FB}"/>
              </a:ext>
            </a:extLst>
          </p:cNvPr>
          <p:cNvSpPr txBox="1"/>
          <p:nvPr/>
        </p:nvSpPr>
        <p:spPr>
          <a:xfrm>
            <a:off x="2584216" y="5932339"/>
            <a:ext cx="22532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Schusters</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03211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8" name="Picture 36" descr="Friends, People, Friendship, Family, Happy, Girl, Woman">
            <a:extLst>
              <a:ext uri="{FF2B5EF4-FFF2-40B4-BE49-F238E27FC236}">
                <a16:creationId xmlns:a16="http://schemas.microsoft.com/office/drawing/2014/main" id="{2E9FA265-FDC9-4FE2-83C2-E6890F9ACF5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9219" t="45477"/>
          <a:stretch/>
        </p:blipFill>
        <p:spPr bwMode="auto">
          <a:xfrm>
            <a:off x="429571" y="3691822"/>
            <a:ext cx="1367643" cy="1828472"/>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Friends, People, Friendship, Family">
            <a:extLst>
              <a:ext uri="{FF2B5EF4-FFF2-40B4-BE49-F238E27FC236}">
                <a16:creationId xmlns:a16="http://schemas.microsoft.com/office/drawing/2014/main" id="{FF94B97D-734D-4D8D-B40A-486DB534AA4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6902" b="44690"/>
          <a:stretch/>
        </p:blipFill>
        <p:spPr bwMode="auto">
          <a:xfrm>
            <a:off x="27476" y="929421"/>
            <a:ext cx="1957398" cy="20389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 name="Table 10">
            <a:extLst>
              <a:ext uri="{FF2B5EF4-FFF2-40B4-BE49-F238E27FC236}">
                <a16:creationId xmlns:a16="http://schemas.microsoft.com/office/drawing/2014/main" id="{D5237BE5-C138-4D5C-BDA9-63D74B811525}"/>
              </a:ext>
            </a:extLst>
          </p:cNvPr>
          <p:cNvGraphicFramePr>
            <a:graphicFrameLocks noGrp="1"/>
          </p:cNvGraphicFramePr>
          <p:nvPr/>
        </p:nvGraphicFramePr>
        <p:xfrm>
          <a:off x="2072636" y="1566920"/>
          <a:ext cx="8639405" cy="4507551"/>
        </p:xfrm>
        <a:graphic>
          <a:graphicData uri="http://schemas.openxmlformats.org/drawingml/2006/table">
            <a:tbl>
              <a:tblPr firstRow="1" bandRow="1">
                <a:tableStyleId>{00A15C55-8517-42AA-B614-E9B94910E393}</a:tableStyleId>
              </a:tblPr>
              <a:tblGrid>
                <a:gridCol w="3393452">
                  <a:extLst>
                    <a:ext uri="{9D8B030D-6E8A-4147-A177-3AD203B41FA5}">
                      <a16:colId xmlns:a16="http://schemas.microsoft.com/office/drawing/2014/main" val="45622854"/>
                    </a:ext>
                  </a:extLst>
                </a:gridCol>
                <a:gridCol w="2905953">
                  <a:extLst>
                    <a:ext uri="{9D8B030D-6E8A-4147-A177-3AD203B41FA5}">
                      <a16:colId xmlns:a16="http://schemas.microsoft.com/office/drawing/2014/main" val="3715615027"/>
                    </a:ext>
                  </a:extLst>
                </a:gridCol>
                <a:gridCol w="2340000">
                  <a:extLst>
                    <a:ext uri="{9D8B030D-6E8A-4147-A177-3AD203B41FA5}">
                      <a16:colId xmlns:a16="http://schemas.microsoft.com/office/drawing/2014/main" val="116245168"/>
                    </a:ext>
                  </a:extLst>
                </a:gridCol>
              </a:tblGrid>
              <a:tr h="500839">
                <a:tc>
                  <a:txBody>
                    <a:bodyPr/>
                    <a:lstStyle/>
                    <a:p>
                      <a:pPr algn="ctr"/>
                      <a:r>
                        <a:rPr lang="fr-FR" sz="2400" dirty="0" err="1">
                          <a:solidFill>
                            <a:schemeClr val="bg1"/>
                          </a:solidFill>
                        </a:rPr>
                        <a:t>Wer</a:t>
                      </a:r>
                      <a:endParaRPr lang="fr-FR" sz="2400" dirty="0">
                        <a:solidFill>
                          <a:schemeClr val="bg1"/>
                        </a:solidFill>
                      </a:endParaRPr>
                    </a:p>
                  </a:txBody>
                  <a:tcPr anchor="ctr">
                    <a:solidFill>
                      <a:srgbClr val="DAA520"/>
                    </a:solidFill>
                  </a:tcPr>
                </a:tc>
                <a:tc>
                  <a:txBody>
                    <a:bodyPr/>
                    <a:lstStyle/>
                    <a:p>
                      <a:pPr algn="ctr"/>
                      <a:r>
                        <a:rPr lang="fr-FR" sz="2400" dirty="0" err="1">
                          <a:solidFill>
                            <a:schemeClr val="bg1"/>
                          </a:solidFill>
                        </a:rPr>
                        <a:t>Was</a:t>
                      </a:r>
                      <a:endParaRPr lang="fr-FR" sz="2400" dirty="0">
                        <a:solidFill>
                          <a:schemeClr val="bg1"/>
                        </a:solidFill>
                      </a:endParaRPr>
                    </a:p>
                  </a:txBody>
                  <a:tcPr anchor="ctr">
                    <a:solidFill>
                      <a:srgbClr val="DAA520"/>
                    </a:solidFill>
                  </a:tcPr>
                </a:tc>
                <a:tc>
                  <a:txBody>
                    <a:bodyPr/>
                    <a:lstStyle/>
                    <a:p>
                      <a:pPr algn="ctr"/>
                      <a:r>
                        <a:rPr lang="fr-FR" sz="2400" dirty="0" err="1">
                          <a:solidFill>
                            <a:schemeClr val="bg1"/>
                          </a:solidFill>
                        </a:rPr>
                        <a:t>auf</a:t>
                      </a:r>
                      <a:r>
                        <a:rPr lang="fr-FR" sz="2400" dirty="0">
                          <a:solidFill>
                            <a:schemeClr val="bg1"/>
                          </a:solidFill>
                        </a:rPr>
                        <a:t> </a:t>
                      </a:r>
                      <a:r>
                        <a:rPr lang="fr-FR" sz="2400" dirty="0" err="1">
                          <a:solidFill>
                            <a:schemeClr val="bg1"/>
                          </a:solidFill>
                        </a:rPr>
                        <a:t>Englisch</a:t>
                      </a:r>
                      <a:endParaRPr lang="fr-FR" sz="2400" dirty="0">
                        <a:solidFill>
                          <a:schemeClr val="bg1"/>
                        </a:solidFill>
                      </a:endParaRPr>
                    </a:p>
                  </a:txBody>
                  <a:tcPr anchor="ctr">
                    <a:solidFill>
                      <a:srgbClr val="DAA520"/>
                    </a:solidFill>
                  </a:tcPr>
                </a:tc>
                <a:extLst>
                  <a:ext uri="{0D108BD9-81ED-4DB2-BD59-A6C34878D82A}">
                    <a16:rowId xmlns:a16="http://schemas.microsoft.com/office/drawing/2014/main" val="536284324"/>
                  </a:ext>
                </a:extLst>
              </a:tr>
              <a:tr h="500839">
                <a:tc>
                  <a:txBody>
                    <a:bodyPr/>
                    <a:lstStyle/>
                    <a:p>
                      <a:pPr algn="ctr"/>
                      <a:r>
                        <a:rPr lang="fr-FR" sz="2400" dirty="0">
                          <a:solidFill>
                            <a:srgbClr val="115076"/>
                          </a:solidFill>
                        </a:rPr>
                        <a:t>Frau Weber</a:t>
                      </a:r>
                    </a:p>
                  </a:txBody>
                  <a:tcPr anchor="ctr"/>
                </a:tc>
                <a:tc>
                  <a:txBody>
                    <a:bodyPr/>
                    <a:lstStyle/>
                    <a:p>
                      <a:pPr algn="ctr"/>
                      <a:r>
                        <a:rPr lang="fr-FR" sz="2400" dirty="0" err="1">
                          <a:solidFill>
                            <a:srgbClr val="115076"/>
                          </a:solidFill>
                        </a:rPr>
                        <a:t>Lehrerin</a:t>
                      </a:r>
                      <a:endParaRPr lang="fr-FR" sz="2400" dirty="0">
                        <a:solidFill>
                          <a:srgbClr val="115076"/>
                        </a:solidFill>
                      </a:endParaRPr>
                    </a:p>
                  </a:txBody>
                  <a:tcPr anchor="ctr"/>
                </a:tc>
                <a:tc>
                  <a:txBody>
                    <a:bodyPr/>
                    <a:lstStyle/>
                    <a:p>
                      <a:pPr algn="ctr"/>
                      <a:r>
                        <a:rPr lang="fr-FR" sz="2400" dirty="0" err="1">
                          <a:solidFill>
                            <a:srgbClr val="115076"/>
                          </a:solidFill>
                        </a:rPr>
                        <a:t>teacher</a:t>
                      </a:r>
                      <a:endParaRPr lang="fr-FR" sz="2400" dirty="0">
                        <a:solidFill>
                          <a:srgbClr val="115076"/>
                        </a:solidFill>
                      </a:endParaRPr>
                    </a:p>
                  </a:txBody>
                  <a:tcPr anchor="ctr"/>
                </a:tc>
                <a:extLst>
                  <a:ext uri="{0D108BD9-81ED-4DB2-BD59-A6C34878D82A}">
                    <a16:rowId xmlns:a16="http://schemas.microsoft.com/office/drawing/2014/main" val="1055292205"/>
                  </a:ext>
                </a:extLst>
              </a:tr>
              <a:tr h="5008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kern="1200" noProof="0" dirty="0">
                          <a:solidFill>
                            <a:srgbClr val="115076"/>
                          </a:solidFill>
                          <a:latin typeface="+mn-lt"/>
                          <a:ea typeface="+mn-ea"/>
                          <a:cs typeface="+mn-cs"/>
                        </a:rPr>
                        <a:t>Die </a:t>
                      </a:r>
                      <a:r>
                        <a:rPr lang="fr-FR" sz="2400" kern="1200" noProof="0" dirty="0" err="1">
                          <a:solidFill>
                            <a:srgbClr val="115076"/>
                          </a:solidFill>
                          <a:latin typeface="+mn-lt"/>
                          <a:ea typeface="+mn-ea"/>
                          <a:cs typeface="+mn-cs"/>
                        </a:rPr>
                        <a:t>Schreibers</a:t>
                      </a:r>
                      <a:endParaRPr lang="fr-FR" sz="2400" kern="1200" noProof="0" dirty="0">
                        <a:solidFill>
                          <a:srgbClr val="115076"/>
                        </a:solidFill>
                        <a:latin typeface="+mn-lt"/>
                        <a:ea typeface="+mn-ea"/>
                        <a:cs typeface="+mn-cs"/>
                      </a:endParaRPr>
                    </a:p>
                  </a:txBody>
                  <a:tcPr anchor="ctr"/>
                </a:tc>
                <a:tc>
                  <a:txBody>
                    <a:bodyPr/>
                    <a:lstStyle/>
                    <a:p>
                      <a:pPr algn="ctr"/>
                      <a:r>
                        <a:rPr lang="fr-FR" sz="2400" dirty="0" err="1">
                          <a:solidFill>
                            <a:srgbClr val="115076"/>
                          </a:solidFill>
                        </a:rPr>
                        <a:t>Ärzte</a:t>
                      </a:r>
                      <a:endParaRPr lang="fr-FR" sz="2400" dirty="0">
                        <a:solidFill>
                          <a:srgbClr val="115076"/>
                        </a:solidFill>
                      </a:endParaRPr>
                    </a:p>
                  </a:txBody>
                  <a:tcPr anchor="ctr"/>
                </a:tc>
                <a:tc>
                  <a:txBody>
                    <a:bodyPr/>
                    <a:lstStyle/>
                    <a:p>
                      <a:pPr algn="ctr"/>
                      <a:r>
                        <a:rPr lang="fr-FR" sz="2400" dirty="0" err="1">
                          <a:solidFill>
                            <a:srgbClr val="115076"/>
                          </a:solidFill>
                        </a:rPr>
                        <a:t>doctors</a:t>
                      </a:r>
                      <a:endParaRPr lang="fr-FR" sz="2400" dirty="0">
                        <a:solidFill>
                          <a:srgbClr val="115076"/>
                        </a:solidFill>
                      </a:endParaRPr>
                    </a:p>
                  </a:txBody>
                  <a:tcPr anchor="ctr"/>
                </a:tc>
                <a:extLst>
                  <a:ext uri="{0D108BD9-81ED-4DB2-BD59-A6C34878D82A}">
                    <a16:rowId xmlns:a16="http://schemas.microsoft.com/office/drawing/2014/main" val="2280547973"/>
                  </a:ext>
                </a:extLst>
              </a:tr>
              <a:tr h="500839">
                <a:tc>
                  <a:txBody>
                    <a:bodyPr/>
                    <a:lstStyle/>
                    <a:p>
                      <a:pPr algn="ctr"/>
                      <a:r>
                        <a:rPr lang="fr-FR" sz="2400" dirty="0">
                          <a:solidFill>
                            <a:srgbClr val="115076"/>
                          </a:solidFill>
                        </a:rPr>
                        <a:t>Herr Müller</a:t>
                      </a:r>
                    </a:p>
                  </a:txBody>
                  <a:tcPr anchor="ctr"/>
                </a:tc>
                <a:tc>
                  <a:txBody>
                    <a:bodyPr/>
                    <a:lstStyle/>
                    <a:p>
                      <a:pPr algn="ctr"/>
                      <a:r>
                        <a:rPr lang="fr-FR" sz="2400" dirty="0" err="1">
                          <a:solidFill>
                            <a:srgbClr val="115076"/>
                          </a:solidFill>
                        </a:rPr>
                        <a:t>Musiker</a:t>
                      </a:r>
                      <a:endParaRPr lang="fr-FR" sz="2400" dirty="0">
                        <a:solidFill>
                          <a:srgbClr val="115076"/>
                        </a:solidFill>
                      </a:endParaRPr>
                    </a:p>
                  </a:txBody>
                  <a:tcPr anchor="ctr"/>
                </a:tc>
                <a:tc>
                  <a:txBody>
                    <a:bodyPr/>
                    <a:lstStyle/>
                    <a:p>
                      <a:pPr algn="ctr"/>
                      <a:r>
                        <a:rPr lang="fr-FR" sz="2400" dirty="0" err="1">
                          <a:solidFill>
                            <a:srgbClr val="115076"/>
                          </a:solidFill>
                        </a:rPr>
                        <a:t>musician</a:t>
                      </a:r>
                      <a:endParaRPr lang="fr-FR" sz="2400" dirty="0">
                        <a:solidFill>
                          <a:srgbClr val="115076"/>
                        </a:solidFill>
                      </a:endParaRPr>
                    </a:p>
                  </a:txBody>
                  <a:tcPr anchor="ctr"/>
                </a:tc>
                <a:extLst>
                  <a:ext uri="{0D108BD9-81ED-4DB2-BD59-A6C34878D82A}">
                    <a16:rowId xmlns:a16="http://schemas.microsoft.com/office/drawing/2014/main" val="2239125202"/>
                  </a:ext>
                </a:extLst>
              </a:tr>
              <a:tr h="500839">
                <a:tc>
                  <a:txBody>
                    <a:bodyPr/>
                    <a:lstStyle/>
                    <a:p>
                      <a:pPr algn="ctr"/>
                      <a:r>
                        <a:rPr lang="fr-FR" sz="2400" dirty="0">
                          <a:solidFill>
                            <a:srgbClr val="115076"/>
                          </a:solidFill>
                        </a:rPr>
                        <a:t>Herr Kohler</a:t>
                      </a:r>
                    </a:p>
                  </a:txBody>
                  <a:tcPr anchor="ctr"/>
                </a:tc>
                <a:tc>
                  <a:txBody>
                    <a:bodyPr/>
                    <a:lstStyle/>
                    <a:p>
                      <a:pPr algn="ctr"/>
                      <a:r>
                        <a:rPr lang="fr-FR" sz="2400" dirty="0" err="1">
                          <a:solidFill>
                            <a:srgbClr val="115076"/>
                          </a:solidFill>
                        </a:rPr>
                        <a:t>Fußballer</a:t>
                      </a:r>
                      <a:endParaRPr lang="fr-FR" sz="2400" dirty="0">
                        <a:solidFill>
                          <a:srgbClr val="115076"/>
                        </a:solidFill>
                      </a:endParaRPr>
                    </a:p>
                  </a:txBody>
                  <a:tcPr anchor="ctr"/>
                </a:tc>
                <a:tc>
                  <a:txBody>
                    <a:bodyPr/>
                    <a:lstStyle/>
                    <a:p>
                      <a:pPr algn="ctr"/>
                      <a:r>
                        <a:rPr lang="fr-FR" sz="2400" dirty="0">
                          <a:solidFill>
                            <a:srgbClr val="115076"/>
                          </a:solidFill>
                        </a:rPr>
                        <a:t>footballer</a:t>
                      </a:r>
                    </a:p>
                  </a:txBody>
                  <a:tcPr anchor="ctr"/>
                </a:tc>
                <a:extLst>
                  <a:ext uri="{0D108BD9-81ED-4DB2-BD59-A6C34878D82A}">
                    <a16:rowId xmlns:a16="http://schemas.microsoft.com/office/drawing/2014/main" val="1354561292"/>
                  </a:ext>
                </a:extLst>
              </a:tr>
              <a:tr h="500839">
                <a:tc>
                  <a:txBody>
                    <a:bodyPr/>
                    <a:lstStyle/>
                    <a:p>
                      <a:pPr algn="ctr"/>
                      <a:r>
                        <a:rPr lang="fr-FR" sz="2400" dirty="0">
                          <a:solidFill>
                            <a:srgbClr val="115076"/>
                          </a:solidFill>
                        </a:rPr>
                        <a:t>Herr </a:t>
                      </a:r>
                      <a:r>
                        <a:rPr lang="fr-FR" sz="2400" dirty="0" err="1">
                          <a:solidFill>
                            <a:srgbClr val="115076"/>
                          </a:solidFill>
                        </a:rPr>
                        <a:t>und</a:t>
                      </a:r>
                      <a:r>
                        <a:rPr lang="fr-FR" sz="2400" dirty="0">
                          <a:solidFill>
                            <a:srgbClr val="115076"/>
                          </a:solidFill>
                        </a:rPr>
                        <a:t> Frau Fischer</a:t>
                      </a:r>
                    </a:p>
                  </a:txBody>
                  <a:tcPr anchor="ctr"/>
                </a:tc>
                <a:tc>
                  <a:txBody>
                    <a:bodyPr/>
                    <a:lstStyle/>
                    <a:p>
                      <a:pPr algn="ctr"/>
                      <a:r>
                        <a:rPr lang="fr-FR" sz="2400" dirty="0" err="1">
                          <a:solidFill>
                            <a:srgbClr val="115076"/>
                          </a:solidFill>
                        </a:rPr>
                        <a:t>Künstler</a:t>
                      </a:r>
                      <a:endParaRPr lang="fr-FR" sz="2400" dirty="0">
                        <a:solidFill>
                          <a:srgbClr val="115076"/>
                        </a:solidFill>
                      </a:endParaRPr>
                    </a:p>
                  </a:txBody>
                  <a:tcPr anchor="ctr"/>
                </a:tc>
                <a:tc>
                  <a:txBody>
                    <a:bodyPr/>
                    <a:lstStyle/>
                    <a:p>
                      <a:pPr algn="ctr"/>
                      <a:r>
                        <a:rPr lang="fr-FR" sz="2400" dirty="0" err="1">
                          <a:solidFill>
                            <a:srgbClr val="115076"/>
                          </a:solidFill>
                        </a:rPr>
                        <a:t>artists</a:t>
                      </a:r>
                      <a:endParaRPr lang="fr-FR" sz="2400" dirty="0">
                        <a:solidFill>
                          <a:srgbClr val="115076"/>
                        </a:solidFill>
                      </a:endParaRPr>
                    </a:p>
                  </a:txBody>
                  <a:tcPr anchor="ctr"/>
                </a:tc>
                <a:extLst>
                  <a:ext uri="{0D108BD9-81ED-4DB2-BD59-A6C34878D82A}">
                    <a16:rowId xmlns:a16="http://schemas.microsoft.com/office/drawing/2014/main" val="4132796329"/>
                  </a:ext>
                </a:extLst>
              </a:tr>
              <a:tr h="500839">
                <a:tc>
                  <a:txBody>
                    <a:bodyPr/>
                    <a:lstStyle/>
                    <a:p>
                      <a:pPr algn="ctr"/>
                      <a:r>
                        <a:rPr lang="fr-FR" sz="2400" dirty="0">
                          <a:solidFill>
                            <a:srgbClr val="115076"/>
                          </a:solidFill>
                        </a:rPr>
                        <a:t>Die </a:t>
                      </a:r>
                      <a:r>
                        <a:rPr lang="fr-FR" sz="2400" dirty="0" err="1">
                          <a:solidFill>
                            <a:srgbClr val="115076"/>
                          </a:solidFill>
                        </a:rPr>
                        <a:t>Pfeiffers</a:t>
                      </a:r>
                      <a:endParaRPr lang="fr-FR" sz="2400" dirty="0">
                        <a:solidFill>
                          <a:srgbClr val="115076"/>
                        </a:solidFill>
                      </a:endParaRPr>
                    </a:p>
                  </a:txBody>
                  <a:tcPr anchor="ctr"/>
                </a:tc>
                <a:tc>
                  <a:txBody>
                    <a:bodyPr/>
                    <a:lstStyle/>
                    <a:p>
                      <a:pPr algn="ctr"/>
                      <a:r>
                        <a:rPr lang="fr-FR" sz="2400" dirty="0" err="1">
                          <a:solidFill>
                            <a:srgbClr val="115076"/>
                          </a:solidFill>
                        </a:rPr>
                        <a:t>Schauspielerinnen</a:t>
                      </a:r>
                      <a:endParaRPr lang="fr-FR" sz="2400" dirty="0">
                        <a:solidFill>
                          <a:srgbClr val="115076"/>
                        </a:solidFill>
                      </a:endParaRPr>
                    </a:p>
                  </a:txBody>
                  <a:tcPr anchor="ctr"/>
                </a:tc>
                <a:tc>
                  <a:txBody>
                    <a:bodyPr/>
                    <a:lstStyle/>
                    <a:p>
                      <a:pPr algn="ctr"/>
                      <a:r>
                        <a:rPr lang="fr-FR" sz="2400" dirty="0" err="1">
                          <a:solidFill>
                            <a:srgbClr val="115076"/>
                          </a:solidFill>
                        </a:rPr>
                        <a:t>actresses</a:t>
                      </a:r>
                      <a:endParaRPr lang="fr-FR" sz="2400" dirty="0">
                        <a:solidFill>
                          <a:srgbClr val="115076"/>
                        </a:solidFill>
                      </a:endParaRPr>
                    </a:p>
                  </a:txBody>
                  <a:tcPr anchor="ctr"/>
                </a:tc>
                <a:extLst>
                  <a:ext uri="{0D108BD9-81ED-4DB2-BD59-A6C34878D82A}">
                    <a16:rowId xmlns:a16="http://schemas.microsoft.com/office/drawing/2014/main" val="1710562179"/>
                  </a:ext>
                </a:extLst>
              </a:tr>
              <a:tr h="500839">
                <a:tc>
                  <a:txBody>
                    <a:bodyPr/>
                    <a:lstStyle/>
                    <a:p>
                      <a:pPr algn="ctr"/>
                      <a:r>
                        <a:rPr lang="fr-FR" sz="2400" dirty="0">
                          <a:solidFill>
                            <a:srgbClr val="115076"/>
                          </a:solidFill>
                        </a:rPr>
                        <a:t>Die</a:t>
                      </a:r>
                      <a:r>
                        <a:rPr lang="fr-FR" sz="2400" baseline="0" dirty="0">
                          <a:solidFill>
                            <a:srgbClr val="115076"/>
                          </a:solidFill>
                        </a:rPr>
                        <a:t> </a:t>
                      </a:r>
                      <a:r>
                        <a:rPr lang="fr-FR" sz="2400" baseline="0" dirty="0" err="1">
                          <a:solidFill>
                            <a:srgbClr val="115076"/>
                          </a:solidFill>
                        </a:rPr>
                        <a:t>Schusters</a:t>
                      </a:r>
                      <a:endParaRPr lang="fr-FR" sz="2400" dirty="0">
                        <a:solidFill>
                          <a:srgbClr val="115076"/>
                        </a:solidFill>
                      </a:endParaRPr>
                    </a:p>
                  </a:txBody>
                  <a:tcPr anchor="ctr"/>
                </a:tc>
                <a:tc>
                  <a:txBody>
                    <a:bodyPr/>
                    <a:lstStyle/>
                    <a:p>
                      <a:pPr algn="ctr"/>
                      <a:r>
                        <a:rPr lang="fr-FR" sz="2400" dirty="0" err="1">
                          <a:solidFill>
                            <a:srgbClr val="115076"/>
                          </a:solidFill>
                        </a:rPr>
                        <a:t>Lehrerinnen</a:t>
                      </a:r>
                      <a:endParaRPr lang="fr-FR" sz="2400" dirty="0">
                        <a:solidFill>
                          <a:srgbClr val="115076"/>
                        </a:solidFill>
                      </a:endParaRPr>
                    </a:p>
                  </a:txBody>
                  <a:tcPr anchor="ctr"/>
                </a:tc>
                <a:tc>
                  <a:txBody>
                    <a:bodyPr/>
                    <a:lstStyle/>
                    <a:p>
                      <a:pPr algn="ctr"/>
                      <a:r>
                        <a:rPr lang="fr-FR" sz="2400" dirty="0" err="1">
                          <a:solidFill>
                            <a:srgbClr val="115076"/>
                          </a:solidFill>
                        </a:rPr>
                        <a:t>teachers</a:t>
                      </a:r>
                      <a:endParaRPr lang="fr-FR" sz="2400" dirty="0">
                        <a:solidFill>
                          <a:srgbClr val="115076"/>
                        </a:solidFill>
                      </a:endParaRPr>
                    </a:p>
                  </a:txBody>
                  <a:tcPr anchor="ctr"/>
                </a:tc>
                <a:extLst>
                  <a:ext uri="{0D108BD9-81ED-4DB2-BD59-A6C34878D82A}">
                    <a16:rowId xmlns:a16="http://schemas.microsoft.com/office/drawing/2014/main" val="452067918"/>
                  </a:ext>
                </a:extLst>
              </a:tr>
              <a:tr h="500839">
                <a:tc>
                  <a:txBody>
                    <a:bodyPr/>
                    <a:lstStyle/>
                    <a:p>
                      <a:pPr algn="ctr"/>
                      <a:r>
                        <a:rPr lang="fr-FR" sz="2400" dirty="0">
                          <a:solidFill>
                            <a:srgbClr val="115076"/>
                          </a:solidFill>
                        </a:rPr>
                        <a:t>Frau Becker</a:t>
                      </a:r>
                    </a:p>
                  </a:txBody>
                  <a:tcPr anchor="ctr"/>
                </a:tc>
                <a:tc>
                  <a:txBody>
                    <a:bodyPr/>
                    <a:lstStyle/>
                    <a:p>
                      <a:pPr algn="ctr"/>
                      <a:r>
                        <a:rPr lang="fr-FR" sz="2400" dirty="0" err="1">
                          <a:solidFill>
                            <a:srgbClr val="115076"/>
                          </a:solidFill>
                        </a:rPr>
                        <a:t>Sängerin</a:t>
                      </a:r>
                      <a:endParaRPr lang="fr-FR" sz="2400" dirty="0">
                        <a:solidFill>
                          <a:srgbClr val="115076"/>
                        </a:solidFill>
                      </a:endParaRPr>
                    </a:p>
                  </a:txBody>
                  <a:tcPr anchor="ctr"/>
                </a:tc>
                <a:tc>
                  <a:txBody>
                    <a:bodyPr/>
                    <a:lstStyle/>
                    <a:p>
                      <a:pPr algn="ctr"/>
                      <a:r>
                        <a:rPr lang="fr-FR" sz="2400" dirty="0">
                          <a:solidFill>
                            <a:srgbClr val="115076"/>
                          </a:solidFill>
                        </a:rPr>
                        <a:t>singer</a:t>
                      </a:r>
                    </a:p>
                  </a:txBody>
                  <a:tcPr anchor="ctr"/>
                </a:tc>
                <a:extLst>
                  <a:ext uri="{0D108BD9-81ED-4DB2-BD59-A6C34878D82A}">
                    <a16:rowId xmlns:a16="http://schemas.microsoft.com/office/drawing/2014/main" val="2418147699"/>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3842"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was von </a:t>
            </a:r>
            <a:r>
              <a:rPr lang="en-GB" sz="3600" b="1" dirty="0" err="1">
                <a:solidFill>
                  <a:schemeClr val="bg1"/>
                </a:solidFill>
              </a:rPr>
              <a:t>Beruf</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7127772" y="299030"/>
            <a:ext cx="2338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6" name="8-3-1-5 Slide 36 1.wav"/>
            </a:hlinkClick>
            <a:extLst>
              <a:ext uri="{FF2B5EF4-FFF2-40B4-BE49-F238E27FC236}">
                <a16:creationId xmlns:a16="http://schemas.microsoft.com/office/drawing/2014/main" id="{C974D661-4DF1-4F8D-B8B3-C94F6C11AF0F}"/>
              </a:ext>
            </a:extLst>
          </p:cNvPr>
          <p:cNvSpPr/>
          <p:nvPr/>
        </p:nvSpPr>
        <p:spPr>
          <a:xfrm>
            <a:off x="1529977" y="210171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7" name="8-3-1-5 Slide 36 2.wav"/>
            </a:hlinkClick>
            <a:extLst>
              <a:ext uri="{FF2B5EF4-FFF2-40B4-BE49-F238E27FC236}">
                <a16:creationId xmlns:a16="http://schemas.microsoft.com/office/drawing/2014/main" id="{6F60AEB9-F9DB-49A8-BCA1-6D2C281EBE1C}"/>
              </a:ext>
            </a:extLst>
          </p:cNvPr>
          <p:cNvSpPr/>
          <p:nvPr/>
        </p:nvSpPr>
        <p:spPr>
          <a:xfrm>
            <a:off x="1528938" y="25743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8" name="8-3-1-5 Slide 36 3.wav"/>
            </a:hlinkClick>
            <a:extLst>
              <a:ext uri="{FF2B5EF4-FFF2-40B4-BE49-F238E27FC236}">
                <a16:creationId xmlns:a16="http://schemas.microsoft.com/office/drawing/2014/main" id="{CB014BFB-63C5-47E5-940D-16C9E16A480C}"/>
              </a:ext>
            </a:extLst>
          </p:cNvPr>
          <p:cNvSpPr/>
          <p:nvPr/>
        </p:nvSpPr>
        <p:spPr>
          <a:xfrm>
            <a:off x="1528938" y="30850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9" name="8-3-1-5 Slide 36 4.wav"/>
            </a:hlinkClick>
            <a:extLst>
              <a:ext uri="{FF2B5EF4-FFF2-40B4-BE49-F238E27FC236}">
                <a16:creationId xmlns:a16="http://schemas.microsoft.com/office/drawing/2014/main" id="{456CD1A0-229A-4E9A-9F11-BA7F22CFCBDE}"/>
              </a:ext>
            </a:extLst>
          </p:cNvPr>
          <p:cNvSpPr/>
          <p:nvPr/>
        </p:nvSpPr>
        <p:spPr>
          <a:xfrm>
            <a:off x="1528938" y="356720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0" name="8-3-1-5 Slide 36 5.wav"/>
            </a:hlinkClick>
            <a:extLst>
              <a:ext uri="{FF2B5EF4-FFF2-40B4-BE49-F238E27FC236}">
                <a16:creationId xmlns:a16="http://schemas.microsoft.com/office/drawing/2014/main" id="{D7B6989F-9099-4A69-8281-020948E32173}"/>
              </a:ext>
            </a:extLst>
          </p:cNvPr>
          <p:cNvSpPr/>
          <p:nvPr/>
        </p:nvSpPr>
        <p:spPr>
          <a:xfrm>
            <a:off x="1528938" y="4084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1" name="8-3-1-5 Slide 36 6.wav"/>
            </a:hlinkClick>
            <a:extLst>
              <a:ext uri="{FF2B5EF4-FFF2-40B4-BE49-F238E27FC236}">
                <a16:creationId xmlns:a16="http://schemas.microsoft.com/office/drawing/2014/main" id="{B410B96C-6E08-490C-B77E-A1B640A08ACC}"/>
              </a:ext>
            </a:extLst>
          </p:cNvPr>
          <p:cNvSpPr/>
          <p:nvPr/>
        </p:nvSpPr>
        <p:spPr>
          <a:xfrm>
            <a:off x="1528938" y="45706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2" name="8-3-1-5 Slide 36 7.wav"/>
            </a:hlinkClick>
            <a:extLst>
              <a:ext uri="{FF2B5EF4-FFF2-40B4-BE49-F238E27FC236}">
                <a16:creationId xmlns:a16="http://schemas.microsoft.com/office/drawing/2014/main" id="{3F05D050-F75D-4F08-88C9-9A0BF9313EA0}"/>
              </a:ext>
            </a:extLst>
          </p:cNvPr>
          <p:cNvSpPr/>
          <p:nvPr/>
        </p:nvSpPr>
        <p:spPr>
          <a:xfrm>
            <a:off x="1528938" y="50770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3" name="8-3-1-5 Slide 36 8.wav"/>
            </a:hlinkClick>
            <a:extLst>
              <a:ext uri="{FF2B5EF4-FFF2-40B4-BE49-F238E27FC236}">
                <a16:creationId xmlns:a16="http://schemas.microsoft.com/office/drawing/2014/main" id="{60EEE7A1-B724-49A5-85D3-AA77D2F2AE25}"/>
              </a:ext>
            </a:extLst>
          </p:cNvPr>
          <p:cNvSpPr/>
          <p:nvPr/>
        </p:nvSpPr>
        <p:spPr>
          <a:xfrm>
            <a:off x="1528938" y="556417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3330" name="Picture 18" descr="Old, Man, Flowers, Butterfly, Beard">
            <a:extLst>
              <a:ext uri="{FF2B5EF4-FFF2-40B4-BE49-F238E27FC236}">
                <a16:creationId xmlns:a16="http://schemas.microsoft.com/office/drawing/2014/main" id="{6203E40D-3BA2-4BA7-A972-7F844B2002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22193" y="1463759"/>
            <a:ext cx="1507700" cy="1507700"/>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Girl, Glasses, Blonde, T-Shirt, Smiling">
            <a:extLst>
              <a:ext uri="{FF2B5EF4-FFF2-40B4-BE49-F238E27FC236}">
                <a16:creationId xmlns:a16="http://schemas.microsoft.com/office/drawing/2014/main" id="{3C5FFB20-8266-403C-A987-3A411B2C1DC4}"/>
              </a:ext>
            </a:extLst>
          </p:cNvPr>
          <p:cNvPicPr>
            <a:picLocks noChangeAspect="1" noChangeArrowheads="1"/>
          </p:cNvPicPr>
          <p:nvPr/>
        </p:nvPicPr>
        <p:blipFill>
          <a:blip r:embed="rId15">
            <a:clrChange>
              <a:clrFrom>
                <a:srgbClr val="AD4639"/>
              </a:clrFrom>
              <a:clrTo>
                <a:srgbClr val="AD4639">
                  <a:alpha val="0"/>
                </a:srgbClr>
              </a:clrTo>
            </a:clrChange>
            <a:extLst>
              <a:ext uri="{BEBA8EAE-BF5A-486C-A8C5-ECC9F3942E4B}">
                <a14:imgProps xmlns:a14="http://schemas.microsoft.com/office/drawing/2010/main">
                  <a14:imgLayer r:embed="rId16">
                    <a14:imgEffect>
                      <a14:backgroundRemoval t="9706" b="96471" l="9346" r="89720">
                        <a14:foregroundMark x1="54206" y1="10882" x2="43458" y2="10882"/>
                        <a14:foregroundMark x1="74766" y1="10588" x2="43925" y2="9706"/>
                        <a14:foregroundMark x1="46262" y1="40882" x2="40654" y2="43235"/>
                        <a14:foregroundMark x1="44860" y1="47059" x2="53271" y2="44706"/>
                        <a14:foregroundMark x1="49065" y1="88824" x2="45794" y2="90294"/>
                        <a14:foregroundMark x1="60280" y1="87941" x2="60748" y2="89706"/>
                        <a14:foregroundMark x1="63551" y1="96471" x2="63551" y2="92353"/>
                        <a14:foregroundMark x1="50000" y1="95882" x2="46729" y2="95000"/>
                        <a14:foregroundMark x1="71028" y1="38529" x2="67757" y2="41765"/>
                      </a14:backgroundRemoval>
                    </a14:imgEffect>
                  </a14:imgLayer>
                </a14:imgProps>
              </a:ext>
              <a:ext uri="{28A0092B-C50C-407E-A947-70E740481C1C}">
                <a14:useLocalDpi xmlns:a14="http://schemas.microsoft.com/office/drawing/2010/main" val="0"/>
              </a:ext>
            </a:extLst>
          </a:blip>
          <a:srcRect/>
          <a:stretch>
            <a:fillRect/>
          </a:stretch>
        </p:blipFill>
        <p:spPr bwMode="auto">
          <a:xfrm>
            <a:off x="10417603" y="359371"/>
            <a:ext cx="1138368" cy="1808623"/>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Comic Characters, Hello, Man, Smile">
            <a:extLst>
              <a:ext uri="{FF2B5EF4-FFF2-40B4-BE49-F238E27FC236}">
                <a16:creationId xmlns:a16="http://schemas.microsoft.com/office/drawing/2014/main" id="{24EB564A-5C5E-47A9-91FE-A82D04B5E5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366" y="2194473"/>
            <a:ext cx="968897" cy="1904190"/>
          </a:xfrm>
          <a:prstGeom prst="rect">
            <a:avLst/>
          </a:prstGeom>
          <a:noFill/>
          <a:extLst>
            <a:ext uri="{909E8E84-426E-40DD-AFC4-6F175D3DCCD1}">
              <a14:hiddenFill xmlns:a14="http://schemas.microsoft.com/office/drawing/2010/main">
                <a:solidFill>
                  <a:srgbClr val="FFFFFF"/>
                </a:solidFill>
              </a14:hiddenFill>
            </a:ext>
          </a:extLst>
        </p:spPr>
      </p:pic>
      <p:pic>
        <p:nvPicPr>
          <p:cNvPr id="13346" name="Picture 34" descr="Elderly, Couple, Grandparents, Senior">
            <a:extLst>
              <a:ext uri="{FF2B5EF4-FFF2-40B4-BE49-F238E27FC236}">
                <a16:creationId xmlns:a16="http://schemas.microsoft.com/office/drawing/2014/main" id="{FBD6526B-DDE5-42C5-9922-77E790986CF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83430" y="2777391"/>
            <a:ext cx="1840539" cy="180862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E79F2070-6768-4745-AECE-E1DBAB7C86DE}"/>
              </a:ext>
            </a:extLst>
          </p:cNvPr>
          <p:cNvSpPr/>
          <p:nvPr/>
        </p:nvSpPr>
        <p:spPr>
          <a:xfrm>
            <a:off x="2689464" y="2187373"/>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B022A8EA-8FCD-478C-A5C2-6E0C1CF14F72}"/>
              </a:ext>
            </a:extLst>
          </p:cNvPr>
          <p:cNvSpPr/>
          <p:nvPr/>
        </p:nvSpPr>
        <p:spPr>
          <a:xfrm>
            <a:off x="5903085" y="2129505"/>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6302198-0E2D-41BF-A8C9-97E9DA3F1A68}"/>
              </a:ext>
            </a:extLst>
          </p:cNvPr>
          <p:cNvSpPr/>
          <p:nvPr/>
        </p:nvSpPr>
        <p:spPr>
          <a:xfrm>
            <a:off x="8411989" y="2129505"/>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78E31B0-AC30-4D3A-B494-1F3BD22C5311}"/>
              </a:ext>
            </a:extLst>
          </p:cNvPr>
          <p:cNvSpPr/>
          <p:nvPr/>
        </p:nvSpPr>
        <p:spPr>
          <a:xfrm>
            <a:off x="2654740" y="2645277"/>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B2E8F35B-C948-4338-8F3B-71B667783BD5}"/>
              </a:ext>
            </a:extLst>
          </p:cNvPr>
          <p:cNvSpPr/>
          <p:nvPr/>
        </p:nvSpPr>
        <p:spPr>
          <a:xfrm>
            <a:off x="5855147" y="2613835"/>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CB03072B-92DC-46B4-8138-4A4AC0C0F6F1}"/>
              </a:ext>
            </a:extLst>
          </p:cNvPr>
          <p:cNvSpPr/>
          <p:nvPr/>
        </p:nvSpPr>
        <p:spPr>
          <a:xfrm>
            <a:off x="8374245" y="2636245"/>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E4C239CE-B160-4D05-A518-3F7186BEFECD}"/>
              </a:ext>
            </a:extLst>
          </p:cNvPr>
          <p:cNvSpPr/>
          <p:nvPr/>
        </p:nvSpPr>
        <p:spPr>
          <a:xfrm>
            <a:off x="2654740" y="3171113"/>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4E990B8-1128-4E0D-802B-2B229771A938}"/>
              </a:ext>
            </a:extLst>
          </p:cNvPr>
          <p:cNvSpPr/>
          <p:nvPr/>
        </p:nvSpPr>
        <p:spPr>
          <a:xfrm>
            <a:off x="5824492" y="3106877"/>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BE87DBC-1B07-4B5B-AB84-3F903F05B051}"/>
              </a:ext>
            </a:extLst>
          </p:cNvPr>
          <p:cNvSpPr/>
          <p:nvPr/>
        </p:nvSpPr>
        <p:spPr>
          <a:xfrm>
            <a:off x="8401824" y="3116100"/>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290DE713-B738-4154-B5C3-ABA6204A5250}"/>
              </a:ext>
            </a:extLst>
          </p:cNvPr>
          <p:cNvSpPr/>
          <p:nvPr/>
        </p:nvSpPr>
        <p:spPr>
          <a:xfrm>
            <a:off x="2689464" y="3667692"/>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CB751E44-9163-4288-ACA1-2C00CDF0082B}"/>
              </a:ext>
            </a:extLst>
          </p:cNvPr>
          <p:cNvSpPr/>
          <p:nvPr/>
        </p:nvSpPr>
        <p:spPr>
          <a:xfrm>
            <a:off x="5824492" y="3599919"/>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907FA20E-8C02-4475-B711-EEF2A3A5EF33}"/>
              </a:ext>
            </a:extLst>
          </p:cNvPr>
          <p:cNvSpPr/>
          <p:nvPr/>
        </p:nvSpPr>
        <p:spPr>
          <a:xfrm>
            <a:off x="8401824" y="3609822"/>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910987C6-1362-49CC-AF58-6618B5A3491B}"/>
              </a:ext>
            </a:extLst>
          </p:cNvPr>
          <p:cNvSpPr/>
          <p:nvPr/>
        </p:nvSpPr>
        <p:spPr>
          <a:xfrm>
            <a:off x="2163570" y="4125596"/>
            <a:ext cx="3168824" cy="36328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E2F6FDCE-6346-45BF-A099-3BAAB384727C}"/>
              </a:ext>
            </a:extLst>
          </p:cNvPr>
          <p:cNvSpPr/>
          <p:nvPr/>
        </p:nvSpPr>
        <p:spPr>
          <a:xfrm>
            <a:off x="5865341" y="4109355"/>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94E389F3-DF96-4CBA-BD8E-15E7CBE1BFF2}"/>
              </a:ext>
            </a:extLst>
          </p:cNvPr>
          <p:cNvSpPr/>
          <p:nvPr/>
        </p:nvSpPr>
        <p:spPr>
          <a:xfrm>
            <a:off x="8374245" y="4109355"/>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17D5DC25-2CA7-4E1A-AC99-4C7CD90960FA}"/>
              </a:ext>
            </a:extLst>
          </p:cNvPr>
          <p:cNvSpPr/>
          <p:nvPr/>
        </p:nvSpPr>
        <p:spPr>
          <a:xfrm>
            <a:off x="2654740" y="4655550"/>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0D46DD91-7E87-40AC-BB7B-1C0668A7D532}"/>
              </a:ext>
            </a:extLst>
          </p:cNvPr>
          <p:cNvSpPr/>
          <p:nvPr/>
        </p:nvSpPr>
        <p:spPr>
          <a:xfrm>
            <a:off x="5577895" y="4627957"/>
            <a:ext cx="2726925" cy="39088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6816CDA1-BC16-4910-8639-F971AE04EEF5}"/>
              </a:ext>
            </a:extLst>
          </p:cNvPr>
          <p:cNvSpPr/>
          <p:nvPr/>
        </p:nvSpPr>
        <p:spPr>
          <a:xfrm>
            <a:off x="8411989" y="4655551"/>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FFF802F-A7BF-4F9B-83D3-BEF541BA2C54}"/>
              </a:ext>
            </a:extLst>
          </p:cNvPr>
          <p:cNvSpPr/>
          <p:nvPr/>
        </p:nvSpPr>
        <p:spPr>
          <a:xfrm>
            <a:off x="2548630" y="5142896"/>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953F9B8E-D358-471E-9403-26F51042B959}"/>
              </a:ext>
            </a:extLst>
          </p:cNvPr>
          <p:cNvSpPr/>
          <p:nvPr/>
        </p:nvSpPr>
        <p:spPr>
          <a:xfrm>
            <a:off x="5910217" y="5137393"/>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E98DDCD1-713A-4F68-8F1A-2D97482CBCF3}"/>
              </a:ext>
            </a:extLst>
          </p:cNvPr>
          <p:cNvSpPr/>
          <p:nvPr/>
        </p:nvSpPr>
        <p:spPr>
          <a:xfrm>
            <a:off x="8419121" y="5137393"/>
            <a:ext cx="2250034" cy="36328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177836DF-EAD7-4DF2-90BB-659DF64B79B9}"/>
              </a:ext>
            </a:extLst>
          </p:cNvPr>
          <p:cNvSpPr/>
          <p:nvPr/>
        </p:nvSpPr>
        <p:spPr>
          <a:xfrm>
            <a:off x="2800523" y="5690682"/>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55C63701-59F4-4BED-BF17-6587D953D880}"/>
              </a:ext>
            </a:extLst>
          </p:cNvPr>
          <p:cNvSpPr/>
          <p:nvPr/>
        </p:nvSpPr>
        <p:spPr>
          <a:xfrm>
            <a:off x="5910217" y="5654166"/>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28E1DB68-D786-423E-9D80-597F4829F4D6}"/>
              </a:ext>
            </a:extLst>
          </p:cNvPr>
          <p:cNvSpPr/>
          <p:nvPr/>
        </p:nvSpPr>
        <p:spPr>
          <a:xfrm>
            <a:off x="8419121" y="5654166"/>
            <a:ext cx="2250034" cy="36328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336" name="Picture 24" descr="Grandma, Grandmother, Granny, Senior">
            <a:extLst>
              <a:ext uri="{FF2B5EF4-FFF2-40B4-BE49-F238E27FC236}">
                <a16:creationId xmlns:a16="http://schemas.microsoft.com/office/drawing/2014/main" id="{0382EFCF-2ACF-46CD-8AD0-B59332CCD9C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11916" y="4643032"/>
            <a:ext cx="855014" cy="1710028"/>
          </a:xfrm>
          <a:prstGeom prst="rect">
            <a:avLst/>
          </a:prstGeom>
          <a:noFill/>
          <a:extLst>
            <a:ext uri="{909E8E84-426E-40DD-AFC4-6F175D3DCCD1}">
              <a14:hiddenFill xmlns:a14="http://schemas.microsoft.com/office/drawing/2010/main">
                <a:solidFill>
                  <a:srgbClr val="FFFFFF"/>
                </a:solidFill>
              </a14:hiddenFill>
            </a:ext>
          </a:extLst>
        </p:spPr>
      </p:pic>
      <p:pic>
        <p:nvPicPr>
          <p:cNvPr id="13338" name="Picture 26" descr="Grandparents, Seniors, Elders, Retired, Age, Grandma">
            <a:extLst>
              <a:ext uri="{FF2B5EF4-FFF2-40B4-BE49-F238E27FC236}">
                <a16:creationId xmlns:a16="http://schemas.microsoft.com/office/drawing/2014/main" id="{CE14F95E-6F31-4C47-B9B2-8BA4CE12295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4863" r="19228" b="56431"/>
          <a:stretch/>
        </p:blipFill>
        <p:spPr bwMode="auto">
          <a:xfrm flipH="1">
            <a:off x="11352383" y="4741188"/>
            <a:ext cx="820091" cy="1611872"/>
          </a:xfrm>
          <a:prstGeom prst="rect">
            <a:avLst/>
          </a:prstGeom>
          <a:noFill/>
          <a:extLst>
            <a:ext uri="{909E8E84-426E-40DD-AFC4-6F175D3DCCD1}">
              <a14:hiddenFill xmlns:a14="http://schemas.microsoft.com/office/drawing/2010/main">
                <a:solidFill>
                  <a:srgbClr val="FFFFFF"/>
                </a:solidFill>
              </a14:hiddenFill>
            </a:ext>
          </a:extLst>
        </p:spPr>
      </p:pic>
      <p:pic>
        <p:nvPicPr>
          <p:cNvPr id="13342" name="Picture 30" descr="Woman, Serious, Elderly, Aged, Old">
            <a:extLst>
              <a:ext uri="{FF2B5EF4-FFF2-40B4-BE49-F238E27FC236}">
                <a16:creationId xmlns:a16="http://schemas.microsoft.com/office/drawing/2014/main" id="{186C9E68-9144-4091-BD3D-69B3ED16B33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968172">
            <a:off x="17634" y="5034597"/>
            <a:ext cx="1004669" cy="139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3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33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47"/>
                                        </p:tgtEl>
                                      </p:cBhvr>
                                    </p:animEffect>
                                    <p:set>
                                      <p:cBhvr>
                                        <p:cTn id="41" dur="1" fill="hold">
                                          <p:stCondLst>
                                            <p:cond delay="499"/>
                                          </p:stCondLst>
                                        </p:cTn>
                                        <p:tgtEl>
                                          <p:spTgt spid="4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33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50"/>
                                        </p:tgtEl>
                                      </p:cBhvr>
                                    </p:animEffect>
                                    <p:set>
                                      <p:cBhvr>
                                        <p:cTn id="58" dur="1" fill="hold">
                                          <p:stCondLst>
                                            <p:cond delay="499"/>
                                          </p:stCondLst>
                                        </p:cTn>
                                        <p:tgtEl>
                                          <p:spTgt spid="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33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1334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55"/>
                                        </p:tgtEl>
                                      </p:cBhvr>
                                    </p:animEffect>
                                    <p:set>
                                      <p:cBhvr>
                                        <p:cTn id="82" dur="1" fill="hold">
                                          <p:stCondLst>
                                            <p:cond delay="499"/>
                                          </p:stCondLst>
                                        </p:cTn>
                                        <p:tgtEl>
                                          <p:spTgt spid="5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62"/>
                                        </p:tgtEl>
                                      </p:cBhvr>
                                    </p:animEffect>
                                    <p:set>
                                      <p:cBhvr>
                                        <p:cTn id="87" dur="1" fill="hold">
                                          <p:stCondLst>
                                            <p:cond delay="499"/>
                                          </p:stCondLst>
                                        </p:cTn>
                                        <p:tgtEl>
                                          <p:spTgt spid="6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63"/>
                                        </p:tgtEl>
                                      </p:cBhvr>
                                    </p:animEffect>
                                    <p:set>
                                      <p:cBhvr>
                                        <p:cTn id="92" dur="1" fill="hold">
                                          <p:stCondLst>
                                            <p:cond delay="499"/>
                                          </p:stCondLst>
                                        </p:cTn>
                                        <p:tgtEl>
                                          <p:spTgt spid="6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33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64"/>
                                        </p:tgtEl>
                                      </p:cBhvr>
                                    </p:animEffect>
                                    <p:set>
                                      <p:cBhvr>
                                        <p:cTn id="99" dur="1" fill="hold">
                                          <p:stCondLst>
                                            <p:cond delay="499"/>
                                          </p:stCondLst>
                                        </p:cTn>
                                        <p:tgtEl>
                                          <p:spTgt spid="6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65"/>
                                        </p:tgtEl>
                                      </p:cBhvr>
                                    </p:animEffect>
                                    <p:set>
                                      <p:cBhvr>
                                        <p:cTn id="104" dur="1" fill="hold">
                                          <p:stCondLst>
                                            <p:cond delay="499"/>
                                          </p:stCondLst>
                                        </p:cTn>
                                        <p:tgtEl>
                                          <p:spTgt spid="6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66"/>
                                        </p:tgtEl>
                                      </p:cBhvr>
                                    </p:animEffect>
                                    <p:set>
                                      <p:cBhvr>
                                        <p:cTn id="109" dur="1" fill="hold">
                                          <p:stCondLst>
                                            <p:cond delay="499"/>
                                          </p:stCondLst>
                                        </p:cTn>
                                        <p:tgtEl>
                                          <p:spTgt spid="66"/>
                                        </p:tgtEl>
                                        <p:attrNameLst>
                                          <p:attrName>style.visibility</p:attrName>
                                        </p:attrNameLst>
                                      </p:cBhvr>
                                      <p:to>
                                        <p:strVal val="hidden"/>
                                      </p:to>
                                    </p:set>
                                  </p:childTnLst>
                                </p:cTn>
                              </p:par>
                              <p:par>
                                <p:cTn id="110" presetID="1" presetClass="entr" presetSubtype="0" fill="hold" nodeType="withEffect">
                                  <p:stCondLst>
                                    <p:cond delay="0"/>
                                  </p:stCondLst>
                                  <p:childTnLst>
                                    <p:set>
                                      <p:cBhvr>
                                        <p:cTn id="111" dur="1" fill="hold">
                                          <p:stCondLst>
                                            <p:cond delay="0"/>
                                          </p:stCondLst>
                                        </p:cTn>
                                        <p:tgtEl>
                                          <p:spTgt spid="13336"/>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333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67"/>
                                        </p:tgtEl>
                                      </p:cBhvr>
                                    </p:animEffect>
                                    <p:set>
                                      <p:cBhvr>
                                        <p:cTn id="118" dur="1" fill="hold">
                                          <p:stCondLst>
                                            <p:cond delay="499"/>
                                          </p:stCondLst>
                                        </p:cTn>
                                        <p:tgtEl>
                                          <p:spTgt spid="6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0" nodeType="clickEffect">
                                  <p:stCondLst>
                                    <p:cond delay="0"/>
                                  </p:stCondLst>
                                  <p:childTnLst>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69"/>
                                        </p:tgtEl>
                                      </p:cBhvr>
                                    </p:animEffect>
                                    <p:set>
                                      <p:cBhvr>
                                        <p:cTn id="128" dur="1" fill="hold">
                                          <p:stCondLst>
                                            <p:cond delay="499"/>
                                          </p:stCondLst>
                                        </p:cTn>
                                        <p:tgtEl>
                                          <p:spTgt spid="69"/>
                                        </p:tgtEl>
                                        <p:attrNameLst>
                                          <p:attrName>style.visibility</p:attrName>
                                        </p:attrNameLst>
                                      </p:cBhvr>
                                      <p:to>
                                        <p:strVal val="hidden"/>
                                      </p:to>
                                    </p:set>
                                  </p:childTnLst>
                                </p:cTn>
                              </p:par>
                              <p:par>
                                <p:cTn id="129" presetID="1" presetClass="entr" presetSubtype="0" fill="hold" nodeType="withEffect">
                                  <p:stCondLst>
                                    <p:cond delay="0"/>
                                  </p:stCondLst>
                                  <p:childTnLst>
                                    <p:set>
                                      <p:cBhvr>
                                        <p:cTn id="130" dur="1" fill="hold">
                                          <p:stCondLst>
                                            <p:cond delay="0"/>
                                          </p:stCondLst>
                                        </p:cTn>
                                        <p:tgtEl>
                                          <p:spTgt spid="1334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70"/>
                                        </p:tgtEl>
                                      </p:cBhvr>
                                    </p:animEffect>
                                    <p:set>
                                      <p:cBhvr>
                                        <p:cTn id="135" dur="1" fill="hold">
                                          <p:stCondLst>
                                            <p:cond delay="499"/>
                                          </p:stCondLst>
                                        </p:cTn>
                                        <p:tgtEl>
                                          <p:spTgt spid="7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71"/>
                                        </p:tgtEl>
                                      </p:cBhvr>
                                    </p:animEffect>
                                    <p:set>
                                      <p:cBhvr>
                                        <p:cTn id="140"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5"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1">
            <a:extLst>
              <a:ext uri="{FF2B5EF4-FFF2-40B4-BE49-F238E27FC236}">
                <a16:creationId xmlns:a16="http://schemas.microsoft.com/office/drawing/2014/main" id="{F3E47009-6D03-4ED5-8561-7F2D87789C63}"/>
              </a:ext>
            </a:extLst>
          </p:cNvPr>
          <p:cNvGraphicFramePr>
            <a:graphicFrameLocks noGrp="1"/>
          </p:cNvGraphicFramePr>
          <p:nvPr>
            <p:extLst>
              <p:ext uri="{D42A27DB-BD31-4B8C-83A1-F6EECF244321}">
                <p14:modId xmlns:p14="http://schemas.microsoft.com/office/powerpoint/2010/main" val="361068128"/>
              </p:ext>
            </p:extLst>
          </p:nvPr>
        </p:nvGraphicFramePr>
        <p:xfrm>
          <a:off x="751220" y="3684109"/>
          <a:ext cx="10689560" cy="2072640"/>
        </p:xfrm>
        <a:graphic>
          <a:graphicData uri="http://schemas.openxmlformats.org/drawingml/2006/table">
            <a:tbl>
              <a:tblPr bandRow="1">
                <a:tableStyleId>{00A15C55-8517-42AA-B614-E9B94910E393}</a:tableStyleId>
              </a:tblPr>
              <a:tblGrid>
                <a:gridCol w="720000">
                  <a:extLst>
                    <a:ext uri="{9D8B030D-6E8A-4147-A177-3AD203B41FA5}">
                      <a16:colId xmlns:a16="http://schemas.microsoft.com/office/drawing/2014/main" val="3463782845"/>
                    </a:ext>
                  </a:extLst>
                </a:gridCol>
                <a:gridCol w="1800000">
                  <a:extLst>
                    <a:ext uri="{9D8B030D-6E8A-4147-A177-3AD203B41FA5}">
                      <a16:colId xmlns:a16="http://schemas.microsoft.com/office/drawing/2014/main" val="2370881963"/>
                    </a:ext>
                  </a:extLst>
                </a:gridCol>
                <a:gridCol w="2160000">
                  <a:extLst>
                    <a:ext uri="{9D8B030D-6E8A-4147-A177-3AD203B41FA5}">
                      <a16:colId xmlns:a16="http://schemas.microsoft.com/office/drawing/2014/main" val="3932557661"/>
                    </a:ext>
                  </a:extLst>
                </a:gridCol>
                <a:gridCol w="609560">
                  <a:extLst>
                    <a:ext uri="{9D8B030D-6E8A-4147-A177-3AD203B41FA5}">
                      <a16:colId xmlns:a16="http://schemas.microsoft.com/office/drawing/2014/main" val="1926990055"/>
                    </a:ext>
                  </a:extLst>
                </a:gridCol>
                <a:gridCol w="1800000">
                  <a:extLst>
                    <a:ext uri="{9D8B030D-6E8A-4147-A177-3AD203B41FA5}">
                      <a16:colId xmlns:a16="http://schemas.microsoft.com/office/drawing/2014/main" val="1019783656"/>
                    </a:ext>
                  </a:extLst>
                </a:gridCol>
                <a:gridCol w="3600000">
                  <a:extLst>
                    <a:ext uri="{9D8B030D-6E8A-4147-A177-3AD203B41FA5}">
                      <a16:colId xmlns:a16="http://schemas.microsoft.com/office/drawing/2014/main" val="1365073800"/>
                    </a:ext>
                  </a:extLst>
                </a:gridCol>
              </a:tblGrid>
              <a:tr h="370840">
                <a:tc>
                  <a:txBody>
                    <a:bodyPr/>
                    <a:lstStyle/>
                    <a:p>
                      <a:r>
                        <a:rPr lang="fr-FR" sz="2800" dirty="0">
                          <a:solidFill>
                            <a:schemeClr val="accent5">
                              <a:lumMod val="50000"/>
                            </a:schemeClr>
                          </a:solidFill>
                        </a:rPr>
                        <a:t>1.</a:t>
                      </a:r>
                    </a:p>
                  </a:txBody>
                  <a:tcPr/>
                </a:tc>
                <a:tc>
                  <a:txBody>
                    <a:bodyPr/>
                    <a:lstStyle/>
                    <a:p>
                      <a:r>
                        <a:rPr lang="fr-FR" sz="2800" dirty="0">
                          <a:solidFill>
                            <a:schemeClr val="accent5">
                              <a:lumMod val="50000"/>
                            </a:schemeClr>
                          </a:solidFill>
                        </a:rPr>
                        <a:t>Müller</a:t>
                      </a:r>
                    </a:p>
                  </a:txBody>
                  <a:tcPr/>
                </a:tc>
                <a:tc>
                  <a:txBody>
                    <a:bodyPr/>
                    <a:lstStyle/>
                    <a:p>
                      <a:r>
                        <a:rPr lang="fr-FR" sz="2800" i="1" dirty="0" err="1">
                          <a:solidFill>
                            <a:schemeClr val="accent5">
                              <a:lumMod val="50000"/>
                            </a:schemeClr>
                          </a:solidFill>
                        </a:rPr>
                        <a:t>miller</a:t>
                      </a:r>
                      <a:endParaRPr lang="fr-FR" sz="2800" i="1" dirty="0">
                        <a:solidFill>
                          <a:schemeClr val="accent5">
                            <a:lumMod val="50000"/>
                          </a:schemeClr>
                        </a:solidFill>
                      </a:endParaRPr>
                    </a:p>
                  </a:txBody>
                  <a:tcPr/>
                </a:tc>
                <a:tc>
                  <a:txBody>
                    <a:bodyPr/>
                    <a:lstStyle/>
                    <a:p>
                      <a:r>
                        <a:rPr lang="fr-FR" sz="2800" dirty="0">
                          <a:solidFill>
                            <a:schemeClr val="accent5">
                              <a:lumMod val="50000"/>
                            </a:schemeClr>
                          </a:solidFill>
                        </a:rPr>
                        <a:t>5.</a:t>
                      </a:r>
                    </a:p>
                  </a:txBody>
                  <a:tcPr/>
                </a:tc>
                <a:tc>
                  <a:txBody>
                    <a:bodyPr/>
                    <a:lstStyle/>
                    <a:p>
                      <a:r>
                        <a:rPr lang="fr-FR" sz="2800" dirty="0">
                          <a:solidFill>
                            <a:schemeClr val="accent5">
                              <a:lumMod val="50000"/>
                            </a:schemeClr>
                          </a:solidFill>
                        </a:rPr>
                        <a:t>Schreiber</a:t>
                      </a:r>
                    </a:p>
                  </a:txBody>
                  <a:tcPr/>
                </a:tc>
                <a:tc>
                  <a:txBody>
                    <a:bodyPr/>
                    <a:lstStyle/>
                    <a:p>
                      <a:r>
                        <a:rPr lang="fr-FR" sz="2800" i="1" dirty="0" err="1">
                          <a:solidFill>
                            <a:schemeClr val="accent5">
                              <a:lumMod val="50000"/>
                            </a:schemeClr>
                          </a:solidFill>
                        </a:rPr>
                        <a:t>writer</a:t>
                      </a:r>
                      <a:endParaRPr lang="fr-FR" sz="2800" i="1" dirty="0">
                        <a:solidFill>
                          <a:schemeClr val="accent5">
                            <a:lumMod val="50000"/>
                          </a:schemeClr>
                        </a:solidFill>
                      </a:endParaRPr>
                    </a:p>
                  </a:txBody>
                  <a:tcPr/>
                </a:tc>
                <a:extLst>
                  <a:ext uri="{0D108BD9-81ED-4DB2-BD59-A6C34878D82A}">
                    <a16:rowId xmlns:a16="http://schemas.microsoft.com/office/drawing/2014/main" val="3104826198"/>
                  </a:ext>
                </a:extLst>
              </a:tr>
              <a:tr h="370840">
                <a:tc>
                  <a:txBody>
                    <a:bodyPr/>
                    <a:lstStyle/>
                    <a:p>
                      <a:r>
                        <a:rPr lang="fr-FR" sz="2800" dirty="0">
                          <a:solidFill>
                            <a:schemeClr val="accent5">
                              <a:lumMod val="50000"/>
                            </a:schemeClr>
                          </a:solidFill>
                        </a:rPr>
                        <a:t>2.</a:t>
                      </a:r>
                    </a:p>
                  </a:txBody>
                  <a:tcPr/>
                </a:tc>
                <a:tc>
                  <a:txBody>
                    <a:bodyPr/>
                    <a:lstStyle/>
                    <a:p>
                      <a:r>
                        <a:rPr lang="fr-FR" sz="2800" dirty="0">
                          <a:solidFill>
                            <a:schemeClr val="accent5">
                              <a:lumMod val="50000"/>
                            </a:schemeClr>
                          </a:solidFill>
                        </a:rPr>
                        <a:t>Pfeiffer</a:t>
                      </a:r>
                    </a:p>
                  </a:txBody>
                  <a:tcPr/>
                </a:tc>
                <a:tc>
                  <a:txBody>
                    <a:bodyPr/>
                    <a:lstStyle/>
                    <a:p>
                      <a:r>
                        <a:rPr lang="fr-FR" sz="2800" i="1" dirty="0">
                          <a:solidFill>
                            <a:schemeClr val="accent5">
                              <a:lumMod val="50000"/>
                            </a:schemeClr>
                          </a:solidFill>
                        </a:rPr>
                        <a:t>piper</a:t>
                      </a:r>
                    </a:p>
                  </a:txBody>
                  <a:tcPr/>
                </a:tc>
                <a:tc>
                  <a:txBody>
                    <a:bodyPr/>
                    <a:lstStyle/>
                    <a:p>
                      <a:r>
                        <a:rPr lang="fr-FR" sz="2800" dirty="0">
                          <a:solidFill>
                            <a:schemeClr val="accent5">
                              <a:lumMod val="50000"/>
                            </a:schemeClr>
                          </a:solidFill>
                        </a:rPr>
                        <a:t>6.</a:t>
                      </a:r>
                    </a:p>
                  </a:txBody>
                  <a:tcPr/>
                </a:tc>
                <a:tc>
                  <a:txBody>
                    <a:bodyPr/>
                    <a:lstStyle/>
                    <a:p>
                      <a:r>
                        <a:rPr lang="fr-FR" sz="2800" dirty="0">
                          <a:solidFill>
                            <a:schemeClr val="accent5">
                              <a:lumMod val="50000"/>
                            </a:schemeClr>
                          </a:solidFill>
                        </a:rPr>
                        <a:t>Schuster</a:t>
                      </a:r>
                    </a:p>
                  </a:txBody>
                  <a:tcPr/>
                </a:tc>
                <a:tc>
                  <a:txBody>
                    <a:bodyPr/>
                    <a:lstStyle/>
                    <a:p>
                      <a:r>
                        <a:rPr lang="fr-FR" sz="2800" i="1" dirty="0" err="1">
                          <a:solidFill>
                            <a:schemeClr val="accent5">
                              <a:lumMod val="50000"/>
                            </a:schemeClr>
                          </a:solidFill>
                        </a:rPr>
                        <a:t>shoe</a:t>
                      </a:r>
                      <a:r>
                        <a:rPr lang="fr-FR" sz="2800" i="1" dirty="0">
                          <a:solidFill>
                            <a:schemeClr val="accent5">
                              <a:lumMod val="50000"/>
                            </a:schemeClr>
                          </a:solidFill>
                        </a:rPr>
                        <a:t>-maker</a:t>
                      </a:r>
                    </a:p>
                  </a:txBody>
                  <a:tcPr/>
                </a:tc>
                <a:extLst>
                  <a:ext uri="{0D108BD9-81ED-4DB2-BD59-A6C34878D82A}">
                    <a16:rowId xmlns:a16="http://schemas.microsoft.com/office/drawing/2014/main" val="1963099635"/>
                  </a:ext>
                </a:extLst>
              </a:tr>
              <a:tr h="370840">
                <a:tc>
                  <a:txBody>
                    <a:bodyPr/>
                    <a:lstStyle/>
                    <a:p>
                      <a:r>
                        <a:rPr lang="fr-FR" sz="2800" dirty="0">
                          <a:solidFill>
                            <a:schemeClr val="accent5">
                              <a:lumMod val="50000"/>
                            </a:schemeClr>
                          </a:solidFill>
                        </a:rPr>
                        <a:t>3.</a:t>
                      </a:r>
                    </a:p>
                  </a:txBody>
                  <a:tcPr/>
                </a:tc>
                <a:tc>
                  <a:txBody>
                    <a:bodyPr/>
                    <a:lstStyle/>
                    <a:p>
                      <a:r>
                        <a:rPr lang="fr-FR" sz="2800" dirty="0">
                          <a:solidFill>
                            <a:schemeClr val="accent5">
                              <a:lumMod val="50000"/>
                            </a:schemeClr>
                          </a:solidFill>
                        </a:rPr>
                        <a:t>Weber</a:t>
                      </a:r>
                    </a:p>
                  </a:txBody>
                  <a:tcPr/>
                </a:tc>
                <a:tc>
                  <a:txBody>
                    <a:bodyPr/>
                    <a:lstStyle/>
                    <a:p>
                      <a:r>
                        <a:rPr lang="fr-FR" sz="2800" i="1" dirty="0" err="1">
                          <a:solidFill>
                            <a:schemeClr val="accent5">
                              <a:lumMod val="50000"/>
                            </a:schemeClr>
                          </a:solidFill>
                        </a:rPr>
                        <a:t>weaver</a:t>
                      </a:r>
                      <a:endParaRPr lang="fr-FR" sz="2800" i="1" dirty="0">
                        <a:solidFill>
                          <a:schemeClr val="accent5">
                            <a:lumMod val="50000"/>
                          </a:schemeClr>
                        </a:solidFill>
                      </a:endParaRPr>
                    </a:p>
                  </a:txBody>
                  <a:tcPr/>
                </a:tc>
                <a:tc>
                  <a:txBody>
                    <a:bodyPr/>
                    <a:lstStyle/>
                    <a:p>
                      <a:r>
                        <a:rPr lang="fr-FR" sz="2800" dirty="0">
                          <a:solidFill>
                            <a:schemeClr val="accent5">
                              <a:lumMod val="50000"/>
                            </a:schemeClr>
                          </a:solidFill>
                        </a:rPr>
                        <a:t>7.</a:t>
                      </a:r>
                    </a:p>
                  </a:txBody>
                  <a:tcPr/>
                </a:tc>
                <a:tc>
                  <a:txBody>
                    <a:bodyPr/>
                    <a:lstStyle/>
                    <a:p>
                      <a:r>
                        <a:rPr lang="fr-FR" sz="2800" dirty="0">
                          <a:solidFill>
                            <a:schemeClr val="accent5">
                              <a:lumMod val="50000"/>
                            </a:schemeClr>
                          </a:solidFill>
                        </a:rPr>
                        <a:t>Kohler</a:t>
                      </a:r>
                    </a:p>
                  </a:txBody>
                  <a:tcPr/>
                </a:tc>
                <a:tc>
                  <a:txBody>
                    <a:bodyPr/>
                    <a:lstStyle/>
                    <a:p>
                      <a:r>
                        <a:rPr lang="fr-FR" sz="2800" i="1" dirty="0" err="1">
                          <a:solidFill>
                            <a:schemeClr val="accent5">
                              <a:lumMod val="50000"/>
                            </a:schemeClr>
                          </a:solidFill>
                        </a:rPr>
                        <a:t>charcoal</a:t>
                      </a:r>
                      <a:r>
                        <a:rPr lang="fr-FR" sz="2800" i="1" dirty="0">
                          <a:solidFill>
                            <a:schemeClr val="accent5">
                              <a:lumMod val="50000"/>
                            </a:schemeClr>
                          </a:solidFill>
                        </a:rPr>
                        <a:t>-maker</a:t>
                      </a:r>
                    </a:p>
                  </a:txBody>
                  <a:tcPr/>
                </a:tc>
                <a:extLst>
                  <a:ext uri="{0D108BD9-81ED-4DB2-BD59-A6C34878D82A}">
                    <a16:rowId xmlns:a16="http://schemas.microsoft.com/office/drawing/2014/main" val="3356159864"/>
                  </a:ext>
                </a:extLst>
              </a:tr>
              <a:tr h="370840">
                <a:tc>
                  <a:txBody>
                    <a:bodyPr/>
                    <a:lstStyle/>
                    <a:p>
                      <a:r>
                        <a:rPr lang="fr-FR" sz="2800" dirty="0">
                          <a:solidFill>
                            <a:schemeClr val="accent5">
                              <a:lumMod val="50000"/>
                            </a:schemeClr>
                          </a:solidFill>
                        </a:rPr>
                        <a:t>4.</a:t>
                      </a:r>
                    </a:p>
                  </a:txBody>
                  <a:tcPr/>
                </a:tc>
                <a:tc>
                  <a:txBody>
                    <a:bodyPr/>
                    <a:lstStyle/>
                    <a:p>
                      <a:r>
                        <a:rPr lang="fr-FR" sz="2800" dirty="0">
                          <a:solidFill>
                            <a:schemeClr val="accent5">
                              <a:lumMod val="50000"/>
                            </a:schemeClr>
                          </a:solidFill>
                        </a:rPr>
                        <a:t>Fischer</a:t>
                      </a:r>
                    </a:p>
                  </a:txBody>
                  <a:tcPr/>
                </a:tc>
                <a:tc>
                  <a:txBody>
                    <a:bodyPr/>
                    <a:lstStyle/>
                    <a:p>
                      <a:r>
                        <a:rPr lang="fr-FR" sz="2800" i="1" dirty="0" err="1">
                          <a:solidFill>
                            <a:schemeClr val="accent5">
                              <a:lumMod val="50000"/>
                            </a:schemeClr>
                          </a:solidFill>
                        </a:rPr>
                        <a:t>fisher</a:t>
                      </a:r>
                      <a:endParaRPr lang="fr-FR" sz="2800" i="1" dirty="0">
                        <a:solidFill>
                          <a:schemeClr val="accent5">
                            <a:lumMod val="50000"/>
                          </a:schemeClr>
                        </a:solidFill>
                      </a:endParaRPr>
                    </a:p>
                  </a:txBody>
                  <a:tcPr/>
                </a:tc>
                <a:tc>
                  <a:txBody>
                    <a:bodyPr/>
                    <a:lstStyle/>
                    <a:p>
                      <a:r>
                        <a:rPr lang="fr-FR" sz="2800" dirty="0">
                          <a:solidFill>
                            <a:schemeClr val="accent5">
                              <a:lumMod val="50000"/>
                            </a:schemeClr>
                          </a:solidFill>
                        </a:rPr>
                        <a:t>8.</a:t>
                      </a:r>
                    </a:p>
                  </a:txBody>
                  <a:tcPr/>
                </a:tc>
                <a:tc>
                  <a:txBody>
                    <a:bodyPr/>
                    <a:lstStyle/>
                    <a:p>
                      <a:r>
                        <a:rPr lang="fr-FR" sz="2800" dirty="0">
                          <a:solidFill>
                            <a:schemeClr val="accent5">
                              <a:lumMod val="50000"/>
                            </a:schemeClr>
                          </a:solidFill>
                        </a:rPr>
                        <a:t>Becker</a:t>
                      </a:r>
                    </a:p>
                  </a:txBody>
                  <a:tcPr/>
                </a:tc>
                <a:tc>
                  <a:txBody>
                    <a:bodyPr/>
                    <a:lstStyle/>
                    <a:p>
                      <a:r>
                        <a:rPr lang="fr-FR" sz="2800" i="1" dirty="0" err="1">
                          <a:solidFill>
                            <a:schemeClr val="accent5">
                              <a:lumMod val="50000"/>
                            </a:schemeClr>
                          </a:solidFill>
                        </a:rPr>
                        <a:t>baker</a:t>
                      </a:r>
                      <a:endParaRPr lang="fr-FR" sz="2800" i="1" dirty="0">
                        <a:solidFill>
                          <a:schemeClr val="accent5">
                            <a:lumMod val="50000"/>
                          </a:schemeClr>
                        </a:solidFill>
                      </a:endParaRPr>
                    </a:p>
                  </a:txBody>
                  <a:tcPr/>
                </a:tc>
                <a:extLst>
                  <a:ext uri="{0D108BD9-81ED-4DB2-BD59-A6C34878D82A}">
                    <a16:rowId xmlns:a16="http://schemas.microsoft.com/office/drawing/2014/main" val="70886967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80074" cy="707849"/>
          </a:xfrm>
        </p:spPr>
        <p:txBody>
          <a:bodyPr>
            <a:normAutofit/>
          </a:bodyPr>
          <a:lstStyle/>
          <a:p>
            <a:r>
              <a:rPr lang="en-GB" sz="3600" b="1" dirty="0">
                <a:solidFill>
                  <a:schemeClr val="bg1"/>
                </a:solidFill>
              </a:rPr>
              <a:t>Deutsche </a:t>
            </a:r>
            <a:r>
              <a:rPr lang="en-GB" sz="3600" b="1" dirty="0" err="1">
                <a:solidFill>
                  <a:schemeClr val="bg1"/>
                </a:solidFill>
              </a:rPr>
              <a:t>Nachnamen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8044" y="247046"/>
            <a:ext cx="1089284" cy="43986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Kultur</a:t>
            </a:r>
          </a:p>
        </p:txBody>
      </p:sp>
      <p:sp>
        <p:nvSpPr>
          <p:cNvPr id="7" name="TextBox 6">
            <a:extLst>
              <a:ext uri="{FF2B5EF4-FFF2-40B4-BE49-F238E27FC236}">
                <a16:creationId xmlns:a16="http://schemas.microsoft.com/office/drawing/2014/main" id="{E7D76F78-96CE-0B43-AB66-B64A1E76CA07}"/>
              </a:ext>
            </a:extLst>
          </p:cNvPr>
          <p:cNvSpPr txBox="1"/>
          <p:nvPr/>
        </p:nvSpPr>
        <p:spPr>
          <a:xfrm>
            <a:off x="179999" y="1296000"/>
            <a:ext cx="11928581" cy="523220"/>
          </a:xfrm>
          <a:prstGeom prst="rect">
            <a:avLst/>
          </a:prstGeom>
          <a:noFill/>
        </p:spPr>
        <p:txBody>
          <a:bodyPr wrap="square" rtlCol="0">
            <a:spAutoFit/>
          </a:bodyPr>
          <a:lstStyle/>
          <a:p>
            <a:r>
              <a:rPr lang="en-US" sz="2800" dirty="0">
                <a:solidFill>
                  <a:schemeClr val="accent5">
                    <a:lumMod val="50000"/>
                  </a:schemeClr>
                </a:solidFill>
              </a:rPr>
              <a:t>Did you notice anything about the names in the previous exercise?</a:t>
            </a:r>
          </a:p>
        </p:txBody>
      </p:sp>
      <p:sp>
        <p:nvSpPr>
          <p:cNvPr id="10" name="TextBox 9">
            <a:extLst>
              <a:ext uri="{FF2B5EF4-FFF2-40B4-BE49-F238E27FC236}">
                <a16:creationId xmlns:a16="http://schemas.microsoft.com/office/drawing/2014/main" id="{EC5998FC-0C08-48D8-9F3F-7B5025FC614F}"/>
              </a:ext>
            </a:extLst>
          </p:cNvPr>
          <p:cNvSpPr txBox="1"/>
          <p:nvPr/>
        </p:nvSpPr>
        <p:spPr>
          <a:xfrm>
            <a:off x="180000" y="2049928"/>
            <a:ext cx="10130192" cy="523220"/>
          </a:xfrm>
          <a:prstGeom prst="rect">
            <a:avLst/>
          </a:prstGeom>
          <a:noFill/>
        </p:spPr>
        <p:txBody>
          <a:bodyPr wrap="square" rtlCol="0">
            <a:spAutoFit/>
          </a:bodyPr>
          <a:lstStyle/>
          <a:p>
            <a:r>
              <a:rPr lang="en-US" sz="2800" dirty="0">
                <a:solidFill>
                  <a:schemeClr val="accent5">
                    <a:lumMod val="50000"/>
                  </a:schemeClr>
                </a:solidFill>
              </a:rPr>
              <a:t>Lots of the most common German surnames are job titles!</a:t>
            </a:r>
          </a:p>
        </p:txBody>
      </p:sp>
      <p:sp>
        <p:nvSpPr>
          <p:cNvPr id="11" name="TextBox 10">
            <a:extLst>
              <a:ext uri="{FF2B5EF4-FFF2-40B4-BE49-F238E27FC236}">
                <a16:creationId xmlns:a16="http://schemas.microsoft.com/office/drawing/2014/main" id="{C91DB7BE-7B84-4DE5-A090-9E0D308DAD45}"/>
              </a:ext>
            </a:extLst>
          </p:cNvPr>
          <p:cNvSpPr txBox="1"/>
          <p:nvPr/>
        </p:nvSpPr>
        <p:spPr>
          <a:xfrm>
            <a:off x="180000" y="2770539"/>
            <a:ext cx="12012000" cy="523220"/>
          </a:xfrm>
          <a:prstGeom prst="rect">
            <a:avLst/>
          </a:prstGeom>
          <a:noFill/>
        </p:spPr>
        <p:txBody>
          <a:bodyPr wrap="square" rtlCol="0">
            <a:spAutoFit/>
          </a:bodyPr>
          <a:lstStyle/>
          <a:p>
            <a:r>
              <a:rPr lang="en-US" sz="2800" dirty="0">
                <a:solidFill>
                  <a:schemeClr val="accent5">
                    <a:lumMod val="50000"/>
                  </a:schemeClr>
                </a:solidFill>
              </a:rPr>
              <a:t>Can you think which jobs these very common surnames are?</a:t>
            </a:r>
          </a:p>
        </p:txBody>
      </p:sp>
      <p:sp>
        <p:nvSpPr>
          <p:cNvPr id="12" name="Rectangle 11">
            <a:extLst>
              <a:ext uri="{FF2B5EF4-FFF2-40B4-BE49-F238E27FC236}">
                <a16:creationId xmlns:a16="http://schemas.microsoft.com/office/drawing/2014/main" id="{786CEE6D-DC14-45E9-BADC-1BBD1EC2229F}"/>
              </a:ext>
            </a:extLst>
          </p:cNvPr>
          <p:cNvSpPr/>
          <p:nvPr/>
        </p:nvSpPr>
        <p:spPr>
          <a:xfrm>
            <a:off x="3266294" y="3728156"/>
            <a:ext cx="1660358" cy="523220"/>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2CF80AB3-C0F3-4020-9286-DF8DFD2FF329}"/>
              </a:ext>
            </a:extLst>
          </p:cNvPr>
          <p:cNvSpPr/>
          <p:nvPr/>
        </p:nvSpPr>
        <p:spPr>
          <a:xfrm>
            <a:off x="3266294" y="4189702"/>
            <a:ext cx="1660358" cy="52322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6E41CB5C-DF40-4923-95D9-41C3EE07DD91}"/>
              </a:ext>
            </a:extLst>
          </p:cNvPr>
          <p:cNvSpPr/>
          <p:nvPr/>
        </p:nvSpPr>
        <p:spPr>
          <a:xfrm>
            <a:off x="3252926" y="4736224"/>
            <a:ext cx="1660358" cy="523220"/>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0354C09E-B820-4E7D-8418-BB385250B700}"/>
              </a:ext>
            </a:extLst>
          </p:cNvPr>
          <p:cNvSpPr/>
          <p:nvPr/>
        </p:nvSpPr>
        <p:spPr>
          <a:xfrm>
            <a:off x="3252926" y="5233529"/>
            <a:ext cx="1660358" cy="52322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DD39E9C-A849-46C9-A388-9DDEBB3B49EE}"/>
              </a:ext>
            </a:extLst>
          </p:cNvPr>
          <p:cNvSpPr/>
          <p:nvPr/>
        </p:nvSpPr>
        <p:spPr>
          <a:xfrm>
            <a:off x="7929200" y="3743168"/>
            <a:ext cx="1660358" cy="441642"/>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4FF2A3B-EE85-44D8-93A2-FDF474CC9124}"/>
              </a:ext>
            </a:extLst>
          </p:cNvPr>
          <p:cNvSpPr/>
          <p:nvPr/>
        </p:nvSpPr>
        <p:spPr>
          <a:xfrm>
            <a:off x="7929200" y="4199823"/>
            <a:ext cx="2494548" cy="513099"/>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705F301-2180-4B40-9A51-2A95AE4A9FC7}"/>
              </a:ext>
            </a:extLst>
          </p:cNvPr>
          <p:cNvSpPr/>
          <p:nvPr/>
        </p:nvSpPr>
        <p:spPr>
          <a:xfrm>
            <a:off x="7929200" y="4727935"/>
            <a:ext cx="2938844" cy="513099"/>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A6ABA50-CABE-4C03-B543-37CCEEC89A47}"/>
              </a:ext>
            </a:extLst>
          </p:cNvPr>
          <p:cNvSpPr/>
          <p:nvPr/>
        </p:nvSpPr>
        <p:spPr>
          <a:xfrm>
            <a:off x="7929200" y="5233529"/>
            <a:ext cx="1660358" cy="52322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4" name="Picture 2" descr="Flour Sack Clip Art">
            <a:extLst>
              <a:ext uri="{FF2B5EF4-FFF2-40B4-BE49-F238E27FC236}">
                <a16:creationId xmlns:a16="http://schemas.microsoft.com/office/drawing/2014/main" id="{7D200AF4-4826-4551-827C-189735015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0" y="3482281"/>
            <a:ext cx="876300" cy="77990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lute, Pipe, Whistle, Bamboo, Classical, Krishna, Music">
            <a:extLst>
              <a:ext uri="{FF2B5EF4-FFF2-40B4-BE49-F238E27FC236}">
                <a16:creationId xmlns:a16="http://schemas.microsoft.com/office/drawing/2014/main" id="{1C22C08D-6B67-4D9E-814A-04287CCBBF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52021">
            <a:off x="-201053" y="3962400"/>
            <a:ext cx="1473387" cy="119019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pider Web, Cobweb, Spider, Web, Creepy, Halloween">
            <a:extLst>
              <a:ext uri="{FF2B5EF4-FFF2-40B4-BE49-F238E27FC236}">
                <a16:creationId xmlns:a16="http://schemas.microsoft.com/office/drawing/2014/main" id="{7B3CECFC-3590-415A-8AFE-75981D7050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74" y="4695861"/>
            <a:ext cx="603946" cy="60394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Fish, Animal, Food, Sea Life">
            <a:extLst>
              <a:ext uri="{FF2B5EF4-FFF2-40B4-BE49-F238E27FC236}">
                <a16:creationId xmlns:a16="http://schemas.microsoft.com/office/drawing/2014/main" id="{7F421C8C-5531-46A4-A5D3-677D6D8152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20" y="5435458"/>
            <a:ext cx="1046440" cy="52322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Pencil 1 Clip Art">
            <a:extLst>
              <a:ext uri="{FF2B5EF4-FFF2-40B4-BE49-F238E27FC236}">
                <a16:creationId xmlns:a16="http://schemas.microsoft.com/office/drawing/2014/main" id="{B739CF97-9029-401E-A773-E3E92319AC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6104" y="3564242"/>
            <a:ext cx="424676" cy="58393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lothes, Clothing, Shoe, Shoes">
            <a:extLst>
              <a:ext uri="{FF2B5EF4-FFF2-40B4-BE49-F238E27FC236}">
                <a16:creationId xmlns:a16="http://schemas.microsoft.com/office/drawing/2014/main" id="{E9AACDBC-B50C-4FC2-825E-BC79CAC4D2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69440" y="4117252"/>
            <a:ext cx="748686" cy="668119"/>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Coal Mine Clip Art">
            <a:extLst>
              <a:ext uri="{FF2B5EF4-FFF2-40B4-BE49-F238E27FC236}">
                <a16:creationId xmlns:a16="http://schemas.microsoft.com/office/drawing/2014/main" id="{82DF744E-F2DA-44FA-A9A5-983A7D3F5D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6866" y="4562874"/>
            <a:ext cx="704564" cy="584788"/>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Loaf Of Bread Clip Art">
            <a:extLst>
              <a:ext uri="{FF2B5EF4-FFF2-40B4-BE49-F238E27FC236}">
                <a16:creationId xmlns:a16="http://schemas.microsoft.com/office/drawing/2014/main" id="{B053EBF7-5DCE-4CB0-8E81-A834CF177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73382" y="5304706"/>
            <a:ext cx="95250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3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3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3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3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3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3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3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3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sym typeface="Wingdings" panose="05000000000000000000" pitchFamily="2" charset="2"/>
              </a:rPr>
              <a:t>German  German</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Add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Haupt-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to nouns to mean ‘main. </a:t>
            </a:r>
          </a:p>
        </p:txBody>
      </p:sp>
      <p:sp>
        <p:nvSpPr>
          <p:cNvPr id="19" name="Rounded Rectangle 5">
            <a:extLst>
              <a:ext uri="{FF2B5EF4-FFF2-40B4-BE49-F238E27FC236}">
                <a16:creationId xmlns:a16="http://schemas.microsoft.com/office/drawing/2014/main" id="{8973CDDE-0245-4BD7-B5E5-D4CB794A53BF}"/>
              </a:ext>
            </a:extLst>
          </p:cNvPr>
          <p:cNvSpPr/>
          <p:nvPr/>
        </p:nvSpPr>
        <p:spPr>
          <a:xfrm>
            <a:off x="183941" y="1490320"/>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the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main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idea.</a:t>
            </a:r>
          </a:p>
        </p:txBody>
      </p:sp>
      <p:sp>
        <p:nvSpPr>
          <p:cNvPr id="20" name="Rounded Rectangle 6">
            <a:extLst>
              <a:ext uri="{FF2B5EF4-FFF2-40B4-BE49-F238E27FC236}">
                <a16:creationId xmlns:a16="http://schemas.microsoft.com/office/drawing/2014/main" id="{2ECB427C-D248-415F-8837-1BCD4FD4179C}"/>
              </a:ext>
            </a:extLst>
          </p:cNvPr>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Haupt</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24" name="Right Arrow 7">
            <a:extLst>
              <a:ext uri="{FF2B5EF4-FFF2-40B4-BE49-F238E27FC236}">
                <a16:creationId xmlns:a16="http://schemas.microsoft.com/office/drawing/2014/main" id="{E0A52527-0BA6-405B-9D4A-F05C33DD33CF}"/>
              </a:ext>
            </a:extLst>
          </p:cNvPr>
          <p:cNvSpPr/>
          <p:nvPr/>
        </p:nvSpPr>
        <p:spPr>
          <a:xfrm>
            <a:off x="4920465" y="1767376"/>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9">
            <a:extLst>
              <a:ext uri="{FF2B5EF4-FFF2-40B4-BE49-F238E27FC236}">
                <a16:creationId xmlns:a16="http://schemas.microsoft.com/office/drawing/2014/main" id="{C4B7A6F8-F0D0-4066-BBC5-BDDE77CD53EE}"/>
              </a:ext>
            </a:extLst>
          </p:cNvPr>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Wien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Hauptstadt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That is the main problem.</a:t>
            </a:r>
          </a:p>
        </p:txBody>
      </p:sp>
      <p:sp>
        <p:nvSpPr>
          <p:cNvPr id="27" name="Rounded Rectangle 10">
            <a:extLst>
              <a:ext uri="{FF2B5EF4-FFF2-40B4-BE49-F238E27FC236}">
                <a16:creationId xmlns:a16="http://schemas.microsoft.com/office/drawing/2014/main" id="{8E3230B0-E6BD-4DD0-87DC-3AB4ED6611E8}"/>
              </a:ext>
            </a:extLst>
          </p:cNvPr>
          <p:cNvSpPr/>
          <p:nvPr/>
        </p:nvSpPr>
        <p:spPr>
          <a:xfrm>
            <a:off x="6372376" y="2911642"/>
            <a:ext cx="5728875" cy="3278540"/>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train station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(high) street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role</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reason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28" name="Picture 27">
            <a:extLst>
              <a:ext uri="{FF2B5EF4-FFF2-40B4-BE49-F238E27FC236}">
                <a16:creationId xmlns:a16="http://schemas.microsoft.com/office/drawing/2014/main" id="{31D2BB4E-555E-4B9E-951C-69FF62D02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cxnSp>
        <p:nvCxnSpPr>
          <p:cNvPr id="33" name="Straight Arrow Connector 32">
            <a:extLst>
              <a:ext uri="{FF2B5EF4-FFF2-40B4-BE49-F238E27FC236}">
                <a16:creationId xmlns:a16="http://schemas.microsoft.com/office/drawing/2014/main" id="{C8214184-BD19-4851-81B2-0511DC3BCA29}"/>
              </a:ext>
            </a:extLst>
          </p:cNvPr>
          <p:cNvCxnSpPr/>
          <p:nvPr/>
        </p:nvCxnSpPr>
        <p:spPr>
          <a:xfrm flipH="1">
            <a:off x="10636893" y="1251955"/>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34D4A23-8929-46EB-A8A7-10CCB94A7A02}"/>
              </a:ext>
            </a:extLst>
          </p:cNvPr>
          <p:cNvSpPr txBox="1"/>
          <p:nvPr/>
        </p:nvSpPr>
        <p:spPr>
          <a:xfrm>
            <a:off x="9830796" y="161810"/>
            <a:ext cx="2063297" cy="1200329"/>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the gender: </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Idee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b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die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Hauptidee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Main Idea Clip Art">
            <a:extLst>
              <a:ext uri="{FF2B5EF4-FFF2-40B4-BE49-F238E27FC236}">
                <a16:creationId xmlns:a16="http://schemas.microsoft.com/office/drawing/2014/main" id="{F7CB95B1-A17B-4C27-86FB-F60ACE24F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560" y="1938746"/>
            <a:ext cx="1068555" cy="145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2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4" grpId="0" animBg="1"/>
      <p:bldP spid="25" grpId="0" animBg="1"/>
      <p:bldP spid="27"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r>
              <a:rPr lang="en-GB" sz="9600" b="1" dirty="0"/>
              <a:t/>
            </a:r>
            <a:br>
              <a:rPr lang="en-GB" sz="9600" b="1" dirty="0"/>
            </a:br>
            <a:endParaRPr lang="en-GB" dirty="0"/>
          </a:p>
        </p:txBody>
      </p:sp>
      <p:pic>
        <p:nvPicPr>
          <p:cNvPr id="4" name="Picture 3" descr="two mice with a piece of chees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06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Mäus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Wien ist die Hauptstadt von Österreich!</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is the main problem.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train station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(high) street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role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reason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23541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Vienna is the capital city of Austria!</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Hauptproblem</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Hauptbahnhof</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Hauptstraße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Hauptrolle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Hauptgrund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935705" y="5627310"/>
            <a:ext cx="5772219"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the gender of the final noun.</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cxnSp>
        <p:nvCxnSpPr>
          <p:cNvPr id="13" name="Straight Arrow Connector 12">
            <a:extLst>
              <a:ext uri="{FF2B5EF4-FFF2-40B4-BE49-F238E27FC236}">
                <a16:creationId xmlns:a16="http://schemas.microsoft.com/office/drawing/2014/main" id="{893EE92B-70D7-413C-A70C-93C9120770BD}"/>
              </a:ext>
            </a:extLst>
          </p:cNvPr>
          <p:cNvCxnSpPr>
            <a:cxnSpLocks/>
            <a:stCxn id="14" idx="2"/>
          </p:cNvCxnSpPr>
          <p:nvPr/>
        </p:nvCxnSpPr>
        <p:spPr>
          <a:xfrm flipH="1">
            <a:off x="9913527" y="742728"/>
            <a:ext cx="866392" cy="697735"/>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F4B231-C1E3-4B72-B4F7-52711F50771D}"/>
              </a:ext>
            </a:extLst>
          </p:cNvPr>
          <p:cNvSpPr txBox="1"/>
          <p:nvPr/>
        </p:nvSpPr>
        <p:spPr>
          <a:xfrm>
            <a:off x="9748270" y="96397"/>
            <a:ext cx="2063297" cy="646331"/>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main city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we say ‘capital’ city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663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7" grpId="0" animBg="1"/>
      <p:bldP spid="9"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40411" cy="707849"/>
          </a:xfrm>
        </p:spPr>
        <p:txBody>
          <a:bodyPr>
            <a:normAutofit/>
          </a:bodyPr>
          <a:lstStyle/>
          <a:p>
            <a:r>
              <a:rPr lang="en-GB" sz="3600" b="1" dirty="0" err="1">
                <a:solidFill>
                  <a:schemeClr val="bg1"/>
                </a:solidFill>
              </a:rPr>
              <a:t>Nummern</a:t>
            </a:r>
            <a:r>
              <a:rPr lang="en-GB" sz="3600" b="1" dirty="0">
                <a:solidFill>
                  <a:schemeClr val="bg1"/>
                </a:solidFill>
              </a:rPr>
              <a:t> 21+</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543F269-166B-41CA-B613-020D7DB1D7B2}"/>
              </a:ext>
            </a:extLst>
          </p:cNvPr>
          <p:cNvSpPr txBox="1"/>
          <p:nvPr/>
        </p:nvSpPr>
        <p:spPr>
          <a:xfrm>
            <a:off x="138135" y="1233893"/>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numbers with double digits, we say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big digit first: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5E80429C-D901-4618-9C27-460A45BF664C}"/>
              </a:ext>
            </a:extLst>
          </p:cNvPr>
          <p:cNvSpPr/>
          <p:nvPr/>
        </p:nvSpPr>
        <p:spPr>
          <a:xfrm>
            <a:off x="1813822" y="4030078"/>
            <a:ext cx="8405183" cy="461665"/>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digit you hear at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number.</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C326BBC2-5C28-4D0A-A604-79E0B9AD6A28}"/>
              </a:ext>
            </a:extLst>
          </p:cNvPr>
          <p:cNvSpPr txBox="1"/>
          <p:nvPr/>
        </p:nvSpPr>
        <p:spPr>
          <a:xfrm>
            <a:off x="127751" y="2352367"/>
            <a:ext cx="12646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we say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 digit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first:</a:t>
            </a:r>
          </a:p>
        </p:txBody>
      </p:sp>
      <p:sp>
        <p:nvSpPr>
          <p:cNvPr id="13" name="TextBox 12">
            <a:extLst>
              <a:ext uri="{FF2B5EF4-FFF2-40B4-BE49-F238E27FC236}">
                <a16:creationId xmlns:a16="http://schemas.microsoft.com/office/drawing/2014/main" id="{7FA96A79-78C0-4451-B196-32E44D8231C3}"/>
              </a:ext>
            </a:extLst>
          </p:cNvPr>
          <p:cNvSpPr txBox="1"/>
          <p:nvPr/>
        </p:nvSpPr>
        <p:spPr>
          <a:xfrm>
            <a:off x="180000" y="3470841"/>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sure you don’t get confused:</a:t>
            </a:r>
          </a:p>
        </p:txBody>
      </p:sp>
      <p:sp>
        <p:nvSpPr>
          <p:cNvPr id="14" name="TextBox 13">
            <a:extLst>
              <a:ext uri="{FF2B5EF4-FFF2-40B4-BE49-F238E27FC236}">
                <a16:creationId xmlns:a16="http://schemas.microsoft.com/office/drawing/2014/main" id="{D1B479BC-6C1E-485D-B927-E8250A803091}"/>
              </a:ext>
            </a:extLst>
          </p:cNvPr>
          <p:cNvSpPr txBox="1"/>
          <p:nvPr/>
        </p:nvSpPr>
        <p:spPr>
          <a:xfrm>
            <a:off x="138135" y="4589318"/>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Rectangle 14">
            <a:hlinkClick r:id="" action="ppaction://noaction">
              <a:snd r:embed="rId5" name="8-3-1-5 Slide 41 1.wav"/>
            </a:hlinkClick>
            <a:extLst>
              <a:ext uri="{FF2B5EF4-FFF2-40B4-BE49-F238E27FC236}">
                <a16:creationId xmlns:a16="http://schemas.microsoft.com/office/drawing/2014/main" id="{B07F0DA4-72CD-4673-9390-4CA1A1FA82A6}"/>
              </a:ext>
            </a:extLst>
          </p:cNvPr>
          <p:cNvSpPr/>
          <p:nvPr/>
        </p:nvSpPr>
        <p:spPr>
          <a:xfrm>
            <a:off x="526546"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hlinkClick r:id="" action="ppaction://noaction">
              <a:snd r:embed="rId6" name="8-3-1-5 Slide 41 2.wav"/>
            </a:hlinkClick>
            <a:extLst>
              <a:ext uri="{FF2B5EF4-FFF2-40B4-BE49-F238E27FC236}">
                <a16:creationId xmlns:a16="http://schemas.microsoft.com/office/drawing/2014/main" id="{7040D640-A943-42E4-8FF1-9A2C454FE34F}"/>
              </a:ext>
            </a:extLst>
          </p:cNvPr>
          <p:cNvSpPr/>
          <p:nvPr/>
        </p:nvSpPr>
        <p:spPr>
          <a:xfrm>
            <a:off x="3113952"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7" name="8-3-1-5 Slide 41 3.wav"/>
            </a:hlinkClick>
            <a:extLst>
              <a:ext uri="{FF2B5EF4-FFF2-40B4-BE49-F238E27FC236}">
                <a16:creationId xmlns:a16="http://schemas.microsoft.com/office/drawing/2014/main" id="{24C49D8B-0120-41DE-968D-406A9CACAC47}"/>
              </a:ext>
            </a:extLst>
          </p:cNvPr>
          <p:cNvSpPr/>
          <p:nvPr/>
        </p:nvSpPr>
        <p:spPr>
          <a:xfrm>
            <a:off x="5701358"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8" name="8-3-1-5 Slide 41 4.wav"/>
            </a:hlinkClick>
            <a:extLst>
              <a:ext uri="{FF2B5EF4-FFF2-40B4-BE49-F238E27FC236}">
                <a16:creationId xmlns:a16="http://schemas.microsoft.com/office/drawing/2014/main" id="{3032031C-5AC6-4B24-8F12-EE086E60AD11}"/>
              </a:ext>
            </a:extLst>
          </p:cNvPr>
          <p:cNvSpPr/>
          <p:nvPr/>
        </p:nvSpPr>
        <p:spPr>
          <a:xfrm>
            <a:off x="8288764" y="5298052"/>
            <a:ext cx="720000" cy="72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d</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18CAD72-3E88-4040-867A-8F5766A0CD4C}"/>
              </a:ext>
            </a:extLst>
          </p:cNvPr>
          <p:cNvSpPr txBox="1"/>
          <p:nvPr/>
        </p:nvSpPr>
        <p:spPr>
          <a:xfrm>
            <a:off x="1535145"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20" name="TextBox 19">
            <a:extLst>
              <a:ext uri="{FF2B5EF4-FFF2-40B4-BE49-F238E27FC236}">
                <a16:creationId xmlns:a16="http://schemas.microsoft.com/office/drawing/2014/main" id="{B4935007-A3F4-4B2C-8F95-977F43D5F4AE}"/>
              </a:ext>
            </a:extLst>
          </p:cNvPr>
          <p:cNvSpPr txBox="1"/>
          <p:nvPr/>
        </p:nvSpPr>
        <p:spPr>
          <a:xfrm>
            <a:off x="4120673"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57</a:t>
            </a:r>
          </a:p>
        </p:txBody>
      </p:sp>
      <p:sp>
        <p:nvSpPr>
          <p:cNvPr id="21" name="TextBox 20">
            <a:extLst>
              <a:ext uri="{FF2B5EF4-FFF2-40B4-BE49-F238E27FC236}">
                <a16:creationId xmlns:a16="http://schemas.microsoft.com/office/drawing/2014/main" id="{99FD96D2-04D8-4F0E-BDFE-3FC036DA0DED}"/>
              </a:ext>
            </a:extLst>
          </p:cNvPr>
          <p:cNvSpPr txBox="1"/>
          <p:nvPr/>
        </p:nvSpPr>
        <p:spPr>
          <a:xfrm>
            <a:off x="6706201"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98</a:t>
            </a:r>
          </a:p>
        </p:txBody>
      </p:sp>
      <p:sp>
        <p:nvSpPr>
          <p:cNvPr id="22" name="TextBox 21">
            <a:extLst>
              <a:ext uri="{FF2B5EF4-FFF2-40B4-BE49-F238E27FC236}">
                <a16:creationId xmlns:a16="http://schemas.microsoft.com/office/drawing/2014/main" id="{F25D0184-1E5B-45DC-B7A9-866889493D7A}"/>
              </a:ext>
            </a:extLst>
          </p:cNvPr>
          <p:cNvSpPr txBox="1"/>
          <p:nvPr/>
        </p:nvSpPr>
        <p:spPr>
          <a:xfrm>
            <a:off x="9291729" y="5304109"/>
            <a:ext cx="11335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34</a:t>
            </a:r>
          </a:p>
        </p:txBody>
      </p:sp>
      <p:pic>
        <p:nvPicPr>
          <p:cNvPr id="24" name="Picture 23" descr="Wolfgang smiling">
            <a:extLst>
              <a:ext uri="{FF2B5EF4-FFF2-40B4-BE49-F238E27FC236}">
                <a16:creationId xmlns:a16="http://schemas.microsoft.com/office/drawing/2014/main" id="{63A92B34-8EB3-43D1-9FE4-C30297D6A4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7121" y="4504305"/>
            <a:ext cx="1744879" cy="1679034"/>
          </a:xfrm>
          <a:prstGeom prst="rect">
            <a:avLst/>
          </a:prstGeom>
        </p:spPr>
      </p:pic>
      <p:sp>
        <p:nvSpPr>
          <p:cNvPr id="23" name="TextBox 22">
            <a:extLst>
              <a:ext uri="{FF2B5EF4-FFF2-40B4-BE49-F238E27FC236}">
                <a16:creationId xmlns:a16="http://schemas.microsoft.com/office/drawing/2014/main" id="{8A8B5FF9-2F86-4045-B03D-740DC601776D}"/>
              </a:ext>
            </a:extLst>
          </p:cNvPr>
          <p:cNvSpPr txBox="1"/>
          <p:nvPr/>
        </p:nvSpPr>
        <p:spPr>
          <a:xfrm>
            <a:off x="138135" y="1793130"/>
            <a:ext cx="11777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rPr>
              <a:t>big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D7D31">
                    <a:lumMod val="75000"/>
                  </a:srgbClr>
                </a:solidFill>
                <a:effectLst/>
                <a:uLnTx/>
                <a:uFillTx/>
                <a:latin typeface="Century Gothic" panose="020F0302020204030204"/>
                <a:ea typeface="+mn-ea"/>
                <a:cs typeface="+mn-cs"/>
              </a:rPr>
              <a:t>wenty</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rPr>
              <a:t>one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sym typeface="Wingdings" panose="05000000000000000000" pitchFamily="2" charset="2"/>
              </a:rPr>
              <a:t>small</a:t>
            </a:r>
            <a:endPar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F96CD474-4E45-4D88-A060-400B398B4E44}"/>
              </a:ext>
            </a:extLst>
          </p:cNvPr>
          <p:cNvSpPr txBox="1"/>
          <p:nvPr/>
        </p:nvSpPr>
        <p:spPr>
          <a:xfrm>
            <a:off x="127751" y="2911604"/>
            <a:ext cx="117773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entury Gothic" panose="020F0302020204030204"/>
                <a:ea typeface="+mn-ea"/>
                <a:cs typeface="+mn-cs"/>
              </a:rPr>
              <a:t>small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00B050"/>
                </a:solidFill>
                <a:effectLst/>
                <a:uLnTx/>
                <a:uFillTx/>
                <a:latin typeface="Century Gothic" panose="020F0302020204030204"/>
                <a:ea typeface="+mn-ea"/>
                <a:cs typeface="+mn-cs"/>
              </a:rPr>
              <a:t>ein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en-US" sz="2400" b="1" i="0" u="none" strike="noStrike" kern="1200" cap="none" spc="0" normalizeH="0" baseline="0" noProof="0" dirty="0" err="1">
                <a:ln>
                  <a:noFill/>
                </a:ln>
                <a:solidFill>
                  <a:srgbClr val="ED7D31">
                    <a:lumMod val="75000"/>
                  </a:srgbClr>
                </a:solidFill>
                <a:effectLst/>
                <a:uLnTx/>
                <a:uFillTx/>
                <a:latin typeface="Century Gothic" panose="020F0302020204030204"/>
                <a:ea typeface="+mn-ea"/>
                <a:cs typeface="+mn-cs"/>
              </a:rPr>
              <a:t>zwanzig</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sym typeface="Wingdings" panose="05000000000000000000" pitchFamily="2" charset="2"/>
              </a:rPr>
              <a:t>big</a:t>
            </a:r>
            <a:endParaRPr kumimoji="0" lang="en-US" sz="2400" b="1" i="0" u="none" strike="noStrike" kern="1200" cap="none" spc="0" normalizeH="0" baseline="0" noProof="0" dirty="0">
              <a:ln>
                <a:noFill/>
              </a:ln>
              <a:solidFill>
                <a:srgbClr val="ED7D31">
                  <a:lumMod val="75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63151DD-6F9A-434F-8949-9928AAD767FF}"/>
              </a:ext>
            </a:extLst>
          </p:cNvPr>
          <p:cNvSpPr/>
          <p:nvPr/>
        </p:nvSpPr>
        <p:spPr>
          <a:xfrm>
            <a:off x="4027990" y="1793130"/>
            <a:ext cx="925975" cy="424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D42AAC8-4014-4716-A454-0570A0D91505}"/>
              </a:ext>
            </a:extLst>
          </p:cNvPr>
          <p:cNvSpPr/>
          <p:nvPr/>
        </p:nvSpPr>
        <p:spPr>
          <a:xfrm>
            <a:off x="6807200" y="1779685"/>
            <a:ext cx="1391733" cy="424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7959070-8A73-460B-A5AA-B02888AB2820}"/>
              </a:ext>
            </a:extLst>
          </p:cNvPr>
          <p:cNvSpPr/>
          <p:nvPr/>
        </p:nvSpPr>
        <p:spPr>
          <a:xfrm>
            <a:off x="3826183" y="2874748"/>
            <a:ext cx="1120013"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DA1DD69B-232A-4134-AB6C-A6C9E966CFD6}"/>
              </a:ext>
            </a:extLst>
          </p:cNvPr>
          <p:cNvSpPr/>
          <p:nvPr/>
        </p:nvSpPr>
        <p:spPr>
          <a:xfrm>
            <a:off x="7327926" y="2911457"/>
            <a:ext cx="1683371"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3847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12" grpId="0"/>
      <p:bldP spid="13" grpId="0"/>
      <p:bldP spid="14" grpId="0"/>
      <p:bldP spid="15" grpId="0" animBg="1"/>
      <p:bldP spid="16" grpId="0" animBg="1"/>
      <p:bldP spid="17" grpId="0" animBg="1"/>
      <p:bldP spid="18" grpId="0" animBg="1"/>
      <p:bldP spid="19" grpId="0"/>
      <p:bldP spid="20" grpId="0"/>
      <p:bldP spid="21" grpId="0"/>
      <p:bldP spid="22" grpId="0"/>
      <p:bldP spid="23" grpId="0"/>
      <p:bldP spid="26" grpId="0"/>
      <p:bldP spid="2" grpId="0" animBg="1"/>
      <p:bldP spid="2" grpId="1" animBg="1"/>
      <p:bldP spid="27" grpId="0" animBg="1"/>
      <p:bldP spid="27" grpId="1" animBg="1"/>
      <p:bldP spid="28" grpId="0" animBg="1"/>
      <p:bldP spid="28" grpId="1" animBg="1"/>
      <p:bldP spid="29" grpId="0" animBg="1"/>
      <p:bldP spid="2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4448" cy="707849"/>
          </a:xfrm>
        </p:spPr>
        <p:txBody>
          <a:bodyPr>
            <a:normAutofit/>
          </a:bodyPr>
          <a:lstStyle/>
          <a:p>
            <a:r>
              <a:rPr lang="en-GB" sz="3600" b="1" dirty="0" err="1">
                <a:solidFill>
                  <a:schemeClr val="bg1"/>
                </a:solidFill>
              </a:rPr>
              <a:t>Einkaufen</a:t>
            </a:r>
            <a:r>
              <a:rPr lang="en-GB" sz="3600" b="1" dirty="0">
                <a:solidFill>
                  <a:schemeClr val="bg1"/>
                </a:solidFill>
              </a:rPr>
              <a:t> </a:t>
            </a:r>
            <a:r>
              <a:rPr lang="en-GB" sz="3600" b="1" dirty="0" err="1">
                <a:solidFill>
                  <a:schemeClr val="bg1"/>
                </a:solidFill>
              </a:rPr>
              <a:t>übers</a:t>
            </a:r>
            <a:r>
              <a:rPr lang="en-GB" sz="3600" b="1" dirty="0">
                <a:solidFill>
                  <a:schemeClr val="bg1"/>
                </a:solidFill>
              </a:rPr>
              <a:t> Internet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90000" y="1240628"/>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a:t>
            </a:r>
          </a:p>
        </p:txBody>
      </p:sp>
      <p:graphicFrame>
        <p:nvGraphicFramePr>
          <p:cNvPr id="11" name="Table 22">
            <a:extLst>
              <a:ext uri="{FF2B5EF4-FFF2-40B4-BE49-F238E27FC236}">
                <a16:creationId xmlns:a16="http://schemas.microsoft.com/office/drawing/2014/main" id="{1576147F-6930-43D1-943F-038608E0ECBD}"/>
              </a:ext>
            </a:extLst>
          </p:cNvPr>
          <p:cNvGraphicFramePr>
            <a:graphicFrameLocks noGrp="1"/>
          </p:cNvGraphicFramePr>
          <p:nvPr/>
        </p:nvGraphicFramePr>
        <p:xfrm>
          <a:off x="3511202" y="2112098"/>
          <a:ext cx="5793305" cy="4114800"/>
        </p:xfrm>
        <a:graphic>
          <a:graphicData uri="http://schemas.openxmlformats.org/drawingml/2006/table">
            <a:tbl>
              <a:tblPr firstRow="1" bandRow="1">
                <a:tableStyleId>{00A15C55-8517-42AA-B614-E9B94910E393}</a:tableStyleId>
              </a:tblPr>
              <a:tblGrid>
                <a:gridCol w="3473447">
                  <a:extLst>
                    <a:ext uri="{9D8B030D-6E8A-4147-A177-3AD203B41FA5}">
                      <a16:colId xmlns:a16="http://schemas.microsoft.com/office/drawing/2014/main" val="3605408971"/>
                    </a:ext>
                  </a:extLst>
                </a:gridCol>
                <a:gridCol w="2319858">
                  <a:extLst>
                    <a:ext uri="{9D8B030D-6E8A-4147-A177-3AD203B41FA5}">
                      <a16:colId xmlns:a16="http://schemas.microsoft.com/office/drawing/2014/main" val="4239228715"/>
                    </a:ext>
                  </a:extLst>
                </a:gridCol>
              </a:tblGrid>
              <a:tr h="370840">
                <a:tc>
                  <a:txBody>
                    <a:bodyPr/>
                    <a:lstStyle/>
                    <a:p>
                      <a:pPr algn="ctr"/>
                      <a:r>
                        <a:rPr lang="fr-FR" sz="2400" dirty="0" err="1">
                          <a:solidFill>
                            <a:schemeClr val="bg1"/>
                          </a:solidFill>
                        </a:rPr>
                        <a:t>Was</a:t>
                      </a:r>
                      <a:endParaRPr lang="fr-FR" sz="2400" dirty="0">
                        <a:solidFill>
                          <a:schemeClr val="bg1"/>
                        </a:solidFill>
                      </a:endParaRPr>
                    </a:p>
                  </a:txBody>
                  <a:tcPr>
                    <a:solidFill>
                      <a:srgbClr val="DAA520"/>
                    </a:solidFill>
                  </a:tcPr>
                </a:tc>
                <a:tc>
                  <a:txBody>
                    <a:bodyPr/>
                    <a:lstStyle/>
                    <a:p>
                      <a:pPr algn="ctr"/>
                      <a:r>
                        <a:rPr lang="fr-FR" sz="2400" dirty="0" err="1">
                          <a:solidFill>
                            <a:schemeClr val="bg1"/>
                          </a:solidFill>
                        </a:rPr>
                        <a:t>Wie</a:t>
                      </a:r>
                      <a:r>
                        <a:rPr lang="fr-FR" sz="2400" dirty="0">
                          <a:solidFill>
                            <a:schemeClr val="bg1"/>
                          </a:solidFill>
                        </a:rPr>
                        <a:t> </a:t>
                      </a:r>
                      <a:r>
                        <a:rPr lang="fr-FR" sz="2400" dirty="0" err="1">
                          <a:solidFill>
                            <a:schemeClr val="bg1"/>
                          </a:solidFill>
                        </a:rPr>
                        <a:t>viel</a:t>
                      </a:r>
                      <a:endParaRPr lang="fr-FR" sz="2400" dirty="0">
                        <a:solidFill>
                          <a:schemeClr val="bg1"/>
                        </a:solidFill>
                      </a:endParaRPr>
                    </a:p>
                  </a:txBody>
                  <a:tcPr>
                    <a:solidFill>
                      <a:srgbClr val="DAA520"/>
                    </a:solidFill>
                  </a:tcPr>
                </a:tc>
                <a:extLst>
                  <a:ext uri="{0D108BD9-81ED-4DB2-BD59-A6C34878D82A}">
                    <a16:rowId xmlns:a16="http://schemas.microsoft.com/office/drawing/2014/main" val="3897350691"/>
                  </a:ext>
                </a:extLst>
              </a:tr>
              <a:tr h="370840">
                <a:tc>
                  <a:txBody>
                    <a:bodyPr/>
                    <a:lstStyle/>
                    <a:p>
                      <a:pPr algn="ct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Jacht</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3262229913"/>
                  </a:ext>
                </a:extLst>
              </a:tr>
              <a:tr h="370840">
                <a:tc>
                  <a:txBody>
                    <a:bodyPr/>
                    <a:lstStyle/>
                    <a:p>
                      <a:pPr algn="ctr"/>
                      <a:r>
                        <a:rPr lang="fr-FR" sz="2400" dirty="0" err="1">
                          <a:solidFill>
                            <a:schemeClr val="accent5">
                              <a:lumMod val="50000"/>
                            </a:schemeClr>
                          </a:solidFill>
                        </a:rPr>
                        <a:t>ein</a:t>
                      </a:r>
                      <a:r>
                        <a:rPr lang="fr-FR" sz="2400" dirty="0">
                          <a:solidFill>
                            <a:schemeClr val="accent5">
                              <a:lumMod val="50000"/>
                            </a:schemeClr>
                          </a:solidFill>
                        </a:rPr>
                        <a:t> </a:t>
                      </a:r>
                      <a:r>
                        <a:rPr lang="fr-FR" sz="2400" dirty="0" err="1">
                          <a:solidFill>
                            <a:schemeClr val="accent5">
                              <a:lumMod val="50000"/>
                            </a:schemeClr>
                          </a:solidFill>
                        </a:rPr>
                        <a:t>Planschbecken</a:t>
                      </a:r>
                      <a:endParaRPr lang="fr-FR" sz="2400" dirty="0">
                        <a:solidFill>
                          <a:schemeClr val="accent5">
                            <a:lumMod val="50000"/>
                          </a:schemeClr>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117005327"/>
                  </a:ext>
                </a:extLst>
              </a:tr>
              <a:tr h="370840">
                <a:tc>
                  <a:txBody>
                    <a:bodyPr/>
                    <a:lstStyle/>
                    <a:p>
                      <a:pPr algn="ct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Lavalampe</a:t>
                      </a:r>
                      <a:endParaRPr lang="fr-FR" sz="2400" dirty="0">
                        <a:solidFill>
                          <a:schemeClr val="accent5">
                            <a:lumMod val="50000"/>
                          </a:schemeClr>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027129561"/>
                  </a:ext>
                </a:extLst>
              </a:tr>
              <a:tr h="370840">
                <a:tc>
                  <a:txBody>
                    <a:bodyPr/>
                    <a:lstStyle/>
                    <a:p>
                      <a:pPr algn="ct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Discokugel</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1654136"/>
                  </a:ext>
                </a:extLst>
              </a:tr>
              <a:tr h="370840">
                <a:tc>
                  <a:txBody>
                    <a:bodyPr/>
                    <a:lstStyle/>
                    <a:p>
                      <a:pPr algn="ctr"/>
                      <a:r>
                        <a:rPr lang="fr-FR" sz="2400" dirty="0" err="1">
                          <a:solidFill>
                            <a:schemeClr val="accent5">
                              <a:lumMod val="50000"/>
                            </a:schemeClr>
                          </a:solidFill>
                        </a:rPr>
                        <a:t>das</a:t>
                      </a:r>
                      <a:r>
                        <a:rPr lang="fr-FR" sz="2400" dirty="0">
                          <a:solidFill>
                            <a:schemeClr val="accent5">
                              <a:lumMod val="50000"/>
                            </a:schemeClr>
                          </a:solidFill>
                        </a:rPr>
                        <a:t> </a:t>
                      </a:r>
                      <a:r>
                        <a:rPr lang="fr-FR" sz="2400" dirty="0" err="1">
                          <a:solidFill>
                            <a:schemeClr val="accent5">
                              <a:lumMod val="50000"/>
                            </a:schemeClr>
                          </a:solidFill>
                        </a:rPr>
                        <a:t>Bild</a:t>
                      </a:r>
                      <a:endParaRPr lang="fr-FR" sz="2400" dirty="0">
                        <a:solidFill>
                          <a:schemeClr val="accent5">
                            <a:lumMod val="50000"/>
                          </a:schemeClr>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2229962378"/>
                  </a:ext>
                </a:extLst>
              </a:tr>
              <a:tr h="370840">
                <a:tc>
                  <a:txBody>
                    <a:bodyPr/>
                    <a:lstStyle/>
                    <a:p>
                      <a:pPr algn="ctr"/>
                      <a:r>
                        <a:rPr lang="fr-FR" sz="2400" dirty="0" err="1">
                          <a:solidFill>
                            <a:schemeClr val="accent5">
                              <a:lumMod val="50000"/>
                            </a:schemeClr>
                          </a:solidFill>
                        </a:rPr>
                        <a:t>neue</a:t>
                      </a:r>
                      <a:r>
                        <a:rPr lang="fr-FR" sz="2400" dirty="0">
                          <a:solidFill>
                            <a:schemeClr val="accent5">
                              <a:lumMod val="50000"/>
                            </a:schemeClr>
                          </a:solidFill>
                        </a:rPr>
                        <a:t> </a:t>
                      </a:r>
                      <a:r>
                        <a:rPr lang="fr-FR" sz="2400" dirty="0" err="1">
                          <a:solidFill>
                            <a:schemeClr val="accent5">
                              <a:lumMod val="50000"/>
                            </a:schemeClr>
                          </a:solidFill>
                        </a:rPr>
                        <a:t>Töpfe</a:t>
                      </a:r>
                      <a:endParaRPr lang="fr-FR" sz="2400" dirty="0">
                        <a:solidFill>
                          <a:schemeClr val="accent5">
                            <a:lumMod val="50000"/>
                          </a:schemeClr>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763806286"/>
                  </a:ext>
                </a:extLst>
              </a:tr>
              <a:tr h="370840">
                <a:tc>
                  <a:txBody>
                    <a:bodyPr/>
                    <a:lstStyle/>
                    <a:p>
                      <a:pPr algn="ct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Eismaschine</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187735527"/>
                  </a:ext>
                </a:extLst>
              </a:tr>
              <a:tr h="370840">
                <a:tc>
                  <a:txBody>
                    <a:bodyPr/>
                    <a:lstStyle/>
                    <a:p>
                      <a:pPr algn="ctr"/>
                      <a:r>
                        <a:rPr lang="fr-FR" sz="2400" dirty="0" err="1">
                          <a:solidFill>
                            <a:schemeClr val="accent5">
                              <a:lumMod val="50000"/>
                            </a:schemeClr>
                          </a:solidFill>
                        </a:rPr>
                        <a:t>eine</a:t>
                      </a:r>
                      <a:r>
                        <a:rPr lang="fr-FR" sz="2400" dirty="0">
                          <a:solidFill>
                            <a:schemeClr val="accent5">
                              <a:lumMod val="50000"/>
                            </a:schemeClr>
                          </a:solidFill>
                        </a:rPr>
                        <a:t> </a:t>
                      </a:r>
                      <a:r>
                        <a:rPr lang="fr-FR" sz="2400" dirty="0" err="1">
                          <a:solidFill>
                            <a:schemeClr val="accent5">
                              <a:lumMod val="50000"/>
                            </a:schemeClr>
                          </a:solidFill>
                        </a:rPr>
                        <a:t>Privatinsel</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9669632"/>
                  </a:ext>
                </a:extLst>
              </a:tr>
            </a:tbl>
          </a:graphicData>
        </a:graphic>
      </p:graphicFrame>
      <p:pic>
        <p:nvPicPr>
          <p:cNvPr id="1026" name="Picture 2" descr="Boat, Yacht, Realistic, Technology">
            <a:extLst>
              <a:ext uri="{FF2B5EF4-FFF2-40B4-BE49-F238E27FC236}">
                <a16:creationId xmlns:a16="http://schemas.microsoft.com/office/drawing/2014/main" id="{F45B3D68-DD68-434C-B531-A1DCAE9CDE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187" b="25493"/>
          <a:stretch/>
        </p:blipFill>
        <p:spPr bwMode="auto">
          <a:xfrm>
            <a:off x="273811" y="2276354"/>
            <a:ext cx="2654579" cy="766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Male, 3D Model, Isolated, 3D">
            <a:extLst>
              <a:ext uri="{FF2B5EF4-FFF2-40B4-BE49-F238E27FC236}">
                <a16:creationId xmlns:a16="http://schemas.microsoft.com/office/drawing/2014/main" id="{585A7252-CA29-4BF9-B415-3366924832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9377" y="2161223"/>
            <a:ext cx="1450166" cy="1450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va, Lamp, 1960S, 1990S, Green, Silver">
            <a:extLst>
              <a:ext uri="{FF2B5EF4-FFF2-40B4-BE49-F238E27FC236}">
                <a16:creationId xmlns:a16="http://schemas.microsoft.com/office/drawing/2014/main" id="{569717CB-989E-44FA-A7C0-058BDC0F4A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512" y="3151225"/>
            <a:ext cx="870771" cy="1358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co, Ball, Glitter, Party, Club">
            <a:extLst>
              <a:ext uri="{FF2B5EF4-FFF2-40B4-BE49-F238E27FC236}">
                <a16:creationId xmlns:a16="http://schemas.microsoft.com/office/drawing/2014/main" id="{81AAA01D-CA5A-4E5A-BE57-A2BEE992FC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1069" y="3507430"/>
            <a:ext cx="1177513" cy="11775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ke, Sea, Water, Wave, Sunset">
            <a:extLst>
              <a:ext uri="{FF2B5EF4-FFF2-40B4-BE49-F238E27FC236}">
                <a16:creationId xmlns:a16="http://schemas.microsoft.com/office/drawing/2014/main" id="{461F93F9-4CD0-4835-8799-A9D0A661A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027" y="4096187"/>
            <a:ext cx="2049548" cy="11043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ce, Ice Cream, Dessert, Summer, Treat">
            <a:extLst>
              <a:ext uri="{FF2B5EF4-FFF2-40B4-BE49-F238E27FC236}">
                <a16:creationId xmlns:a16="http://schemas.microsoft.com/office/drawing/2014/main" id="{1493F9F5-CA53-487C-8C20-97B57F5759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0788" y="4667824"/>
            <a:ext cx="8096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liday, Island, Landscape, Sea, Summer">
            <a:extLst>
              <a:ext uri="{FF2B5EF4-FFF2-40B4-BE49-F238E27FC236}">
                <a16:creationId xmlns:a16="http://schemas.microsoft.com/office/drawing/2014/main" id="{B87F6172-0B92-4FE8-9F5F-BACC27A03C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6450" y="5168566"/>
            <a:ext cx="1230747" cy="11011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1464A40-3F2C-4499-9F9A-B53829E17226}"/>
              </a:ext>
            </a:extLst>
          </p:cNvPr>
          <p:cNvSpPr txBox="1"/>
          <p:nvPr/>
        </p:nvSpPr>
        <p:spPr>
          <a:xfrm>
            <a:off x="6973170" y="2543220"/>
            <a:ext cx="2241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Million €</a:t>
            </a:r>
          </a:p>
        </p:txBody>
      </p:sp>
      <p:sp>
        <p:nvSpPr>
          <p:cNvPr id="34" name="TextBox 33">
            <a:extLst>
              <a:ext uri="{FF2B5EF4-FFF2-40B4-BE49-F238E27FC236}">
                <a16:creationId xmlns:a16="http://schemas.microsoft.com/office/drawing/2014/main" id="{A0233AA1-5360-4CED-9F27-CFD04502F0F8}"/>
              </a:ext>
            </a:extLst>
          </p:cNvPr>
          <p:cNvSpPr txBox="1"/>
          <p:nvPr/>
        </p:nvSpPr>
        <p:spPr>
          <a:xfrm>
            <a:off x="7159306" y="3012074"/>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€45</a:t>
            </a:r>
          </a:p>
        </p:txBody>
      </p:sp>
      <p:sp>
        <p:nvSpPr>
          <p:cNvPr id="36" name="TextBox 35">
            <a:extLst>
              <a:ext uri="{FF2B5EF4-FFF2-40B4-BE49-F238E27FC236}">
                <a16:creationId xmlns:a16="http://schemas.microsoft.com/office/drawing/2014/main" id="{729ABD8A-15F2-4A4F-B610-ED4CC53D6D15}"/>
              </a:ext>
            </a:extLst>
          </p:cNvPr>
          <p:cNvSpPr txBox="1"/>
          <p:nvPr/>
        </p:nvSpPr>
        <p:spPr>
          <a:xfrm>
            <a:off x="7159306" y="3477586"/>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37" name="TextBox 36">
            <a:extLst>
              <a:ext uri="{FF2B5EF4-FFF2-40B4-BE49-F238E27FC236}">
                <a16:creationId xmlns:a16="http://schemas.microsoft.com/office/drawing/2014/main" id="{81CB4892-BE36-4978-9741-A16A26CACE96}"/>
              </a:ext>
            </a:extLst>
          </p:cNvPr>
          <p:cNvSpPr txBox="1"/>
          <p:nvPr/>
        </p:nvSpPr>
        <p:spPr>
          <a:xfrm>
            <a:off x="7159306" y="3943098"/>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€32</a:t>
            </a:r>
          </a:p>
        </p:txBody>
      </p:sp>
      <p:sp>
        <p:nvSpPr>
          <p:cNvPr id="38" name="TextBox 37">
            <a:extLst>
              <a:ext uri="{FF2B5EF4-FFF2-40B4-BE49-F238E27FC236}">
                <a16:creationId xmlns:a16="http://schemas.microsoft.com/office/drawing/2014/main" id="{F4892FCC-4113-41EE-B7D1-D508CF90F9A7}"/>
              </a:ext>
            </a:extLst>
          </p:cNvPr>
          <p:cNvSpPr txBox="1"/>
          <p:nvPr/>
        </p:nvSpPr>
        <p:spPr>
          <a:xfrm>
            <a:off x="7159306" y="4408610"/>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€87</a:t>
            </a:r>
          </a:p>
        </p:txBody>
      </p:sp>
      <p:sp>
        <p:nvSpPr>
          <p:cNvPr id="39" name="TextBox 38">
            <a:extLst>
              <a:ext uri="{FF2B5EF4-FFF2-40B4-BE49-F238E27FC236}">
                <a16:creationId xmlns:a16="http://schemas.microsoft.com/office/drawing/2014/main" id="{18D6940B-EB29-4118-9046-3AA437AE0638}"/>
              </a:ext>
            </a:extLst>
          </p:cNvPr>
          <p:cNvSpPr txBox="1"/>
          <p:nvPr/>
        </p:nvSpPr>
        <p:spPr>
          <a:xfrm>
            <a:off x="7159306" y="4874122"/>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€64</a:t>
            </a:r>
          </a:p>
        </p:txBody>
      </p:sp>
      <p:sp>
        <p:nvSpPr>
          <p:cNvPr id="40" name="TextBox 39">
            <a:extLst>
              <a:ext uri="{FF2B5EF4-FFF2-40B4-BE49-F238E27FC236}">
                <a16:creationId xmlns:a16="http://schemas.microsoft.com/office/drawing/2014/main" id="{15899983-5E52-434B-B0DC-FE2962AB13D5}"/>
              </a:ext>
            </a:extLst>
          </p:cNvPr>
          <p:cNvSpPr txBox="1"/>
          <p:nvPr/>
        </p:nvSpPr>
        <p:spPr>
          <a:xfrm>
            <a:off x="7159306" y="5339634"/>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€79</a:t>
            </a:r>
          </a:p>
        </p:txBody>
      </p:sp>
      <p:sp>
        <p:nvSpPr>
          <p:cNvPr id="41" name="TextBox 40">
            <a:extLst>
              <a:ext uri="{FF2B5EF4-FFF2-40B4-BE49-F238E27FC236}">
                <a16:creationId xmlns:a16="http://schemas.microsoft.com/office/drawing/2014/main" id="{F95920AA-8FA6-45A9-827B-C409F680F0E1}"/>
              </a:ext>
            </a:extLst>
          </p:cNvPr>
          <p:cNvSpPr txBox="1"/>
          <p:nvPr/>
        </p:nvSpPr>
        <p:spPr>
          <a:xfrm>
            <a:off x="6871714" y="5758939"/>
            <a:ext cx="24224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Milliarde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6" name="Rectangle 25">
            <a:hlinkClick r:id="" action="ppaction://noaction">
              <a:snd r:embed="rId11" name="8-3-1-5 Slide 42 1g.wav"/>
            </a:hlinkClick>
            <a:extLst>
              <a:ext uri="{FF2B5EF4-FFF2-40B4-BE49-F238E27FC236}">
                <a16:creationId xmlns:a16="http://schemas.microsoft.com/office/drawing/2014/main" id="{954272D3-9FD7-4562-AC74-2FC0614F5460}"/>
              </a:ext>
            </a:extLst>
          </p:cNvPr>
          <p:cNvSpPr/>
          <p:nvPr/>
        </p:nvSpPr>
        <p:spPr>
          <a:xfrm>
            <a:off x="3130413" y="2556995"/>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Rectangle 42">
            <a:hlinkClick r:id="" action="ppaction://noaction">
              <a:snd r:embed="rId12" name="8-3-1-5 Slide 43 2.wav"/>
            </a:hlinkClick>
            <a:extLst>
              <a:ext uri="{FF2B5EF4-FFF2-40B4-BE49-F238E27FC236}">
                <a16:creationId xmlns:a16="http://schemas.microsoft.com/office/drawing/2014/main" id="{493BDE1D-88A4-4656-82EC-4F8F277809DB}"/>
              </a:ext>
            </a:extLst>
          </p:cNvPr>
          <p:cNvSpPr/>
          <p:nvPr/>
        </p:nvSpPr>
        <p:spPr>
          <a:xfrm>
            <a:off x="3130413" y="302434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4" name="Rectangle 43">
            <a:hlinkClick r:id="" action="ppaction://noaction">
              <a:snd r:embed="rId13" name="8-3-1-5 Slide 42 2g.wav"/>
            </a:hlinkClick>
            <a:extLst>
              <a:ext uri="{FF2B5EF4-FFF2-40B4-BE49-F238E27FC236}">
                <a16:creationId xmlns:a16="http://schemas.microsoft.com/office/drawing/2014/main" id="{41107B44-0FD1-450A-B5C9-644BC9F87310}"/>
              </a:ext>
            </a:extLst>
          </p:cNvPr>
          <p:cNvSpPr/>
          <p:nvPr/>
        </p:nvSpPr>
        <p:spPr>
          <a:xfrm>
            <a:off x="3130413" y="3491701"/>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Rectangle 44">
            <a:hlinkClick r:id="" action="ppaction://noaction">
              <a:snd r:embed="rId14" name="8-3-1-5 Slide 43 4.wav"/>
            </a:hlinkClick>
            <a:extLst>
              <a:ext uri="{FF2B5EF4-FFF2-40B4-BE49-F238E27FC236}">
                <a16:creationId xmlns:a16="http://schemas.microsoft.com/office/drawing/2014/main" id="{8CC81F65-1547-4BAD-9B92-2666E9AAB01F}"/>
              </a:ext>
            </a:extLst>
          </p:cNvPr>
          <p:cNvSpPr/>
          <p:nvPr/>
        </p:nvSpPr>
        <p:spPr>
          <a:xfrm>
            <a:off x="3130413" y="3959054"/>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15" name="8-3-1-5 Slide 42 3g.wav"/>
            </a:hlinkClick>
            <a:extLst>
              <a:ext uri="{FF2B5EF4-FFF2-40B4-BE49-F238E27FC236}">
                <a16:creationId xmlns:a16="http://schemas.microsoft.com/office/drawing/2014/main" id="{2600EA07-32DF-44F6-B2BE-2493B092C0EA}"/>
              </a:ext>
            </a:extLst>
          </p:cNvPr>
          <p:cNvSpPr/>
          <p:nvPr/>
        </p:nvSpPr>
        <p:spPr>
          <a:xfrm>
            <a:off x="3130413" y="442640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Rectangle 46">
            <a:hlinkClick r:id="" action="ppaction://noaction">
              <a:snd r:embed="rId16" name="8-3-1-5 Slide 43 6.wav"/>
            </a:hlinkClick>
            <a:extLst>
              <a:ext uri="{FF2B5EF4-FFF2-40B4-BE49-F238E27FC236}">
                <a16:creationId xmlns:a16="http://schemas.microsoft.com/office/drawing/2014/main" id="{83F1DFE8-EF6C-42AC-8927-A9542EB35AC2}"/>
              </a:ext>
            </a:extLst>
          </p:cNvPr>
          <p:cNvSpPr/>
          <p:nvPr/>
        </p:nvSpPr>
        <p:spPr>
          <a:xfrm>
            <a:off x="3130413" y="489376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Rectangle 47">
            <a:hlinkClick r:id="" action="ppaction://noaction">
              <a:snd r:embed="rId17" name="8-3-1-5 Slide 42 4g.wav"/>
            </a:hlinkClick>
            <a:extLst>
              <a:ext uri="{FF2B5EF4-FFF2-40B4-BE49-F238E27FC236}">
                <a16:creationId xmlns:a16="http://schemas.microsoft.com/office/drawing/2014/main" id="{98985B19-433E-49A0-A153-6E5EFA1E601C}"/>
              </a:ext>
            </a:extLst>
          </p:cNvPr>
          <p:cNvSpPr/>
          <p:nvPr/>
        </p:nvSpPr>
        <p:spPr>
          <a:xfrm>
            <a:off x="3130413" y="536111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9" name="Rectangle 48">
            <a:hlinkClick r:id="" action="ppaction://noaction">
              <a:snd r:embed="rId18" name="8-3-1-5 Slide 42 5 g.wav"/>
            </a:hlinkClick>
            <a:extLst>
              <a:ext uri="{FF2B5EF4-FFF2-40B4-BE49-F238E27FC236}">
                <a16:creationId xmlns:a16="http://schemas.microsoft.com/office/drawing/2014/main" id="{8CA4F76D-AD77-49BE-8F5C-19E2F44DB312}"/>
              </a:ext>
            </a:extLst>
          </p:cNvPr>
          <p:cNvSpPr/>
          <p:nvPr/>
        </p:nvSpPr>
        <p:spPr>
          <a:xfrm>
            <a:off x="3130413" y="5828465"/>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036" name="Picture 12" descr="Cooking Pot, Sauce Pan, Pot, Cooking">
            <a:extLst>
              <a:ext uri="{FF2B5EF4-FFF2-40B4-BE49-F238E27FC236}">
                <a16:creationId xmlns:a16="http://schemas.microsoft.com/office/drawing/2014/main" id="{11278E1B-DD29-4516-90A8-D157CBC61FF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85627" y="4510947"/>
            <a:ext cx="1585360" cy="10000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Wolfgang smiling">
            <a:extLst>
              <a:ext uri="{FF2B5EF4-FFF2-40B4-BE49-F238E27FC236}">
                <a16:creationId xmlns:a16="http://schemas.microsoft.com/office/drawing/2014/main" id="{4287B094-4D83-48AD-9E15-C9DE3D4A752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47809" y="876724"/>
            <a:ext cx="1511419" cy="1454384"/>
          </a:xfrm>
          <a:prstGeom prst="rect">
            <a:avLst/>
          </a:prstGeom>
        </p:spPr>
      </p:pic>
      <p:pic>
        <p:nvPicPr>
          <p:cNvPr id="8" name="Picture 7" descr="A close up of a logo&#10;&#10;Description automatically generated">
            <a:extLst>
              <a:ext uri="{FF2B5EF4-FFF2-40B4-BE49-F238E27FC236}">
                <a16:creationId xmlns:a16="http://schemas.microsoft.com/office/drawing/2014/main" id="{EC2CCEE3-AFEC-46B3-AAC5-BC514BDA30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738045" y="941803"/>
            <a:ext cx="1160566" cy="1344764"/>
          </a:xfrm>
          <a:prstGeom prst="rect">
            <a:avLst/>
          </a:prstGeom>
        </p:spPr>
      </p:pic>
      <p:pic>
        <p:nvPicPr>
          <p:cNvPr id="10" name="Picture 9" descr="Icon&#10;&#10;Description automatically generated">
            <a:extLst>
              <a:ext uri="{FF2B5EF4-FFF2-40B4-BE49-F238E27FC236}">
                <a16:creationId xmlns:a16="http://schemas.microsoft.com/office/drawing/2014/main" id="{7D782497-1B05-4057-8313-A238C488BC4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242953" y="1853683"/>
            <a:ext cx="1311316" cy="1240628"/>
          </a:xfrm>
          <a:prstGeom prst="rect">
            <a:avLst/>
          </a:prstGeom>
        </p:spPr>
      </p:pic>
    </p:spTree>
    <p:extLst>
      <p:ext uri="{BB962C8B-B14F-4D97-AF65-F5344CB8AC3E}">
        <p14:creationId xmlns:p14="http://schemas.microsoft.com/office/powerpoint/2010/main" val="15543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6" grpId="0"/>
      <p:bldP spid="37" grpId="0"/>
      <p:bldP spid="38" grpId="0"/>
      <p:bldP spid="39" grpId="0"/>
      <p:bldP spid="40"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F45552-F64E-5344-BB61-2B43714A9308}"/>
              </a:ext>
            </a:extLst>
          </p:cNvPr>
          <p:cNvSpPr txBox="1"/>
          <p:nvPr/>
        </p:nvSpPr>
        <p:spPr>
          <a:xfrm>
            <a:off x="147150" y="1228397"/>
            <a:ext cx="11897700" cy="4401205"/>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‘Wo’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is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dative</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 question word.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It asks about where something is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located</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baseline="0" dirty="0">
                <a:solidFill>
                  <a:srgbClr val="4472C4">
                    <a:lumMod val="50000"/>
                  </a:srgbClr>
                </a:solidFill>
                <a:latin typeface="Century Gothic" panose="020F0302020204030204"/>
              </a:rPr>
              <a:t>Answers to ‘</a:t>
            </a:r>
            <a:r>
              <a:rPr lang="en-US" sz="2200" b="1" baseline="0" dirty="0">
                <a:solidFill>
                  <a:srgbClr val="4472C4">
                    <a:lumMod val="50000"/>
                  </a:srgbClr>
                </a:solidFill>
                <a:latin typeface="Century Gothic" panose="020F0302020204030204"/>
              </a:rPr>
              <a:t>wo</a:t>
            </a:r>
            <a:r>
              <a:rPr lang="en-US" sz="2200" baseline="0" dirty="0">
                <a:solidFill>
                  <a:srgbClr val="4472C4">
                    <a:lumMod val="50000"/>
                  </a:srgbClr>
                </a:solidFill>
                <a:latin typeface="Century Gothic" panose="020F0302020204030204"/>
              </a:rPr>
              <a:t>’ questions need an answer in R</a:t>
            </a:r>
            <a:r>
              <a:rPr lang="en-US" sz="2200" dirty="0">
                <a:solidFill>
                  <a:srgbClr val="4472C4">
                    <a:lumMod val="50000"/>
                  </a:srgbClr>
                </a:solidFill>
                <a:latin typeface="Century Gothic" panose="020F0302020204030204"/>
              </a:rPr>
              <a:t>3 (dative).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Wo </a:t>
            </a:r>
            <a:r>
              <a:rPr lang="en-US" sz="2200" dirty="0" err="1">
                <a:solidFill>
                  <a:srgbClr val="4472C4">
                    <a:lumMod val="50000"/>
                  </a:srgbClr>
                </a:solidFill>
                <a:latin typeface="Century Gothic" panose="020F0302020204030204"/>
              </a:rPr>
              <a:t>liegt</a:t>
            </a:r>
            <a:r>
              <a:rPr lang="en-US" sz="2200" dirty="0">
                <a:solidFill>
                  <a:srgbClr val="4472C4">
                    <a:lumMod val="50000"/>
                  </a:srgbClr>
                </a:solidFill>
                <a:latin typeface="Century Gothic" panose="020F0302020204030204"/>
              </a:rPr>
              <a:t> das </a:t>
            </a:r>
            <a:r>
              <a:rPr lang="en-US" sz="2200" dirty="0" err="1">
                <a:solidFill>
                  <a:srgbClr val="4472C4">
                    <a:lumMod val="50000"/>
                  </a:srgbClr>
                </a:solidFill>
                <a:latin typeface="Century Gothic" panose="020F0302020204030204"/>
              </a:rPr>
              <a:t>Foto</a:t>
            </a: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Wo </a:t>
            </a:r>
            <a:r>
              <a:rPr lang="en-US" sz="2200" dirty="0" err="1">
                <a:solidFill>
                  <a:srgbClr val="4472C4">
                    <a:lumMod val="50000"/>
                  </a:srgbClr>
                </a:solidFill>
                <a:latin typeface="Century Gothic" panose="020F0302020204030204"/>
              </a:rPr>
              <a:t>stehen</a:t>
            </a:r>
            <a:r>
              <a:rPr lang="en-US" sz="2200" dirty="0">
                <a:solidFill>
                  <a:srgbClr val="4472C4">
                    <a:lumMod val="50000"/>
                  </a:srgbClr>
                </a:solidFill>
                <a:latin typeface="Century Gothic" panose="020F0302020204030204"/>
              </a:rPr>
              <a:t> die </a:t>
            </a:r>
            <a:r>
              <a:rPr lang="en-US" sz="2200" dirty="0" err="1">
                <a:solidFill>
                  <a:srgbClr val="4472C4">
                    <a:lumMod val="50000"/>
                  </a:srgbClr>
                </a:solidFill>
                <a:latin typeface="Century Gothic" panose="020F0302020204030204"/>
              </a:rPr>
              <a:t>Sachen</a:t>
            </a:r>
            <a:r>
              <a:rPr lang="en-US" sz="2200" dirty="0">
                <a:solidFill>
                  <a:srgbClr val="4472C4">
                    <a:lumMod val="50000"/>
                  </a:srgbClr>
                </a:solidFill>
                <a:latin typeface="Century Gothic" panose="020F0302020204030204"/>
              </a:rPr>
              <a:t>?</a:t>
            </a:r>
          </a:p>
          <a:p>
            <a:pPr lvl="0">
              <a:defRPr/>
            </a:pPr>
            <a:r>
              <a:rPr lang="en-US" sz="2200" dirty="0">
                <a:solidFill>
                  <a:srgbClr val="4472C4">
                    <a:lumMod val="50000"/>
                  </a:srgbClr>
                </a:solidFill>
                <a:latin typeface="Century Gothic" panose="020F0302020204030204"/>
              </a:rPr>
              <a:t>Das </a:t>
            </a:r>
            <a:r>
              <a:rPr lang="en-US" sz="2200" dirty="0" err="1">
                <a:solidFill>
                  <a:srgbClr val="4472C4">
                    <a:lumMod val="50000"/>
                  </a:srgbClr>
                </a:solidFill>
                <a:latin typeface="Century Gothic" panose="020F0302020204030204"/>
              </a:rPr>
              <a:t>Foto</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liegt</a:t>
            </a: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auf dem</a:t>
            </a:r>
            <a:r>
              <a:rPr lang="en-US" sz="2200" dirty="0">
                <a:solidFill>
                  <a:srgbClr val="4472C4">
                    <a:lumMod val="50000"/>
                  </a:srgbClr>
                </a:solidFill>
                <a:latin typeface="Century Gothic" panose="020F0302020204030204"/>
              </a:rPr>
              <a:t> Boden.		Die </a:t>
            </a:r>
            <a:r>
              <a:rPr lang="en-US" sz="2200" dirty="0" err="1">
                <a:solidFill>
                  <a:srgbClr val="4472C4">
                    <a:lumMod val="50000"/>
                  </a:srgbClr>
                </a:solidFill>
                <a:latin typeface="Century Gothic" panose="020F0302020204030204"/>
              </a:rPr>
              <a:t>Sachen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stehen</a:t>
            </a:r>
            <a:r>
              <a:rPr lang="en-US" sz="2200" dirty="0">
                <a:solidFill>
                  <a:srgbClr val="4472C4">
                    <a:lumMod val="50000"/>
                  </a:srgbClr>
                </a:solidFill>
                <a:latin typeface="Century Gothic" panose="020F0302020204030204"/>
              </a:rPr>
              <a:t> </a:t>
            </a:r>
            <a:r>
              <a:rPr lang="en-US" sz="2200" b="1" dirty="0">
                <a:solidFill>
                  <a:srgbClr val="4472C4">
                    <a:lumMod val="50000"/>
                  </a:srgbClr>
                </a:solidFill>
              </a:rPr>
              <a:t>an der</a:t>
            </a:r>
            <a:r>
              <a:rPr lang="en-US" sz="2200" dirty="0">
                <a:solidFill>
                  <a:srgbClr val="4472C4">
                    <a:lumMod val="50000"/>
                  </a:srgbClr>
                </a:solidFill>
              </a:rPr>
              <a:t> </a:t>
            </a:r>
            <a:r>
              <a:rPr lang="en-US" sz="2200" dirty="0" err="1">
                <a:solidFill>
                  <a:srgbClr val="4472C4">
                    <a:lumMod val="50000"/>
                  </a:srgbClr>
                </a:solidFill>
              </a:rPr>
              <a:t>Tür</a:t>
            </a:r>
            <a:r>
              <a:rPr lang="en-US" sz="2200" dirty="0">
                <a:solidFill>
                  <a:srgbClr val="4472C4">
                    <a:lumMod val="50000"/>
                  </a:srgbClr>
                </a:solidFill>
              </a:rPr>
              <a:t>.</a:t>
            </a:r>
          </a:p>
          <a:p>
            <a:pPr lvl="0">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defRPr/>
            </a:pPr>
            <a:endParaRPr lang="en-US" sz="1600" dirty="0">
              <a:solidFill>
                <a:srgbClr val="4472C4">
                  <a:lumMod val="50000"/>
                </a:srgbClr>
              </a:solidFill>
              <a:latin typeface="Century Gothic" panose="020F0302020204030204"/>
            </a:endParaRPr>
          </a:p>
          <a:p>
            <a:pPr lvl="0">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defRPr/>
            </a:pPr>
            <a:r>
              <a:rPr lang="en-US" sz="2200" b="1" dirty="0">
                <a:solidFill>
                  <a:srgbClr val="4472C4">
                    <a:lumMod val="50000"/>
                  </a:srgbClr>
                </a:solidFill>
              </a:rPr>
              <a:t>‘</a:t>
            </a:r>
            <a:r>
              <a:rPr lang="en-US" sz="2200" b="1" dirty="0" err="1">
                <a:solidFill>
                  <a:srgbClr val="4472C4">
                    <a:lumMod val="50000"/>
                  </a:srgbClr>
                </a:solidFill>
              </a:rPr>
              <a:t>Wohin</a:t>
            </a:r>
            <a:r>
              <a:rPr lang="en-US" sz="2200" b="1" dirty="0">
                <a:solidFill>
                  <a:srgbClr val="4472C4">
                    <a:lumMod val="50000"/>
                  </a:srgbClr>
                </a:solidFill>
              </a:rPr>
              <a:t>’ </a:t>
            </a:r>
            <a:r>
              <a:rPr lang="en-US" sz="2200" dirty="0">
                <a:solidFill>
                  <a:srgbClr val="4472C4">
                    <a:lumMod val="50000"/>
                  </a:srgbClr>
                </a:solidFill>
              </a:rPr>
              <a:t>is an </a:t>
            </a:r>
            <a:r>
              <a:rPr lang="en-US" sz="2200" b="1" dirty="0">
                <a:solidFill>
                  <a:srgbClr val="4472C4">
                    <a:lumMod val="50000"/>
                  </a:srgbClr>
                </a:solidFill>
              </a:rPr>
              <a:t>accusative question word. </a:t>
            </a:r>
            <a:r>
              <a:rPr lang="en-US" sz="2200" dirty="0">
                <a:solidFill>
                  <a:srgbClr val="4472C4">
                    <a:lumMod val="50000"/>
                  </a:srgbClr>
                </a:solidFill>
              </a:rPr>
              <a:t>It asks about where something is </a:t>
            </a:r>
            <a:r>
              <a:rPr lang="en-US" sz="2200" b="1" dirty="0">
                <a:solidFill>
                  <a:srgbClr val="4472C4">
                    <a:lumMod val="50000"/>
                  </a:srgbClr>
                </a:solidFill>
              </a:rPr>
              <a:t>going</a:t>
            </a:r>
            <a:r>
              <a:rPr lang="en-US" sz="2200" dirty="0">
                <a:solidFill>
                  <a:srgbClr val="4472C4">
                    <a:lumMod val="50000"/>
                  </a:srgbClr>
                </a:solidFill>
              </a:rPr>
              <a:t>.</a:t>
            </a:r>
          </a:p>
          <a:p>
            <a:pPr lvl="0">
              <a:defRPr/>
            </a:pPr>
            <a:r>
              <a:rPr lang="en-US" sz="2200" dirty="0">
                <a:solidFill>
                  <a:srgbClr val="4472C4">
                    <a:lumMod val="50000"/>
                  </a:srgbClr>
                </a:solidFill>
              </a:rPr>
              <a:t>Answers to ‘</a:t>
            </a:r>
            <a:r>
              <a:rPr lang="en-US" sz="2200" b="1" dirty="0" err="1">
                <a:solidFill>
                  <a:srgbClr val="4472C4">
                    <a:lumMod val="50000"/>
                  </a:srgbClr>
                </a:solidFill>
              </a:rPr>
              <a:t>wohin</a:t>
            </a:r>
            <a:r>
              <a:rPr lang="en-US" sz="2200" dirty="0">
                <a:solidFill>
                  <a:srgbClr val="4472C4">
                    <a:lumMod val="50000"/>
                  </a:srgbClr>
                </a:solidFill>
              </a:rPr>
              <a:t>’ questions need an answer in Row 2 (accusative).</a:t>
            </a:r>
          </a:p>
          <a:p>
            <a:pPr lvl="0">
              <a:defRPr/>
            </a:pPr>
            <a:endParaRPr lang="en-US" sz="2200" dirty="0">
              <a:solidFill>
                <a:srgbClr val="4472C4">
                  <a:lumMod val="50000"/>
                </a:srgbClr>
              </a:solidFill>
            </a:endParaRPr>
          </a:p>
          <a:p>
            <a:pPr lvl="0">
              <a:defRPr/>
            </a:pPr>
            <a:r>
              <a:rPr lang="en-US" sz="2200" b="1" dirty="0" err="1">
                <a:solidFill>
                  <a:srgbClr val="4472C4">
                    <a:lumMod val="50000"/>
                  </a:srgbClr>
                </a:solidFill>
              </a:rPr>
              <a:t>Wohin</a:t>
            </a:r>
            <a:r>
              <a:rPr lang="en-US" sz="2200" b="1" dirty="0">
                <a:solidFill>
                  <a:srgbClr val="4472C4">
                    <a:lumMod val="50000"/>
                  </a:srgbClr>
                </a:solidFill>
              </a:rPr>
              <a:t> </a:t>
            </a:r>
            <a:r>
              <a:rPr lang="en-US" sz="2200" dirty="0" err="1">
                <a:solidFill>
                  <a:srgbClr val="4472C4">
                    <a:lumMod val="50000"/>
                  </a:srgbClr>
                </a:solidFill>
              </a:rPr>
              <a:t>kommt</a:t>
            </a:r>
            <a:r>
              <a:rPr lang="en-US" sz="2200" dirty="0">
                <a:solidFill>
                  <a:srgbClr val="4472C4">
                    <a:lumMod val="50000"/>
                  </a:srgbClr>
                </a:solidFill>
              </a:rPr>
              <a:t> das </a:t>
            </a:r>
            <a:r>
              <a:rPr lang="en-US" sz="2200" dirty="0" err="1">
                <a:solidFill>
                  <a:srgbClr val="4472C4">
                    <a:lumMod val="50000"/>
                  </a:srgbClr>
                </a:solidFill>
              </a:rPr>
              <a:t>Foto</a:t>
            </a:r>
            <a:r>
              <a:rPr lang="en-US" sz="2200" dirty="0">
                <a:solidFill>
                  <a:srgbClr val="4472C4">
                    <a:lumMod val="50000"/>
                  </a:srgbClr>
                </a:solidFill>
              </a:rPr>
              <a:t>?			</a:t>
            </a:r>
            <a:r>
              <a:rPr lang="en-US" sz="2200" b="1" dirty="0" err="1">
                <a:solidFill>
                  <a:srgbClr val="4472C4">
                    <a:lumMod val="50000"/>
                  </a:srgbClr>
                </a:solidFill>
              </a:rPr>
              <a:t>Wohin</a:t>
            </a:r>
            <a:r>
              <a:rPr lang="en-US" sz="2200" b="1" dirty="0">
                <a:solidFill>
                  <a:srgbClr val="4472C4">
                    <a:lumMod val="50000"/>
                  </a:srgbClr>
                </a:solidFill>
              </a:rPr>
              <a:t> </a:t>
            </a:r>
            <a:r>
              <a:rPr lang="en-US" sz="2200" dirty="0" err="1">
                <a:solidFill>
                  <a:srgbClr val="4472C4">
                    <a:lumMod val="50000"/>
                  </a:srgbClr>
                </a:solidFill>
              </a:rPr>
              <a:t>kommen</a:t>
            </a:r>
            <a:r>
              <a:rPr lang="en-US" sz="2200" dirty="0">
                <a:solidFill>
                  <a:srgbClr val="4472C4">
                    <a:lumMod val="50000"/>
                  </a:srgbClr>
                </a:solidFill>
              </a:rPr>
              <a:t> die </a:t>
            </a:r>
            <a:r>
              <a:rPr lang="en-US" sz="2200" dirty="0" err="1">
                <a:solidFill>
                  <a:srgbClr val="4472C4">
                    <a:lumMod val="50000"/>
                  </a:srgbClr>
                </a:solidFill>
              </a:rPr>
              <a:t>Sachen</a:t>
            </a:r>
            <a:r>
              <a:rPr lang="en-US" sz="2200" dirty="0">
                <a:solidFill>
                  <a:srgbClr val="4472C4">
                    <a:lumMod val="50000"/>
                  </a:srgbClr>
                </a:solidFill>
              </a:rPr>
              <a:t>?</a:t>
            </a:r>
          </a:p>
          <a:p>
            <a:pPr lvl="0">
              <a:defRPr/>
            </a:pPr>
            <a:r>
              <a:rPr lang="en-US" sz="2200" dirty="0">
                <a:solidFill>
                  <a:srgbClr val="4472C4">
                    <a:lumMod val="50000"/>
                  </a:srgbClr>
                </a:solidFill>
              </a:rPr>
              <a:t>Das </a:t>
            </a:r>
            <a:r>
              <a:rPr lang="en-US" sz="2200" dirty="0" err="1">
                <a:solidFill>
                  <a:srgbClr val="4472C4">
                    <a:lumMod val="50000"/>
                  </a:srgbClr>
                </a:solidFill>
              </a:rPr>
              <a:t>Foto</a:t>
            </a:r>
            <a:r>
              <a:rPr lang="en-US" sz="2200" dirty="0">
                <a:solidFill>
                  <a:srgbClr val="4472C4">
                    <a:lumMod val="50000"/>
                  </a:srgbClr>
                </a:solidFill>
              </a:rPr>
              <a:t> </a:t>
            </a:r>
            <a:r>
              <a:rPr lang="en-US" sz="2200" dirty="0" err="1">
                <a:solidFill>
                  <a:srgbClr val="4472C4">
                    <a:lumMod val="50000"/>
                  </a:srgbClr>
                </a:solidFill>
              </a:rPr>
              <a:t>kommt</a:t>
            </a:r>
            <a:r>
              <a:rPr lang="en-US" sz="2200" dirty="0">
                <a:solidFill>
                  <a:srgbClr val="4472C4">
                    <a:lumMod val="50000"/>
                  </a:srgbClr>
                </a:solidFill>
              </a:rPr>
              <a:t> </a:t>
            </a:r>
            <a:r>
              <a:rPr lang="en-US" sz="2200" b="1" dirty="0">
                <a:solidFill>
                  <a:srgbClr val="4472C4">
                    <a:lumMod val="50000"/>
                  </a:srgbClr>
                </a:solidFill>
              </a:rPr>
              <a:t>auf den</a:t>
            </a:r>
            <a:r>
              <a:rPr lang="en-US" sz="2200" dirty="0">
                <a:solidFill>
                  <a:srgbClr val="4472C4">
                    <a:lumMod val="50000"/>
                  </a:srgbClr>
                </a:solidFill>
              </a:rPr>
              <a:t> Boden.		Die </a:t>
            </a:r>
            <a:r>
              <a:rPr lang="en-US" sz="2200" dirty="0" err="1">
                <a:solidFill>
                  <a:srgbClr val="4472C4">
                    <a:lumMod val="50000"/>
                  </a:srgbClr>
                </a:solidFill>
              </a:rPr>
              <a:t>Sachen</a:t>
            </a:r>
            <a:r>
              <a:rPr lang="en-US" sz="2200" dirty="0">
                <a:solidFill>
                  <a:srgbClr val="4472C4">
                    <a:lumMod val="50000"/>
                  </a:srgbClr>
                </a:solidFill>
              </a:rPr>
              <a:t> </a:t>
            </a:r>
            <a:r>
              <a:rPr lang="en-US" sz="2200" dirty="0" err="1">
                <a:solidFill>
                  <a:srgbClr val="4472C4">
                    <a:lumMod val="50000"/>
                  </a:srgbClr>
                </a:solidFill>
              </a:rPr>
              <a:t>kommen</a:t>
            </a:r>
            <a:r>
              <a:rPr lang="en-US" sz="2200" dirty="0">
                <a:solidFill>
                  <a:srgbClr val="4472C4">
                    <a:lumMod val="50000"/>
                  </a:srgbClr>
                </a:solidFill>
              </a:rPr>
              <a:t> </a:t>
            </a:r>
            <a:r>
              <a:rPr lang="en-US" sz="2200" b="1" dirty="0">
                <a:solidFill>
                  <a:srgbClr val="4472C4">
                    <a:lumMod val="50000"/>
                  </a:srgbClr>
                </a:solidFill>
              </a:rPr>
              <a:t>an die</a:t>
            </a:r>
            <a:r>
              <a:rPr lang="en-US" sz="2200" dirty="0">
                <a:solidFill>
                  <a:srgbClr val="4472C4">
                    <a:lumMod val="50000"/>
                  </a:srgbClr>
                </a:solidFill>
              </a:rPr>
              <a:t> </a:t>
            </a:r>
            <a:r>
              <a:rPr lang="en-US" sz="2200" dirty="0" err="1">
                <a:solidFill>
                  <a:srgbClr val="4472C4">
                    <a:lumMod val="50000"/>
                  </a:srgbClr>
                </a:solidFill>
              </a:rPr>
              <a:t>Tür</a:t>
            </a:r>
            <a:r>
              <a:rPr lang="en-US" sz="2200" dirty="0">
                <a:solidFill>
                  <a:srgbClr val="4472C4">
                    <a:lumMod val="50000"/>
                  </a:srgbClr>
                </a:solidFill>
              </a:rPr>
              <a:t>.</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34940" cy="707849"/>
          </a:xfrm>
        </p:spPr>
        <p:txBody>
          <a:bodyPr>
            <a:normAutofit/>
          </a:bodyPr>
          <a:lstStyle/>
          <a:p>
            <a:r>
              <a:rPr lang="en-GB" sz="3600" b="1" dirty="0">
                <a:solidFill>
                  <a:schemeClr val="bg1"/>
                </a:solidFill>
              </a:rPr>
              <a:t>Wo </a:t>
            </a:r>
            <a:r>
              <a:rPr lang="en-GB" sz="3600" b="1" dirty="0" err="1">
                <a:solidFill>
                  <a:schemeClr val="bg1"/>
                </a:solidFill>
              </a:rPr>
              <a:t>oder</a:t>
            </a:r>
            <a:r>
              <a:rPr lang="en-GB" sz="3600" b="1" dirty="0">
                <a:solidFill>
                  <a:schemeClr val="bg1"/>
                </a:solidFill>
              </a:rPr>
              <a:t> </a:t>
            </a:r>
            <a:r>
              <a:rPr lang="en-GB" sz="3600" b="1" dirty="0" err="1">
                <a:solidFill>
                  <a:schemeClr val="bg1"/>
                </a:solidFill>
              </a:rPr>
              <a:t>wohin</a:t>
            </a:r>
            <a:r>
              <a:rPr lang="en-GB" sz="3600" b="1" dirty="0">
                <a:solidFill>
                  <a:schemeClr val="bg1"/>
                </a:solidFill>
              </a:rPr>
              <a:t>?</a:t>
            </a:r>
          </a:p>
        </p:txBody>
      </p:sp>
      <p:sp>
        <p:nvSpPr>
          <p:cNvPr id="19" name="Rounded Rectangle 11">
            <a:extLst>
              <a:ext uri="{FF2B5EF4-FFF2-40B4-BE49-F238E27FC236}">
                <a16:creationId xmlns:a16="http://schemas.microsoft.com/office/drawing/2014/main" id="{0C54016D-CDF8-4BFF-AB0E-F479B0AB70F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Rectangle 20">
            <a:extLst>
              <a:ext uri="{FF2B5EF4-FFF2-40B4-BE49-F238E27FC236}">
                <a16:creationId xmlns:a16="http://schemas.microsoft.com/office/drawing/2014/main" id="{C56A1472-5EFA-441F-9563-BFDCC2B7AEB8}"/>
              </a:ext>
            </a:extLst>
          </p:cNvPr>
          <p:cNvSpPr/>
          <p:nvPr/>
        </p:nvSpPr>
        <p:spPr>
          <a:xfrm>
            <a:off x="3694227" y="3170986"/>
            <a:ext cx="4803546" cy="516026"/>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472C4">
                    <a:lumMod val="50000"/>
                  </a:srgbClr>
                </a:solidFill>
              </a:rPr>
              <a:t>R3 d</a:t>
            </a:r>
            <a:r>
              <a:rPr lang="en-US" sz="2400" b="1" dirty="0">
                <a:solidFill>
                  <a:srgbClr val="4472C4">
                    <a:lumMod val="50000"/>
                  </a:srgbClr>
                </a:solidFill>
              </a:rPr>
              <a:t>a</a:t>
            </a:r>
            <a:r>
              <a:rPr lang="en-US" sz="2400" dirty="0">
                <a:solidFill>
                  <a:srgbClr val="4472C4">
                    <a:lumMod val="50000"/>
                  </a:srgbClr>
                </a:solidFill>
              </a:rPr>
              <a:t>tive = loc</a:t>
            </a:r>
            <a:r>
              <a:rPr lang="en-US" sz="2400" b="1" dirty="0">
                <a:solidFill>
                  <a:srgbClr val="4472C4">
                    <a:lumMod val="50000"/>
                  </a:srgbClr>
                </a:solidFill>
              </a:rPr>
              <a:t>a</a:t>
            </a:r>
            <a:r>
              <a:rPr lang="en-US" sz="2400" dirty="0">
                <a:solidFill>
                  <a:srgbClr val="4472C4">
                    <a:lumMod val="50000"/>
                  </a:srgbClr>
                </a:solidFill>
              </a:rPr>
              <a:t>ted in </a:t>
            </a:r>
            <a:endParaRPr lang="fr-FR" sz="2400" dirty="0"/>
          </a:p>
        </p:txBody>
      </p:sp>
      <p:sp>
        <p:nvSpPr>
          <p:cNvPr id="22" name="Rectangle 21">
            <a:extLst>
              <a:ext uri="{FF2B5EF4-FFF2-40B4-BE49-F238E27FC236}">
                <a16:creationId xmlns:a16="http://schemas.microsoft.com/office/drawing/2014/main" id="{AC2C9525-B0E4-42DE-BC82-5094D3456910}"/>
              </a:ext>
            </a:extLst>
          </p:cNvPr>
          <p:cNvSpPr/>
          <p:nvPr/>
        </p:nvSpPr>
        <p:spPr>
          <a:xfrm>
            <a:off x="3694227" y="5694008"/>
            <a:ext cx="4803546" cy="516026"/>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4472C4">
                    <a:lumMod val="50000"/>
                  </a:srgbClr>
                </a:solidFill>
              </a:rPr>
              <a:t>R2 acc</a:t>
            </a:r>
            <a:r>
              <a:rPr lang="en-US" sz="2400" b="1" dirty="0">
                <a:solidFill>
                  <a:srgbClr val="4472C4">
                    <a:lumMod val="50000"/>
                  </a:srgbClr>
                </a:solidFill>
              </a:rPr>
              <a:t>u</a:t>
            </a:r>
            <a:r>
              <a:rPr lang="en-US" sz="2400" dirty="0">
                <a:solidFill>
                  <a:srgbClr val="4472C4">
                    <a:lumMod val="50000"/>
                  </a:srgbClr>
                </a:solidFill>
              </a:rPr>
              <a:t>sative = m</a:t>
            </a:r>
            <a:r>
              <a:rPr lang="en-US" sz="2400" b="1" dirty="0">
                <a:solidFill>
                  <a:srgbClr val="4472C4">
                    <a:lumMod val="50000"/>
                  </a:srgbClr>
                </a:solidFill>
              </a:rPr>
              <a:t>o</a:t>
            </a:r>
            <a:r>
              <a:rPr lang="en-US" sz="2400" dirty="0">
                <a:solidFill>
                  <a:srgbClr val="4472C4">
                    <a:lumMod val="50000"/>
                  </a:srgbClr>
                </a:solidFill>
              </a:rPr>
              <a:t>ving t</a:t>
            </a:r>
            <a:r>
              <a:rPr lang="en-US" sz="2400" b="1" dirty="0">
                <a:solidFill>
                  <a:srgbClr val="4472C4">
                    <a:lumMod val="50000"/>
                  </a:srgbClr>
                </a:solidFill>
              </a:rPr>
              <a:t>o</a:t>
            </a:r>
            <a:endParaRPr lang="fr-FR" sz="2400" dirty="0"/>
          </a:p>
        </p:txBody>
      </p:sp>
      <p:sp>
        <p:nvSpPr>
          <p:cNvPr id="23" name="Speech Bubble: Rectangle with Corners Rounded 22">
            <a:extLst>
              <a:ext uri="{FF2B5EF4-FFF2-40B4-BE49-F238E27FC236}">
                <a16:creationId xmlns:a16="http://schemas.microsoft.com/office/drawing/2014/main" id="{AE6AD600-27F1-4555-B074-953BC7166036}"/>
              </a:ext>
            </a:extLst>
          </p:cNvPr>
          <p:cNvSpPr/>
          <p:nvPr/>
        </p:nvSpPr>
        <p:spPr>
          <a:xfrm>
            <a:off x="9041076" y="1583995"/>
            <a:ext cx="2916252" cy="793365"/>
          </a:xfrm>
          <a:prstGeom prst="wedgeRoundRectCallout">
            <a:avLst>
              <a:gd name="adj1" fmla="val -34215"/>
              <a:gd name="adj2" fmla="val 7145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a:t>
            </a:r>
            <a:r>
              <a:rPr lang="fr-FR" sz="2000" b="1" dirty="0" err="1"/>
              <a:t>Wo</a:t>
            </a:r>
            <a:r>
              <a:rPr lang="fr-FR" sz="2000" dirty="0"/>
              <a:t>’ questions </a:t>
            </a:r>
            <a:r>
              <a:rPr lang="fr-FR" sz="2000" dirty="0" err="1"/>
              <a:t>contain</a:t>
            </a:r>
            <a:r>
              <a:rPr lang="fr-FR" sz="2000" dirty="0"/>
              <a:t> </a:t>
            </a:r>
            <a:r>
              <a:rPr lang="fr-FR" sz="2000" b="1" dirty="0" err="1"/>
              <a:t>verbs</a:t>
            </a:r>
            <a:r>
              <a:rPr lang="fr-FR" sz="2000" b="1" dirty="0"/>
              <a:t> of location</a:t>
            </a:r>
            <a:r>
              <a:rPr lang="fr-FR" sz="2000" dirty="0"/>
              <a:t>.</a:t>
            </a:r>
            <a:endParaRPr lang="fr-FR" sz="2000" b="1" dirty="0"/>
          </a:p>
        </p:txBody>
      </p:sp>
      <p:sp>
        <p:nvSpPr>
          <p:cNvPr id="25" name="Speech Bubble: Rectangle with Corners Rounded 24">
            <a:extLst>
              <a:ext uri="{FF2B5EF4-FFF2-40B4-BE49-F238E27FC236}">
                <a16:creationId xmlns:a16="http://schemas.microsoft.com/office/drawing/2014/main" id="{82262836-ECE2-4591-8966-5D8CA9C265EE}"/>
              </a:ext>
            </a:extLst>
          </p:cNvPr>
          <p:cNvSpPr/>
          <p:nvPr/>
        </p:nvSpPr>
        <p:spPr>
          <a:xfrm>
            <a:off x="9652028" y="4227695"/>
            <a:ext cx="2392822" cy="916390"/>
          </a:xfrm>
          <a:prstGeom prst="wedgeRoundRectCallout">
            <a:avLst>
              <a:gd name="adj1" fmla="val -32092"/>
              <a:gd name="adj2" fmla="val 6590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a:t>
            </a:r>
            <a:r>
              <a:rPr lang="fr-FR" sz="2000" b="1" dirty="0" err="1"/>
              <a:t>Wohin</a:t>
            </a:r>
            <a:r>
              <a:rPr lang="fr-FR" sz="2000" dirty="0"/>
              <a:t>’ questions </a:t>
            </a:r>
            <a:r>
              <a:rPr lang="fr-FR" sz="2000" dirty="0" err="1"/>
              <a:t>contain</a:t>
            </a:r>
            <a:r>
              <a:rPr lang="fr-FR" sz="2000" dirty="0"/>
              <a:t> </a:t>
            </a:r>
            <a:r>
              <a:rPr lang="fr-FR" sz="2000" b="1" dirty="0" err="1"/>
              <a:t>verbs</a:t>
            </a:r>
            <a:r>
              <a:rPr lang="fr-FR" sz="2000" b="1" dirty="0"/>
              <a:t> of </a:t>
            </a:r>
            <a:r>
              <a:rPr lang="fr-FR" sz="2000" b="1" dirty="0" err="1"/>
              <a:t>movement</a:t>
            </a:r>
            <a:r>
              <a:rPr lang="fr-FR" sz="2000" b="1" dirty="0"/>
              <a:t>.</a:t>
            </a:r>
          </a:p>
        </p:txBody>
      </p:sp>
    </p:spTree>
    <p:extLst>
      <p:ext uri="{BB962C8B-B14F-4D97-AF65-F5344CB8AC3E}">
        <p14:creationId xmlns:p14="http://schemas.microsoft.com/office/powerpoint/2010/main" val="15428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85C34169-F8C4-4E86-A594-9B598D9D00B9}"/>
              </a:ext>
            </a:extLst>
          </p:cNvPr>
          <p:cNvSpPr txBox="1"/>
          <p:nvPr/>
        </p:nvSpPr>
        <p:spPr>
          <a:xfrm>
            <a:off x="0" y="1119730"/>
            <a:ext cx="687423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perfekte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Wohnzimmer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fast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komplett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Does she say where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 already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where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going to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2" name="Picture 81" descr="A picture containing logo&#10;&#10;Description automatically generated">
            <a:extLst>
              <a:ext uri="{FF2B5EF4-FFF2-40B4-BE49-F238E27FC236}">
                <a16:creationId xmlns:a16="http://schemas.microsoft.com/office/drawing/2014/main" id="{5ABB691A-C680-4E50-AC74-A1C2F6EB8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6013" y="725668"/>
            <a:ext cx="2278625" cy="2336390"/>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00100" cy="707849"/>
          </a:xfrm>
        </p:spPr>
        <p:txBody>
          <a:bodyPr>
            <a:normAutofit fontScale="90000"/>
          </a:bodyPr>
          <a:lstStyle/>
          <a:p>
            <a:r>
              <a:rPr lang="en-GB" sz="3600" b="1" dirty="0">
                <a:solidFill>
                  <a:schemeClr val="bg1"/>
                </a:solidFill>
              </a:rPr>
              <a:t>Schon da </a:t>
            </a:r>
            <a:r>
              <a:rPr lang="en-GB" sz="3600" b="1" dirty="0" err="1">
                <a:solidFill>
                  <a:schemeClr val="bg1"/>
                </a:solidFill>
              </a:rPr>
              <a:t>oder</a:t>
            </a:r>
            <a:r>
              <a:rPr lang="en-GB" sz="3600" b="1" dirty="0">
                <a:solidFill>
                  <a:schemeClr val="bg1"/>
                </a:solidFill>
              </a:rPr>
              <a:t> </a:t>
            </a:r>
            <a:r>
              <a:rPr lang="en-GB" sz="3600" b="1" dirty="0" err="1">
                <a:solidFill>
                  <a:schemeClr val="bg1"/>
                </a:solidFill>
              </a:rPr>
              <a:t>kommt</a:t>
            </a:r>
            <a:r>
              <a:rPr lang="en-GB" sz="3600" b="1" dirty="0">
                <a:solidFill>
                  <a:schemeClr val="bg1"/>
                </a:solidFill>
              </a:rPr>
              <a:t> </a:t>
            </a:r>
            <a:r>
              <a:rPr lang="en-GB" sz="3600" b="1" dirty="0" err="1">
                <a:solidFill>
                  <a:schemeClr val="bg1"/>
                </a:solidFill>
              </a:rPr>
              <a:t>noch</a:t>
            </a:r>
            <a:r>
              <a:rPr lang="en-GB" sz="3600" b="1" dirty="0">
                <a:solidFill>
                  <a:schemeClr val="bg1"/>
                </a:solidFill>
              </a:rPr>
              <a:t>?</a:t>
            </a:r>
          </a:p>
        </p:txBody>
      </p:sp>
      <p:pic>
        <p:nvPicPr>
          <p:cNvPr id="20" name="Picture 19">
            <a:extLst>
              <a:ext uri="{FF2B5EF4-FFF2-40B4-BE49-F238E27FC236}">
                <a16:creationId xmlns:a16="http://schemas.microsoft.com/office/drawing/2014/main" id="{AB25C141-F5F1-4220-812B-81578E6E9FB4}"/>
              </a:ext>
            </a:extLst>
          </p:cNvPr>
          <p:cNvPicPr>
            <a:picLocks noChangeAspect="1"/>
          </p:cNvPicPr>
          <p:nvPr/>
        </p:nvPicPr>
        <p:blipFill>
          <a:blip r:embed="rId5"/>
          <a:stretch>
            <a:fillRect/>
          </a:stretch>
        </p:blipFill>
        <p:spPr>
          <a:xfrm>
            <a:off x="4438843" y="1807661"/>
            <a:ext cx="7753157" cy="4445899"/>
          </a:xfrm>
          <a:prstGeom prst="rect">
            <a:avLst/>
          </a:prstGeom>
        </p:spPr>
      </p:pic>
      <p:sp>
        <p:nvSpPr>
          <p:cNvPr id="29" name="Rounded Rectangle 11">
            <a:extLst>
              <a:ext uri="{FF2B5EF4-FFF2-40B4-BE49-F238E27FC236}">
                <a16:creationId xmlns:a16="http://schemas.microsoft.com/office/drawing/2014/main" id="{34939FB9-299F-4D9A-86D4-AAA87088C66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6" name="8-3-1-5 Slide 44 1b.wav"/>
            </a:hlinkClick>
            <a:extLst>
              <a:ext uri="{FF2B5EF4-FFF2-40B4-BE49-F238E27FC236}">
                <a16:creationId xmlns:a16="http://schemas.microsoft.com/office/drawing/2014/main" id="{755CE8FC-3D20-4864-AF46-2A2EF8C58FE0}"/>
              </a:ext>
            </a:extLst>
          </p:cNvPr>
          <p:cNvSpPr/>
          <p:nvPr/>
        </p:nvSpPr>
        <p:spPr>
          <a:xfrm>
            <a:off x="247943" y="2884776"/>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snd r:embed="rId7" name="8-3-1-5 Slide 44 2b.wav"/>
            </a:hlinkClick>
            <a:extLst>
              <a:ext uri="{FF2B5EF4-FFF2-40B4-BE49-F238E27FC236}">
                <a16:creationId xmlns:a16="http://schemas.microsoft.com/office/drawing/2014/main" id="{0BF70514-867E-44AF-ACA7-FD80A5F28A74}"/>
              </a:ext>
            </a:extLst>
          </p:cNvPr>
          <p:cNvSpPr/>
          <p:nvPr/>
        </p:nvSpPr>
        <p:spPr>
          <a:xfrm>
            <a:off x="247943" y="3299065"/>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8" name="8-3-1-5 Slide 44 3b.wav"/>
            </a:hlinkClick>
            <a:extLst>
              <a:ext uri="{FF2B5EF4-FFF2-40B4-BE49-F238E27FC236}">
                <a16:creationId xmlns:a16="http://schemas.microsoft.com/office/drawing/2014/main" id="{4C45B3BB-0001-486E-937D-3E57C042EE16}"/>
              </a:ext>
            </a:extLst>
          </p:cNvPr>
          <p:cNvSpPr/>
          <p:nvPr/>
        </p:nvSpPr>
        <p:spPr>
          <a:xfrm>
            <a:off x="247943" y="3713354"/>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4" name="Action Button: Custom 16">
            <a:hlinkClick r:id="" action="ppaction://noaction" highlightClick="1">
              <a:snd r:embed="rId9" name="8-3-1-5 Slide 44 4b.wav"/>
            </a:hlinkClick>
            <a:extLst>
              <a:ext uri="{FF2B5EF4-FFF2-40B4-BE49-F238E27FC236}">
                <a16:creationId xmlns:a16="http://schemas.microsoft.com/office/drawing/2014/main" id="{D23A5C42-03F3-4183-B57D-8B34B83DE7CB}"/>
              </a:ext>
            </a:extLst>
          </p:cNvPr>
          <p:cNvSpPr/>
          <p:nvPr/>
        </p:nvSpPr>
        <p:spPr>
          <a:xfrm>
            <a:off x="247943" y="4127643"/>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10" name="8-3-1-5 Slide 44 5b.wav"/>
            </a:hlinkClick>
            <a:extLst>
              <a:ext uri="{FF2B5EF4-FFF2-40B4-BE49-F238E27FC236}">
                <a16:creationId xmlns:a16="http://schemas.microsoft.com/office/drawing/2014/main" id="{0F52A97D-C18F-4E2A-B23B-D76D0A8AF5CC}"/>
              </a:ext>
            </a:extLst>
          </p:cNvPr>
          <p:cNvSpPr/>
          <p:nvPr/>
        </p:nvSpPr>
        <p:spPr>
          <a:xfrm>
            <a:off x="247943" y="4541932"/>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Custom 16">
            <a:hlinkClick r:id="" action="ppaction://noaction" highlightClick="1">
              <a:snd r:embed="rId11" name="8-3-1-5 Slide 44 6b.wav"/>
            </a:hlinkClick>
            <a:extLst>
              <a:ext uri="{FF2B5EF4-FFF2-40B4-BE49-F238E27FC236}">
                <a16:creationId xmlns:a16="http://schemas.microsoft.com/office/drawing/2014/main" id="{7FFC6FB1-27AA-4E72-8FF8-C8A21A8B7F73}"/>
              </a:ext>
            </a:extLst>
          </p:cNvPr>
          <p:cNvSpPr/>
          <p:nvPr/>
        </p:nvSpPr>
        <p:spPr>
          <a:xfrm>
            <a:off x="247943" y="4956221"/>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12" name="8-3-1-5 Slide 44 7 beep.wav"/>
            </a:hlinkClick>
            <a:extLst>
              <a:ext uri="{FF2B5EF4-FFF2-40B4-BE49-F238E27FC236}">
                <a16:creationId xmlns:a16="http://schemas.microsoft.com/office/drawing/2014/main" id="{9E494A1E-4FCB-4AC8-974A-1EA49A2491F4}"/>
              </a:ext>
            </a:extLst>
          </p:cNvPr>
          <p:cNvSpPr/>
          <p:nvPr/>
        </p:nvSpPr>
        <p:spPr>
          <a:xfrm>
            <a:off x="247943" y="5370510"/>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13" name="8-3-1-5 Slide 44 8 beep.wav"/>
            </a:hlinkClick>
            <a:extLst>
              <a:ext uri="{FF2B5EF4-FFF2-40B4-BE49-F238E27FC236}">
                <a16:creationId xmlns:a16="http://schemas.microsoft.com/office/drawing/2014/main" id="{535723B8-E9E7-4A6F-8EE6-9402041C9062}"/>
              </a:ext>
            </a:extLst>
          </p:cNvPr>
          <p:cNvSpPr/>
          <p:nvPr/>
        </p:nvSpPr>
        <p:spPr>
          <a:xfrm>
            <a:off x="247943" y="5784802"/>
            <a:ext cx="360000"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1" name="Picture 32" descr="Clothes, Clothing, Shoe, Shoes">
            <a:extLst>
              <a:ext uri="{FF2B5EF4-FFF2-40B4-BE49-F238E27FC236}">
                <a16:creationId xmlns:a16="http://schemas.microsoft.com/office/drawing/2014/main" id="{4858EC11-ED20-4E2E-9EB3-33C7EF4BE8F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15101" y="5510305"/>
            <a:ext cx="828537" cy="73937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6" descr="Coffee Percolator, Coffee Maker, Pot">
            <a:extLst>
              <a:ext uri="{FF2B5EF4-FFF2-40B4-BE49-F238E27FC236}">
                <a16:creationId xmlns:a16="http://schemas.microsoft.com/office/drawing/2014/main" id="{602D4B00-1860-4055-909A-FA7A644BD3F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72450" y="3429000"/>
            <a:ext cx="828538" cy="9146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8" descr="Sandwich, Snack, Food, Bread, Healthy">
            <a:extLst>
              <a:ext uri="{FF2B5EF4-FFF2-40B4-BE49-F238E27FC236}">
                <a16:creationId xmlns:a16="http://schemas.microsoft.com/office/drawing/2014/main" id="{F805E4C0-613D-43D7-9DCE-5BAF68B8B1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74564" y="3525115"/>
            <a:ext cx="963064" cy="88737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0" descr="Board, Game, Ludo, Leisure, Luck, Ludo">
            <a:extLst>
              <a:ext uri="{FF2B5EF4-FFF2-40B4-BE49-F238E27FC236}">
                <a16:creationId xmlns:a16="http://schemas.microsoft.com/office/drawing/2014/main" id="{AF70DA14-BF22-4BDD-B1B7-1FFF4CB72A5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84581" y="5351556"/>
            <a:ext cx="1384783" cy="9160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2" descr="Jacket, Black, Clothing, Leather, Coat">
            <a:extLst>
              <a:ext uri="{FF2B5EF4-FFF2-40B4-BE49-F238E27FC236}">
                <a16:creationId xmlns:a16="http://schemas.microsoft.com/office/drawing/2014/main" id="{F11BB8A4-869A-43E1-934B-2740E45CC53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779270">
            <a:off x="10745803" y="2960355"/>
            <a:ext cx="1167131" cy="118809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4" descr="Newspaper, Journal, News, Paper">
            <a:extLst>
              <a:ext uri="{FF2B5EF4-FFF2-40B4-BE49-F238E27FC236}">
                <a16:creationId xmlns:a16="http://schemas.microsoft.com/office/drawing/2014/main" id="{6E7717E8-2044-433D-8895-BB774E13691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00182" y="4501866"/>
            <a:ext cx="931348" cy="56344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6" descr="Napkin, Cloth, Drapery, Napkin, Napkin">
            <a:extLst>
              <a:ext uri="{FF2B5EF4-FFF2-40B4-BE49-F238E27FC236}">
                <a16:creationId xmlns:a16="http://schemas.microsoft.com/office/drawing/2014/main" id="{EB70A570-0654-425F-A698-A5D8954439D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7273"/>
          <a:stretch/>
        </p:blipFill>
        <p:spPr bwMode="auto">
          <a:xfrm>
            <a:off x="5881204" y="2145800"/>
            <a:ext cx="828779" cy="134685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8" descr="Envelope, Mail, Postage, Post Office">
            <a:extLst>
              <a:ext uri="{FF2B5EF4-FFF2-40B4-BE49-F238E27FC236}">
                <a16:creationId xmlns:a16="http://schemas.microsoft.com/office/drawing/2014/main" id="{2CD1362A-3FA2-434B-90DC-A5BB32F9661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77030" y="4390842"/>
            <a:ext cx="648426" cy="674473"/>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2AB8C2AA-CA25-42E3-A424-70E38418C454}"/>
              </a:ext>
            </a:extLst>
          </p:cNvPr>
          <p:cNvSpPr/>
          <p:nvPr/>
        </p:nvSpPr>
        <p:spPr>
          <a:xfrm>
            <a:off x="6951664" y="276382"/>
            <a:ext cx="3787642" cy="993588"/>
          </a:xfrm>
          <a:prstGeom prst="rec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Acc</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u</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sative =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a:t>
            </a:r>
            <a:r>
              <a:rPr kumimoji="0" lang="fr-FR"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o</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ving</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t</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o</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D</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tive=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loc</a:t>
            </a:r>
            <a:r>
              <a:rPr kumimoji="0" lang="fr-FR"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a</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ted</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in</a:t>
            </a:r>
          </a:p>
        </p:txBody>
      </p:sp>
      <p:sp>
        <p:nvSpPr>
          <p:cNvPr id="83" name="Rectangle 82">
            <a:extLst>
              <a:ext uri="{FF2B5EF4-FFF2-40B4-BE49-F238E27FC236}">
                <a16:creationId xmlns:a16="http://schemas.microsoft.com/office/drawing/2014/main" id="{1459F3F8-C414-461A-9025-23167B393616}"/>
              </a:ext>
            </a:extLst>
          </p:cNvPr>
          <p:cNvSpPr/>
          <p:nvPr/>
        </p:nvSpPr>
        <p:spPr>
          <a:xfrm>
            <a:off x="7279530" y="2204846"/>
            <a:ext cx="2695655" cy="993588"/>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Stuhl</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Sessel</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armchair</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146" name="Picture 2" descr="Thumbs Up Clip Art">
            <a:extLst>
              <a:ext uri="{FF2B5EF4-FFF2-40B4-BE49-F238E27FC236}">
                <a16:creationId xmlns:a16="http://schemas.microsoft.com/office/drawing/2014/main" id="{1B59CDA1-F3BB-4660-8E27-7E56A1C0290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47848" y="3983875"/>
            <a:ext cx="272642" cy="49984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Thumbs Up Clip Art">
            <a:extLst>
              <a:ext uri="{FF2B5EF4-FFF2-40B4-BE49-F238E27FC236}">
                <a16:creationId xmlns:a16="http://schemas.microsoft.com/office/drawing/2014/main" id="{84E34D35-2E9E-470B-9DF5-EB2846606A8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07825" y="5699424"/>
            <a:ext cx="272642" cy="499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A79573-17FF-4137-8F1E-82723DEDAD34}"/>
              </a:ext>
            </a:extLst>
          </p:cNvPr>
          <p:cNvSpPr txBox="1"/>
          <p:nvPr/>
        </p:nvSpPr>
        <p:spPr>
          <a:xfrm>
            <a:off x="703626" y="2862003"/>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DB080AD7-3A0A-40B3-A4AE-56F02EB1C481}"/>
              </a:ext>
            </a:extLst>
          </p:cNvPr>
          <p:cNvSpPr txBox="1"/>
          <p:nvPr/>
        </p:nvSpPr>
        <p:spPr>
          <a:xfrm>
            <a:off x="703626" y="3276681"/>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9C485F9E-2A3C-4FA0-86F0-1F6F810F5C79}"/>
              </a:ext>
            </a:extLst>
          </p:cNvPr>
          <p:cNvSpPr txBox="1"/>
          <p:nvPr/>
        </p:nvSpPr>
        <p:spPr>
          <a:xfrm>
            <a:off x="703626" y="3691359"/>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18751505-62DA-4B5F-8D4B-CA6AE952E9BC}"/>
              </a:ext>
            </a:extLst>
          </p:cNvPr>
          <p:cNvSpPr txBox="1"/>
          <p:nvPr/>
        </p:nvSpPr>
        <p:spPr>
          <a:xfrm>
            <a:off x="703626" y="4106037"/>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CF712B06-4526-49C5-9888-9287E96B58E0}"/>
              </a:ext>
            </a:extLst>
          </p:cNvPr>
          <p:cNvSpPr txBox="1"/>
          <p:nvPr/>
        </p:nvSpPr>
        <p:spPr>
          <a:xfrm>
            <a:off x="703626" y="4520715"/>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0DEA3D35-1108-4A5F-9F3B-4F6346641EA9}"/>
              </a:ext>
            </a:extLst>
          </p:cNvPr>
          <p:cNvSpPr txBox="1"/>
          <p:nvPr/>
        </p:nvSpPr>
        <p:spPr>
          <a:xfrm>
            <a:off x="703626" y="4935393"/>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C2094E4B-2DB6-4EDC-848A-64D351D1E008}"/>
              </a:ext>
            </a:extLst>
          </p:cNvPr>
          <p:cNvSpPr txBox="1"/>
          <p:nvPr/>
        </p:nvSpPr>
        <p:spPr>
          <a:xfrm>
            <a:off x="703626" y="5350071"/>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76A9A2B6-1A4B-4524-8001-FD73AF4AF0F3}"/>
              </a:ext>
            </a:extLst>
          </p:cNvPr>
          <p:cNvSpPr txBox="1"/>
          <p:nvPr/>
        </p:nvSpPr>
        <p:spPr>
          <a:xfrm>
            <a:off x="703626" y="5764747"/>
            <a:ext cx="2520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4502958A-05E3-4AB5-B0D3-CE2D9F2E6BBB}"/>
              </a:ext>
            </a:extLst>
          </p:cNvPr>
          <p:cNvSpPr/>
          <p:nvPr/>
        </p:nvSpPr>
        <p:spPr>
          <a:xfrm>
            <a:off x="801237" y="2965672"/>
            <a:ext cx="1021247" cy="266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CE3559DB-84A7-4B0B-8C27-E927E00ACBB4}"/>
              </a:ext>
            </a:extLst>
          </p:cNvPr>
          <p:cNvSpPr/>
          <p:nvPr/>
        </p:nvSpPr>
        <p:spPr>
          <a:xfrm>
            <a:off x="1419693" y="3326721"/>
            <a:ext cx="1531980" cy="313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21F253F4-7EB9-47BD-925F-A452345914BE}"/>
              </a:ext>
            </a:extLst>
          </p:cNvPr>
          <p:cNvSpPr/>
          <p:nvPr/>
        </p:nvSpPr>
        <p:spPr>
          <a:xfrm>
            <a:off x="758217" y="3732489"/>
            <a:ext cx="815940" cy="307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94588B41-7196-4AA1-8F23-F3C0A1429E66}"/>
              </a:ext>
            </a:extLst>
          </p:cNvPr>
          <p:cNvSpPr/>
          <p:nvPr/>
        </p:nvSpPr>
        <p:spPr>
          <a:xfrm>
            <a:off x="1369063" y="4173218"/>
            <a:ext cx="1144767" cy="386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67C5F2ED-D177-4D37-BAD8-EC3BD134611A}"/>
              </a:ext>
            </a:extLst>
          </p:cNvPr>
          <p:cNvSpPr/>
          <p:nvPr/>
        </p:nvSpPr>
        <p:spPr>
          <a:xfrm>
            <a:off x="1613299" y="4590311"/>
            <a:ext cx="1144767" cy="311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03BED98C-1E55-4A8E-AB02-ADC6AC30BFC0}"/>
              </a:ext>
            </a:extLst>
          </p:cNvPr>
          <p:cNvSpPr/>
          <p:nvPr/>
        </p:nvSpPr>
        <p:spPr>
          <a:xfrm>
            <a:off x="1337902" y="5031164"/>
            <a:ext cx="1144767" cy="311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5B67C15F-A226-446A-AA76-3AC6D4DEA94F}"/>
              </a:ext>
            </a:extLst>
          </p:cNvPr>
          <p:cNvSpPr/>
          <p:nvPr/>
        </p:nvSpPr>
        <p:spPr>
          <a:xfrm>
            <a:off x="774854" y="5442442"/>
            <a:ext cx="917468" cy="302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8631A1BC-F376-4040-BC68-A212CDF5C8F2}"/>
              </a:ext>
            </a:extLst>
          </p:cNvPr>
          <p:cNvSpPr/>
          <p:nvPr/>
        </p:nvSpPr>
        <p:spPr>
          <a:xfrm>
            <a:off x="700522" y="5847532"/>
            <a:ext cx="866705" cy="297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9" name="Picture 2" descr="Thumbs Up Clip Art">
            <a:extLst>
              <a:ext uri="{FF2B5EF4-FFF2-40B4-BE49-F238E27FC236}">
                <a16:creationId xmlns:a16="http://schemas.microsoft.com/office/drawing/2014/main" id="{3C133AF7-1D89-43A3-8981-B7A7C4E6277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18624" y="3099906"/>
            <a:ext cx="272642" cy="49984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Thumbs Up Clip Art">
            <a:extLst>
              <a:ext uri="{FF2B5EF4-FFF2-40B4-BE49-F238E27FC236}">
                <a16:creationId xmlns:a16="http://schemas.microsoft.com/office/drawing/2014/main" id="{485023DD-3023-4089-BB5F-9A20E8F9C8F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00182" y="4383559"/>
            <a:ext cx="272642" cy="49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7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3"/>
                                        </p:tgtEl>
                                      </p:cBhvr>
                                    </p:animEffect>
                                    <p:set>
                                      <p:cBhvr>
                                        <p:cTn id="20" dur="1" fill="hold">
                                          <p:stCondLst>
                                            <p:cond delay="499"/>
                                          </p:stCondLst>
                                        </p:cTn>
                                        <p:tgtEl>
                                          <p:spTgt spid="7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77"/>
                                        </p:tgtEl>
                                      </p:cBhvr>
                                    </p:animEffect>
                                    <p:set>
                                      <p:cBhvr>
                                        <p:cTn id="45" dur="1" fill="hold">
                                          <p:stCondLst>
                                            <p:cond delay="499"/>
                                          </p:stCondLst>
                                        </p:cTn>
                                        <p:tgtEl>
                                          <p:spTgt spid="77"/>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9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8"/>
                                        </p:tgtEl>
                                      </p:cBhvr>
                                    </p:animEffect>
                                    <p:set>
                                      <p:cBhvr>
                                        <p:cTn id="52" dur="1" fill="hold">
                                          <p:stCondLst>
                                            <p:cond delay="499"/>
                                          </p:stCondLst>
                                        </p:cTn>
                                        <p:tgtEl>
                                          <p:spTgt spid="78"/>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2" grpId="0" animBg="1"/>
      <p:bldP spid="93" grpId="0" animBg="1"/>
      <p:bldP spid="94" grpId="0" animBg="1"/>
      <p:bldP spid="95" grpId="0" animBg="1"/>
      <p:bldP spid="96" grpId="0" animBg="1"/>
      <p:bldP spid="97" grpId="0" animBg="1"/>
      <p:bldP spid="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err="1">
                <a:solidFill>
                  <a:schemeClr val="bg1"/>
                </a:solidFill>
              </a:rPr>
              <a:t>Mehrfamilienhäuser</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group of people posing for the camera&#10;&#10;Description automatically generated">
            <a:extLst>
              <a:ext uri="{FF2B5EF4-FFF2-40B4-BE49-F238E27FC236}">
                <a16:creationId xmlns:a16="http://schemas.microsoft.com/office/drawing/2014/main" id="{C13B5653-175F-4FD6-BAA6-91B8322B4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0805" y="1923824"/>
            <a:ext cx="5030419" cy="4421164"/>
          </a:xfrm>
          <a:prstGeom prst="rect">
            <a:avLst/>
          </a:prstGeom>
        </p:spPr>
      </p:pic>
      <p:sp>
        <p:nvSpPr>
          <p:cNvPr id="8" name="Action Button: Custom 16">
            <a:hlinkClick r:id="" action="ppaction://noaction" highlightClick="1">
              <a:snd r:embed="rId6" name="8-3-1-5 Slide 49-50 1.wav"/>
            </a:hlinkClick>
            <a:extLst>
              <a:ext uri="{FF2B5EF4-FFF2-40B4-BE49-F238E27FC236}">
                <a16:creationId xmlns:a16="http://schemas.microsoft.com/office/drawing/2014/main" id="{E4321A6A-530F-4752-A5BE-0B446585AA65}"/>
              </a:ext>
            </a:extLst>
          </p:cNvPr>
          <p:cNvSpPr/>
          <p:nvPr/>
        </p:nvSpPr>
        <p:spPr>
          <a:xfrm>
            <a:off x="233752" y="2162647"/>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7" name="8-3-1-5 Slide 49-50 2.wav"/>
            </a:hlinkClick>
            <a:extLst>
              <a:ext uri="{FF2B5EF4-FFF2-40B4-BE49-F238E27FC236}">
                <a16:creationId xmlns:a16="http://schemas.microsoft.com/office/drawing/2014/main" id="{F8C03D9F-A11E-4E3B-96D3-C30D6FAC6D77}"/>
              </a:ext>
            </a:extLst>
          </p:cNvPr>
          <p:cNvSpPr/>
          <p:nvPr/>
        </p:nvSpPr>
        <p:spPr>
          <a:xfrm>
            <a:off x="223986" y="3110059"/>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8" name="8-3-1-5 Slide 49-50 3.wav"/>
            </a:hlinkClick>
            <a:extLst>
              <a:ext uri="{FF2B5EF4-FFF2-40B4-BE49-F238E27FC236}">
                <a16:creationId xmlns:a16="http://schemas.microsoft.com/office/drawing/2014/main" id="{36D2B40E-E7AA-4754-8F5A-AAC9E53FEEB3}"/>
              </a:ext>
            </a:extLst>
          </p:cNvPr>
          <p:cNvSpPr/>
          <p:nvPr/>
        </p:nvSpPr>
        <p:spPr>
          <a:xfrm>
            <a:off x="233752" y="4237008"/>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9" name="8-3-1-5 Slide 49-50 4.wav"/>
            </a:hlinkClick>
            <a:extLst>
              <a:ext uri="{FF2B5EF4-FFF2-40B4-BE49-F238E27FC236}">
                <a16:creationId xmlns:a16="http://schemas.microsoft.com/office/drawing/2014/main" id="{73D7F0B3-ACA0-4988-B418-7F2259189FEB}"/>
              </a:ext>
            </a:extLst>
          </p:cNvPr>
          <p:cNvSpPr/>
          <p:nvPr/>
        </p:nvSpPr>
        <p:spPr>
          <a:xfrm>
            <a:off x="223986" y="5548623"/>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TextBox 15">
            <a:extLst>
              <a:ext uri="{FF2B5EF4-FFF2-40B4-BE49-F238E27FC236}">
                <a16:creationId xmlns:a16="http://schemas.microsoft.com/office/drawing/2014/main" id="{2707223A-7E9C-4151-9261-B75A8F69448E}"/>
              </a:ext>
            </a:extLst>
          </p:cNvPr>
          <p:cNvSpPr txBox="1"/>
          <p:nvPr/>
        </p:nvSpPr>
        <p:spPr>
          <a:xfrm>
            <a:off x="676424" y="1948478"/>
            <a:ext cx="60137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Generation.</a:t>
            </a:r>
          </a:p>
        </p:txBody>
      </p:sp>
      <p:sp>
        <p:nvSpPr>
          <p:cNvPr id="17" name="TextBox 16">
            <a:extLst>
              <a:ext uri="{FF2B5EF4-FFF2-40B4-BE49-F238E27FC236}">
                <a16:creationId xmlns:a16="http://schemas.microsoft.com/office/drawing/2014/main" id="{338188E2-EDC9-4592-A293-ABC7DB70F867}"/>
              </a:ext>
            </a:extLst>
          </p:cNvPr>
          <p:cNvSpPr txBox="1"/>
          <p:nvPr/>
        </p:nvSpPr>
        <p:spPr>
          <a:xfrm>
            <a:off x="676424" y="2890761"/>
            <a:ext cx="59552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eigene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Bad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Schlafzimmer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31AF1BDB-9F4F-48CC-A669-D75358BA609C}"/>
              </a:ext>
            </a:extLst>
          </p:cNvPr>
          <p:cNvSpPr txBox="1"/>
          <p:nvPr/>
        </p:nvSpPr>
        <p:spPr>
          <a:xfrm>
            <a:off x="676424" y="3833044"/>
            <a:ext cx="61307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Normalerweise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manche*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größer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33A72AE4-1FED-4340-A919-35B1DFEA8B47}"/>
              </a:ext>
            </a:extLst>
          </p:cNvPr>
          <p:cNvSpPr txBox="1"/>
          <p:nvPr/>
        </p:nvSpPr>
        <p:spPr>
          <a:xfrm>
            <a:off x="676424" y="5144659"/>
            <a:ext cx="6072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Wolfgang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Oma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Mia, Katrin und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Haustiere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6AD31390-4860-4B8B-B3B9-60ED54D77ACA}"/>
              </a:ext>
            </a:extLst>
          </p:cNvPr>
          <p:cNvSpPr txBox="1"/>
          <p:nvPr/>
        </p:nvSpPr>
        <p:spPr>
          <a:xfrm>
            <a:off x="0" y="1094984"/>
            <a:ext cx="123465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Zehlendorf</a:t>
            </a:r>
            <a:r>
              <a:rPr lang="en-US" sz="2400" dirty="0">
                <a:solidFill>
                  <a:srgbClr val="4472C4">
                    <a:lumMod val="50000"/>
                  </a:srgbClr>
                </a:solidFill>
                <a:latin typeface="Century Gothic" panose="020F0302020204030204"/>
              </a:rPr>
              <a:t>, Berlin.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sp>
        <p:nvSpPr>
          <p:cNvPr id="20" name="TextBox 19">
            <a:extLst>
              <a:ext uri="{FF2B5EF4-FFF2-40B4-BE49-F238E27FC236}">
                <a16:creationId xmlns:a16="http://schemas.microsoft.com/office/drawing/2014/main" id="{89A3512F-A850-4EE6-A0DD-2D262418DF1A}"/>
              </a:ext>
            </a:extLst>
          </p:cNvPr>
          <p:cNvSpPr txBox="1"/>
          <p:nvPr/>
        </p:nvSpPr>
        <p:spPr>
          <a:xfrm>
            <a:off x="7647795" y="226828"/>
            <a:ext cx="2420470" cy="442674"/>
          </a:xfrm>
          <a:prstGeom prst="wedgeRoundRectCallout">
            <a:avLst>
              <a:gd name="adj1" fmla="val -42851"/>
              <a:gd name="adj2" fmla="val 14085"/>
              <a:gd name="adj3" fmla="val 16667"/>
            </a:avLst>
          </a:prstGeom>
          <a:solidFill>
            <a:srgbClr val="DAA520"/>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*manche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some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81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err="1">
                <a:solidFill>
                  <a:schemeClr val="bg1"/>
                </a:solidFill>
              </a:rPr>
              <a:t>Mehrfamilienhäuser</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16">
            <a:hlinkClick r:id="" action="ppaction://noaction" highlightClick="1">
              <a:snd r:embed="rId5" name="8-3-1-5 Slide 49-50 5.wav"/>
            </a:hlinkClick>
            <a:extLst>
              <a:ext uri="{FF2B5EF4-FFF2-40B4-BE49-F238E27FC236}">
                <a16:creationId xmlns:a16="http://schemas.microsoft.com/office/drawing/2014/main" id="{E4321A6A-530F-4752-A5BE-0B446585AA65}"/>
              </a:ext>
            </a:extLst>
          </p:cNvPr>
          <p:cNvSpPr/>
          <p:nvPr/>
        </p:nvSpPr>
        <p:spPr>
          <a:xfrm>
            <a:off x="233752" y="1613682"/>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 name="Action Button: Custom 16">
            <a:hlinkClick r:id="" action="ppaction://noaction" highlightClick="1">
              <a:snd r:embed="rId6" name="8-3-1-5 Slide 49-50 6.wav"/>
            </a:hlinkClick>
            <a:extLst>
              <a:ext uri="{FF2B5EF4-FFF2-40B4-BE49-F238E27FC236}">
                <a16:creationId xmlns:a16="http://schemas.microsoft.com/office/drawing/2014/main" id="{F8C03D9F-A11E-4E3B-96D3-C30D6FAC6D77}"/>
              </a:ext>
            </a:extLst>
          </p:cNvPr>
          <p:cNvSpPr/>
          <p:nvPr/>
        </p:nvSpPr>
        <p:spPr>
          <a:xfrm>
            <a:off x="223986" y="2814820"/>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 name="Action Button: Custom 16">
            <a:hlinkClick r:id="" action="ppaction://noaction" highlightClick="1">
              <a:snd r:embed="rId7" name="8-3-1-5 Slide 49-50 7.wav"/>
            </a:hlinkClick>
            <a:extLst>
              <a:ext uri="{FF2B5EF4-FFF2-40B4-BE49-F238E27FC236}">
                <a16:creationId xmlns:a16="http://schemas.microsoft.com/office/drawing/2014/main" id="{36D2B40E-E7AA-4754-8F5A-AAC9E53FEEB3}"/>
              </a:ext>
            </a:extLst>
          </p:cNvPr>
          <p:cNvSpPr/>
          <p:nvPr/>
        </p:nvSpPr>
        <p:spPr>
          <a:xfrm>
            <a:off x="223986" y="4023269"/>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1" name="Action Button: Custom 16">
            <a:hlinkClick r:id="" action="ppaction://noaction" highlightClick="1">
              <a:snd r:embed="rId8" name="8-3-1-5 Slide 49-50 8.wav"/>
            </a:hlinkClick>
            <a:extLst>
              <a:ext uri="{FF2B5EF4-FFF2-40B4-BE49-F238E27FC236}">
                <a16:creationId xmlns:a16="http://schemas.microsoft.com/office/drawing/2014/main" id="{73D7F0B3-ACA0-4988-B418-7F2259189FEB}"/>
              </a:ext>
            </a:extLst>
          </p:cNvPr>
          <p:cNvSpPr/>
          <p:nvPr/>
        </p:nvSpPr>
        <p:spPr>
          <a:xfrm>
            <a:off x="223986" y="5420607"/>
            <a:ext cx="393922" cy="3924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TextBox 15">
            <a:extLst>
              <a:ext uri="{FF2B5EF4-FFF2-40B4-BE49-F238E27FC236}">
                <a16:creationId xmlns:a16="http://schemas.microsoft.com/office/drawing/2014/main" id="{2707223A-7E9C-4151-9261-B75A8F69448E}"/>
              </a:ext>
            </a:extLst>
          </p:cNvPr>
          <p:cNvSpPr txBox="1"/>
          <p:nvPr/>
        </p:nvSpPr>
        <p:spPr>
          <a:xfrm>
            <a:off x="676424" y="1400671"/>
            <a:ext cx="63018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31%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Wohnungen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338188E2-EDC9-4592-A293-ABC7DB70F867}"/>
              </a:ext>
            </a:extLst>
          </p:cNvPr>
          <p:cNvSpPr txBox="1"/>
          <p:nvPr/>
        </p:nvSpPr>
        <p:spPr>
          <a:xfrm>
            <a:off x="676424" y="2595522"/>
            <a:ext cx="6511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bauen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31AF1BDB-9F4F-48CC-A669-D75358BA609C}"/>
              </a:ext>
            </a:extLst>
          </p:cNvPr>
          <p:cNvSpPr txBox="1"/>
          <p:nvPr/>
        </p:nvSpPr>
        <p:spPr>
          <a:xfrm>
            <a:off x="676424" y="3587308"/>
            <a:ext cx="6511454" cy="127785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400" b="0" i="0" u="none" strike="noStrike" kern="1200" cap="none" spc="0" normalizeH="0" baseline="0" noProof="0" dirty="0">
                <a:ln>
                  <a:noFill/>
                </a:ln>
                <a:solidFill>
                  <a:srgbClr val="1F3864"/>
                </a:solidFill>
                <a:effectLst/>
                <a:uLnTx/>
                <a:uFillTx/>
                <a:latin typeface="Century Gothic" panose="020B0502020202020204" pitchFamily="34" charset="0"/>
                <a:ea typeface="Calibri" panose="020F0502020204030204" pitchFamily="34" charset="0"/>
                <a:cs typeface="Times New Roman" panose="02020603050405020304" pitchFamily="18" charset="0"/>
              </a:rPr>
              <a:t>Viele haben ihre Mehrfamilienhäuser in den sechziger oder neunziger Jahren gebaut*.</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3A72AE4-1FED-4340-A919-35B1DFEA8B47}"/>
              </a:ext>
            </a:extLst>
          </p:cNvPr>
          <p:cNvSpPr txBox="1"/>
          <p:nvPr/>
        </p:nvSpPr>
        <p:spPr>
          <a:xfrm>
            <a:off x="676424" y="5016643"/>
            <a:ext cx="6072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billiger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Einfamilienhaus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 name="Picture 19" descr="A group of people posing for the camera&#10;&#10;Description automatically generated">
            <a:extLst>
              <a:ext uri="{FF2B5EF4-FFF2-40B4-BE49-F238E27FC236}">
                <a16:creationId xmlns:a16="http://schemas.microsoft.com/office/drawing/2014/main" id="{613AC66D-6750-4184-9812-43FC1F68AC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0805" y="1795808"/>
            <a:ext cx="5030419" cy="4421164"/>
          </a:xfrm>
          <a:prstGeom prst="rect">
            <a:avLst/>
          </a:prstGeom>
        </p:spPr>
      </p:pic>
      <p:sp>
        <p:nvSpPr>
          <p:cNvPr id="21" name="TextBox 20">
            <a:extLst>
              <a:ext uri="{FF2B5EF4-FFF2-40B4-BE49-F238E27FC236}">
                <a16:creationId xmlns:a16="http://schemas.microsoft.com/office/drawing/2014/main" id="{FA2779D1-310F-4F14-9E5B-9034AED661C1}"/>
              </a:ext>
            </a:extLst>
          </p:cNvPr>
          <p:cNvSpPr txBox="1"/>
          <p:nvPr/>
        </p:nvSpPr>
        <p:spPr>
          <a:xfrm>
            <a:off x="7647795" y="226828"/>
            <a:ext cx="2420470" cy="442674"/>
          </a:xfrm>
          <a:prstGeom prst="wedgeRoundRectCallout">
            <a:avLst>
              <a:gd name="adj1" fmla="val -42851"/>
              <a:gd name="adj2" fmla="val 14085"/>
              <a:gd name="adj3" fmla="val 16667"/>
            </a:avLst>
          </a:prstGeom>
          <a:solidFill>
            <a:srgbClr val="DAA520"/>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bauen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build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6909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4472C4">
                    <a:lumMod val="50000"/>
                  </a:srgbClr>
                </a:solidFill>
                <a:latin typeface="Century Gothic" panose="020F0302020204030204"/>
              </a:rPr>
              <a:t>As you know, German word order is very flexible! You can start a sentence with a </a:t>
            </a:r>
            <a:r>
              <a:rPr lang="en-US" sz="2300" b="1" dirty="0">
                <a:solidFill>
                  <a:srgbClr val="4472C4">
                    <a:lumMod val="50000"/>
                  </a:srgbClr>
                </a:solidFill>
                <a:latin typeface="Century Gothic" panose="020F0302020204030204"/>
              </a:rPr>
              <a:t>subject, time, manner, place or object. </a:t>
            </a:r>
            <a:r>
              <a:rPr lang="en-US" sz="2300" dirty="0">
                <a:solidFill>
                  <a:srgbClr val="4472C4">
                    <a:lumMod val="50000"/>
                  </a:srgbClr>
                </a:solidFill>
                <a:latin typeface="Century Gothic" panose="020F0302020204030204"/>
              </a:rPr>
              <a:t>This can be very helpful if you want to </a:t>
            </a:r>
            <a:r>
              <a:rPr lang="en-US" sz="2300" dirty="0" err="1">
                <a:solidFill>
                  <a:srgbClr val="4472C4">
                    <a:lumMod val="50000"/>
                  </a:srgbClr>
                </a:solidFill>
                <a:latin typeface="Century Gothic" panose="020F0302020204030204"/>
              </a:rPr>
              <a:t>emphasise</a:t>
            </a:r>
            <a:r>
              <a:rPr lang="en-US" sz="2300" dirty="0">
                <a:solidFill>
                  <a:srgbClr val="4472C4">
                    <a:lumMod val="50000"/>
                  </a:srgbClr>
                </a:solidFill>
                <a:latin typeface="Century Gothic" panose="020F0302020204030204"/>
              </a:rPr>
              <a:t> a particular 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a:defRPr/>
            </a:pPr>
            <a:r>
              <a:rPr lang="en-US" sz="2300" b="1" dirty="0" err="1">
                <a:solidFill>
                  <a:schemeClr val="accent5">
                    <a:lumMod val="50000"/>
                  </a:schemeClr>
                </a:solidFill>
              </a:rPr>
              <a:t>Jede</a:t>
            </a:r>
            <a:r>
              <a:rPr lang="en-US" sz="2300" b="1" dirty="0">
                <a:solidFill>
                  <a:schemeClr val="accent5">
                    <a:lumMod val="50000"/>
                  </a:schemeClr>
                </a:solidFill>
              </a:rPr>
              <a:t> </a:t>
            </a:r>
            <a:r>
              <a:rPr lang="en-US" sz="2300" b="1" dirty="0" err="1">
                <a:solidFill>
                  <a:schemeClr val="accent5">
                    <a:lumMod val="50000"/>
                  </a:schemeClr>
                </a:solidFill>
              </a:rPr>
              <a:t>Familie</a:t>
            </a:r>
            <a:r>
              <a:rPr lang="en-US" sz="2300" b="1" dirty="0">
                <a:solidFill>
                  <a:schemeClr val="accent5">
                    <a:lumMod val="50000"/>
                  </a:schemeClr>
                </a:solidFill>
              </a:rPr>
              <a:t> </a:t>
            </a:r>
            <a:r>
              <a:rPr lang="en-US" sz="2300" dirty="0">
                <a:solidFill>
                  <a:schemeClr val="accent5">
                    <a:lumMod val="50000"/>
                  </a:schemeClr>
                </a:solidFill>
              </a:rPr>
              <a:t>hat </a:t>
            </a:r>
            <a:r>
              <a:rPr lang="en-US" sz="2300" b="1" dirty="0" err="1">
                <a:solidFill>
                  <a:srgbClr val="DAA520"/>
                </a:solidFill>
              </a:rPr>
              <a:t>ihre</a:t>
            </a:r>
            <a:r>
              <a:rPr lang="en-US" sz="2300" b="1" dirty="0">
                <a:solidFill>
                  <a:srgbClr val="DAA520"/>
                </a:solidFill>
              </a:rPr>
              <a:t> </a:t>
            </a:r>
            <a:r>
              <a:rPr lang="en-US" sz="2300" b="1" dirty="0" err="1">
                <a:solidFill>
                  <a:srgbClr val="DAA520"/>
                </a:solidFill>
              </a:rPr>
              <a:t>eigene</a:t>
            </a:r>
            <a:r>
              <a:rPr lang="en-US" sz="2300" b="1" dirty="0">
                <a:solidFill>
                  <a:srgbClr val="DAA520"/>
                </a:solidFill>
              </a:rPr>
              <a:t> </a:t>
            </a:r>
            <a:r>
              <a:rPr lang="en-US" sz="2300" b="1" dirty="0" err="1">
                <a:solidFill>
                  <a:srgbClr val="DAA520"/>
                </a:solidFill>
              </a:rPr>
              <a:t>Wohnung</a:t>
            </a:r>
            <a:r>
              <a:rPr lang="en-US" sz="2300" b="1" dirty="0">
                <a:solidFill>
                  <a:srgbClr val="DAA520"/>
                </a:solidFill>
              </a:rPr>
              <a:t> </a:t>
            </a:r>
            <a:r>
              <a:rPr lang="en-US" sz="2300" b="1" dirty="0" err="1">
                <a:solidFill>
                  <a:srgbClr val="DAA520"/>
                </a:solidFill>
              </a:rPr>
              <a:t>mit</a:t>
            </a:r>
            <a:r>
              <a:rPr lang="en-US" sz="2300" b="1" dirty="0">
                <a:solidFill>
                  <a:srgbClr val="DAA520"/>
                </a:solidFill>
              </a:rPr>
              <a:t> </a:t>
            </a:r>
            <a:r>
              <a:rPr lang="en-US" sz="2300" b="1" dirty="0" err="1">
                <a:solidFill>
                  <a:srgbClr val="DAA520"/>
                </a:solidFill>
              </a:rPr>
              <a:t>Küche</a:t>
            </a:r>
            <a:r>
              <a:rPr lang="en-US" sz="2300" b="1" dirty="0">
                <a:solidFill>
                  <a:srgbClr val="DAA520"/>
                </a:solidFill>
              </a:rPr>
              <a:t>, Bad und </a:t>
            </a:r>
            <a:r>
              <a:rPr lang="en-US" sz="2300" b="1" dirty="0" err="1">
                <a:solidFill>
                  <a:srgbClr val="DAA520"/>
                </a:solidFill>
              </a:rPr>
              <a:t>Schlafzimmer</a:t>
            </a:r>
            <a:r>
              <a:rPr lang="en-US" sz="2300" dirty="0">
                <a:solidFill>
                  <a:schemeClr val="accent5">
                    <a:lumMod val="50000"/>
                  </a:schemeClr>
                </a:solidFill>
              </a:rPr>
              <a:t>.</a:t>
            </a: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this sentence, the focus is on the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a:t>
            </a:r>
            <a:r>
              <a:rPr lang="en-US" sz="2300" b="1" dirty="0" err="1">
                <a:solidFill>
                  <a:srgbClr val="4472C4">
                    <a:lumMod val="50000"/>
                  </a:srgbClr>
                </a:solidFill>
                <a:latin typeface="Century Gothic" panose="020F0302020204030204"/>
              </a:rPr>
              <a:t>ject</a:t>
            </a:r>
            <a:r>
              <a:rPr lang="en-US" sz="2300" b="1" dirty="0">
                <a:solidFill>
                  <a:srgbClr val="4472C4">
                    <a:lumMod val="50000"/>
                  </a:srgbClr>
                </a:solidFill>
                <a:latin typeface="Century Gothic" panose="020F0302020204030204"/>
              </a:rPr>
              <a:t>. </a:t>
            </a:r>
            <a:r>
              <a:rPr lang="en-US" sz="2300" dirty="0">
                <a:solidFill>
                  <a:srgbClr val="4472C4">
                    <a:lumMod val="50000"/>
                  </a:srgbClr>
                </a:solidFill>
                <a:latin typeface="Century Gothic" panose="020F0302020204030204"/>
              </a:rPr>
              <a:t>It answers questions about the subject, like: ‘</a:t>
            </a:r>
            <a:r>
              <a:rPr lang="en-US" sz="2300" b="1" dirty="0" err="1">
                <a:solidFill>
                  <a:srgbClr val="4472C4">
                    <a:lumMod val="50000"/>
                  </a:srgbClr>
                </a:solidFill>
                <a:latin typeface="Century Gothic" panose="020F0302020204030204"/>
              </a:rPr>
              <a:t>Wer</a:t>
            </a:r>
            <a:r>
              <a:rPr lang="en-US" sz="2300" dirty="0">
                <a:solidFill>
                  <a:srgbClr val="4472C4">
                    <a:lumMod val="50000"/>
                  </a:srgbClr>
                </a:solidFill>
                <a:latin typeface="Century Gothic" panose="020F0302020204030204"/>
              </a:rPr>
              <a:t> hat </a:t>
            </a:r>
            <a:r>
              <a:rPr lang="de-DE" sz="2300" dirty="0">
                <a:solidFill>
                  <a:srgbClr val="4472C4">
                    <a:lumMod val="50000"/>
                  </a:srgbClr>
                </a:solidFill>
                <a:latin typeface="Century Gothic" panose="020F0302020204030204"/>
              </a:rPr>
              <a:t>ihre eigene Wohnung mit Küche, Bad und Schlafzimmer?‘</a:t>
            </a: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could it change to </a:t>
            </a:r>
            <a:r>
              <a:rPr kumimoji="0" lang="en-US" sz="23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emphasise</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answer to: ‘</a:t>
            </a:r>
            <a:r>
              <a:rPr lang="en-US" sz="2300" b="1" dirty="0">
                <a:solidFill>
                  <a:srgbClr val="4472C4">
                    <a:lumMod val="50000"/>
                  </a:srgbClr>
                </a:solidFill>
                <a:latin typeface="Century Gothic" panose="020F0302020204030204"/>
              </a:rPr>
              <a:t>W</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3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a:defRPr/>
            </a:pPr>
            <a:r>
              <a:rPr lang="en-US" sz="2300" b="1" dirty="0" err="1">
                <a:solidFill>
                  <a:srgbClr val="DAA520"/>
                </a:solidFill>
              </a:rPr>
              <a:t>Ihre</a:t>
            </a:r>
            <a:r>
              <a:rPr lang="en-US" sz="2300" b="1" dirty="0">
                <a:solidFill>
                  <a:srgbClr val="DAA520"/>
                </a:solidFill>
              </a:rPr>
              <a:t> </a:t>
            </a:r>
            <a:r>
              <a:rPr lang="en-US" sz="2300" b="1" dirty="0" err="1">
                <a:solidFill>
                  <a:srgbClr val="DAA520"/>
                </a:solidFill>
              </a:rPr>
              <a:t>eigene</a:t>
            </a:r>
            <a:r>
              <a:rPr lang="en-US" sz="2300" b="1" dirty="0">
                <a:solidFill>
                  <a:srgbClr val="DAA520"/>
                </a:solidFill>
              </a:rPr>
              <a:t> </a:t>
            </a:r>
            <a:r>
              <a:rPr lang="en-US" sz="2300" b="1" dirty="0" err="1">
                <a:solidFill>
                  <a:srgbClr val="DAA520"/>
                </a:solidFill>
              </a:rPr>
              <a:t>Wohnung</a:t>
            </a:r>
            <a:r>
              <a:rPr lang="en-US" sz="2300" b="1" dirty="0">
                <a:solidFill>
                  <a:srgbClr val="DAA520"/>
                </a:solidFill>
              </a:rPr>
              <a:t> </a:t>
            </a:r>
            <a:r>
              <a:rPr lang="en-US" sz="2300" b="1" dirty="0" err="1">
                <a:solidFill>
                  <a:srgbClr val="DAA520"/>
                </a:solidFill>
              </a:rPr>
              <a:t>mit</a:t>
            </a:r>
            <a:r>
              <a:rPr lang="en-US" sz="2300" b="1" dirty="0">
                <a:solidFill>
                  <a:srgbClr val="DAA520"/>
                </a:solidFill>
              </a:rPr>
              <a:t> </a:t>
            </a:r>
            <a:r>
              <a:rPr lang="en-US" sz="2300" b="1" dirty="0" err="1">
                <a:solidFill>
                  <a:srgbClr val="DAA520"/>
                </a:solidFill>
              </a:rPr>
              <a:t>Küche</a:t>
            </a:r>
            <a:r>
              <a:rPr lang="en-US" sz="2300" b="1" dirty="0">
                <a:solidFill>
                  <a:srgbClr val="DAA520"/>
                </a:solidFill>
              </a:rPr>
              <a:t>, Bad und </a:t>
            </a:r>
            <a:r>
              <a:rPr lang="en-US" sz="2300" b="1" dirty="0" err="1">
                <a:solidFill>
                  <a:srgbClr val="DAA520"/>
                </a:solidFill>
              </a:rPr>
              <a:t>Schlafzimmer</a:t>
            </a:r>
            <a:r>
              <a:rPr lang="en-US" sz="2300" dirty="0">
                <a:solidFill>
                  <a:schemeClr val="accent5">
                    <a:lumMod val="50000"/>
                  </a:schemeClr>
                </a:solidFill>
              </a:rPr>
              <a:t> hat </a:t>
            </a:r>
            <a:r>
              <a:rPr lang="en-US" sz="2300" dirty="0" err="1">
                <a:solidFill>
                  <a:schemeClr val="accent5">
                    <a:lumMod val="50000"/>
                  </a:schemeClr>
                </a:solidFill>
              </a:rPr>
              <a:t>jede</a:t>
            </a:r>
            <a:r>
              <a:rPr lang="en-US" sz="2300" dirty="0">
                <a:solidFill>
                  <a:schemeClr val="accent5">
                    <a:lumMod val="50000"/>
                  </a:schemeClr>
                </a:solidFill>
              </a:rPr>
              <a:t> </a:t>
            </a:r>
            <a:r>
              <a:rPr lang="en-US" sz="2300" dirty="0" err="1">
                <a:solidFill>
                  <a:schemeClr val="accent5">
                    <a:lumMod val="50000"/>
                  </a:schemeClr>
                </a:solidFill>
              </a:rPr>
              <a:t>Familie</a:t>
            </a:r>
            <a:r>
              <a:rPr lang="en-US" sz="2300" dirty="0">
                <a:solidFill>
                  <a:schemeClr val="accent5">
                    <a:lumMod val="50000"/>
                  </a:schemeClr>
                </a:solidFill>
              </a:rPr>
              <a:t>.</a:t>
            </a: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the focus is on the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 </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swap places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a:t>
            </a:r>
          </a:p>
        </p:txBody>
      </p:sp>
      <p:sp>
        <p:nvSpPr>
          <p:cNvPr id="2" name="Flowchart: Connector 1">
            <a:extLst>
              <a:ext uri="{FF2B5EF4-FFF2-40B4-BE49-F238E27FC236}">
                <a16:creationId xmlns:a16="http://schemas.microsoft.com/office/drawing/2014/main" id="{E401B000-7CCB-41BB-A2B0-8AC49A011EAB}"/>
              </a:ext>
            </a:extLst>
          </p:cNvPr>
          <p:cNvSpPr/>
          <p:nvPr/>
        </p:nvSpPr>
        <p:spPr>
          <a:xfrm>
            <a:off x="248315" y="2560320"/>
            <a:ext cx="1923385" cy="605790"/>
          </a:xfrm>
          <a:prstGeom prst="flowChartConnector">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4" name="Picture 6" descr="Redo, Symbol, Arrow, Blue, Right, Curved, Bending">
            <a:extLst>
              <a:ext uri="{FF2B5EF4-FFF2-40B4-BE49-F238E27FC236}">
                <a16:creationId xmlns:a16="http://schemas.microsoft.com/office/drawing/2014/main" id="{FA1D2C9E-EE63-4C66-80AC-14915C1AF4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520" y="4846319"/>
            <a:ext cx="1127760" cy="348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do, Symbol, Arrow, Blue, Right, Curved, Bending">
            <a:extLst>
              <a:ext uri="{FF2B5EF4-FFF2-40B4-BE49-F238E27FC236}">
                <a16:creationId xmlns:a16="http://schemas.microsoft.com/office/drawing/2014/main" id="{5C2D068F-B0C4-4F92-94B2-ADB6DD5A25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970520" y="5464599"/>
            <a:ext cx="1127760" cy="348495"/>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8AE23E9E-FC78-4DCA-8A05-16572F9623A0}"/>
              </a:ext>
            </a:extLst>
          </p:cNvPr>
          <p:cNvSpPr/>
          <p:nvPr/>
        </p:nvSpPr>
        <p:spPr>
          <a:xfrm>
            <a:off x="248315" y="4443900"/>
            <a:ext cx="3565402" cy="1357765"/>
          </a:xfrm>
          <a:prstGeom prst="wedgeRoundRectCallout">
            <a:avLst>
              <a:gd name="adj1" fmla="val -28316"/>
              <a:gd name="adj2" fmla="val -7755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a:t>
            </a:r>
            <a:r>
              <a:rPr lang="fr-FR" sz="2000" b="1" dirty="0" err="1"/>
              <a:t>Wer</a:t>
            </a:r>
            <a:r>
              <a:rPr lang="fr-FR" sz="2000" b="1" dirty="0"/>
              <a:t>’ </a:t>
            </a:r>
            <a:r>
              <a:rPr lang="fr-FR" sz="2000" dirty="0" err="1"/>
              <a:t>asks</a:t>
            </a:r>
            <a:r>
              <a:rPr lang="fr-FR" sz="2000" dirty="0"/>
              <a:t> about a </a:t>
            </a:r>
            <a:r>
              <a:rPr lang="fr-FR" sz="2000" b="1" dirty="0" err="1"/>
              <a:t>subject</a:t>
            </a:r>
            <a:r>
              <a:rPr lang="fr-FR" sz="2000" dirty="0"/>
              <a:t>, and the </a:t>
            </a:r>
            <a:r>
              <a:rPr lang="fr-FR" sz="2000" b="1" dirty="0" err="1"/>
              <a:t>emphasis</a:t>
            </a:r>
            <a:r>
              <a:rPr lang="fr-FR" sz="2000" b="1" dirty="0"/>
              <a:t> </a:t>
            </a:r>
            <a:r>
              <a:rPr lang="fr-FR" sz="2000" dirty="0" err="1"/>
              <a:t>is</a:t>
            </a:r>
            <a:r>
              <a:rPr lang="fr-FR" sz="2000" dirty="0"/>
              <a:t> on the </a:t>
            </a:r>
            <a:r>
              <a:rPr lang="fr-FR" sz="2000" b="1" dirty="0" err="1"/>
              <a:t>subject</a:t>
            </a:r>
            <a:r>
              <a:rPr lang="fr-FR" sz="2000" b="1" dirty="0"/>
              <a:t> </a:t>
            </a:r>
            <a:r>
              <a:rPr lang="fr-FR" sz="2000" dirty="0"/>
              <a:t>in the </a:t>
            </a:r>
            <a:r>
              <a:rPr lang="fr-FR" sz="2000" dirty="0" err="1"/>
              <a:t>answer</a:t>
            </a:r>
            <a:r>
              <a:rPr lang="fr-FR" sz="2000" dirty="0"/>
              <a:t>.</a:t>
            </a:r>
            <a:endParaRPr lang="fr-FR" sz="2000" b="1" dirty="0"/>
          </a:p>
        </p:txBody>
      </p:sp>
      <p:sp>
        <p:nvSpPr>
          <p:cNvPr id="28" name="Speech Bubble: Rectangle with Corners Rounded 27">
            <a:extLst>
              <a:ext uri="{FF2B5EF4-FFF2-40B4-BE49-F238E27FC236}">
                <a16:creationId xmlns:a16="http://schemas.microsoft.com/office/drawing/2014/main" id="{A0B7B04A-F3CF-451C-B7CB-91F5D2C5F99C}"/>
              </a:ext>
            </a:extLst>
          </p:cNvPr>
          <p:cNvSpPr/>
          <p:nvPr/>
        </p:nvSpPr>
        <p:spPr>
          <a:xfrm>
            <a:off x="8229600" y="2766061"/>
            <a:ext cx="3554731" cy="1373796"/>
          </a:xfrm>
          <a:prstGeom prst="wedgeRoundRectCallout">
            <a:avLst>
              <a:gd name="adj1" fmla="val -34215"/>
              <a:gd name="adj2" fmla="val 71453"/>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t>‘</a:t>
            </a:r>
            <a:r>
              <a:rPr lang="fr-FR" sz="2000" b="1" dirty="0" err="1"/>
              <a:t>Was</a:t>
            </a:r>
            <a:r>
              <a:rPr lang="fr-FR" sz="2000" b="1" dirty="0"/>
              <a:t>’ </a:t>
            </a:r>
            <a:r>
              <a:rPr lang="fr-FR" sz="2000" dirty="0" err="1"/>
              <a:t>asks</a:t>
            </a:r>
            <a:r>
              <a:rPr lang="fr-FR" sz="2000" dirty="0"/>
              <a:t> about an </a:t>
            </a:r>
            <a:r>
              <a:rPr lang="fr-FR" sz="2000" b="1" dirty="0" err="1"/>
              <a:t>object</a:t>
            </a:r>
            <a:r>
              <a:rPr lang="fr-FR" sz="2000" dirty="0"/>
              <a:t>, and the </a:t>
            </a:r>
            <a:r>
              <a:rPr lang="fr-FR" sz="2000" b="1" dirty="0" err="1"/>
              <a:t>emphasis</a:t>
            </a:r>
            <a:r>
              <a:rPr lang="fr-FR" sz="2000" b="1" dirty="0"/>
              <a:t> </a:t>
            </a:r>
            <a:r>
              <a:rPr lang="fr-FR" sz="2000" dirty="0" err="1"/>
              <a:t>is</a:t>
            </a:r>
            <a:r>
              <a:rPr lang="fr-FR" sz="2000" dirty="0"/>
              <a:t> on the </a:t>
            </a:r>
            <a:r>
              <a:rPr lang="fr-FR" sz="2000" b="1" dirty="0" err="1"/>
              <a:t>object</a:t>
            </a:r>
            <a:r>
              <a:rPr lang="fr-FR" sz="2000" b="1" dirty="0"/>
              <a:t> </a:t>
            </a:r>
            <a:r>
              <a:rPr lang="fr-FR" sz="2000" dirty="0"/>
              <a:t>in the </a:t>
            </a:r>
            <a:r>
              <a:rPr lang="fr-FR" sz="2000" dirty="0" err="1"/>
              <a:t>answer</a:t>
            </a:r>
            <a:r>
              <a:rPr lang="fr-FR" sz="2000" dirty="0"/>
              <a:t>.</a:t>
            </a:r>
            <a:endParaRPr lang="fr-FR" sz="2000" b="1" dirty="0"/>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6924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3896CCC-8615-4A8A-9EEE-C44BF9B4FC4B}"/>
              </a:ext>
            </a:extLst>
          </p:cNvPr>
          <p:cNvSpPr txBox="1"/>
          <p:nvPr/>
        </p:nvSpPr>
        <p:spPr>
          <a:xfrm>
            <a:off x="306372" y="1712639"/>
            <a:ext cx="10443922" cy="3985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question word</a:t>
            </a:r>
            <a:r>
              <a:rPr kumimoji="0" lang="en-US" sz="23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would you use to get information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4472C4">
                    <a:lumMod val="50000"/>
                  </a:srgbClr>
                </a:solidFill>
                <a:latin typeface="Century Gothic" panose="020F0302020204030204"/>
              </a:rPr>
              <a:t>a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4472C4">
                    <a:lumMod val="50000"/>
                  </a:srgbClr>
                </a:solidFill>
                <a:latin typeface="Century Gothic" panose="020F0302020204030204"/>
              </a:rPr>
              <a:t>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noProof="0" dirty="0">
                <a:solidFill>
                  <a:srgbClr val="4472C4">
                    <a:lumMod val="50000"/>
                  </a:srgbClr>
                </a:solidFill>
                <a:latin typeface="Century Gothic" panose="020F0302020204030204"/>
              </a:rPr>
              <a:t>a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noProof="0" dirty="0">
                <a:solidFill>
                  <a:srgbClr val="4472C4">
                    <a:lumMod val="50000"/>
                  </a:srgbClr>
                </a:solidFill>
                <a:latin typeface="Century Gothic" panose="020F0302020204030204"/>
              </a:rPr>
              <a:t>a sentence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noProof="0" dirty="0">
                <a:solidFill>
                  <a:srgbClr val="4472C4">
                    <a:lumMod val="50000"/>
                  </a:srgbClr>
                </a:solidFill>
                <a:latin typeface="Century Gothic" panose="020F0302020204030204"/>
              </a:rPr>
              <a:t>a sentence object?</a:t>
            </a: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a:t>
            </a:r>
          </a:p>
        </p:txBody>
      </p:sp>
      <p:sp>
        <p:nvSpPr>
          <p:cNvPr id="29" name="Rounded Rectangle 11">
            <a:extLst>
              <a:ext uri="{FF2B5EF4-FFF2-40B4-BE49-F238E27FC236}">
                <a16:creationId xmlns:a16="http://schemas.microsoft.com/office/drawing/2014/main" id="{CC00B13A-C696-422F-8B67-226EDD080260}"/>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1" name="TextBox 10">
            <a:extLst>
              <a:ext uri="{FF2B5EF4-FFF2-40B4-BE49-F238E27FC236}">
                <a16:creationId xmlns:a16="http://schemas.microsoft.com/office/drawing/2014/main" id="{0976A544-A1BC-4FBD-9A62-444B61330ECF}"/>
              </a:ext>
            </a:extLst>
          </p:cNvPr>
          <p:cNvSpPr txBox="1"/>
          <p:nvPr/>
        </p:nvSpPr>
        <p:spPr>
          <a:xfrm>
            <a:off x="6154057" y="2104635"/>
            <a:ext cx="428558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Wie?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4472C4">
                    <a:lumMod val="50000"/>
                  </a:srgbClr>
                </a:solidFill>
                <a:latin typeface="Century Gothic" panose="020F0302020204030204"/>
              </a:rPr>
              <a:t>Wo/</a:t>
            </a:r>
            <a:r>
              <a:rPr lang="en-US" sz="2300" b="1" dirty="0" err="1">
                <a:solidFill>
                  <a:srgbClr val="4472C4">
                    <a:lumMod val="50000"/>
                  </a:srgbClr>
                </a:solidFill>
                <a:latin typeface="Century Gothic" panose="020F0302020204030204"/>
              </a:rPr>
              <a:t>wohin</a:t>
            </a:r>
            <a:r>
              <a:rPr lang="en-US" sz="2300" b="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noProof="0" dirty="0" err="1">
                <a:solidFill>
                  <a:srgbClr val="4472C4">
                    <a:lumMod val="50000"/>
                  </a:srgbClr>
                </a:solidFill>
                <a:latin typeface="Century Gothic" panose="020F0302020204030204"/>
              </a:rPr>
              <a:t>Wer</a:t>
            </a:r>
            <a:r>
              <a:rPr lang="en-US" sz="2300" b="1"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noProof="0" dirty="0" err="1">
                <a:solidFill>
                  <a:srgbClr val="4472C4">
                    <a:lumMod val="50000"/>
                  </a:srgbClr>
                </a:solidFill>
                <a:latin typeface="Century Gothic" panose="020F0302020204030204"/>
              </a:rPr>
              <a:t>Wann</a:t>
            </a:r>
            <a:r>
              <a:rPr lang="en-US" sz="2300" b="1" dirty="0">
                <a:solidFill>
                  <a:srgbClr val="4472C4">
                    <a:lumMod val="50000"/>
                  </a:srgbClr>
                </a:solidFill>
                <a:latin typeface="Century Gothic" panose="020F0302020204030204"/>
              </a:rPr>
              <a:t>?</a:t>
            </a:r>
            <a:endParaRPr lang="en-US" sz="2300" b="1"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noProof="0" dirty="0">
                <a:solidFill>
                  <a:srgbClr val="4472C4">
                    <a:lumMod val="50000"/>
                  </a:srgbClr>
                </a:solidFill>
                <a:latin typeface="Century Gothic" panose="020F0302020204030204"/>
              </a:rPr>
              <a:t>Was?</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6" name="Straight Connector 5">
            <a:extLst>
              <a:ext uri="{FF2B5EF4-FFF2-40B4-BE49-F238E27FC236}">
                <a16:creationId xmlns:a16="http://schemas.microsoft.com/office/drawing/2014/main" id="{8862AAB6-7596-4907-A0DF-2F2CC3F1C2CC}"/>
              </a:ext>
            </a:extLst>
          </p:cNvPr>
          <p:cNvCxnSpPr/>
          <p:nvPr/>
        </p:nvCxnSpPr>
        <p:spPr>
          <a:xfrm flipV="1">
            <a:off x="2128157" y="2690586"/>
            <a:ext cx="4025900" cy="13688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BBA485-878A-4514-B78C-320996839D80}"/>
              </a:ext>
            </a:extLst>
          </p:cNvPr>
          <p:cNvCxnSpPr>
            <a:cxnSpLocks/>
          </p:cNvCxnSpPr>
          <p:nvPr/>
        </p:nvCxnSpPr>
        <p:spPr>
          <a:xfrm>
            <a:off x="1747822" y="2639671"/>
            <a:ext cx="4406235" cy="747334"/>
          </a:xfrm>
          <a:prstGeom prst="line">
            <a:avLst/>
          </a:prstGeom>
          <a:ln w="19050">
            <a:solidFill>
              <a:srgbClr val="BE12B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CCBE47-5ACC-4F45-9E6D-71D9B5F94499}"/>
              </a:ext>
            </a:extLst>
          </p:cNvPr>
          <p:cNvCxnSpPr>
            <a:cxnSpLocks/>
          </p:cNvCxnSpPr>
          <p:nvPr/>
        </p:nvCxnSpPr>
        <p:spPr>
          <a:xfrm>
            <a:off x="1557820" y="3375010"/>
            <a:ext cx="4596237" cy="143647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C7B8F8-C937-4EBB-83DE-DD2579F64796}"/>
              </a:ext>
            </a:extLst>
          </p:cNvPr>
          <p:cNvCxnSpPr>
            <a:cxnSpLocks/>
          </p:cNvCxnSpPr>
          <p:nvPr/>
        </p:nvCxnSpPr>
        <p:spPr>
          <a:xfrm flipV="1">
            <a:off x="3461657" y="4110350"/>
            <a:ext cx="2692400" cy="63350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1E365F-507A-49EF-B32C-BE10A8F5F635}"/>
              </a:ext>
            </a:extLst>
          </p:cNvPr>
          <p:cNvCxnSpPr>
            <a:cxnSpLocks/>
          </p:cNvCxnSpPr>
          <p:nvPr/>
        </p:nvCxnSpPr>
        <p:spPr>
          <a:xfrm>
            <a:off x="3224324" y="5465986"/>
            <a:ext cx="2929733" cy="0"/>
          </a:xfrm>
          <a:prstGeom prst="line">
            <a:avLst/>
          </a:prstGeom>
          <a:ln w="19050">
            <a:solidFill>
              <a:srgbClr val="DAA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36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is </a:t>
            </a:r>
            <a:r>
              <a:rPr lang="en-US" sz="2400" dirty="0">
                <a:solidFill>
                  <a:srgbClr val="4472C4">
                    <a:lumMod val="50000"/>
                  </a:srgbClr>
                </a:solidFill>
              </a:rPr>
              <a:t>curious about </a:t>
            </a:r>
            <a:r>
              <a:rPr lang="en-US" sz="2400" dirty="0" err="1">
                <a:solidFill>
                  <a:srgbClr val="4472C4">
                    <a:lumMod val="50000"/>
                  </a:srgbClr>
                </a:solidFill>
              </a:rPr>
              <a:t>Mehrfamilienhäuser</a:t>
            </a:r>
            <a:r>
              <a:rPr lang="en-US" sz="2400" dirty="0">
                <a:solidFill>
                  <a:srgbClr val="4472C4">
                    <a:lumMod val="50000"/>
                  </a:srgbClr>
                </a:solidFill>
              </a:rPr>
              <a:t>! He has lots of questions for Mia.</a:t>
            </a:r>
          </a:p>
          <a:p>
            <a:pPr lvl="0">
              <a:defRPr/>
            </a:pPr>
            <a:r>
              <a:rPr lang="en-US" sz="2400" dirty="0">
                <a:solidFill>
                  <a:srgbClr val="4472C4">
                    <a:lumMod val="50000"/>
                  </a:srgbClr>
                </a:solidFill>
              </a:rPr>
              <a:t>How would you </a:t>
            </a:r>
            <a:r>
              <a:rPr lang="en-US" sz="2400" b="1" dirty="0">
                <a:solidFill>
                  <a:srgbClr val="4472C4">
                    <a:lumMod val="50000"/>
                  </a:srgbClr>
                </a:solidFill>
              </a:rPr>
              <a:t>change</a:t>
            </a:r>
            <a:r>
              <a:rPr lang="en-US" sz="2400" dirty="0">
                <a:solidFill>
                  <a:srgbClr val="4472C4">
                    <a:lumMod val="50000"/>
                  </a:srgbClr>
                </a:solidFill>
              </a:rPr>
              <a:t> the sentences in the </a:t>
            </a:r>
            <a:r>
              <a:rPr lang="en-US" sz="2400" dirty="0" err="1">
                <a:solidFill>
                  <a:srgbClr val="4472C4">
                    <a:lumMod val="50000"/>
                  </a:srgbClr>
                </a:solidFill>
              </a:rPr>
              <a:t>dictagloss</a:t>
            </a:r>
            <a:r>
              <a:rPr lang="en-US" sz="2400" dirty="0">
                <a:solidFill>
                  <a:srgbClr val="4472C4">
                    <a:lumMod val="50000"/>
                  </a:srgbClr>
                </a:solidFill>
              </a:rPr>
              <a:t> to place emphasis on the part he is curious about?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(1/6)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466635"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Wer</a:t>
            </a:r>
            <a:r>
              <a:rPr lang="en-GB" sz="2400" b="1" dirty="0">
                <a:solidFill>
                  <a:schemeClr val="accent5">
                    <a:lumMod val="50000"/>
                  </a:schemeClr>
                </a:solidFill>
              </a:rPr>
              <a:t> </a:t>
            </a:r>
            <a:r>
              <a:rPr lang="en-GB" sz="2400" dirty="0" err="1">
                <a:solidFill>
                  <a:schemeClr val="accent5">
                    <a:lumMod val="50000"/>
                  </a:schemeClr>
                </a:solidFill>
              </a:rPr>
              <a:t>wohnt</a:t>
            </a:r>
            <a:r>
              <a:rPr lang="en-GB" sz="2400" dirty="0">
                <a:solidFill>
                  <a:schemeClr val="accent5">
                    <a:lumMod val="50000"/>
                  </a:schemeClr>
                </a:solidFill>
              </a:rPr>
              <a:t> in </a:t>
            </a:r>
            <a:r>
              <a:rPr lang="en-GB" sz="2400" dirty="0" err="1">
                <a:solidFill>
                  <a:schemeClr val="accent5">
                    <a:lumMod val="50000"/>
                  </a:schemeClr>
                </a:solidFill>
              </a:rPr>
              <a:t>einem</a:t>
            </a:r>
            <a:r>
              <a:rPr lang="en-GB" sz="2400" dirty="0">
                <a:solidFill>
                  <a:schemeClr val="accent5">
                    <a:lumMod val="50000"/>
                  </a:schemeClr>
                </a:solidFill>
              </a:rPr>
              <a:t> </a:t>
            </a:r>
            <a:r>
              <a:rPr lang="en-US" sz="2400" dirty="0" err="1">
                <a:solidFill>
                  <a:schemeClr val="accent5">
                    <a:lumMod val="50000"/>
                  </a:schemeClr>
                </a:solidFill>
              </a:rPr>
              <a:t>Mehrfamilienhaus</a:t>
            </a:r>
            <a:r>
              <a:rPr lang="en-US" sz="2400" dirty="0">
                <a:solidFill>
                  <a:schemeClr val="accent5">
                    <a:lumMod val="50000"/>
                  </a:schemeClr>
                </a:solidFill>
              </a:rPr>
              <a:t>?</a:t>
            </a:r>
            <a:endParaRPr lang="fr-FR" sz="2400" b="1" dirty="0">
              <a:solidFill>
                <a:schemeClr val="accent5">
                  <a:lumMod val="50000"/>
                </a:schemeClr>
              </a:solidFill>
            </a:endParaRPr>
          </a:p>
        </p:txBody>
      </p:sp>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03599"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5">
                    <a:lumMod val="50000"/>
                  </a:schemeClr>
                </a:solidFill>
              </a:rPr>
              <a:t>Normalerweise</a:t>
            </a:r>
            <a:r>
              <a:rPr lang="en-US" sz="2400" dirty="0">
                <a:solidFill>
                  <a:schemeClr val="accent5">
                    <a:lumMod val="50000"/>
                  </a:schemeClr>
                </a:solidFill>
              </a:rPr>
              <a:t> </a:t>
            </a:r>
            <a:r>
              <a:rPr lang="en-US" sz="2400" dirty="0" err="1">
                <a:solidFill>
                  <a:schemeClr val="accent5">
                    <a:lumMod val="50000"/>
                  </a:schemeClr>
                </a:solidFill>
              </a:rPr>
              <a:t>wohnen</a:t>
            </a:r>
            <a:r>
              <a:rPr lang="en-US" sz="2400" dirty="0">
                <a:solidFill>
                  <a:schemeClr val="accent5">
                    <a:lumMod val="50000"/>
                  </a:schemeClr>
                </a:solidFill>
              </a:rPr>
              <a:t>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drei</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vier</a:t>
            </a:r>
            <a:r>
              <a:rPr lang="en-US" sz="2400" dirty="0">
                <a:solidFill>
                  <a:schemeClr val="accent5">
                    <a:lumMod val="50000"/>
                  </a:schemeClr>
                </a:solidFill>
              </a:rPr>
              <a:t> </a:t>
            </a:r>
            <a:r>
              <a:rPr lang="en-US" sz="2400" dirty="0" err="1">
                <a:solidFill>
                  <a:schemeClr val="accent5">
                    <a:lumMod val="50000"/>
                  </a:schemeClr>
                </a:solidFill>
              </a:rPr>
              <a:t>Familien</a:t>
            </a:r>
            <a:r>
              <a:rPr lang="en-US" sz="2400" dirty="0">
                <a:solidFill>
                  <a:schemeClr val="accent5">
                    <a:lumMod val="50000"/>
                  </a:schemeClr>
                </a:solidFill>
              </a:rPr>
              <a:t> in </a:t>
            </a:r>
            <a:r>
              <a:rPr lang="en-US" sz="2400" dirty="0" err="1">
                <a:solidFill>
                  <a:schemeClr val="accent5">
                    <a:lumMod val="50000"/>
                  </a:schemeClr>
                </a:solidFill>
              </a:rPr>
              <a:t>einem</a:t>
            </a:r>
            <a:r>
              <a:rPr lang="en-US" sz="2400" dirty="0">
                <a:solidFill>
                  <a:schemeClr val="accent5">
                    <a:lumMod val="50000"/>
                  </a:schemeClr>
                </a:solidFill>
              </a:rPr>
              <a:t> </a:t>
            </a:r>
            <a:r>
              <a:rPr lang="en-US" sz="2400" dirty="0" err="1">
                <a:solidFill>
                  <a:schemeClr val="accent5">
                    <a:lumMod val="50000"/>
                  </a:schemeClr>
                </a:solidFill>
              </a:rPr>
              <a:t>Mehrfamilienhaus</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manche </a:t>
            </a:r>
            <a:r>
              <a:rPr lang="en-US" sz="2400" dirty="0" err="1">
                <a:solidFill>
                  <a:schemeClr val="accent5">
                    <a:lumMod val="50000"/>
                  </a:schemeClr>
                </a:solidFill>
              </a:rPr>
              <a:t>Häuser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größer</a:t>
            </a:r>
            <a:r>
              <a:rPr lang="en-US" sz="2400" dirty="0">
                <a:solidFill>
                  <a:schemeClr val="accent5">
                    <a:lumMod val="50000"/>
                  </a:schemeClr>
                </a:solidFill>
              </a:rPr>
              <a:t>.</a:t>
            </a:r>
            <a:endParaRPr lang="fr-FR" sz="2400" dirty="0"/>
          </a:p>
        </p:txBody>
      </p:sp>
      <p:sp>
        <p:nvSpPr>
          <p:cNvPr id="18" name="Speech Bubble: Rectangle with Corners Rounded 17">
            <a:extLst>
              <a:ext uri="{FF2B5EF4-FFF2-40B4-BE49-F238E27FC236}">
                <a16:creationId xmlns:a16="http://schemas.microsoft.com/office/drawing/2014/main" id="{7702B786-92C2-4F76-9D4E-BECD0E1ADBFC}"/>
              </a:ext>
            </a:extLst>
          </p:cNvPr>
          <p:cNvSpPr/>
          <p:nvPr/>
        </p:nvSpPr>
        <p:spPr>
          <a:xfrm>
            <a:off x="3399270"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5">
                    <a:lumMod val="50000"/>
                  </a:schemeClr>
                </a:solidFill>
              </a:rPr>
              <a:t>Zwei</a:t>
            </a:r>
            <a:r>
              <a:rPr lang="en-US" sz="2400" b="1" dirty="0">
                <a:solidFill>
                  <a:schemeClr val="accent5">
                    <a:lumMod val="50000"/>
                  </a:schemeClr>
                </a:solidFill>
              </a:rPr>
              <a:t>, </a:t>
            </a:r>
            <a:r>
              <a:rPr lang="en-US" sz="2400" b="1" dirty="0" err="1">
                <a:solidFill>
                  <a:schemeClr val="accent5">
                    <a:lumMod val="50000"/>
                  </a:schemeClr>
                </a:solidFill>
              </a:rPr>
              <a:t>drei</a:t>
            </a:r>
            <a:r>
              <a:rPr lang="en-US" sz="2400" b="1" dirty="0">
                <a:solidFill>
                  <a:schemeClr val="accent5">
                    <a:lumMod val="50000"/>
                  </a:schemeClr>
                </a:solidFill>
              </a:rPr>
              <a:t> </a:t>
            </a:r>
            <a:r>
              <a:rPr lang="en-US" sz="2400" b="1" dirty="0" err="1">
                <a:solidFill>
                  <a:schemeClr val="accent5">
                    <a:lumMod val="50000"/>
                  </a:schemeClr>
                </a:solidFill>
              </a:rPr>
              <a:t>oder</a:t>
            </a:r>
            <a:r>
              <a:rPr lang="en-US" sz="2400" b="1" dirty="0">
                <a:solidFill>
                  <a:schemeClr val="accent5">
                    <a:lumMod val="50000"/>
                  </a:schemeClr>
                </a:solidFill>
              </a:rPr>
              <a:t> </a:t>
            </a:r>
            <a:r>
              <a:rPr lang="en-US" sz="2400" b="1" dirty="0" err="1">
                <a:solidFill>
                  <a:schemeClr val="accent5">
                    <a:lumMod val="50000"/>
                  </a:schemeClr>
                </a:solidFill>
              </a:rPr>
              <a:t>vier</a:t>
            </a:r>
            <a:r>
              <a:rPr lang="en-US" sz="2400" b="1" dirty="0">
                <a:solidFill>
                  <a:schemeClr val="accent5">
                    <a:lumMod val="50000"/>
                  </a:schemeClr>
                </a:solidFill>
              </a:rPr>
              <a:t> </a:t>
            </a:r>
            <a:r>
              <a:rPr lang="en-US" sz="2400" b="1" dirty="0" err="1">
                <a:solidFill>
                  <a:schemeClr val="accent5">
                    <a:lumMod val="50000"/>
                  </a:schemeClr>
                </a:solidFill>
              </a:rPr>
              <a:t>Familien</a:t>
            </a:r>
            <a:r>
              <a:rPr lang="en-US" sz="2400" b="1" dirty="0">
                <a:solidFill>
                  <a:schemeClr val="accent5">
                    <a:lumMod val="50000"/>
                  </a:schemeClr>
                </a:solidFill>
              </a:rPr>
              <a:t> </a:t>
            </a:r>
            <a:r>
              <a:rPr lang="en-US" sz="2400" dirty="0" err="1">
                <a:solidFill>
                  <a:schemeClr val="accent5">
                    <a:lumMod val="50000"/>
                  </a:schemeClr>
                </a:solidFill>
              </a:rPr>
              <a:t>wohnen</a:t>
            </a:r>
            <a:r>
              <a:rPr lang="en-US" sz="2400" dirty="0">
                <a:solidFill>
                  <a:schemeClr val="accent5">
                    <a:lumMod val="50000"/>
                  </a:schemeClr>
                </a:solidFill>
              </a:rPr>
              <a:t> </a:t>
            </a:r>
            <a:r>
              <a:rPr lang="en-US" sz="2400" dirty="0" err="1">
                <a:solidFill>
                  <a:schemeClr val="accent5">
                    <a:lumMod val="50000"/>
                  </a:schemeClr>
                </a:solidFill>
              </a:rPr>
              <a:t>normalerweise</a:t>
            </a:r>
            <a:r>
              <a:rPr lang="en-US" sz="2400" dirty="0">
                <a:solidFill>
                  <a:schemeClr val="accent5">
                    <a:lumMod val="50000"/>
                  </a:schemeClr>
                </a:solidFill>
              </a:rPr>
              <a:t> in </a:t>
            </a:r>
            <a:r>
              <a:rPr lang="en-US" sz="2400" dirty="0" err="1">
                <a:solidFill>
                  <a:schemeClr val="accent5">
                    <a:lumMod val="50000"/>
                  </a:schemeClr>
                </a:solidFill>
              </a:rPr>
              <a:t>einem</a:t>
            </a:r>
            <a:r>
              <a:rPr lang="en-US" sz="2400" dirty="0">
                <a:solidFill>
                  <a:schemeClr val="accent5">
                    <a:lumMod val="50000"/>
                  </a:schemeClr>
                </a:solidFill>
              </a:rPr>
              <a:t> </a:t>
            </a:r>
            <a:r>
              <a:rPr lang="en-US" sz="2400" dirty="0" err="1">
                <a:solidFill>
                  <a:schemeClr val="accent5">
                    <a:lumMod val="50000"/>
                  </a:schemeClr>
                </a:solidFill>
              </a:rPr>
              <a:t>Mehrfamilienhaus</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manche </a:t>
            </a:r>
            <a:r>
              <a:rPr lang="en-US" sz="2400" dirty="0" err="1">
                <a:solidFill>
                  <a:schemeClr val="accent5">
                    <a:lumMod val="50000"/>
                  </a:schemeClr>
                </a:solidFill>
              </a:rPr>
              <a:t>Häuser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größer</a:t>
            </a:r>
            <a:r>
              <a:rPr lang="en-US" sz="2400" dirty="0">
                <a:solidFill>
                  <a:schemeClr val="accent5">
                    <a:lumMod val="50000"/>
                  </a:schemeClr>
                </a:solidFill>
              </a:rPr>
              <a:t>.</a:t>
            </a:r>
            <a:endParaRPr lang="fr-FR" sz="2400" dirty="0"/>
          </a:p>
        </p:txBody>
      </p:sp>
    </p:spTree>
    <p:extLst>
      <p:ext uri="{BB962C8B-B14F-4D97-AF65-F5344CB8AC3E}">
        <p14:creationId xmlns:p14="http://schemas.microsoft.com/office/powerpoint/2010/main" val="29892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A242A24-96ED-A04F-B6A8-0205A2D42AA0}"/>
              </a:ext>
            </a:extLst>
          </p:cNvPr>
          <p:cNvSpPr>
            <a:spLocks noGrp="1"/>
          </p:cNvSpPr>
          <p:nvPr>
            <p:ph type="title"/>
          </p:nvPr>
        </p:nvSpPr>
        <p:spPr>
          <a:xfrm>
            <a:off x="5119547" y="263361"/>
            <a:ext cx="1970920" cy="138063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pic>
        <p:nvPicPr>
          <p:cNvPr id="11" name="Picture 10" descr="house">
            <a:extLst>
              <a:ext uri="{C183D7F6-B498-43B3-948B-1728B52AA6E4}">
                <adec:decorative xmlns="" xmlns:adec="http://schemas.microsoft.com/office/drawing/2017/decorative" val="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519" y="5455083"/>
            <a:ext cx="1288882" cy="848725"/>
          </a:xfrm>
          <a:prstGeom prst="rect">
            <a:avLst/>
          </a:prstGeom>
        </p:spPr>
      </p:pic>
      <p:pic>
        <p:nvPicPr>
          <p:cNvPr id="12" name="Picture 11"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549" y="5455082"/>
            <a:ext cx="1288882" cy="848725"/>
          </a:xfrm>
          <a:prstGeom prst="rect">
            <a:avLst/>
          </a:prstGeom>
        </p:spPr>
      </p:pic>
      <p:grpSp>
        <p:nvGrpSpPr>
          <p:cNvPr id="22" name="Group 21" descr="person dreaming"/>
          <p:cNvGrpSpPr/>
          <p:nvPr/>
        </p:nvGrpSpPr>
        <p:grpSpPr>
          <a:xfrm>
            <a:off x="974532" y="4266967"/>
            <a:ext cx="2200847" cy="2039068"/>
            <a:chOff x="919941" y="4038132"/>
            <a:chExt cx="2567240" cy="2436225"/>
          </a:xfrm>
        </p:grpSpPr>
        <p:pic>
          <p:nvPicPr>
            <p:cNvPr id="2" name="Picture 1"/>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14" name="Picture 13" descr="outside sp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9577" y="4703826"/>
            <a:ext cx="1491007" cy="1065005"/>
          </a:xfrm>
          <a:prstGeom prst="rect">
            <a:avLst/>
          </a:prstGeom>
        </p:spPr>
      </p:pic>
      <p:pic>
        <p:nvPicPr>
          <p:cNvPr id="15" name="Picture 14" descr="templ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3379" y="4703823"/>
            <a:ext cx="1139858" cy="1084998"/>
          </a:xfrm>
          <a:prstGeom prst="rect">
            <a:avLst/>
          </a:prstGeom>
        </p:spPr>
      </p:pic>
      <p:grpSp>
        <p:nvGrpSpPr>
          <p:cNvPr id="33" name="Group 32" descr="group of trees"/>
          <p:cNvGrpSpPr/>
          <p:nvPr/>
        </p:nvGrpSpPr>
        <p:grpSpPr>
          <a:xfrm>
            <a:off x="1260504" y="1435094"/>
            <a:ext cx="1635962" cy="1385618"/>
            <a:chOff x="1341116" y="1269763"/>
            <a:chExt cx="1635962" cy="1385618"/>
          </a:xfrm>
        </p:grpSpPr>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32" name="Group 31" descr="calendar with dates circled"/>
          <p:cNvGrpSpPr/>
          <p:nvPr/>
        </p:nvGrpSpPr>
        <p:grpSpPr>
          <a:xfrm>
            <a:off x="8909915" y="1532023"/>
            <a:ext cx="2544150" cy="1534345"/>
            <a:chOff x="8304355" y="1994583"/>
            <a:chExt cx="2035418" cy="1227535"/>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19" name="Oval 18"/>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Oval 19"/>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Oval 20"/>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Oval 2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Oval 2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Oval 2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Oval 2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Oval 2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Oval 2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Oval 2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Oval 2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Oval 3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13303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äu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äuse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äum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5" name="Bäum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äuf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6" name="häuf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träum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träum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Häuser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Häuser new.wav"/>
                                        </p:tgtEl>
                                      </p:cMediaNode>
                                    </p:audio>
                                  </p:sub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Gebäud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Gebäude new.wav"/>
                                        </p:tgtEl>
                                      </p:cMediaNode>
                                    </p:audio>
                                  </p:sub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animBg="1"/>
      <p:bldP spid="5" grpId="0"/>
      <p:bldP spid="6" grpId="0"/>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702B786-92C2-4F76-9D4E-BECD0E1ADBFC}"/>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bauen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bauen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is curious about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has lots of questions for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you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sentences in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dictagloss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place emphasis on the part he is curious about?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(2/6)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466635"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bauen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80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4472C4">
                    <a:lumMod val="50000"/>
                  </a:srgbClr>
                </a:solidFill>
              </a:rPr>
              <a:t>In </a:t>
            </a:r>
            <a:r>
              <a:rPr lang="en-US" sz="2400" dirty="0" err="1">
                <a:solidFill>
                  <a:srgbClr val="4472C4">
                    <a:lumMod val="50000"/>
                  </a:srgbClr>
                </a:solidFill>
              </a:rPr>
              <a:t>meinem</a:t>
            </a:r>
            <a:r>
              <a:rPr lang="en-US" sz="2400" dirty="0">
                <a:solidFill>
                  <a:srgbClr val="4472C4">
                    <a:lumMod val="50000"/>
                  </a:srgbClr>
                </a:solidFill>
              </a:rPr>
              <a:t> Haus </a:t>
            </a:r>
            <a:r>
              <a:rPr lang="en-US" sz="2400" dirty="0" err="1">
                <a:solidFill>
                  <a:srgbClr val="4472C4">
                    <a:lumMod val="50000"/>
                  </a:srgbClr>
                </a:solidFill>
              </a:rPr>
              <a:t>wohnen</a:t>
            </a:r>
            <a:r>
              <a:rPr lang="en-US" sz="2400" dirty="0">
                <a:solidFill>
                  <a:srgbClr val="4472C4">
                    <a:lumMod val="50000"/>
                  </a:srgbClr>
                </a:solidFill>
              </a:rPr>
              <a:t> </a:t>
            </a:r>
            <a:r>
              <a:rPr lang="en-US" sz="2400" dirty="0" err="1">
                <a:solidFill>
                  <a:srgbClr val="4472C4">
                    <a:lumMod val="50000"/>
                  </a:srgbClr>
                </a:solidFill>
              </a:rPr>
              <a:t>unten</a:t>
            </a:r>
            <a:r>
              <a:rPr lang="en-US" sz="2400" dirty="0">
                <a:solidFill>
                  <a:srgbClr val="4472C4">
                    <a:lumMod val="50000"/>
                  </a:srgbClr>
                </a:solidFill>
              </a:rPr>
              <a:t> </a:t>
            </a:r>
            <a:r>
              <a:rPr lang="en-US" sz="2400" dirty="0" err="1">
                <a:solidFill>
                  <a:srgbClr val="4472C4">
                    <a:lumMod val="50000"/>
                  </a:srgbClr>
                </a:solidFill>
              </a:rPr>
              <a:t>Opa</a:t>
            </a:r>
            <a:r>
              <a:rPr lang="en-US" sz="2400" dirty="0">
                <a:solidFill>
                  <a:srgbClr val="4472C4">
                    <a:lumMod val="50000"/>
                  </a:srgbClr>
                </a:solidFill>
              </a:rPr>
              <a:t> und Oma </a:t>
            </a:r>
            <a:r>
              <a:rPr lang="en-US" sz="2400" dirty="0" err="1">
                <a:solidFill>
                  <a:srgbClr val="4472C4">
                    <a:lumMod val="50000"/>
                  </a:srgbClr>
                </a:solidFill>
              </a:rPr>
              <a:t>wohnen</a:t>
            </a:r>
            <a:r>
              <a:rPr lang="en-US" sz="2400" dirty="0">
                <a:solidFill>
                  <a:srgbClr val="4472C4">
                    <a:lumMod val="50000"/>
                  </a:srgbClr>
                </a:solidFill>
              </a:rPr>
              <a:t>.</a:t>
            </a:r>
            <a:endParaRPr lang="fr-FR" sz="2400" dirty="0">
              <a:solidFill>
                <a:prstClr val="white"/>
              </a:solidFill>
            </a:endParaRPr>
          </a:p>
        </p:txBody>
      </p:sp>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is curious about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has lots of questions for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you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sentences in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dictagloss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place emphasis on the part he is curious about?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(3/6)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644766"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9A1A311F-5A98-4DFE-BA1A-5EC91E1B7DFE}"/>
              </a:ext>
            </a:extLst>
          </p:cNvPr>
          <p:cNvSpPr/>
          <p:nvPr/>
        </p:nvSpPr>
        <p:spPr>
          <a:xfrm>
            <a:off x="3403600" y="4002063"/>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4472C4">
                    <a:lumMod val="50000"/>
                  </a:srgbClr>
                </a:solidFill>
              </a:rPr>
              <a:t>Oma und </a:t>
            </a:r>
            <a:r>
              <a:rPr lang="en-US" sz="2400" b="1" dirty="0" err="1">
                <a:solidFill>
                  <a:srgbClr val="4472C4">
                    <a:lumMod val="50000"/>
                  </a:srgbClr>
                </a:solidFill>
              </a:rPr>
              <a:t>Opa</a:t>
            </a:r>
            <a:r>
              <a:rPr lang="en-US" sz="2400" b="1" dirty="0">
                <a:solidFill>
                  <a:srgbClr val="4472C4">
                    <a:lumMod val="50000"/>
                  </a:srgbClr>
                </a:solidFill>
              </a:rPr>
              <a:t> </a:t>
            </a:r>
            <a:r>
              <a:rPr lang="en-US" sz="2400" dirty="0" err="1">
                <a:solidFill>
                  <a:srgbClr val="4472C4">
                    <a:lumMod val="50000"/>
                  </a:srgbClr>
                </a:solidFill>
              </a:rPr>
              <a:t>wohnen</a:t>
            </a:r>
            <a:r>
              <a:rPr lang="en-US" sz="2400" dirty="0">
                <a:solidFill>
                  <a:srgbClr val="4472C4">
                    <a:lumMod val="50000"/>
                  </a:srgbClr>
                </a:solidFill>
              </a:rPr>
              <a:t> </a:t>
            </a:r>
            <a:r>
              <a:rPr lang="en-US" sz="2400" dirty="0" err="1">
                <a:solidFill>
                  <a:srgbClr val="4472C4">
                    <a:lumMod val="50000"/>
                  </a:srgbClr>
                </a:solidFill>
              </a:rPr>
              <a:t>unten</a:t>
            </a:r>
            <a:r>
              <a:rPr lang="en-US" sz="2400" dirty="0">
                <a:solidFill>
                  <a:srgbClr val="4472C4">
                    <a:lumMod val="50000"/>
                  </a:srgbClr>
                </a:solidFill>
              </a:rPr>
              <a:t> in </a:t>
            </a:r>
            <a:r>
              <a:rPr lang="en-US" sz="2400" dirty="0" err="1">
                <a:solidFill>
                  <a:srgbClr val="4472C4">
                    <a:lumMod val="50000"/>
                  </a:srgbClr>
                </a:solidFill>
              </a:rPr>
              <a:t>meinem</a:t>
            </a:r>
            <a:r>
              <a:rPr lang="en-US" sz="2400" dirty="0">
                <a:solidFill>
                  <a:srgbClr val="4472C4">
                    <a:lumMod val="50000"/>
                  </a:srgbClr>
                </a:solidFill>
              </a:rPr>
              <a:t> Haus.</a:t>
            </a:r>
            <a:endParaRPr lang="fr-FR" sz="2400" dirty="0">
              <a:solidFill>
                <a:prstClr val="white"/>
              </a:solidFill>
            </a:endParaRPr>
          </a:p>
        </p:txBody>
      </p:sp>
    </p:spTree>
    <p:extLst>
      <p:ext uri="{BB962C8B-B14F-4D97-AF65-F5344CB8AC3E}">
        <p14:creationId xmlns:p14="http://schemas.microsoft.com/office/powerpoint/2010/main" val="21889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rPr>
              <a:t>Wolfgang, </a:t>
            </a:r>
            <a:r>
              <a:rPr lang="en-US" sz="2400" dirty="0" err="1">
                <a:solidFill>
                  <a:schemeClr val="accent5">
                    <a:lumMod val="50000"/>
                  </a:schemeClr>
                </a:solidFill>
              </a:rPr>
              <a:t>Mutti</a:t>
            </a:r>
            <a:r>
              <a:rPr lang="en-US" sz="2400" dirty="0">
                <a:solidFill>
                  <a:schemeClr val="accent5">
                    <a:lumMod val="50000"/>
                  </a:schemeClr>
                </a:solidFill>
              </a:rPr>
              <a:t>, die </a:t>
            </a:r>
            <a:r>
              <a:rPr lang="en-US" sz="2400" dirty="0" err="1">
                <a:solidFill>
                  <a:schemeClr val="accent5">
                    <a:lumMod val="50000"/>
                  </a:schemeClr>
                </a:solidFill>
              </a:rPr>
              <a:t>Haustiere</a:t>
            </a:r>
            <a:r>
              <a:rPr lang="en-US" sz="2400" dirty="0">
                <a:solidFill>
                  <a:schemeClr val="accent5">
                    <a:lumMod val="50000"/>
                  </a:schemeClr>
                </a:solidFill>
              </a:rPr>
              <a:t> und ich </a:t>
            </a:r>
            <a:r>
              <a:rPr lang="en-US" sz="2400" dirty="0" err="1">
                <a:solidFill>
                  <a:schemeClr val="accent5">
                    <a:lumMod val="50000"/>
                  </a:schemeClr>
                </a:solidFill>
              </a:rPr>
              <a:t>wohnen</a:t>
            </a:r>
            <a:r>
              <a:rPr lang="en-US" sz="2400" dirty="0">
                <a:solidFill>
                  <a:schemeClr val="accent5">
                    <a:lumMod val="50000"/>
                  </a:schemeClr>
                </a:solidFill>
              </a:rPr>
              <a:t> </a:t>
            </a:r>
            <a:r>
              <a:rPr lang="en-US" sz="2400" dirty="0" err="1">
                <a:solidFill>
                  <a:schemeClr val="accent5">
                    <a:lumMod val="50000"/>
                  </a:schemeClr>
                </a:solidFill>
              </a:rPr>
              <a:t>oben</a:t>
            </a:r>
            <a:r>
              <a:rPr lang="en-US" sz="2400" dirty="0">
                <a:solidFill>
                  <a:schemeClr val="accent5">
                    <a:lumMod val="50000"/>
                  </a:schemeClr>
                </a:solidFill>
              </a:rPr>
              <a: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7702B786-92C2-4F76-9D4E-BECD0E1ADBFC}"/>
              </a:ext>
            </a:extLst>
          </p:cNvPr>
          <p:cNvSpPr/>
          <p:nvPr/>
        </p:nvSpPr>
        <p:spPr>
          <a:xfrm>
            <a:off x="3414785"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5">
                    <a:lumMod val="50000"/>
                  </a:schemeClr>
                </a:solidFill>
              </a:rPr>
              <a:t>Oben</a:t>
            </a:r>
            <a:r>
              <a:rPr lang="en-US" sz="2400" b="1" dirty="0">
                <a:solidFill>
                  <a:schemeClr val="accent5">
                    <a:lumMod val="50000"/>
                  </a:schemeClr>
                </a:solidFill>
              </a:rPr>
              <a:t> </a:t>
            </a:r>
            <a:r>
              <a:rPr lang="en-US" sz="2400" dirty="0" err="1">
                <a:solidFill>
                  <a:schemeClr val="accent5">
                    <a:lumMod val="50000"/>
                  </a:schemeClr>
                </a:solidFill>
              </a:rPr>
              <a:t>wohnen</a:t>
            </a:r>
            <a:r>
              <a:rPr lang="en-US" sz="2400" dirty="0">
                <a:solidFill>
                  <a:schemeClr val="accent5">
                    <a:lumMod val="50000"/>
                  </a:schemeClr>
                </a:solidFill>
              </a:rPr>
              <a:t> Wolfgang, </a:t>
            </a:r>
            <a:r>
              <a:rPr lang="en-US" sz="2400" dirty="0" err="1">
                <a:solidFill>
                  <a:schemeClr val="accent5">
                    <a:lumMod val="50000"/>
                  </a:schemeClr>
                </a:solidFill>
              </a:rPr>
              <a:t>Mutti</a:t>
            </a:r>
            <a:r>
              <a:rPr lang="en-US" sz="2400" dirty="0">
                <a:solidFill>
                  <a:schemeClr val="accent5">
                    <a:lumMod val="50000"/>
                  </a:schemeClr>
                </a:solidFill>
              </a:rPr>
              <a:t>, die </a:t>
            </a:r>
            <a:r>
              <a:rPr lang="en-US" sz="2400" dirty="0" err="1">
                <a:solidFill>
                  <a:schemeClr val="accent5">
                    <a:lumMod val="50000"/>
                  </a:schemeClr>
                </a:solidFill>
              </a:rPr>
              <a:t>Haustiere</a:t>
            </a:r>
            <a:r>
              <a:rPr lang="en-US" sz="2400" dirty="0">
                <a:solidFill>
                  <a:schemeClr val="accent5">
                    <a:lumMod val="50000"/>
                  </a:schemeClr>
                </a:solidFill>
              </a:rPr>
              <a:t> und ich.</a:t>
            </a:r>
            <a:endParaRPr lang="fr-FR" sz="2400" dirty="0">
              <a:solidFill>
                <a:prstClr val="white"/>
              </a:solidFill>
            </a:endParaRPr>
          </a:p>
        </p:txBody>
      </p:sp>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is curious about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has lots of questions for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you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sentences in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dictagloss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place emphasis on the part he is curious about?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(4/6)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466635"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chemeClr val="accent5">
                    <a:lumMod val="50000"/>
                  </a:schemeClr>
                </a:solidFill>
              </a:rPr>
              <a:t>Wolfgang, </a:t>
            </a:r>
            <a:r>
              <a:rPr lang="en-US" sz="2400" dirty="0" err="1">
                <a:solidFill>
                  <a:schemeClr val="accent5">
                    <a:lumMod val="50000"/>
                  </a:schemeClr>
                </a:solidFill>
              </a:rPr>
              <a:t>Mutti</a:t>
            </a:r>
            <a:r>
              <a:rPr lang="en-US" sz="2400" dirty="0">
                <a:solidFill>
                  <a:schemeClr val="accent5">
                    <a:lumMod val="50000"/>
                  </a:schemeClr>
                </a:solidFill>
              </a:rPr>
              <a:t>, die </a:t>
            </a:r>
            <a:r>
              <a:rPr lang="en-US" sz="2400" dirty="0" err="1">
                <a:solidFill>
                  <a:schemeClr val="accent5">
                    <a:lumMod val="50000"/>
                  </a:schemeClr>
                </a:solidFill>
              </a:rPr>
              <a:t>Haustiere</a:t>
            </a:r>
            <a:r>
              <a:rPr lang="en-US" sz="2400" dirty="0">
                <a:solidFill>
                  <a:schemeClr val="accent5">
                    <a:lumMod val="50000"/>
                  </a:schemeClr>
                </a:solidFill>
              </a:rPr>
              <a:t> und du?</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0079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dirty="0">
                <a:solidFill>
                  <a:srgbClr val="1F3864"/>
                </a:solidFill>
                <a:latin typeface="Century Gothic" panose="020B0502020202020204" pitchFamily="34" charset="0"/>
                <a:ea typeface="Calibri" panose="020F0502020204030204" pitchFamily="34" charset="0"/>
                <a:cs typeface="Times New Roman" panose="02020603050405020304" pitchFamily="18" charset="0"/>
              </a:rPr>
              <a:t>Man hat viele Mehrfamilienhäuser in den sechziger oder neunziger Jahren gebaut.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7702B786-92C2-4F76-9D4E-BECD0E1ADBFC}"/>
              </a:ext>
            </a:extLst>
          </p:cNvPr>
          <p:cNvSpPr/>
          <p:nvPr/>
        </p:nvSpPr>
        <p:spPr>
          <a:xfrm>
            <a:off x="3403600"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400" b="1" dirty="0">
                <a:solidFill>
                  <a:srgbClr val="1F3864"/>
                </a:solidFill>
                <a:latin typeface="Century Gothic" panose="020B0502020202020204" pitchFamily="34" charset="0"/>
                <a:ea typeface="Calibri" panose="020F0502020204030204" pitchFamily="34" charset="0"/>
                <a:cs typeface="Times New Roman" panose="02020603050405020304" pitchFamily="18" charset="0"/>
              </a:rPr>
              <a:t>In den sechziger oder neunziger Jahren </a:t>
            </a:r>
            <a:r>
              <a:rPr lang="de-DE" sz="2400" dirty="0">
                <a:solidFill>
                  <a:srgbClr val="1F3864"/>
                </a:solidFill>
                <a:latin typeface="Century Gothic" panose="020B0502020202020204" pitchFamily="34" charset="0"/>
                <a:ea typeface="Calibri" panose="020F0502020204030204" pitchFamily="34" charset="0"/>
                <a:cs typeface="Times New Roman" panose="02020603050405020304" pitchFamily="18" charset="0"/>
              </a:rPr>
              <a:t>hat man viele Mehrfamilienhäuser gebaut.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is curious about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has lots of questions for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you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sentences in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dictagloss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place emphasis on the part he is curious about?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(5/6)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644766"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de-DE" sz="2400" dirty="0">
                <a:solidFill>
                  <a:srgbClr val="1F3864"/>
                </a:solidFill>
                <a:latin typeface="Century Gothic" panose="020B0502020202020204" pitchFamily="34" charset="0"/>
                <a:ea typeface="Calibri" panose="020F0502020204030204" pitchFamily="34" charset="0"/>
                <a:cs typeface="Times New Roman" panose="02020603050405020304" pitchFamily="18" charset="0"/>
              </a:rPr>
              <a:t>wurden viele Mehrfamilienhäuser gebaut?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665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156FFCAC-D5AB-4B58-B261-10BB7B8D2079}"/>
              </a:ext>
            </a:extLst>
          </p:cNvPr>
          <p:cNvSpPr/>
          <p:nvPr/>
        </p:nvSpPr>
        <p:spPr>
          <a:xfrm>
            <a:off x="3414786"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4472C4">
                    <a:lumMod val="50000"/>
                  </a:srgbClr>
                </a:solidFill>
              </a:rPr>
              <a:t>Es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billiger</a:t>
            </a:r>
            <a:r>
              <a:rPr lang="en-US" sz="2400" dirty="0">
                <a:solidFill>
                  <a:srgbClr val="4472C4">
                    <a:lumMod val="50000"/>
                  </a:srgbClr>
                </a:solidFill>
              </a:rPr>
              <a:t>, in </a:t>
            </a:r>
            <a:r>
              <a:rPr lang="en-US" sz="2400" dirty="0" err="1">
                <a:solidFill>
                  <a:srgbClr val="4472C4">
                    <a:lumMod val="50000"/>
                  </a:srgbClr>
                </a:solidFill>
              </a:rPr>
              <a:t>einem</a:t>
            </a:r>
            <a:r>
              <a:rPr lang="en-US" sz="2400" dirty="0">
                <a:solidFill>
                  <a:srgbClr val="4472C4">
                    <a:lumMod val="50000"/>
                  </a:srgbClr>
                </a:solidFill>
              </a:rPr>
              <a:t> </a:t>
            </a:r>
            <a:r>
              <a:rPr lang="en-US" sz="2400" dirty="0" err="1">
                <a:solidFill>
                  <a:srgbClr val="4472C4">
                    <a:lumMod val="50000"/>
                  </a:srgbClr>
                </a:solidFill>
              </a:rPr>
              <a:t>Mehrfamilienhaus</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a:t>
            </a:r>
            <a:r>
              <a:rPr lang="en-US" sz="2400" dirty="0" err="1">
                <a:solidFill>
                  <a:srgbClr val="4472C4">
                    <a:lumMod val="50000"/>
                  </a:srgbClr>
                </a:solidFill>
              </a:rPr>
              <a:t>wohnen</a:t>
            </a:r>
            <a:r>
              <a:rPr lang="en-US" sz="2400" dirty="0">
                <a:solidFill>
                  <a:srgbClr val="4472C4">
                    <a:lumMod val="50000"/>
                  </a:srgbClr>
                </a:solidFill>
              </a:rPr>
              <a:t>.</a:t>
            </a:r>
          </a:p>
        </p:txBody>
      </p:sp>
      <p:sp>
        <p:nvSpPr>
          <p:cNvPr id="18" name="Speech Bubble: Rectangle with Corners Rounded 17">
            <a:extLst>
              <a:ext uri="{FF2B5EF4-FFF2-40B4-BE49-F238E27FC236}">
                <a16:creationId xmlns:a16="http://schemas.microsoft.com/office/drawing/2014/main" id="{7702B786-92C2-4F76-9D4E-BECD0E1ADBFC}"/>
              </a:ext>
            </a:extLst>
          </p:cNvPr>
          <p:cNvSpPr/>
          <p:nvPr/>
        </p:nvSpPr>
        <p:spPr>
          <a:xfrm>
            <a:off x="3403600" y="4011310"/>
            <a:ext cx="5966031" cy="2103774"/>
          </a:xfrm>
          <a:prstGeom prst="wedgeRoundRectCallout">
            <a:avLst>
              <a:gd name="adj1" fmla="val 58543"/>
              <a:gd name="adj2" fmla="val 9570"/>
              <a:gd name="adj3" fmla="val 16667"/>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4472C4">
                    <a:lumMod val="50000"/>
                  </a:srgbClr>
                </a:solidFill>
              </a:rPr>
              <a:t>In </a:t>
            </a:r>
            <a:r>
              <a:rPr lang="en-US" sz="2400" b="1" dirty="0" err="1">
                <a:solidFill>
                  <a:srgbClr val="4472C4">
                    <a:lumMod val="50000"/>
                  </a:srgbClr>
                </a:solidFill>
              </a:rPr>
              <a:t>Zehlendorf</a:t>
            </a:r>
            <a:r>
              <a:rPr lang="en-US" sz="2400" b="1" dirty="0">
                <a:solidFill>
                  <a:srgbClr val="4472C4">
                    <a:lumMod val="50000"/>
                  </a:srgbClr>
                </a:solidFill>
              </a:rPr>
              <a:t>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unser</a:t>
            </a:r>
            <a:r>
              <a:rPr lang="en-US" sz="2400" dirty="0">
                <a:solidFill>
                  <a:srgbClr val="4472C4">
                    <a:lumMod val="50000"/>
                  </a:srgbClr>
                </a:solidFill>
              </a:rPr>
              <a:t> Haus.</a:t>
            </a:r>
          </a:p>
        </p:txBody>
      </p:sp>
      <p:sp>
        <p:nvSpPr>
          <p:cNvPr id="15" name="TextBox 14">
            <a:extLst>
              <a:ext uri="{FF2B5EF4-FFF2-40B4-BE49-F238E27FC236}">
                <a16:creationId xmlns:a16="http://schemas.microsoft.com/office/drawing/2014/main" id="{C3896CCC-8615-4A8A-9EEE-C44BF9B4FC4B}"/>
              </a:ext>
            </a:extLst>
          </p:cNvPr>
          <p:cNvSpPr txBox="1"/>
          <p:nvPr/>
        </p:nvSpPr>
        <p:spPr>
          <a:xfrm>
            <a:off x="248314" y="1219153"/>
            <a:ext cx="119436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is curious about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Mehrfamilienhäuser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 has lots of questions for 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you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sentences in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dictagloss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place emphasis on the part he is curious about?  </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90167" cy="707849"/>
          </a:xfrm>
        </p:spPr>
        <p:txBody>
          <a:bodyPr>
            <a:normAutofit/>
          </a:bodyPr>
          <a:lstStyle/>
          <a:p>
            <a:r>
              <a:rPr lang="en-GB" sz="3600" b="1" dirty="0">
                <a:solidFill>
                  <a:schemeClr val="bg1"/>
                </a:solidFill>
              </a:rPr>
              <a:t>Emphasising ideas (6/6)</a:t>
            </a:r>
          </a:p>
        </p:txBody>
      </p:sp>
      <p:sp>
        <p:nvSpPr>
          <p:cNvPr id="14" name="Rounded Rectangle 11">
            <a:extLst>
              <a:ext uri="{FF2B5EF4-FFF2-40B4-BE49-F238E27FC236}">
                <a16:creationId xmlns:a16="http://schemas.microsoft.com/office/drawing/2014/main" id="{9B8C9301-FD62-4936-BEF4-FE4A02985A16}"/>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mans face&#10;&#10;Description automatically generated">
            <a:extLst>
              <a:ext uri="{FF2B5EF4-FFF2-40B4-BE49-F238E27FC236}">
                <a16:creationId xmlns:a16="http://schemas.microsoft.com/office/drawing/2014/main" id="{E00965BF-51B4-4E44-A504-D7D1A54CF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003" y="3580830"/>
            <a:ext cx="2112293" cy="2655557"/>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C336FE02-6203-46E8-9E46-5F9C794CF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942" y="4011311"/>
            <a:ext cx="2137055" cy="2225076"/>
          </a:xfrm>
          <a:prstGeom prst="rect">
            <a:avLst/>
          </a:prstGeom>
        </p:spPr>
      </p:pic>
      <p:sp>
        <p:nvSpPr>
          <p:cNvPr id="9" name="Speech Bubble: Rectangle with Corners Rounded 8">
            <a:extLst>
              <a:ext uri="{FF2B5EF4-FFF2-40B4-BE49-F238E27FC236}">
                <a16:creationId xmlns:a16="http://schemas.microsoft.com/office/drawing/2014/main" id="{E73869CF-54BF-44FF-AD93-FEF41C6DE14F}"/>
              </a:ext>
            </a:extLst>
          </p:cNvPr>
          <p:cNvSpPr/>
          <p:nvPr/>
        </p:nvSpPr>
        <p:spPr>
          <a:xfrm>
            <a:off x="1851037" y="2593718"/>
            <a:ext cx="4644766" cy="1093932"/>
          </a:xfrm>
          <a:prstGeom prst="wedgeRoundRectCallout">
            <a:avLst>
              <a:gd name="adj1" fmla="val -34711"/>
              <a:gd name="adj2" fmla="val 90457"/>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de-DE" sz="2400" b="0" i="0" u="none" strike="noStrike" kern="1200" cap="none" spc="0" normalizeH="0" baseline="0" noProof="0" dirty="0">
                <a:ln>
                  <a:noFill/>
                </a:ln>
                <a:solidFill>
                  <a:srgbClr val="1F3864"/>
                </a:solidFill>
                <a:effectLst/>
                <a:uLnTx/>
                <a:uFillTx/>
                <a:latin typeface="Century Gothic" panose="020B0502020202020204" pitchFamily="34" charset="0"/>
                <a:ea typeface="Calibri" panose="020F0502020204030204" pitchFamily="34" charset="0"/>
                <a:cs typeface="Times New Roman" panose="02020603050405020304" pitchFamily="18" charset="0"/>
              </a:rPr>
              <a:t>genau ist dein Haus?</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493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6</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3.1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Qr code&#10;&#10;Description automatically generated">
            <a:extLst>
              <a:ext uri="{FF2B5EF4-FFF2-40B4-BE49-F238E27FC236}">
                <a16:creationId xmlns:a16="http://schemas.microsoft.com/office/drawing/2014/main" id="{8FB459E9-DD4E-4969-9C6B-16E8D0AEC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455" y="3849815"/>
            <a:ext cx="1544898" cy="1544898"/>
          </a:xfrm>
          <a:prstGeom prst="rect">
            <a:avLst/>
          </a:prstGeom>
        </p:spPr>
      </p:pic>
      <p:pic>
        <p:nvPicPr>
          <p:cNvPr id="3" name="Picture 2" descr="Qr code&#10;&#10;Description automatically generated">
            <a:extLst>
              <a:ext uri="{FF2B5EF4-FFF2-40B4-BE49-F238E27FC236}">
                <a16:creationId xmlns:a16="http://schemas.microsoft.com/office/drawing/2014/main" id="{7BFA4BF5-0F8E-4394-A87B-38FBEB2D9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8455" y="2103120"/>
            <a:ext cx="1544898" cy="1544898"/>
          </a:xfrm>
          <a:prstGeom prst="rect">
            <a:avLst/>
          </a:prstGeom>
        </p:spPr>
      </p:pic>
      <p:pic>
        <p:nvPicPr>
          <p:cNvPr id="10" name="Picture 9" descr="Qr code&#10;&#10;Description automatically generated">
            <a:extLst>
              <a:ext uri="{FF2B5EF4-FFF2-40B4-BE49-F238E27FC236}">
                <a16:creationId xmlns:a16="http://schemas.microsoft.com/office/drawing/2014/main" id="{D7BDB93D-B8DA-4585-B3C8-60CAA27D3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855" y="857640"/>
            <a:ext cx="1544898" cy="1544898"/>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3.1,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r>
              <a:rPr lang="en-GB" sz="2400" dirty="0"/>
              <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Term 3.1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2.2 Week 1</a:t>
            </a:r>
            <a:br>
              <a:rPr lang="en-GB" sz="2400" dirty="0">
                <a:solidFill>
                  <a:srgbClr val="5B9BD5">
                    <a:lumMod val="50000"/>
                  </a:srgbClr>
                </a:solidFill>
                <a:latin typeface="Century Gothic" panose="020B0502020202020204" pitchFamily="34" charset="0"/>
                <a:hlinkClick r:id="rId8"/>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4EAAE019-A98C-4B66-8E02-E8E72E6638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524" y="2299035"/>
            <a:ext cx="1644340" cy="164434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a:solidFill>
                  <a:schemeClr val="bg1"/>
                </a:solidFill>
              </a:rPr>
              <a:t>Was </a:t>
            </a:r>
            <a:r>
              <a:rPr lang="en-GB" sz="3400" b="1" dirty="0" err="1">
                <a:solidFill>
                  <a:schemeClr val="bg1"/>
                </a:solidFill>
              </a:rPr>
              <a:t>packt</a:t>
            </a:r>
            <a:r>
              <a:rPr lang="en-GB" sz="3400" b="1" dirty="0">
                <a:solidFill>
                  <a:schemeClr val="bg1"/>
                </a:solidFill>
              </a:rPr>
              <a:t> Wolfgang </a:t>
            </a:r>
            <a:r>
              <a:rPr lang="en-GB" sz="3400" b="1" dirty="0" err="1">
                <a:solidFill>
                  <a:schemeClr val="bg1"/>
                </a:solidFill>
              </a:rPr>
              <a:t>ein</a:t>
            </a:r>
            <a:r>
              <a:rPr lang="en-GB" sz="3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34893" y="1284577"/>
            <a:ext cx="1010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mitnehmen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sp>
        <p:nvSpPr>
          <p:cNvPr id="6" name="TextBox 5">
            <a:extLst>
              <a:ext uri="{FF2B5EF4-FFF2-40B4-BE49-F238E27FC236}">
                <a16:creationId xmlns:a16="http://schemas.microsoft.com/office/drawing/2014/main" id="{4D0EE7AC-6B69-46B5-8FCE-BBF9DB9B26AF}"/>
              </a:ext>
            </a:extLst>
          </p:cNvPr>
          <p:cNvSpPr txBox="1"/>
          <p:nvPr/>
        </p:nvSpPr>
        <p:spPr>
          <a:xfrm>
            <a:off x="1392884" y="2443808"/>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93F7FCA-3F29-4C86-89AD-247323DFE522}"/>
              </a:ext>
            </a:extLst>
          </p:cNvPr>
          <p:cNvSpPr txBox="1"/>
          <p:nvPr/>
        </p:nvSpPr>
        <p:spPr>
          <a:xfrm>
            <a:off x="8751768" y="2533647"/>
            <a:ext cx="2810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Vorh</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ä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Curtains, Cloth, Pleated, Fabric, Material, Backdrop">
            <a:hlinkClick r:id="" action="ppaction://noaction">
              <a:snd r:embed="rId5" name="8-3-1-5 Slide 6 die Vorhänge.wav"/>
            </a:hlinkClick>
            <a:extLst>
              <a:ext uri="{FF2B5EF4-FFF2-40B4-BE49-F238E27FC236}">
                <a16:creationId xmlns:a16="http://schemas.microsoft.com/office/drawing/2014/main" id="{763CF1EA-A2A5-40F0-A05F-6A5A5C160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825" y="2285991"/>
            <a:ext cx="610534" cy="846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A5E7DB-58FD-4367-B7B5-763777F1B530}"/>
              </a:ext>
            </a:extLst>
          </p:cNvPr>
          <p:cNvSpPr txBox="1"/>
          <p:nvPr/>
        </p:nvSpPr>
        <p:spPr>
          <a:xfrm>
            <a:off x="1336791" y="454263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ö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E070C0-216E-422F-89F0-20720FB9166A}"/>
              </a:ext>
            </a:extLst>
          </p:cNvPr>
          <p:cNvSpPr txBox="1"/>
          <p:nvPr/>
        </p:nvSpPr>
        <p:spPr>
          <a:xfrm>
            <a:off x="25046" y="5548991"/>
            <a:ext cx="2848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Geldb</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5A52009-141C-41CD-9C80-1E4C5741455F}"/>
              </a:ext>
            </a:extLst>
          </p:cNvPr>
          <p:cNvSpPr txBox="1"/>
          <p:nvPr/>
        </p:nvSpPr>
        <p:spPr>
          <a:xfrm>
            <a:off x="3719133" y="356008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ü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6" name="Picture 12" descr="Desk Lamp, Lamp, Night, Office, Red">
            <a:hlinkClick r:id="" action="ppaction://noaction">
              <a:snd r:embed="rId7" name="8-3-1-5 Slide 6 die Leuchte.wav"/>
            </a:hlinkClick>
            <a:extLst>
              <a:ext uri="{FF2B5EF4-FFF2-40B4-BE49-F238E27FC236}">
                <a16:creationId xmlns:a16="http://schemas.microsoft.com/office/drawing/2014/main" id="{D076FAE6-EF77-49D5-AA00-81DB35F634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1355" y="2314912"/>
            <a:ext cx="984501" cy="8309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D62AEB-A3E5-40A7-B3C2-913B7D7364CE}"/>
              </a:ext>
            </a:extLst>
          </p:cNvPr>
          <p:cNvSpPr txBox="1"/>
          <p:nvPr/>
        </p:nvSpPr>
        <p:spPr>
          <a:xfrm>
            <a:off x="4869926" y="249694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Bathroom, Cloth, Clothing, Folded, Rainbow, Towels">
            <a:hlinkClick r:id="" action="ppaction://noaction">
              <a:snd r:embed="rId9" name="8-3-1-5 Slide 6 die Handtücher.wav"/>
            </a:hlinkClick>
            <a:extLst>
              <a:ext uri="{FF2B5EF4-FFF2-40B4-BE49-F238E27FC236}">
                <a16:creationId xmlns:a16="http://schemas.microsoft.com/office/drawing/2014/main" id="{2048AB86-3955-40EC-9274-5FD8E1CFBC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5365" y="3257330"/>
            <a:ext cx="785564" cy="9257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binet, Blue, Storage, Cupboard, Furniture, Closet">
            <a:hlinkClick r:id="" action="ppaction://noaction">
              <a:snd r:embed="rId11" name="8-3-1-5 Slide 6 der Kleiderschrank.wav"/>
            </a:hlinkClick>
            <a:extLst>
              <a:ext uri="{FF2B5EF4-FFF2-40B4-BE49-F238E27FC236}">
                <a16:creationId xmlns:a16="http://schemas.microsoft.com/office/drawing/2014/main" id="{22AE7A7D-8520-4143-95D1-E51C7C4ED7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07090" y="3119116"/>
            <a:ext cx="613279" cy="9257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17D38B-925A-4546-B40D-3B5B6E924C61}"/>
              </a:ext>
            </a:extLst>
          </p:cNvPr>
          <p:cNvSpPr txBox="1"/>
          <p:nvPr/>
        </p:nvSpPr>
        <p:spPr>
          <a:xfrm>
            <a:off x="7897496" y="3600450"/>
            <a:ext cx="3715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Kl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derschrank</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51A408CF-0DC7-442E-8861-0CEF2E64D621}"/>
              </a:ext>
            </a:extLst>
          </p:cNvPr>
          <p:cNvSpPr txBox="1"/>
          <p:nvPr/>
        </p:nvSpPr>
        <p:spPr>
          <a:xfrm>
            <a:off x="8059346" y="4612690"/>
            <a:ext cx="2703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02BE276-5175-432B-83E6-78692779F558}"/>
              </a:ext>
            </a:extLst>
          </p:cNvPr>
          <p:cNvSpPr txBox="1"/>
          <p:nvPr/>
        </p:nvSpPr>
        <p:spPr>
          <a:xfrm>
            <a:off x="4997440" y="4580450"/>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stlinge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97CA6D3-61E1-4D73-8417-24E36FD1AAC2}"/>
              </a:ext>
            </a:extLst>
          </p:cNvPr>
          <p:cNvSpPr txBox="1"/>
          <p:nvPr/>
        </p:nvSpPr>
        <p:spPr>
          <a:xfrm>
            <a:off x="3878713" y="5609974"/>
            <a:ext cx="3185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a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hmen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2" name="Picture 18" descr="Rubik'S Cube, Cube, Puzzle, Colors, Game">
            <a:hlinkClick r:id="" action="ppaction://noaction">
              <a:snd r:embed="rId13" name="8-3-1-5 Slide 6 das Spielzeug .wav"/>
            </a:hlinkClick>
            <a:extLst>
              <a:ext uri="{FF2B5EF4-FFF2-40B4-BE49-F238E27FC236}">
                <a16:creationId xmlns:a16="http://schemas.microsoft.com/office/drawing/2014/main" id="{77330B44-8053-41EA-BB18-5645887A53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6047" y="4271247"/>
            <a:ext cx="949827" cy="9998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ttens, Gloves, Winter, Season, Cold, Warm, Knitted">
            <a:hlinkClick r:id="" action="ppaction://noaction">
              <a:snd r:embed="rId15" name="8-3-1-5 Slide 6 die Fäustlinge.wav"/>
            </a:hlinkClick>
            <a:extLst>
              <a:ext uri="{FF2B5EF4-FFF2-40B4-BE49-F238E27FC236}">
                <a16:creationId xmlns:a16="http://schemas.microsoft.com/office/drawing/2014/main" id="{5F66F4C1-AAE3-4631-BACC-3E06671D2AF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5095" y="4259695"/>
            <a:ext cx="1244565" cy="11159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ame, Picture, Photo, Wooden">
            <a:hlinkClick r:id="" action="ppaction://noaction">
              <a:snd r:embed="rId17" name="8-3-1-5 Slide 6 der Fotorahmen.wav"/>
            </a:hlinkClick>
            <a:extLst>
              <a:ext uri="{FF2B5EF4-FFF2-40B4-BE49-F238E27FC236}">
                <a16:creationId xmlns:a16="http://schemas.microsoft.com/office/drawing/2014/main" id="{7145B60B-CD31-47A6-B9A7-239F7E1E0D8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4375" y="5453830"/>
            <a:ext cx="788742" cy="7887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2FF670-3EB2-46F7-8D02-EA95F8B5B3DD}"/>
              </a:ext>
            </a:extLst>
          </p:cNvPr>
          <p:cNvSpPr/>
          <p:nvPr/>
        </p:nvSpPr>
        <p:spPr>
          <a:xfrm>
            <a:off x="3022201" y="2526647"/>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1" name="Rectangle 30">
            <a:extLst>
              <a:ext uri="{FF2B5EF4-FFF2-40B4-BE49-F238E27FC236}">
                <a16:creationId xmlns:a16="http://schemas.microsoft.com/office/drawing/2014/main" id="{961E109E-9F75-407E-8D91-7D6C72E3AC42}"/>
              </a:ext>
            </a:extLst>
          </p:cNvPr>
          <p:cNvSpPr/>
          <p:nvPr/>
        </p:nvSpPr>
        <p:spPr>
          <a:xfrm>
            <a:off x="10397153" y="2597716"/>
            <a:ext cx="237742"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64147AF0-85A4-408B-B450-3A3C66798338}"/>
              </a:ext>
            </a:extLst>
          </p:cNvPr>
          <p:cNvSpPr/>
          <p:nvPr/>
        </p:nvSpPr>
        <p:spPr>
          <a:xfrm>
            <a:off x="2306803" y="4593950"/>
            <a:ext cx="25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9095FA17-B84C-49C7-B26A-6656B1426020}"/>
              </a:ext>
            </a:extLst>
          </p:cNvPr>
          <p:cNvSpPr/>
          <p:nvPr/>
        </p:nvSpPr>
        <p:spPr>
          <a:xfrm>
            <a:off x="1895990" y="5477247"/>
            <a:ext cx="421609" cy="53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78C1FAF3-07DE-41C7-90A1-3DE157647206}"/>
              </a:ext>
            </a:extLst>
          </p:cNvPr>
          <p:cNvSpPr/>
          <p:nvPr/>
        </p:nvSpPr>
        <p:spPr>
          <a:xfrm>
            <a:off x="5773757" y="2547884"/>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6" name="Rectangle 35">
            <a:extLst>
              <a:ext uri="{FF2B5EF4-FFF2-40B4-BE49-F238E27FC236}">
                <a16:creationId xmlns:a16="http://schemas.microsoft.com/office/drawing/2014/main" id="{C342BF7D-8A2A-41CE-85C6-37E3AF2312EA}"/>
              </a:ext>
            </a:extLst>
          </p:cNvPr>
          <p:cNvSpPr/>
          <p:nvPr/>
        </p:nvSpPr>
        <p:spPr>
          <a:xfrm>
            <a:off x="5605303" y="3626349"/>
            <a:ext cx="242865"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7" name="Rectangle 36">
            <a:extLst>
              <a:ext uri="{FF2B5EF4-FFF2-40B4-BE49-F238E27FC236}">
                <a16:creationId xmlns:a16="http://schemas.microsoft.com/office/drawing/2014/main" id="{B9E5EA4A-D349-45A9-86CC-3C5F5626E2A6}"/>
              </a:ext>
            </a:extLst>
          </p:cNvPr>
          <p:cNvSpPr/>
          <p:nvPr/>
        </p:nvSpPr>
        <p:spPr>
          <a:xfrm>
            <a:off x="5876504" y="4650984"/>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8" name="Rectangle 37">
            <a:extLst>
              <a:ext uri="{FF2B5EF4-FFF2-40B4-BE49-F238E27FC236}">
                <a16:creationId xmlns:a16="http://schemas.microsoft.com/office/drawing/2014/main" id="{188161BD-0F76-4A46-AA5C-973CC3003061}"/>
              </a:ext>
            </a:extLst>
          </p:cNvPr>
          <p:cNvSpPr/>
          <p:nvPr/>
        </p:nvSpPr>
        <p:spPr>
          <a:xfrm>
            <a:off x="8958711" y="3668081"/>
            <a:ext cx="479880" cy="44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9" name="Rectangle 38">
            <a:extLst>
              <a:ext uri="{FF2B5EF4-FFF2-40B4-BE49-F238E27FC236}">
                <a16:creationId xmlns:a16="http://schemas.microsoft.com/office/drawing/2014/main" id="{3A1F8489-F867-4315-8076-CACE03C11DEF}"/>
              </a:ext>
            </a:extLst>
          </p:cNvPr>
          <p:cNvSpPr/>
          <p:nvPr/>
        </p:nvSpPr>
        <p:spPr>
          <a:xfrm>
            <a:off x="9823428" y="4666971"/>
            <a:ext cx="414717"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40" name="Rectangle 39">
            <a:extLst>
              <a:ext uri="{FF2B5EF4-FFF2-40B4-BE49-F238E27FC236}">
                <a16:creationId xmlns:a16="http://schemas.microsoft.com/office/drawing/2014/main" id="{5D62880D-A028-4770-9F89-63596569F6BE}"/>
              </a:ext>
            </a:extLst>
          </p:cNvPr>
          <p:cNvSpPr/>
          <p:nvPr/>
        </p:nvSpPr>
        <p:spPr>
          <a:xfrm>
            <a:off x="5599086" y="5714004"/>
            <a:ext cx="230214" cy="365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1050" name="Picture 26" descr="Case, Suitcases, Travel">
            <a:extLst>
              <a:ext uri="{FF2B5EF4-FFF2-40B4-BE49-F238E27FC236}">
                <a16:creationId xmlns:a16="http://schemas.microsoft.com/office/drawing/2014/main" id="{468BC520-39E8-4BD8-904E-366DD1C81E1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9863" y="892552"/>
            <a:ext cx="1238856" cy="12423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57D2713-8B06-4238-9FF2-421CFB714129}"/>
              </a:ext>
            </a:extLst>
          </p:cNvPr>
          <p:cNvGrpSpPr/>
          <p:nvPr/>
        </p:nvGrpSpPr>
        <p:grpSpPr>
          <a:xfrm>
            <a:off x="2846069" y="5130276"/>
            <a:ext cx="905045" cy="1123979"/>
            <a:chOff x="2659435" y="4877052"/>
            <a:chExt cx="905045" cy="1123979"/>
          </a:xfrm>
        </p:grpSpPr>
        <p:pic>
          <p:nvPicPr>
            <p:cNvPr id="1034" name="Picture 10">
              <a:hlinkClick r:id="" action="ppaction://noaction">
                <a:snd r:embed="rId20" name="8-3-1-5 Slide 6 der Geldbeutel.wav"/>
              </a:hlinkClick>
              <a:extLst>
                <a:ext uri="{FF2B5EF4-FFF2-40B4-BE49-F238E27FC236}">
                  <a16:creationId xmlns:a16="http://schemas.microsoft.com/office/drawing/2014/main" id="{15B19E7E-9320-409C-9226-3E9112FDE2F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2659435" y="5215375"/>
              <a:ext cx="905045" cy="78565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9994AF78-382A-4117-8765-F569EA3A0448}"/>
                </a:ext>
              </a:extLst>
            </p:cNvPr>
            <p:cNvSpPr/>
            <p:nvPr/>
          </p:nvSpPr>
          <p:spPr>
            <a:xfrm rot="1625225">
              <a:off x="3172328" y="4877052"/>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032" name="Picture 8" descr="Cooking Pot, Sauce Pan, Pot, Cooking, Kitchen">
            <a:hlinkClick r:id="" action="ppaction://noaction">
              <a:snd r:embed="rId22" name="8-3-1-5 Slide 6 die Töpfe.wav"/>
            </a:hlinkClick>
            <a:extLst>
              <a:ext uri="{FF2B5EF4-FFF2-40B4-BE49-F238E27FC236}">
                <a16:creationId xmlns:a16="http://schemas.microsoft.com/office/drawing/2014/main" id="{1949BFD6-12D1-409A-AF18-67B05791BFC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4039" y="440761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ooking Pot, Sauce Pan, Pot, Cooking, Kitchen">
            <a:hlinkClick r:id="" action="ppaction://noaction">
              <a:snd r:embed="rId22" name="8-3-1-5 Slide 6 die Töpfe.wav"/>
            </a:hlinkClick>
            <a:extLst>
              <a:ext uri="{FF2B5EF4-FFF2-40B4-BE49-F238E27FC236}">
                <a16:creationId xmlns:a16="http://schemas.microsoft.com/office/drawing/2014/main" id="{A6B2AB28-640F-4969-A91C-2083C584676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28532" y="463592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t, Bed, Hospital, Patient, Care, Sick, Illness">
            <a:hlinkClick r:id="" action="ppaction://noaction">
              <a:snd r:embed="rId24" name="8-3-1-5 Slide 6 das Bettzeug.wav"/>
            </a:hlinkClick>
            <a:extLst>
              <a:ext uri="{FF2B5EF4-FFF2-40B4-BE49-F238E27FC236}">
                <a16:creationId xmlns:a16="http://schemas.microsoft.com/office/drawing/2014/main" id="{367342A6-8676-48B2-8E64-2AB2F30BBC6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1228" y="2432690"/>
            <a:ext cx="1093985" cy="616506"/>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Down 42">
            <a:extLst>
              <a:ext uri="{FF2B5EF4-FFF2-40B4-BE49-F238E27FC236}">
                <a16:creationId xmlns:a16="http://schemas.microsoft.com/office/drawing/2014/main" id="{6E5A89D7-EF09-4D1C-9B26-1BF249298401}"/>
              </a:ext>
            </a:extLst>
          </p:cNvPr>
          <p:cNvSpPr/>
          <p:nvPr/>
        </p:nvSpPr>
        <p:spPr>
          <a:xfrm rot="1625225">
            <a:off x="883694" y="2147991"/>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A picture containing window&#10;&#10;Description automatically generated">
            <a:extLst>
              <a:ext uri="{FF2B5EF4-FFF2-40B4-BE49-F238E27FC236}">
                <a16:creationId xmlns:a16="http://schemas.microsoft.com/office/drawing/2014/main" id="{CF61F5D8-CACB-4BB8-8866-3024E1CD932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089305" y="1325360"/>
            <a:ext cx="1187659" cy="1142841"/>
          </a:xfrm>
          <a:prstGeom prst="rect">
            <a:avLst/>
          </a:prstGeom>
        </p:spPr>
      </p:pic>
      <p:sp>
        <p:nvSpPr>
          <p:cNvPr id="44" name="TextBox 43">
            <a:extLst>
              <a:ext uri="{FF2B5EF4-FFF2-40B4-BE49-F238E27FC236}">
                <a16:creationId xmlns:a16="http://schemas.microsoft.com/office/drawing/2014/main" id="{D177D11B-99A4-4771-B32F-1955B063641C}"/>
              </a:ext>
            </a:extLst>
          </p:cNvPr>
          <p:cNvSpPr txBox="1"/>
          <p:nvPr/>
        </p:nvSpPr>
        <p:spPr>
          <a:xfrm>
            <a:off x="8050083" y="5459379"/>
            <a:ext cx="3990939" cy="783193"/>
          </a:xfrm>
          <a:prstGeom prst="wedgeRoundRectCallout">
            <a:avLst>
              <a:gd name="adj1" fmla="val -42851"/>
              <a:gd name="adj2" fmla="val 14085"/>
              <a:gd name="adj3" fmla="val 16667"/>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einpacken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wrap up,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umziehen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move house</a:t>
            </a:r>
          </a:p>
        </p:txBody>
      </p:sp>
      <p:sp>
        <p:nvSpPr>
          <p:cNvPr id="49" name="TextBox 48">
            <a:extLst>
              <a:ext uri="{FF2B5EF4-FFF2-40B4-BE49-F238E27FC236}">
                <a16:creationId xmlns:a16="http://schemas.microsoft.com/office/drawing/2014/main" id="{968072B1-1B58-4FF1-A57A-A191B719D699}"/>
              </a:ext>
            </a:extLst>
          </p:cNvPr>
          <p:cNvSpPr txBox="1"/>
          <p:nvPr/>
        </p:nvSpPr>
        <p:spPr>
          <a:xfrm>
            <a:off x="185221" y="355675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Puppenh</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2" name="Picture 2">
            <a:hlinkClick r:id="" action="ppaction://noaction">
              <a:snd r:embed="rId27" name="8-3-1-5 Slide 6 die Puppenhäuser.wav"/>
            </a:hlinkClick>
            <a:extLst>
              <a:ext uri="{FF2B5EF4-FFF2-40B4-BE49-F238E27FC236}">
                <a16:creationId xmlns:a16="http://schemas.microsoft.com/office/drawing/2014/main" id="{D96874B9-D20A-430A-9919-CDFF9EA52BF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95864" y="3047583"/>
            <a:ext cx="615208" cy="61520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7C028176-A68C-4FE8-937B-7E1661B5E998}"/>
              </a:ext>
            </a:extLst>
          </p:cNvPr>
          <p:cNvSpPr/>
          <p:nvPr/>
        </p:nvSpPr>
        <p:spPr>
          <a:xfrm>
            <a:off x="2486330" y="3630050"/>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53" name="Picture 2">
            <a:hlinkClick r:id="" action="ppaction://noaction">
              <a:snd r:embed="rId27" name="8-3-1-5 Slide 6 die Puppenhäuser.wav"/>
            </a:hlinkClick>
            <a:extLst>
              <a:ext uri="{FF2B5EF4-FFF2-40B4-BE49-F238E27FC236}">
                <a16:creationId xmlns:a16="http://schemas.microsoft.com/office/drawing/2014/main" id="{9224408F-E17B-4AD3-B83D-E80789D2A21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55721" y="3047583"/>
            <a:ext cx="615208" cy="61520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Question Mark, Question, Punctuation Marks, Help">
            <a:extLst>
              <a:ext uri="{FF2B5EF4-FFF2-40B4-BE49-F238E27FC236}">
                <a16:creationId xmlns:a16="http://schemas.microsoft.com/office/drawing/2014/main" id="{97FE8A5F-3EA3-4CB4-BB3F-03B313C028A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453355" y="1267334"/>
            <a:ext cx="605341" cy="89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04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2"/>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3" grpId="0"/>
      <p:bldP spid="10" grpId="0" animBg="1"/>
      <p:bldP spid="31" grpId="0" animBg="1"/>
      <p:bldP spid="32" grpId="0" animBg="1"/>
      <p:bldP spid="33" grpId="0" animBg="1"/>
      <p:bldP spid="34" grpId="0" animBg="1"/>
      <p:bldP spid="36" grpId="0" animBg="1"/>
      <p:bldP spid="37" grpId="0" animBg="1"/>
      <p:bldP spid="38" grpId="0" animBg="1"/>
      <p:bldP spid="39" grpId="0" animBg="1"/>
      <p:bldP spid="40"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Was </a:t>
            </a:r>
            <a:r>
              <a:rPr lang="en-GB" sz="3600" b="1" dirty="0" err="1">
                <a:solidFill>
                  <a:schemeClr val="bg1"/>
                </a:solidFill>
              </a:rPr>
              <a:t>packt</a:t>
            </a:r>
            <a:r>
              <a:rPr lang="en-GB" sz="3600" b="1" dirty="0">
                <a:solidFill>
                  <a:schemeClr val="bg1"/>
                </a:solidFill>
              </a:rPr>
              <a:t> Mia </a:t>
            </a:r>
            <a:r>
              <a:rPr lang="en-GB" sz="3600" b="1" dirty="0" err="1">
                <a:solidFill>
                  <a:schemeClr val="bg1"/>
                </a:solidFill>
              </a:rPr>
              <a:t>nicht</a:t>
            </a:r>
            <a:r>
              <a:rPr lang="en-GB" sz="3600" b="1" dirty="0">
                <a:solidFill>
                  <a:schemeClr val="bg1"/>
                </a:solidFill>
              </a:rPr>
              <a:t> </a:t>
            </a:r>
            <a:r>
              <a:rPr lang="en-GB" sz="3600" b="1" dirty="0" err="1">
                <a:solidFill>
                  <a:schemeClr val="bg1"/>
                </a:solidFill>
              </a:rPr>
              <a:t>ein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Box, Cardboard, Cardboard Box, Packing, Recyclable">
            <a:extLst>
              <a:ext uri="{FF2B5EF4-FFF2-40B4-BE49-F238E27FC236}">
                <a16:creationId xmlns:a16="http://schemas.microsoft.com/office/drawing/2014/main" id="{89A74130-555F-4824-8EAE-C52153857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9241" y="4583778"/>
            <a:ext cx="2995202" cy="16036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0DA94F-CE7C-4096-B4B1-DA40B128FC71}"/>
              </a:ext>
            </a:extLst>
          </p:cNvPr>
          <p:cNvSpPr txBox="1"/>
          <p:nvPr/>
        </p:nvSpPr>
        <p:spPr>
          <a:xfrm>
            <a:off x="127766" y="5652379"/>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A9A7526A-9C76-4F93-9EA6-3BF967E4A4E8}"/>
              </a:ext>
            </a:extLst>
          </p:cNvPr>
          <p:cNvSpPr txBox="1"/>
          <p:nvPr/>
        </p:nvSpPr>
        <p:spPr>
          <a:xfrm>
            <a:off x="2563957" y="4213656"/>
            <a:ext cx="1723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6C3B174-E929-4082-B483-2E6744701ADB}"/>
              </a:ext>
            </a:extLst>
          </p:cNvPr>
          <p:cNvSpPr txBox="1"/>
          <p:nvPr/>
        </p:nvSpPr>
        <p:spPr>
          <a:xfrm>
            <a:off x="7038671" y="4385726"/>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Werkz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7E90B1B-91A3-4AC7-B8B1-23D629738445}"/>
              </a:ext>
            </a:extLst>
          </p:cNvPr>
          <p:cNvSpPr txBox="1"/>
          <p:nvPr/>
        </p:nvSpPr>
        <p:spPr>
          <a:xfrm>
            <a:off x="108120" y="4570283"/>
            <a:ext cx="2233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descr="Herb, Pot, Plant, Grow, Garden, Flower, Spice, Kitchen">
            <a:hlinkClick r:id="" action="ppaction://noaction">
              <a:snd r:embed="rId6" name="Die Krauter.wav"/>
            </a:hlinkClick>
            <a:extLst>
              <a:ext uri="{FF2B5EF4-FFF2-40B4-BE49-F238E27FC236}">
                <a16:creationId xmlns:a16="http://schemas.microsoft.com/office/drawing/2014/main" id="{05F626CC-B464-4A02-B380-B035AFF79F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1006" y="5464596"/>
            <a:ext cx="1473990" cy="736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rtificate, Diploma, Document, Seal, Achievement">
            <a:hlinkClick r:id="" action="ppaction://noaction">
              <a:snd r:embed="rId8" name="das Zeugnis.wav"/>
            </a:hlinkClick>
            <a:extLst>
              <a:ext uri="{FF2B5EF4-FFF2-40B4-BE49-F238E27FC236}">
                <a16:creationId xmlns:a16="http://schemas.microsoft.com/office/drawing/2014/main" id="{43585EA8-12BE-4D66-8753-496FE4E51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801" y="3558414"/>
            <a:ext cx="918555" cy="10253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crewdriver, Settings, Spanner, System, Tool, Utility">
            <a:hlinkClick r:id="" action="ppaction://noaction">
              <a:snd r:embed="rId10" name="die Werkzeuge.wav"/>
            </a:hlinkClick>
            <a:extLst>
              <a:ext uri="{FF2B5EF4-FFF2-40B4-BE49-F238E27FC236}">
                <a16:creationId xmlns:a16="http://schemas.microsoft.com/office/drawing/2014/main" id="{58F85946-AAD2-4B6C-B6A5-C9A7B67306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2183" y="3721498"/>
            <a:ext cx="717690" cy="7001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nthropomorphized Animals, Bird, Cartoon, Owl">
            <a:hlinkClick r:id="" action="ppaction://noaction">
              <a:snd r:embed="rId12" name="Die Eule.wav"/>
            </a:hlinkClick>
            <a:extLst>
              <a:ext uri="{FF2B5EF4-FFF2-40B4-BE49-F238E27FC236}">
                <a16:creationId xmlns:a16="http://schemas.microsoft.com/office/drawing/2014/main" id="{9DFAB293-DA06-456E-B6AB-1453284584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0647" y="3111220"/>
            <a:ext cx="976404" cy="992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window&#10;&#10;Description automatically generated">
            <a:extLst>
              <a:ext uri="{FF2B5EF4-FFF2-40B4-BE49-F238E27FC236}">
                <a16:creationId xmlns:a16="http://schemas.microsoft.com/office/drawing/2014/main" id="{B75B20F7-8B21-45AB-985B-199B04EB4F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94215" y="4816405"/>
            <a:ext cx="1361459" cy="1389553"/>
          </a:xfrm>
          <a:prstGeom prst="rect">
            <a:avLst/>
          </a:prstGeom>
        </p:spPr>
      </p:pic>
      <p:sp>
        <p:nvSpPr>
          <p:cNvPr id="34" name="TextBox 33">
            <a:hlinkClick r:id="" action="ppaction://noaction">
              <a:snd r:embed="rId15" name="Die Zukaufe.wav"/>
            </a:hlinkClick>
            <a:extLst>
              <a:ext uri="{FF2B5EF4-FFF2-40B4-BE49-F238E27FC236}">
                <a16:creationId xmlns:a16="http://schemas.microsoft.com/office/drawing/2014/main" id="{5A5CCC22-8610-426A-A642-4CA2BF786CA1}"/>
              </a:ext>
            </a:extLst>
          </p:cNvPr>
          <p:cNvSpPr txBox="1"/>
          <p:nvPr/>
        </p:nvSpPr>
        <p:spPr>
          <a:xfrm>
            <a:off x="147780" y="1323815"/>
            <a:ext cx="33733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Zuk</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[additional purchases]</a:t>
            </a:r>
          </a:p>
        </p:txBody>
      </p:sp>
      <p:sp>
        <p:nvSpPr>
          <p:cNvPr id="35" name="TextBox 34">
            <a:extLst>
              <a:ext uri="{FF2B5EF4-FFF2-40B4-BE49-F238E27FC236}">
                <a16:creationId xmlns:a16="http://schemas.microsoft.com/office/drawing/2014/main" id="{0F4C2390-34A1-4206-859B-91EE69F3EF99}"/>
              </a:ext>
            </a:extLst>
          </p:cNvPr>
          <p:cNvSpPr txBox="1"/>
          <p:nvPr/>
        </p:nvSpPr>
        <p:spPr>
          <a:xfrm>
            <a:off x="1102379" y="247588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6" name="Picture 10" descr="Jesus, Christ, Cross, Crucifix, Gold, Shiny, Metallic">
            <a:hlinkClick r:id="" action="ppaction://noaction">
              <a:snd r:embed="rId16" name="Das Kreuz.wav"/>
            </a:hlinkClick>
            <a:extLst>
              <a:ext uri="{FF2B5EF4-FFF2-40B4-BE49-F238E27FC236}">
                <a16:creationId xmlns:a16="http://schemas.microsoft.com/office/drawing/2014/main" id="{A3AD3A3A-4B0B-421B-B0CD-06647D075BB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1535" y="2291004"/>
            <a:ext cx="777500" cy="11063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1B9A1C0-1E6F-44C0-95F0-F35C131D3B20}"/>
              </a:ext>
            </a:extLst>
          </p:cNvPr>
          <p:cNvSpPr txBox="1"/>
          <p:nvPr/>
        </p:nvSpPr>
        <p:spPr>
          <a:xfrm>
            <a:off x="10225169" y="4015528"/>
            <a:ext cx="18152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[stuff]</a:t>
            </a:r>
          </a:p>
        </p:txBody>
      </p:sp>
      <p:pic>
        <p:nvPicPr>
          <p:cNvPr id="2" name="Picture 2" descr="Yard Sale, Garage Sale, Junk, Rummage, Sell, Moving">
            <a:hlinkClick r:id="" action="ppaction://noaction">
              <a:snd r:embed="rId18" name="Das Zeug.wav"/>
            </a:hlinkClick>
            <a:extLst>
              <a:ext uri="{FF2B5EF4-FFF2-40B4-BE49-F238E27FC236}">
                <a16:creationId xmlns:a16="http://schemas.microsoft.com/office/drawing/2014/main" id="{DA3C10EB-1ACE-4A1F-B3F8-CC93B05257A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58365" y="2843418"/>
            <a:ext cx="2082068" cy="117116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51D1E53-72BF-4A38-A6B7-D86C1EFB787B}"/>
              </a:ext>
            </a:extLst>
          </p:cNvPr>
          <p:cNvSpPr txBox="1"/>
          <p:nvPr/>
        </p:nvSpPr>
        <p:spPr>
          <a:xfrm>
            <a:off x="3694835" y="2291004"/>
            <a:ext cx="1815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6" descr="Fence, Broken, Picket, Brown">
            <a:hlinkClick r:id="" action="ppaction://noaction">
              <a:snd r:embed="rId20" name="Der Zaun.wav"/>
            </a:hlinkClick>
            <a:extLst>
              <a:ext uri="{FF2B5EF4-FFF2-40B4-BE49-F238E27FC236}">
                <a16:creationId xmlns:a16="http://schemas.microsoft.com/office/drawing/2014/main" id="{3A1D73A9-E4D1-4275-A903-59D9035341A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83438" y="1518319"/>
            <a:ext cx="1329594" cy="66618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1120C77-9F3B-4A21-A4BC-71FC9BA65379}"/>
              </a:ext>
            </a:extLst>
          </p:cNvPr>
          <p:cNvSpPr txBox="1"/>
          <p:nvPr/>
        </p:nvSpPr>
        <p:spPr>
          <a:xfrm>
            <a:off x="5868529" y="211896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t>
            </a:r>
          </a:p>
        </p:txBody>
      </p:sp>
      <p:pic>
        <p:nvPicPr>
          <p:cNvPr id="20" name="Picture 8" descr="Sapone Liquido Clip Art">
            <a:hlinkClick r:id="" action="ppaction://noaction">
              <a:snd r:embed="rId22" name="Die Seife.wav"/>
            </a:hlinkClick>
            <a:extLst>
              <a:ext uri="{FF2B5EF4-FFF2-40B4-BE49-F238E27FC236}">
                <a16:creationId xmlns:a16="http://schemas.microsoft.com/office/drawing/2014/main" id="{FEBAA728-6175-4121-86C9-8D741D38D48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88594" y="1281838"/>
            <a:ext cx="750077" cy="82151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3C14D86-992C-4F25-A169-46EF239A1EE3}"/>
              </a:ext>
            </a:extLst>
          </p:cNvPr>
          <p:cNvSpPr txBox="1"/>
          <p:nvPr/>
        </p:nvSpPr>
        <p:spPr>
          <a:xfrm>
            <a:off x="7413878" y="2794898"/>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Brettsp</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6" name="Picture 12" descr="Board, Game, Ludo, Leisure, Luck">
            <a:hlinkClick r:id="" action="ppaction://noaction">
              <a:snd r:embed="rId24" name="Das Brettspiel.wav"/>
            </a:hlinkClick>
            <a:extLst>
              <a:ext uri="{FF2B5EF4-FFF2-40B4-BE49-F238E27FC236}">
                <a16:creationId xmlns:a16="http://schemas.microsoft.com/office/drawing/2014/main" id="{0087C2F0-AB8C-4E3A-8183-896FBB0120B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533148" y="2097399"/>
            <a:ext cx="1144409" cy="755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eli, Dill, Fermented, Food, Gherkin, Jar, Pickles">
            <a:hlinkClick r:id="" action="ppaction://noaction">
              <a:snd r:embed="rId26" name="die sauren Gurken.wav"/>
            </a:hlinkClick>
            <a:extLst>
              <a:ext uri="{FF2B5EF4-FFF2-40B4-BE49-F238E27FC236}">
                <a16:creationId xmlns:a16="http://schemas.microsoft.com/office/drawing/2014/main" id="{E96B9907-ED30-4240-B8A6-CA55B35BAC7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8223" y="3177519"/>
            <a:ext cx="820448" cy="106245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6F5F7B8-84FB-4723-8742-4DAB79807F02}"/>
              </a:ext>
            </a:extLst>
          </p:cNvPr>
          <p:cNvSpPr txBox="1"/>
          <p:nvPr/>
        </p:nvSpPr>
        <p:spPr>
          <a:xfrm>
            <a:off x="4083315" y="3245939"/>
            <a:ext cx="20692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Gurken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8870E009-13A6-405F-A7BE-22B8891F594B}"/>
              </a:ext>
            </a:extLst>
          </p:cNvPr>
          <p:cNvSpPr txBox="1"/>
          <p:nvPr/>
        </p:nvSpPr>
        <p:spPr>
          <a:xfrm>
            <a:off x="8804695" y="5453852"/>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0" name="Picture 14" descr="Glass, Drinking Glass, Glassware, Empty Glass, Cut Out">
            <a:hlinkClick r:id="" action="ppaction://hlinkshowjump?jump=nextslide">
              <a:snd r:embed="rId28" name="die Glaser.wav"/>
            </a:hlinkClick>
            <a:extLst>
              <a:ext uri="{FF2B5EF4-FFF2-40B4-BE49-F238E27FC236}">
                <a16:creationId xmlns:a16="http://schemas.microsoft.com/office/drawing/2014/main" id="{C79AF844-1D77-4607-8DDF-6C15F043EEC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82087" y="5319443"/>
            <a:ext cx="419739" cy="66587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Glass, Drinking Glass, Glassware, Empty Glass, Cut Out">
            <a:hlinkClick r:id="" action="ppaction://noaction">
              <a:snd r:embed="rId28" name="die Glaser.wav"/>
            </a:hlinkClick>
            <a:extLst>
              <a:ext uri="{FF2B5EF4-FFF2-40B4-BE49-F238E27FC236}">
                <a16:creationId xmlns:a16="http://schemas.microsoft.com/office/drawing/2014/main" id="{D20AB88C-8461-4E12-A0A7-16FA7CC3326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52514" y="5315589"/>
            <a:ext cx="419739" cy="665871"/>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79C8BDF6-636E-41CA-A4DF-2B628E0A2743}"/>
              </a:ext>
            </a:extLst>
          </p:cNvPr>
          <p:cNvSpPr/>
          <p:nvPr/>
        </p:nvSpPr>
        <p:spPr>
          <a:xfrm>
            <a:off x="7795288" y="168168"/>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darf</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Sachen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mitbringen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packt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303942C7-F989-4BDE-BC60-49E92ADA5971}"/>
              </a:ext>
            </a:extLst>
          </p:cNvPr>
          <p:cNvSpPr/>
          <p:nvPr/>
        </p:nvSpPr>
        <p:spPr>
          <a:xfrm>
            <a:off x="7795288" y="161382"/>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bringt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60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6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6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9" grpId="0"/>
      <p:bldP spid="30" grpId="0"/>
      <p:bldP spid="34" grpId="0"/>
      <p:bldP spid="35" grpId="0"/>
      <p:bldP spid="37" grpId="0"/>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57874" cy="869950"/>
          </a:xfrm>
          <a:prstGeom prst="rect">
            <a:avLst/>
          </a:prstGeom>
        </p:spPr>
      </p:pic>
      <p:sp>
        <p:nvSpPr>
          <p:cNvPr id="4" name="Title 3"/>
          <p:cNvSpPr>
            <a:spLocks noGrp="1"/>
          </p:cNvSpPr>
          <p:nvPr>
            <p:ph type="title"/>
          </p:nvPr>
        </p:nvSpPr>
        <p:spPr>
          <a:xfrm>
            <a:off x="0" y="294041"/>
            <a:ext cx="5857875"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neue</a:t>
            </a:r>
            <a:r>
              <a:rPr lang="en-GB" sz="3600" b="1" dirty="0">
                <a:solidFill>
                  <a:schemeClr val="bg1"/>
                </a:solidFill>
              </a:rPr>
              <a:t> </a:t>
            </a:r>
            <a:r>
              <a:rPr lang="en-GB" sz="3600" b="1" dirty="0" err="1">
                <a:solidFill>
                  <a:schemeClr val="bg1"/>
                </a:solidFill>
              </a:rPr>
              <a:t>Nachbarin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5727980" y="151104"/>
            <a:ext cx="56134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neue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Nachbarin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durchs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Fenster!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37" name="Straight Arrow Connector 36">
            <a:extLst>
              <a:ext uri="{FF2B5EF4-FFF2-40B4-BE49-F238E27FC236}">
                <a16:creationId xmlns:a16="http://schemas.microsoft.com/office/drawing/2014/main" id="{5F7D7E79-E6DF-47DB-B988-48AB49824238}"/>
              </a:ext>
            </a:extLst>
          </p:cNvPr>
          <p:cNvCxnSpPr>
            <a:cxnSpLocks/>
          </p:cNvCxnSpPr>
          <p:nvPr/>
        </p:nvCxnSpPr>
        <p:spPr>
          <a:xfrm>
            <a:off x="3745089" y="5704395"/>
            <a:ext cx="779740" cy="119250"/>
          </a:xfrm>
          <a:prstGeom prst="straightConnector1">
            <a:avLst/>
          </a:prstGeom>
          <a:ln w="762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6" name="Picture 25">
            <a:extLst>
              <a:ext uri="{FF2B5EF4-FFF2-40B4-BE49-F238E27FC236}">
                <a16:creationId xmlns:a16="http://schemas.microsoft.com/office/drawing/2014/main" id="{24DB4156-B2F0-4FC9-BCD4-D6B3112BC9AF}"/>
              </a:ext>
            </a:extLst>
          </p:cNvPr>
          <p:cNvPicPr>
            <a:picLocks noChangeAspect="1"/>
          </p:cNvPicPr>
          <p:nvPr/>
        </p:nvPicPr>
        <p:blipFill>
          <a:blip r:embed="rId5"/>
          <a:stretch>
            <a:fillRect/>
          </a:stretch>
        </p:blipFill>
        <p:spPr>
          <a:xfrm>
            <a:off x="4254131" y="1546610"/>
            <a:ext cx="7087337" cy="4576974"/>
          </a:xfrm>
          <a:prstGeom prst="rect">
            <a:avLst/>
          </a:prstGeom>
        </p:spPr>
      </p:pic>
      <p:sp>
        <p:nvSpPr>
          <p:cNvPr id="50" name="Rectangle 49">
            <a:extLst>
              <a:ext uri="{FF2B5EF4-FFF2-40B4-BE49-F238E27FC236}">
                <a16:creationId xmlns:a16="http://schemas.microsoft.com/office/drawing/2014/main" id="{0A7BD352-4968-47E2-88C2-69ADE0D7F7BB}"/>
              </a:ext>
            </a:extLst>
          </p:cNvPr>
          <p:cNvSpPr/>
          <p:nvPr/>
        </p:nvSpPr>
        <p:spPr>
          <a:xfrm>
            <a:off x="968734" y="5823645"/>
            <a:ext cx="1751480"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die Dame</a:t>
            </a:r>
            <a:endParaRPr lang="fr-FR" dirty="0"/>
          </a:p>
        </p:txBody>
      </p:sp>
      <p:sp>
        <p:nvSpPr>
          <p:cNvPr id="51" name="Rectangle 50">
            <a:extLst>
              <a:ext uri="{FF2B5EF4-FFF2-40B4-BE49-F238E27FC236}">
                <a16:creationId xmlns:a16="http://schemas.microsoft.com/office/drawing/2014/main" id="{4015D11D-6343-4B63-AB8F-EA29EFC72B18}"/>
              </a:ext>
            </a:extLst>
          </p:cNvPr>
          <p:cNvSpPr/>
          <p:nvPr/>
        </p:nvSpPr>
        <p:spPr>
          <a:xfrm>
            <a:off x="968734" y="1812407"/>
            <a:ext cx="1751480"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der </a:t>
            </a:r>
            <a:r>
              <a:rPr lang="en-GB" sz="2400" dirty="0" err="1">
                <a:solidFill>
                  <a:schemeClr val="accent5">
                    <a:lumMod val="50000"/>
                  </a:schemeClr>
                </a:solidFill>
              </a:rPr>
              <a:t>Raum</a:t>
            </a:r>
            <a:endParaRPr lang="fr-FR" dirty="0"/>
          </a:p>
        </p:txBody>
      </p:sp>
      <p:sp>
        <p:nvSpPr>
          <p:cNvPr id="52" name="Rectangle 51">
            <a:extLst>
              <a:ext uri="{FF2B5EF4-FFF2-40B4-BE49-F238E27FC236}">
                <a16:creationId xmlns:a16="http://schemas.microsoft.com/office/drawing/2014/main" id="{8D46CAAA-9ECF-4650-A440-1CCE86DFF974}"/>
              </a:ext>
            </a:extLst>
          </p:cNvPr>
          <p:cNvSpPr/>
          <p:nvPr/>
        </p:nvSpPr>
        <p:spPr>
          <a:xfrm>
            <a:off x="968734" y="5225999"/>
            <a:ext cx="1751480"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der Stoff</a:t>
            </a:r>
            <a:endParaRPr lang="fr-FR" dirty="0"/>
          </a:p>
        </p:txBody>
      </p:sp>
      <p:sp>
        <p:nvSpPr>
          <p:cNvPr id="53" name="Rectangle 52">
            <a:extLst>
              <a:ext uri="{FF2B5EF4-FFF2-40B4-BE49-F238E27FC236}">
                <a16:creationId xmlns:a16="http://schemas.microsoft.com/office/drawing/2014/main" id="{4875CD0C-BF21-46BD-94A2-F886B10000C5}"/>
              </a:ext>
            </a:extLst>
          </p:cNvPr>
          <p:cNvSpPr/>
          <p:nvPr/>
        </p:nvSpPr>
        <p:spPr>
          <a:xfrm>
            <a:off x="968734" y="2410056"/>
            <a:ext cx="1462071"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das </a:t>
            </a:r>
            <a:r>
              <a:rPr lang="en-GB" sz="2400" dirty="0" err="1">
                <a:solidFill>
                  <a:schemeClr val="accent5">
                    <a:lumMod val="50000"/>
                  </a:schemeClr>
                </a:solidFill>
              </a:rPr>
              <a:t>Foto</a:t>
            </a:r>
            <a:endParaRPr lang="fr-FR" dirty="0"/>
          </a:p>
        </p:txBody>
      </p:sp>
      <p:sp>
        <p:nvSpPr>
          <p:cNvPr id="54" name="Rectangle 53">
            <a:extLst>
              <a:ext uri="{FF2B5EF4-FFF2-40B4-BE49-F238E27FC236}">
                <a16:creationId xmlns:a16="http://schemas.microsoft.com/office/drawing/2014/main" id="{7B8CB0C7-BE9C-42C4-B8F7-4DFC16D7BBBE}"/>
              </a:ext>
            </a:extLst>
          </p:cNvPr>
          <p:cNvSpPr/>
          <p:nvPr/>
        </p:nvSpPr>
        <p:spPr>
          <a:xfrm>
            <a:off x="968734" y="4030701"/>
            <a:ext cx="2098035"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die </a:t>
            </a:r>
            <a:r>
              <a:rPr lang="en-GB" sz="2400" dirty="0" err="1">
                <a:solidFill>
                  <a:schemeClr val="accent5">
                    <a:lumMod val="50000"/>
                  </a:schemeClr>
                </a:solidFill>
              </a:rPr>
              <a:t>Sachen</a:t>
            </a:r>
            <a:endParaRPr lang="fr-FR" dirty="0"/>
          </a:p>
        </p:txBody>
      </p:sp>
      <p:sp>
        <p:nvSpPr>
          <p:cNvPr id="55" name="Rectangle 54">
            <a:extLst>
              <a:ext uri="{FF2B5EF4-FFF2-40B4-BE49-F238E27FC236}">
                <a16:creationId xmlns:a16="http://schemas.microsoft.com/office/drawing/2014/main" id="{A414065E-108C-44C3-82A3-04D3986B17E8}"/>
              </a:ext>
            </a:extLst>
          </p:cNvPr>
          <p:cNvSpPr/>
          <p:nvPr/>
        </p:nvSpPr>
        <p:spPr>
          <a:xfrm>
            <a:off x="968734" y="4628350"/>
            <a:ext cx="1652056"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der </a:t>
            </a:r>
            <a:r>
              <a:rPr lang="en-GB" sz="2400" dirty="0" err="1">
                <a:solidFill>
                  <a:schemeClr val="accent5">
                    <a:lumMod val="50000"/>
                  </a:schemeClr>
                </a:solidFill>
              </a:rPr>
              <a:t>Beruf</a:t>
            </a:r>
            <a:endParaRPr lang="fr-FR" dirty="0"/>
          </a:p>
        </p:txBody>
      </p:sp>
      <p:sp>
        <p:nvSpPr>
          <p:cNvPr id="56" name="Rectangle 55">
            <a:extLst>
              <a:ext uri="{FF2B5EF4-FFF2-40B4-BE49-F238E27FC236}">
                <a16:creationId xmlns:a16="http://schemas.microsoft.com/office/drawing/2014/main" id="{1BA6A606-9470-4EE2-AAA3-A4428FF8B884}"/>
              </a:ext>
            </a:extLst>
          </p:cNvPr>
          <p:cNvSpPr/>
          <p:nvPr/>
        </p:nvSpPr>
        <p:spPr>
          <a:xfrm>
            <a:off x="968734" y="3007705"/>
            <a:ext cx="1751480" cy="857347"/>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die </a:t>
            </a:r>
            <a:r>
              <a:rPr lang="en-GB" sz="2400" dirty="0" err="1">
                <a:solidFill>
                  <a:schemeClr val="accent5">
                    <a:lumMod val="50000"/>
                  </a:schemeClr>
                </a:solidFill>
              </a:rPr>
              <a:t>beste</a:t>
            </a:r>
            <a:r>
              <a:rPr lang="en-GB" sz="2400" dirty="0">
                <a:solidFill>
                  <a:schemeClr val="accent5">
                    <a:lumMod val="50000"/>
                  </a:schemeClr>
                </a:solidFill>
              </a:rPr>
              <a:t> </a:t>
            </a:r>
            <a:r>
              <a:rPr lang="en-GB" sz="2400" dirty="0" err="1">
                <a:solidFill>
                  <a:schemeClr val="accent5">
                    <a:lumMod val="50000"/>
                  </a:schemeClr>
                </a:solidFill>
              </a:rPr>
              <a:t>Freundin</a:t>
            </a:r>
            <a:endParaRPr lang="fr-FR" dirty="0"/>
          </a:p>
        </p:txBody>
      </p:sp>
      <p:sp>
        <p:nvSpPr>
          <p:cNvPr id="28" name="Rectangle 27">
            <a:extLst>
              <a:ext uri="{FF2B5EF4-FFF2-40B4-BE49-F238E27FC236}">
                <a16:creationId xmlns:a16="http://schemas.microsoft.com/office/drawing/2014/main" id="{AF04B86B-B8C0-4AFE-8E84-4E4FD2284F9D}"/>
              </a:ext>
            </a:extLst>
          </p:cNvPr>
          <p:cNvSpPr/>
          <p:nvPr/>
        </p:nvSpPr>
        <p:spPr>
          <a:xfrm>
            <a:off x="968734" y="1214758"/>
            <a:ext cx="1184453" cy="43200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weiß</a:t>
            </a:r>
            <a:endParaRPr lang="fr-FR" dirty="0"/>
          </a:p>
        </p:txBody>
      </p:sp>
      <p:sp>
        <p:nvSpPr>
          <p:cNvPr id="5" name="Oval 4">
            <a:extLst>
              <a:ext uri="{FF2B5EF4-FFF2-40B4-BE49-F238E27FC236}">
                <a16:creationId xmlns:a16="http://schemas.microsoft.com/office/drawing/2014/main" id="{83379CE6-C75E-4C59-BBBA-57C1F0A9FEA5}"/>
              </a:ext>
            </a:extLst>
          </p:cNvPr>
          <p:cNvSpPr/>
          <p:nvPr/>
        </p:nvSpPr>
        <p:spPr>
          <a:xfrm>
            <a:off x="3403600" y="5377780"/>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1</a:t>
            </a:r>
            <a:endParaRPr lang="fr-FR" dirty="0">
              <a:solidFill>
                <a:srgbClr val="115076"/>
              </a:solidFill>
            </a:endParaRPr>
          </a:p>
        </p:txBody>
      </p:sp>
      <p:sp>
        <p:nvSpPr>
          <p:cNvPr id="19" name="Oval 18">
            <a:extLst>
              <a:ext uri="{FF2B5EF4-FFF2-40B4-BE49-F238E27FC236}">
                <a16:creationId xmlns:a16="http://schemas.microsoft.com/office/drawing/2014/main" id="{AD8DF10B-2C43-44BE-94CA-397D3E030E83}"/>
              </a:ext>
            </a:extLst>
          </p:cNvPr>
          <p:cNvSpPr/>
          <p:nvPr/>
        </p:nvSpPr>
        <p:spPr>
          <a:xfrm>
            <a:off x="4010870" y="4239097"/>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2</a:t>
            </a:r>
            <a:endParaRPr lang="fr-FR" dirty="0">
              <a:solidFill>
                <a:srgbClr val="115076"/>
              </a:solidFill>
            </a:endParaRPr>
          </a:p>
        </p:txBody>
      </p:sp>
      <p:sp>
        <p:nvSpPr>
          <p:cNvPr id="20" name="Oval 19">
            <a:extLst>
              <a:ext uri="{FF2B5EF4-FFF2-40B4-BE49-F238E27FC236}">
                <a16:creationId xmlns:a16="http://schemas.microsoft.com/office/drawing/2014/main" id="{9763FB3B-9D22-4129-834C-CE2D69BF5C1A}"/>
              </a:ext>
            </a:extLst>
          </p:cNvPr>
          <p:cNvSpPr/>
          <p:nvPr/>
        </p:nvSpPr>
        <p:spPr>
          <a:xfrm>
            <a:off x="4834002" y="138302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3</a:t>
            </a:r>
            <a:endParaRPr lang="fr-FR" dirty="0">
              <a:solidFill>
                <a:srgbClr val="115076"/>
              </a:solidFill>
            </a:endParaRPr>
          </a:p>
        </p:txBody>
      </p:sp>
      <p:sp>
        <p:nvSpPr>
          <p:cNvPr id="21" name="Oval 20">
            <a:extLst>
              <a:ext uri="{FF2B5EF4-FFF2-40B4-BE49-F238E27FC236}">
                <a16:creationId xmlns:a16="http://schemas.microsoft.com/office/drawing/2014/main" id="{810FC139-06B8-4592-B385-A394B9E3601F}"/>
              </a:ext>
            </a:extLst>
          </p:cNvPr>
          <p:cNvSpPr/>
          <p:nvPr/>
        </p:nvSpPr>
        <p:spPr>
          <a:xfrm>
            <a:off x="6659966" y="1255106"/>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4</a:t>
            </a:r>
            <a:endParaRPr lang="fr-FR" dirty="0">
              <a:solidFill>
                <a:srgbClr val="115076"/>
              </a:solidFill>
            </a:endParaRPr>
          </a:p>
        </p:txBody>
      </p:sp>
      <p:sp>
        <p:nvSpPr>
          <p:cNvPr id="22" name="Oval 21">
            <a:extLst>
              <a:ext uri="{FF2B5EF4-FFF2-40B4-BE49-F238E27FC236}">
                <a16:creationId xmlns:a16="http://schemas.microsoft.com/office/drawing/2014/main" id="{670DF7E6-932E-4C86-8ACA-1349A859B77E}"/>
              </a:ext>
            </a:extLst>
          </p:cNvPr>
          <p:cNvSpPr/>
          <p:nvPr/>
        </p:nvSpPr>
        <p:spPr>
          <a:xfrm>
            <a:off x="9658020" y="138302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5</a:t>
            </a:r>
            <a:endParaRPr lang="fr-FR" dirty="0">
              <a:solidFill>
                <a:srgbClr val="115076"/>
              </a:solidFill>
            </a:endParaRPr>
          </a:p>
        </p:txBody>
      </p:sp>
      <p:sp>
        <p:nvSpPr>
          <p:cNvPr id="23" name="Oval 22">
            <a:extLst>
              <a:ext uri="{FF2B5EF4-FFF2-40B4-BE49-F238E27FC236}">
                <a16:creationId xmlns:a16="http://schemas.microsoft.com/office/drawing/2014/main" id="{75B24635-3F86-4389-AFC5-FA26F8E57ECC}"/>
              </a:ext>
            </a:extLst>
          </p:cNvPr>
          <p:cNvSpPr/>
          <p:nvPr/>
        </p:nvSpPr>
        <p:spPr>
          <a:xfrm>
            <a:off x="11033958" y="234845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6</a:t>
            </a:r>
            <a:endParaRPr lang="fr-FR" dirty="0">
              <a:solidFill>
                <a:srgbClr val="115076"/>
              </a:solidFill>
            </a:endParaRPr>
          </a:p>
        </p:txBody>
      </p:sp>
      <p:sp>
        <p:nvSpPr>
          <p:cNvPr id="24" name="Oval 23">
            <a:extLst>
              <a:ext uri="{FF2B5EF4-FFF2-40B4-BE49-F238E27FC236}">
                <a16:creationId xmlns:a16="http://schemas.microsoft.com/office/drawing/2014/main" id="{99E0EA49-E8B9-4CB6-99D6-60F612DA1B64}"/>
              </a:ext>
            </a:extLst>
          </p:cNvPr>
          <p:cNvSpPr/>
          <p:nvPr/>
        </p:nvSpPr>
        <p:spPr>
          <a:xfrm>
            <a:off x="11203162" y="3922701"/>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7</a:t>
            </a:r>
            <a:endParaRPr lang="fr-FR" dirty="0">
              <a:solidFill>
                <a:srgbClr val="115076"/>
              </a:solidFill>
            </a:endParaRPr>
          </a:p>
        </p:txBody>
      </p:sp>
      <p:sp>
        <p:nvSpPr>
          <p:cNvPr id="25" name="Oval 24">
            <a:extLst>
              <a:ext uri="{FF2B5EF4-FFF2-40B4-BE49-F238E27FC236}">
                <a16:creationId xmlns:a16="http://schemas.microsoft.com/office/drawing/2014/main" id="{FDC901D2-8667-4136-B62A-5F5543B99F17}"/>
              </a:ext>
            </a:extLst>
          </p:cNvPr>
          <p:cNvSpPr/>
          <p:nvPr/>
        </p:nvSpPr>
        <p:spPr>
          <a:xfrm>
            <a:off x="10917191" y="5583584"/>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8</a:t>
            </a:r>
            <a:endParaRPr lang="fr-FR" dirty="0">
              <a:solidFill>
                <a:srgbClr val="115076"/>
              </a:solidFill>
            </a:endParaRPr>
          </a:p>
        </p:txBody>
      </p:sp>
      <p:sp>
        <p:nvSpPr>
          <p:cNvPr id="9" name="Rectangle 8">
            <a:extLst>
              <a:ext uri="{FF2B5EF4-FFF2-40B4-BE49-F238E27FC236}">
                <a16:creationId xmlns:a16="http://schemas.microsoft.com/office/drawing/2014/main" id="{8AB4EE70-54C9-49B0-B1DF-AA1B73372905}"/>
              </a:ext>
            </a:extLst>
          </p:cNvPr>
          <p:cNvSpPr/>
          <p:nvPr/>
        </p:nvSpPr>
        <p:spPr>
          <a:xfrm>
            <a:off x="393910" y="1796504"/>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1</a:t>
            </a:r>
            <a:endParaRPr lang="fr-FR" dirty="0">
              <a:solidFill>
                <a:srgbClr val="115076"/>
              </a:solidFill>
            </a:endParaRPr>
          </a:p>
        </p:txBody>
      </p:sp>
      <p:sp>
        <p:nvSpPr>
          <p:cNvPr id="27" name="Rectangle 26">
            <a:extLst>
              <a:ext uri="{FF2B5EF4-FFF2-40B4-BE49-F238E27FC236}">
                <a16:creationId xmlns:a16="http://schemas.microsoft.com/office/drawing/2014/main" id="{6FE50944-65BF-4B7F-B5AF-FD48DBA498AB}"/>
              </a:ext>
            </a:extLst>
          </p:cNvPr>
          <p:cNvSpPr/>
          <p:nvPr/>
        </p:nvSpPr>
        <p:spPr>
          <a:xfrm>
            <a:off x="393910" y="5823645"/>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2</a:t>
            </a:r>
            <a:endParaRPr lang="fr-FR" dirty="0">
              <a:solidFill>
                <a:srgbClr val="115076"/>
              </a:solidFill>
            </a:endParaRPr>
          </a:p>
        </p:txBody>
      </p:sp>
      <p:sp>
        <p:nvSpPr>
          <p:cNvPr id="29" name="Rectangle 28">
            <a:extLst>
              <a:ext uri="{FF2B5EF4-FFF2-40B4-BE49-F238E27FC236}">
                <a16:creationId xmlns:a16="http://schemas.microsoft.com/office/drawing/2014/main" id="{E1419EF3-BD75-4EBC-923B-D853CF67BC19}"/>
              </a:ext>
            </a:extLst>
          </p:cNvPr>
          <p:cNvSpPr/>
          <p:nvPr/>
        </p:nvSpPr>
        <p:spPr>
          <a:xfrm>
            <a:off x="393910" y="2416062"/>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3</a:t>
            </a:r>
            <a:endParaRPr lang="fr-FR" dirty="0">
              <a:solidFill>
                <a:srgbClr val="115076"/>
              </a:solidFill>
            </a:endParaRPr>
          </a:p>
        </p:txBody>
      </p:sp>
      <p:sp>
        <p:nvSpPr>
          <p:cNvPr id="30" name="Rectangle 29">
            <a:extLst>
              <a:ext uri="{FF2B5EF4-FFF2-40B4-BE49-F238E27FC236}">
                <a16:creationId xmlns:a16="http://schemas.microsoft.com/office/drawing/2014/main" id="{00190720-05B8-49F7-989B-B1F90A3410EF}"/>
              </a:ext>
            </a:extLst>
          </p:cNvPr>
          <p:cNvSpPr/>
          <p:nvPr/>
        </p:nvSpPr>
        <p:spPr>
          <a:xfrm>
            <a:off x="393910" y="4035782"/>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4</a:t>
            </a:r>
            <a:endParaRPr lang="fr-FR" dirty="0">
              <a:solidFill>
                <a:srgbClr val="115076"/>
              </a:solidFill>
            </a:endParaRPr>
          </a:p>
        </p:txBody>
      </p:sp>
      <p:sp>
        <p:nvSpPr>
          <p:cNvPr id="31" name="Rectangle 30">
            <a:extLst>
              <a:ext uri="{FF2B5EF4-FFF2-40B4-BE49-F238E27FC236}">
                <a16:creationId xmlns:a16="http://schemas.microsoft.com/office/drawing/2014/main" id="{7F2E2A07-19E8-4ADF-B231-5D21E9811CAB}"/>
              </a:ext>
            </a:extLst>
          </p:cNvPr>
          <p:cNvSpPr/>
          <p:nvPr/>
        </p:nvSpPr>
        <p:spPr>
          <a:xfrm>
            <a:off x="393910" y="5223502"/>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5</a:t>
            </a:r>
            <a:endParaRPr lang="fr-FR" dirty="0">
              <a:solidFill>
                <a:srgbClr val="115076"/>
              </a:solidFill>
            </a:endParaRPr>
          </a:p>
        </p:txBody>
      </p:sp>
      <p:sp>
        <p:nvSpPr>
          <p:cNvPr id="32" name="Rectangle 31">
            <a:extLst>
              <a:ext uri="{FF2B5EF4-FFF2-40B4-BE49-F238E27FC236}">
                <a16:creationId xmlns:a16="http://schemas.microsoft.com/office/drawing/2014/main" id="{DFB4800C-53B9-4897-826F-C54820A62740}"/>
              </a:ext>
            </a:extLst>
          </p:cNvPr>
          <p:cNvSpPr/>
          <p:nvPr/>
        </p:nvSpPr>
        <p:spPr>
          <a:xfrm>
            <a:off x="393910" y="1221369"/>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6</a:t>
            </a:r>
            <a:endParaRPr lang="fr-FR" dirty="0">
              <a:solidFill>
                <a:srgbClr val="115076"/>
              </a:solidFill>
            </a:endParaRPr>
          </a:p>
        </p:txBody>
      </p:sp>
      <p:sp>
        <p:nvSpPr>
          <p:cNvPr id="33" name="Rectangle 32">
            <a:extLst>
              <a:ext uri="{FF2B5EF4-FFF2-40B4-BE49-F238E27FC236}">
                <a16:creationId xmlns:a16="http://schemas.microsoft.com/office/drawing/2014/main" id="{3124CA06-62AA-4FE3-97FF-2C42CAA20B70}"/>
              </a:ext>
            </a:extLst>
          </p:cNvPr>
          <p:cNvSpPr/>
          <p:nvPr/>
        </p:nvSpPr>
        <p:spPr>
          <a:xfrm>
            <a:off x="393910" y="3016205"/>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7</a:t>
            </a:r>
            <a:endParaRPr lang="fr-FR" dirty="0">
              <a:solidFill>
                <a:srgbClr val="115076"/>
              </a:solidFill>
            </a:endParaRPr>
          </a:p>
        </p:txBody>
      </p:sp>
      <p:sp>
        <p:nvSpPr>
          <p:cNvPr id="34" name="Rectangle 33">
            <a:extLst>
              <a:ext uri="{FF2B5EF4-FFF2-40B4-BE49-F238E27FC236}">
                <a16:creationId xmlns:a16="http://schemas.microsoft.com/office/drawing/2014/main" id="{357A56B6-9D88-4550-A8DF-F854E463B819}"/>
              </a:ext>
            </a:extLst>
          </p:cNvPr>
          <p:cNvSpPr/>
          <p:nvPr/>
        </p:nvSpPr>
        <p:spPr>
          <a:xfrm>
            <a:off x="393910" y="4635925"/>
            <a:ext cx="432000" cy="43200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115076"/>
                </a:solidFill>
              </a:rPr>
              <a:t>8</a:t>
            </a:r>
            <a:endParaRPr lang="fr-FR" dirty="0">
              <a:solidFill>
                <a:srgbClr val="115076"/>
              </a:solidFill>
            </a:endParaRPr>
          </a:p>
        </p:txBody>
      </p:sp>
      <p:pic>
        <p:nvPicPr>
          <p:cNvPr id="11" name="Picture 10">
            <a:extLst>
              <a:ext uri="{FF2B5EF4-FFF2-40B4-BE49-F238E27FC236}">
                <a16:creationId xmlns:a16="http://schemas.microsoft.com/office/drawing/2014/main" id="{5A9E9871-2388-4478-91B2-A35DD0AFA97F}"/>
              </a:ext>
            </a:extLst>
          </p:cNvPr>
          <p:cNvPicPr>
            <a:picLocks noChangeAspect="1"/>
          </p:cNvPicPr>
          <p:nvPr/>
        </p:nvPicPr>
        <p:blipFill>
          <a:blip r:embed="rId6"/>
          <a:stretch>
            <a:fillRect/>
          </a:stretch>
        </p:blipFill>
        <p:spPr>
          <a:xfrm flipH="1">
            <a:off x="2970969" y="1255863"/>
            <a:ext cx="1491599" cy="1694422"/>
          </a:xfrm>
          <a:prstGeom prst="rect">
            <a:avLst/>
          </a:prstGeom>
        </p:spPr>
      </p:pic>
      <p:sp>
        <p:nvSpPr>
          <p:cNvPr id="35" name="Speech Bubble: Rectangle with Corners Rounded 34">
            <a:extLst>
              <a:ext uri="{FF2B5EF4-FFF2-40B4-BE49-F238E27FC236}">
                <a16:creationId xmlns:a16="http://schemas.microsoft.com/office/drawing/2014/main" id="{F225488A-AF0B-4691-B6F6-A08D25EAA108}"/>
              </a:ext>
            </a:extLst>
          </p:cNvPr>
          <p:cNvSpPr/>
          <p:nvPr/>
        </p:nvSpPr>
        <p:spPr>
          <a:xfrm>
            <a:off x="2668318" y="2477747"/>
            <a:ext cx="2861095" cy="1373796"/>
          </a:xfrm>
          <a:prstGeom prst="wedgeRoundRectCallout">
            <a:avLst>
              <a:gd name="adj1" fmla="val -62325"/>
              <a:gd name="adj2" fmla="val -2718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err="1"/>
              <a:t>ein</a:t>
            </a:r>
            <a:r>
              <a:rPr lang="en-GB" sz="2000" dirty="0"/>
              <a:t> </a:t>
            </a:r>
            <a:r>
              <a:rPr lang="en-GB" sz="2000" dirty="0" err="1"/>
              <a:t>Foto</a:t>
            </a:r>
            <a:r>
              <a:rPr lang="en-GB" sz="2000" dirty="0"/>
              <a:t> </a:t>
            </a:r>
            <a:r>
              <a:rPr lang="en-GB" sz="2000" b="1" dirty="0" err="1"/>
              <a:t>machen</a:t>
            </a:r>
            <a:r>
              <a:rPr lang="en-GB" sz="2000" dirty="0"/>
              <a:t> </a:t>
            </a:r>
          </a:p>
          <a:p>
            <a:pPr algn="ctr"/>
            <a:r>
              <a:rPr lang="en-GB" sz="2000" dirty="0"/>
              <a:t>= to </a:t>
            </a:r>
            <a:r>
              <a:rPr lang="en-GB" sz="2000" b="1" dirty="0"/>
              <a:t>take </a:t>
            </a:r>
            <a:r>
              <a:rPr lang="en-GB" sz="2000" dirty="0"/>
              <a:t>a picture</a:t>
            </a:r>
          </a:p>
          <a:p>
            <a:pPr algn="ctr"/>
            <a:r>
              <a:rPr lang="en-GB" sz="2000" dirty="0"/>
              <a:t>Ich </a:t>
            </a:r>
            <a:r>
              <a:rPr lang="en-GB" sz="2000" b="1" dirty="0" err="1"/>
              <a:t>mache</a:t>
            </a:r>
            <a:r>
              <a:rPr lang="en-GB" sz="2000" dirty="0"/>
              <a:t> </a:t>
            </a:r>
            <a:r>
              <a:rPr lang="en-GB" sz="2000" dirty="0" err="1"/>
              <a:t>ein</a:t>
            </a:r>
            <a:r>
              <a:rPr lang="en-GB" sz="2000" dirty="0"/>
              <a:t> </a:t>
            </a:r>
            <a:r>
              <a:rPr lang="en-GB" sz="2000" dirty="0" err="1"/>
              <a:t>Foto</a:t>
            </a:r>
            <a:r>
              <a:rPr lang="en-GB" sz="2000" dirty="0"/>
              <a:t>.</a:t>
            </a:r>
          </a:p>
        </p:txBody>
      </p:sp>
      <p:sp>
        <p:nvSpPr>
          <p:cNvPr id="38" name="Speech Bubble: Rectangle with Corners Rounded 37">
            <a:extLst>
              <a:ext uri="{FF2B5EF4-FFF2-40B4-BE49-F238E27FC236}">
                <a16:creationId xmlns:a16="http://schemas.microsoft.com/office/drawing/2014/main" id="{F5F86525-186A-47CE-B71C-25BA80D29538}"/>
              </a:ext>
            </a:extLst>
          </p:cNvPr>
          <p:cNvSpPr/>
          <p:nvPr/>
        </p:nvSpPr>
        <p:spPr>
          <a:xfrm>
            <a:off x="1890175" y="225835"/>
            <a:ext cx="6008376" cy="1694422"/>
          </a:xfrm>
          <a:prstGeom prst="wedgeRoundRectCallout">
            <a:avLst>
              <a:gd name="adj1" fmla="val -35737"/>
              <a:gd name="adj2" fmla="val 6796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Use ‘</a:t>
            </a:r>
            <a:r>
              <a:rPr lang="en-GB" sz="2000" b="1" dirty="0"/>
              <a:t>Zimmer</a:t>
            </a:r>
            <a:r>
              <a:rPr lang="en-GB" sz="2000" dirty="0"/>
              <a:t>’ to talk about </a:t>
            </a:r>
            <a:r>
              <a:rPr lang="en-GB" sz="2000" b="1" dirty="0"/>
              <a:t>private</a:t>
            </a:r>
            <a:r>
              <a:rPr lang="en-GB" sz="2000" dirty="0"/>
              <a:t> rooms, e.g.  das </a:t>
            </a:r>
            <a:r>
              <a:rPr lang="en-GB" sz="2000" dirty="0" err="1"/>
              <a:t>Bade</a:t>
            </a:r>
            <a:r>
              <a:rPr lang="en-GB" sz="2000" u="sng" dirty="0" err="1"/>
              <a:t>zimmer</a:t>
            </a:r>
            <a:r>
              <a:rPr lang="en-GB" sz="2000" dirty="0"/>
              <a:t>, das </a:t>
            </a:r>
            <a:r>
              <a:rPr lang="en-GB" sz="2000" dirty="0" err="1"/>
              <a:t>Wohn</a:t>
            </a:r>
            <a:r>
              <a:rPr lang="en-GB" sz="2000" u="sng" dirty="0" err="1"/>
              <a:t>zimmer</a:t>
            </a:r>
            <a:r>
              <a:rPr lang="en-GB" sz="2000" dirty="0"/>
              <a:t>.</a:t>
            </a:r>
          </a:p>
          <a:p>
            <a:pPr algn="ctr"/>
            <a:r>
              <a:rPr lang="en-GB" sz="2000" dirty="0"/>
              <a:t>Use ‘</a:t>
            </a:r>
            <a:r>
              <a:rPr lang="en-GB" sz="2000" b="1" dirty="0" err="1"/>
              <a:t>Raum</a:t>
            </a:r>
            <a:r>
              <a:rPr lang="en-GB" sz="2000" dirty="0"/>
              <a:t>’ to talk about </a:t>
            </a:r>
            <a:r>
              <a:rPr lang="en-GB" sz="2000" b="1" dirty="0"/>
              <a:t>public </a:t>
            </a:r>
            <a:r>
              <a:rPr lang="en-GB" sz="2000" dirty="0"/>
              <a:t>rooms, </a:t>
            </a:r>
          </a:p>
          <a:p>
            <a:pPr algn="ctr"/>
            <a:r>
              <a:rPr lang="en-GB" sz="2000" dirty="0"/>
              <a:t>e.g. der </a:t>
            </a:r>
            <a:r>
              <a:rPr lang="en-GB" sz="2000" dirty="0" err="1"/>
              <a:t>Konferenz</a:t>
            </a:r>
            <a:r>
              <a:rPr lang="en-GB" sz="2000" u="sng" dirty="0" err="1"/>
              <a:t>raum</a:t>
            </a:r>
            <a:r>
              <a:rPr lang="en-GB" sz="2000" dirty="0"/>
              <a:t> (conference room). </a:t>
            </a:r>
          </a:p>
        </p:txBody>
      </p:sp>
      <p:sp>
        <p:nvSpPr>
          <p:cNvPr id="39" name="Speech Bubble: Rectangle with Corners Rounded 38">
            <a:extLst>
              <a:ext uri="{FF2B5EF4-FFF2-40B4-BE49-F238E27FC236}">
                <a16:creationId xmlns:a16="http://schemas.microsoft.com/office/drawing/2014/main" id="{310EFF49-417D-4FDA-85A3-78C61730ED52}"/>
              </a:ext>
            </a:extLst>
          </p:cNvPr>
          <p:cNvSpPr/>
          <p:nvPr/>
        </p:nvSpPr>
        <p:spPr>
          <a:xfrm>
            <a:off x="2576615" y="4621265"/>
            <a:ext cx="2682443" cy="1202380"/>
          </a:xfrm>
          <a:prstGeom prst="wedgeRoundRectCallout">
            <a:avLst>
              <a:gd name="adj1" fmla="val -38725"/>
              <a:gd name="adj2" fmla="val -7664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The plural word ‘</a:t>
            </a:r>
            <a:r>
              <a:rPr lang="en-GB" sz="2000" b="1" dirty="0" err="1"/>
              <a:t>Sachen</a:t>
            </a:r>
            <a:r>
              <a:rPr lang="en-GB" sz="2000" dirty="0"/>
              <a:t>’ means the same as ‘</a:t>
            </a:r>
            <a:r>
              <a:rPr lang="en-GB" sz="2000" b="1" dirty="0"/>
              <a:t>Dinge</a:t>
            </a:r>
            <a:r>
              <a:rPr lang="en-GB" sz="2000" dirty="0"/>
              <a:t>.’</a:t>
            </a:r>
          </a:p>
        </p:txBody>
      </p:sp>
    </p:spTree>
    <p:extLst>
      <p:ext uri="{BB962C8B-B14F-4D97-AF65-F5344CB8AC3E}">
        <p14:creationId xmlns:p14="http://schemas.microsoft.com/office/powerpoint/2010/main" val="3470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9" grpId="0" animBg="1"/>
      <p:bldP spid="30" grpId="0" animBg="1"/>
      <p:bldP spid="31" grpId="0" animBg="1"/>
      <p:bldP spid="32" grpId="0" animBg="1"/>
      <p:bldP spid="33" grpId="0" animBg="1"/>
      <p:bldP spid="34" grpId="0" animBg="1"/>
      <p:bldP spid="35"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219507" cy="707849"/>
          </a:xfrm>
        </p:spPr>
        <p:txBody>
          <a:bodyPr>
            <a:normAutofit/>
          </a:bodyPr>
          <a:lstStyle/>
          <a:p>
            <a:r>
              <a:rPr lang="en-GB" sz="3200" b="1" dirty="0" err="1">
                <a:solidFill>
                  <a:schemeClr val="bg1"/>
                </a:solidFill>
              </a:rPr>
              <a:t>Mias</a:t>
            </a:r>
            <a:r>
              <a:rPr lang="en-GB" sz="3200" b="1" dirty="0">
                <a:solidFill>
                  <a:schemeClr val="bg1"/>
                </a:solidFill>
              </a:rPr>
              <a:t> </a:t>
            </a:r>
            <a:r>
              <a:rPr lang="en-GB" sz="3200" b="1" dirty="0" err="1">
                <a:solidFill>
                  <a:schemeClr val="bg1"/>
                </a:solidFill>
              </a:rPr>
              <a:t>neue</a:t>
            </a:r>
            <a:r>
              <a:rPr lang="en-GB" sz="3200" b="1" dirty="0">
                <a:solidFill>
                  <a:schemeClr val="bg1"/>
                </a:solidFill>
              </a:rPr>
              <a:t> </a:t>
            </a:r>
            <a:r>
              <a:rPr lang="en-GB" sz="3200" b="1" dirty="0" err="1">
                <a:solidFill>
                  <a:schemeClr val="bg1"/>
                </a:solidFill>
              </a:rPr>
              <a:t>Nachbarschaft</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1" y="1163991"/>
            <a:ext cx="11777327" cy="5262979"/>
          </a:xfrm>
          <a:prstGeom prst="rect">
            <a:avLst/>
          </a:prstGeom>
          <a:noFill/>
        </p:spPr>
        <p:txBody>
          <a:bodyPr wrap="square" rtlCol="0">
            <a:spAutoFit/>
          </a:bodyPr>
          <a:lstStyle/>
          <a:p>
            <a:r>
              <a:rPr lang="de-DE" sz="2400" dirty="0">
                <a:solidFill>
                  <a:schemeClr val="accent5">
                    <a:lumMod val="50000"/>
                  </a:schemeClr>
                </a:solidFill>
              </a:rPr>
              <a:t>Mia spricht mit Katja am Telefon. Sag den Satz zu einem Partner/einer Partnerin. Der Partner/die Partnerin schreibt den Satz auf Englisch.</a:t>
            </a:r>
          </a:p>
          <a:p>
            <a:endParaRPr lang="en-US" sz="1200" i="1" dirty="0">
              <a:solidFill>
                <a:schemeClr val="accent5">
                  <a:lumMod val="50000"/>
                </a:schemeClr>
              </a:solidFill>
            </a:endParaRPr>
          </a:p>
          <a:p>
            <a:r>
              <a:rPr lang="de-DE" sz="2400" dirty="0">
                <a:solidFill>
                  <a:schemeClr val="accent5">
                    <a:lumMod val="50000"/>
                  </a:schemeClr>
                </a:solidFill>
              </a:rPr>
              <a:t>1. </a:t>
            </a:r>
            <a:r>
              <a:rPr lang="de-DE" sz="2400" dirty="0" err="1">
                <a:solidFill>
                  <a:schemeClr val="accent5">
                    <a:lumMod val="50000"/>
                  </a:schemeClr>
                </a:solidFill>
              </a:rPr>
              <a:t>UnsereWohnunginBerlinwarsehrteuer</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2. </a:t>
            </a:r>
            <a:r>
              <a:rPr lang="en-US" sz="2400" dirty="0" err="1">
                <a:solidFill>
                  <a:schemeClr val="accent5">
                    <a:lumMod val="50000"/>
                  </a:schemeClr>
                </a:solidFill>
              </a:rPr>
              <a:t>DasneueHausistvielbesserweilmeinZimmergroßist</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3. </a:t>
            </a:r>
            <a:r>
              <a:rPr lang="en-US" sz="2400" dirty="0" err="1">
                <a:solidFill>
                  <a:schemeClr val="accent5">
                    <a:lumMod val="50000"/>
                  </a:schemeClr>
                </a:solidFill>
              </a:rPr>
              <a:t>DieStadtkanngefährlichseinundhieristessicherer</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4. </a:t>
            </a:r>
            <a:r>
              <a:rPr lang="en-US" sz="2400" dirty="0" err="1">
                <a:solidFill>
                  <a:schemeClr val="accent5">
                    <a:lumMod val="50000"/>
                  </a:schemeClr>
                </a:solidFill>
              </a:rPr>
              <a:t>EsgibthäufigBusseindieStadt</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5. </a:t>
            </a:r>
            <a:r>
              <a:rPr lang="en-US" sz="2400" dirty="0" err="1">
                <a:solidFill>
                  <a:schemeClr val="accent5">
                    <a:lumMod val="50000"/>
                  </a:schemeClr>
                </a:solidFill>
              </a:rPr>
              <a:t>SokannichjedenTagmeinebesteFreundinsehen</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6. </a:t>
            </a:r>
            <a:r>
              <a:rPr lang="en-US" sz="2400" dirty="0" err="1">
                <a:solidFill>
                  <a:schemeClr val="accent5">
                    <a:lumMod val="50000"/>
                  </a:schemeClr>
                </a:solidFill>
              </a:rPr>
              <a:t>MeineSachensindhieralsomussichschnellputzen</a:t>
            </a:r>
            <a:r>
              <a:rPr lang="en-US" sz="2400" dirty="0">
                <a:solidFill>
                  <a:schemeClr val="accent5">
                    <a:lumMod val="50000"/>
                  </a:schemeClr>
                </a:solidFill>
              </a:rPr>
              <a:t>.</a:t>
            </a:r>
          </a:p>
        </p:txBody>
      </p:sp>
      <p:pic>
        <p:nvPicPr>
          <p:cNvPr id="8" name="Picture 7" descr="A close up of a logo&#10;&#10;Description automatically generated">
            <a:extLst>
              <a:ext uri="{FF2B5EF4-FFF2-40B4-BE49-F238E27FC236}">
                <a16:creationId xmlns:a16="http://schemas.microsoft.com/office/drawing/2014/main" id="{329EA620-0C96-4057-8859-FAAEC524B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10" name="Picture 9" descr="A close up of a logo&#10;&#10;Description automatically generated">
            <a:extLst>
              <a:ext uri="{FF2B5EF4-FFF2-40B4-BE49-F238E27FC236}">
                <a16:creationId xmlns:a16="http://schemas.microsoft.com/office/drawing/2014/main" id="{50B20E9D-EA3B-460F-9078-5A40B0D008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3318" y="2002222"/>
            <a:ext cx="1244010" cy="1793258"/>
          </a:xfrm>
          <a:prstGeom prst="rect">
            <a:avLst/>
          </a:prstGeom>
        </p:spPr>
      </p:pic>
    </p:spTree>
    <p:extLst>
      <p:ext uri="{BB962C8B-B14F-4D97-AF65-F5344CB8AC3E}">
        <p14:creationId xmlns:p14="http://schemas.microsoft.com/office/powerpoint/2010/main" val="180476234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325BCA1B-FA52-2648-9112-12C81E3F454B}"/>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(2)</Template>
  <TotalTime>343</TotalTime>
  <Words>11366</Words>
  <Application>Microsoft Office PowerPoint</Application>
  <PresentationFormat>Widescreen</PresentationFormat>
  <Paragraphs>1194</Paragraphs>
  <Slides>56</Slides>
  <Notes>56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56</vt:i4>
      </vt:variant>
    </vt:vector>
  </HeadingPairs>
  <TitlesOfParts>
    <vt:vector size="68" baseType="lpstr">
      <vt:lpstr>Arial</vt:lpstr>
      <vt:lpstr>Calibri</vt:lpstr>
      <vt:lpstr>Century Gothic</vt:lpstr>
      <vt:lpstr>Helvetica</vt:lpstr>
      <vt:lpstr>Ink Free</vt:lpstr>
      <vt:lpstr>Times New Roman</vt:lpstr>
      <vt:lpstr>Wingdings</vt:lpstr>
      <vt:lpstr>1_Office Theme</vt:lpstr>
      <vt:lpstr>4_Office Theme</vt:lpstr>
      <vt:lpstr>9_Office Theme</vt:lpstr>
      <vt:lpstr>2_Office Theme</vt:lpstr>
      <vt:lpstr>3_Office Theme</vt:lpstr>
      <vt:lpstr>What is it like? Describing attributes </vt:lpstr>
      <vt:lpstr>eu </vt:lpstr>
      <vt:lpstr>eu</vt:lpstr>
      <vt:lpstr>äu </vt:lpstr>
      <vt:lpstr>äu</vt:lpstr>
      <vt:lpstr>Was packt Wolfgang ein*?</vt:lpstr>
      <vt:lpstr>Was packt Mia nicht ein?</vt:lpstr>
      <vt:lpstr>Mias neue Nachbarin</vt:lpstr>
      <vt:lpstr>Mias neue Nachbarschaft</vt:lpstr>
      <vt:lpstr>Mias neue Nachbarschaft</vt:lpstr>
      <vt:lpstr>Mias neue Nachbarschaft</vt:lpstr>
      <vt:lpstr>Mias neue Nachbarschaft</vt:lpstr>
      <vt:lpstr>Mias neue Nachbarschaft</vt:lpstr>
      <vt:lpstr>Mias neue Nachbarschaft</vt:lpstr>
      <vt:lpstr>Mias neue Nachbarschaft</vt:lpstr>
      <vt:lpstr>Falsche Freunde</vt:lpstr>
      <vt:lpstr>Falsche Freunde (1/8)</vt:lpstr>
      <vt:lpstr>Falsche Freunde (2/8) </vt:lpstr>
      <vt:lpstr>Falsche Freunde (3/8) </vt:lpstr>
      <vt:lpstr>Falsche Freunde (4/8) </vt:lpstr>
      <vt:lpstr>Falsche Freunde (5/8) </vt:lpstr>
      <vt:lpstr>Falsche Freunde (6/8) </vt:lpstr>
      <vt:lpstr>Falsche Freunde (7/8) </vt:lpstr>
      <vt:lpstr>Falsche Freunde (8/8) </vt:lpstr>
      <vt:lpstr>Falsche Freunde</vt:lpstr>
      <vt:lpstr>Adjektivendungen – R1 und R2</vt:lpstr>
      <vt:lpstr>Eine Notiz von Katrin</vt:lpstr>
      <vt:lpstr>Wolfgang beschreibt die Zimmer</vt:lpstr>
      <vt:lpstr>Mein Haus ist wunderbar!</vt:lpstr>
      <vt:lpstr>Mein Haus ist wunderbar!</vt:lpstr>
      <vt:lpstr>What is it like? Describing attributes </vt:lpstr>
      <vt:lpstr>Phonetik</vt:lpstr>
      <vt:lpstr>Phonetik</vt:lpstr>
      <vt:lpstr>Über mein neues Haus</vt:lpstr>
      <vt:lpstr>Etwas von Beruf sein</vt:lpstr>
      <vt:lpstr>Wer ist was von Beruf ?</vt:lpstr>
      <vt:lpstr>Wer ist was von Beruf ?</vt:lpstr>
      <vt:lpstr>Deutsche Nachnamen</vt:lpstr>
      <vt:lpstr>German  German </vt:lpstr>
      <vt:lpstr>ANTWORTEN</vt:lpstr>
      <vt:lpstr>Nummern 21+</vt:lpstr>
      <vt:lpstr>Einkaufen übers Internet</vt:lpstr>
      <vt:lpstr>Wo oder wohin?</vt:lpstr>
      <vt:lpstr>Schon da oder kommt noch?</vt:lpstr>
      <vt:lpstr>Mehrfamilienhäuser (1/2)</vt:lpstr>
      <vt:lpstr>Mehrfamilienhäuser (2/2)</vt:lpstr>
      <vt:lpstr>Emphasising ideas </vt:lpstr>
      <vt:lpstr>Emphasising ideas </vt:lpstr>
      <vt:lpstr>Emphasising ideas (1/6)</vt:lpstr>
      <vt:lpstr>Emphasising ideas (2/6)</vt:lpstr>
      <vt:lpstr>Emphasising ideas (3/6)</vt:lpstr>
      <vt:lpstr>Emphasising ideas (4/6)</vt:lpstr>
      <vt:lpstr>Emphasising ideas (5/6)</vt:lpstr>
      <vt:lpstr>Emphasising ideas (6/6)</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Stephen Owen</cp:lastModifiedBy>
  <cp:revision>449</cp:revision>
  <dcterms:created xsi:type="dcterms:W3CDTF">2020-10-26T11:11:25Z</dcterms:created>
  <dcterms:modified xsi:type="dcterms:W3CDTF">2021-07-21T11:25:44Z</dcterms:modified>
</cp:coreProperties>
</file>