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Lst>
  <p:notesMasterIdLst>
    <p:notesMasterId r:id="rId34"/>
  </p:notesMasterIdLst>
  <p:sldIdLst>
    <p:sldId id="259" r:id="rId5"/>
    <p:sldId id="402" r:id="rId6"/>
    <p:sldId id="283" r:id="rId7"/>
    <p:sldId id="314" r:id="rId8"/>
    <p:sldId id="274" r:id="rId9"/>
    <p:sldId id="315" r:id="rId10"/>
    <p:sldId id="316" r:id="rId11"/>
    <p:sldId id="317" r:id="rId12"/>
    <p:sldId id="279" r:id="rId13"/>
    <p:sldId id="312" r:id="rId14"/>
    <p:sldId id="275" r:id="rId15"/>
    <p:sldId id="395" r:id="rId16"/>
    <p:sldId id="396" r:id="rId17"/>
    <p:sldId id="313" r:id="rId18"/>
    <p:sldId id="277" r:id="rId19"/>
    <p:sldId id="265" r:id="rId20"/>
    <p:sldId id="266" r:id="rId21"/>
    <p:sldId id="273" r:id="rId22"/>
    <p:sldId id="398" r:id="rId23"/>
    <p:sldId id="399" r:id="rId24"/>
    <p:sldId id="320" r:id="rId25"/>
    <p:sldId id="397" r:id="rId26"/>
    <p:sldId id="400" r:id="rId27"/>
    <p:sldId id="261" r:id="rId28"/>
    <p:sldId id="262" r:id="rId29"/>
    <p:sldId id="282" r:id="rId30"/>
    <p:sldId id="280" r:id="rId31"/>
    <p:sldId id="267" r:id="rId32"/>
    <p:sldId id="40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1"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F0066"/>
    <a:srgbClr val="FFF4E7"/>
    <a:srgbClr val="FFE8CB"/>
    <a:srgbClr val="D1DFEF"/>
    <a:srgbClr val="EBEFF7"/>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3" autoAdjust="0"/>
    <p:restoredTop sz="57814" autoAdjust="0"/>
  </p:normalViewPr>
  <p:slideViewPr>
    <p:cSldViewPr snapToGrid="0">
      <p:cViewPr varScale="1">
        <p:scale>
          <a:sx n="73" d="100"/>
          <a:sy n="73" d="100"/>
        </p:scale>
        <p:origin x="1434" y="66"/>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21/07/2021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a:t>
            </a:r>
            <a:r>
              <a:rPr lang="en-GB" sz="1200" b="0" dirty="0" smtClean="0"/>
              <a:t>SSCs </a:t>
            </a:r>
            <a:r>
              <a:rPr lang="en-GB" sz="1200" b="1" dirty="0"/>
              <a:t>[</a:t>
            </a:r>
            <a:r>
              <a:rPr lang="en-GB" sz="1200" b="1" dirty="0" err="1"/>
              <a:t>ai</a:t>
            </a:r>
            <a:r>
              <a:rPr lang="en-GB" sz="1200" b="1" dirty="0" smtClean="0"/>
              <a:t>]</a:t>
            </a:r>
            <a:r>
              <a:rPr lang="en-GB" sz="1200" b="0" dirty="0" smtClean="0"/>
              <a:t>,</a:t>
            </a:r>
            <a:r>
              <a:rPr lang="en-GB" sz="1200" b="1" dirty="0" smtClean="0"/>
              <a:t> </a:t>
            </a:r>
            <a:r>
              <a:rPr lang="en-GB" sz="1200" b="1" dirty="0"/>
              <a:t>[</a:t>
            </a:r>
            <a:r>
              <a:rPr lang="en-GB" sz="1200" b="1" dirty="0" err="1"/>
              <a:t>ei</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pre-nominal adjectival agreement - definite and indefinite articles R1 (nominative)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begreifen [1346] duschen [&gt;5009] Blick [306] Dezember [1527] Jahreszeit [4818] Mal [82] März [987] Pflanze [1667] Schuh [1678] Wechsel [2525]  bequem [3369] freundlich [1566]  wieder [74]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besuchen [820] erleben [570] kaufen [506] August [1929] Ferien [3448] Juli [1544]  Kleidung [2820]  Kultur [594] Spaß [1045] Tour [2640]  Türkei [922] dieser, diese, dieses [24] letzter, letzte, letztes  [152/53] schon [61]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das Dorf [684] die Großstadt [74/188] das Jahr [53] der Monat [306] das Schwimmbad [&gt;4034/1579] der See [1167] der Strand [2047] nächste [249] nächstes [249] nächsten [249] nächstes Jahr [249/53] nächsten Monat [249/306] nächste Woche [249/211] </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dirty="0"/>
              <a:t>The solution is lots of practice!</a:t>
            </a:r>
            <a:r>
              <a:rPr lang="en-GB" b="1" dirty="0"/>
              <a:t/>
            </a:r>
            <a:br>
              <a:rPr lang="en-GB" b="1" dirty="0"/>
            </a:br>
            <a:endParaRPr lang="en-GB" b="1" dirty="0"/>
          </a:p>
          <a:p>
            <a:r>
              <a:rPr lang="en-GB" b="1" dirty="0"/>
              <a:t>Aim: to practise understanding of adjective agreement patterns in the oral modality.</a:t>
            </a:r>
            <a:r>
              <a:rPr lang="en-GB" dirty="0"/>
              <a:t/>
            </a:r>
            <a:br>
              <a:rPr lang="en-GB" dirty="0"/>
            </a:br>
            <a:r>
              <a:rPr lang="en-GB" dirty="0"/>
              <a:t/>
            </a:r>
            <a:br>
              <a:rPr lang="en-GB" dirty="0"/>
            </a:br>
            <a:r>
              <a:rPr lang="en-GB" b="1" dirty="0"/>
              <a:t>Procedure:</a:t>
            </a:r>
            <a:r>
              <a:rPr lang="en-GB" dirty="0"/>
              <a:t/>
            </a:r>
            <a:br>
              <a:rPr lang="en-GB" dirty="0"/>
            </a:br>
            <a:r>
              <a:rPr lang="en-GB" dirty="0"/>
              <a:t>1. Listen and decide which noun is being described from the article and adjective ending. Note that knowledge of the gender of these words is also being tested / practised here.</a:t>
            </a:r>
          </a:p>
          <a:p>
            <a:r>
              <a:rPr lang="en-GB" dirty="0"/>
              <a:t>2. Correct as item-by-item or do one example together and then 2-8.  Elicit the English, too.</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1" dirty="0"/>
              <a:t>1. </a:t>
            </a:r>
            <a:r>
              <a:rPr lang="en-GB" b="0" dirty="0" err="1"/>
              <a:t>eine</a:t>
            </a:r>
            <a:r>
              <a:rPr lang="en-GB" b="0" dirty="0"/>
              <a:t> </a:t>
            </a:r>
            <a:r>
              <a:rPr lang="en-GB" b="0" dirty="0" err="1"/>
              <a:t>warme</a:t>
            </a:r>
            <a:r>
              <a:rPr lang="en-GB" b="0" dirty="0"/>
              <a:t> </a:t>
            </a:r>
            <a:r>
              <a:rPr lang="en-GB" b="1" dirty="0"/>
              <a:t>[</a:t>
            </a:r>
            <a:r>
              <a:rPr lang="en-GB" b="1" dirty="0" err="1"/>
              <a:t>Jahreszeit</a:t>
            </a:r>
            <a:r>
              <a:rPr lang="en-GB" b="1" dirty="0"/>
              <a:t>]</a:t>
            </a:r>
            <a:br>
              <a:rPr lang="en-GB" b="1" dirty="0"/>
            </a:br>
            <a:r>
              <a:rPr lang="en-GB" b="1" dirty="0"/>
              <a:t>2. </a:t>
            </a:r>
            <a:r>
              <a:rPr lang="en-GB" b="0" dirty="0" err="1"/>
              <a:t>ein</a:t>
            </a:r>
            <a:r>
              <a:rPr lang="en-GB" b="0" dirty="0"/>
              <a:t> </a:t>
            </a:r>
            <a:r>
              <a:rPr lang="en-GB" b="0" dirty="0" err="1"/>
              <a:t>großes</a:t>
            </a:r>
            <a:r>
              <a:rPr lang="en-GB" b="0" dirty="0"/>
              <a:t> </a:t>
            </a:r>
            <a:r>
              <a:rPr lang="en-GB" b="1" dirty="0"/>
              <a:t>[</a:t>
            </a:r>
            <a:r>
              <a:rPr lang="en-GB" b="1" dirty="0" err="1"/>
              <a:t>Schwimmbad</a:t>
            </a:r>
            <a:r>
              <a:rPr lang="en-GB" b="1" dirty="0"/>
              <a:t>]</a:t>
            </a:r>
            <a:br>
              <a:rPr lang="en-GB" b="1" dirty="0"/>
            </a:br>
            <a:r>
              <a:rPr lang="en-GB" b="1" dirty="0"/>
              <a:t>3. </a:t>
            </a:r>
            <a:r>
              <a:rPr lang="en-GB" b="0" dirty="0" err="1"/>
              <a:t>eine</a:t>
            </a:r>
            <a:r>
              <a:rPr lang="en-GB" b="0" dirty="0"/>
              <a:t> </a:t>
            </a:r>
            <a:r>
              <a:rPr lang="en-GB" b="0" dirty="0" err="1"/>
              <a:t>tolle</a:t>
            </a:r>
            <a:r>
              <a:rPr lang="en-GB" b="0" dirty="0"/>
              <a:t> </a:t>
            </a:r>
            <a:r>
              <a:rPr lang="en-GB" b="1" dirty="0"/>
              <a:t>[Kultur]</a:t>
            </a:r>
            <a:br>
              <a:rPr lang="en-GB" b="1" dirty="0"/>
            </a:br>
            <a:r>
              <a:rPr lang="en-GB" b="1" dirty="0"/>
              <a:t>4. </a:t>
            </a:r>
            <a:r>
              <a:rPr lang="en-GB" b="0" dirty="0" err="1"/>
              <a:t>ein</a:t>
            </a:r>
            <a:r>
              <a:rPr lang="en-GB" b="0" dirty="0"/>
              <a:t> </a:t>
            </a:r>
            <a:r>
              <a:rPr lang="en-GB" b="0" dirty="0" err="1"/>
              <a:t>angenehmer</a:t>
            </a:r>
            <a:r>
              <a:rPr lang="en-GB" b="0" dirty="0"/>
              <a:t> </a:t>
            </a:r>
            <a:r>
              <a:rPr lang="en-GB" b="1" dirty="0"/>
              <a:t>[Monat]</a:t>
            </a:r>
            <a:br>
              <a:rPr lang="en-GB" b="1" dirty="0"/>
            </a:br>
            <a:r>
              <a:rPr lang="en-GB" b="1" dirty="0"/>
              <a:t>5. </a:t>
            </a:r>
            <a:r>
              <a:rPr lang="en-GB" b="0" dirty="0" err="1"/>
              <a:t>ein</a:t>
            </a:r>
            <a:r>
              <a:rPr lang="en-GB" b="0" dirty="0"/>
              <a:t> </a:t>
            </a:r>
            <a:r>
              <a:rPr lang="en-GB" b="0" dirty="0" err="1"/>
              <a:t>kleiner</a:t>
            </a:r>
            <a:r>
              <a:rPr lang="en-GB" b="0" dirty="0"/>
              <a:t> </a:t>
            </a:r>
            <a:r>
              <a:rPr lang="en-GB" b="1" dirty="0"/>
              <a:t>[</a:t>
            </a:r>
            <a:r>
              <a:rPr lang="en-GB" b="1" dirty="0" err="1"/>
              <a:t>Wechsel</a:t>
            </a:r>
            <a:r>
              <a:rPr lang="en-GB" b="1" dirty="0"/>
              <a:t>] or [</a:t>
            </a:r>
            <a:r>
              <a:rPr lang="en-GB" b="1" dirty="0" err="1"/>
              <a:t>Blick</a:t>
            </a:r>
            <a:r>
              <a:rPr lang="en-GB" b="1" dirty="0"/>
              <a:t>]</a:t>
            </a:r>
            <a:br>
              <a:rPr lang="en-GB" b="1" dirty="0"/>
            </a:br>
            <a:r>
              <a:rPr lang="en-GB" b="1" dirty="0"/>
              <a:t>6. </a:t>
            </a:r>
            <a:r>
              <a:rPr lang="en-GB" b="0" dirty="0" err="1"/>
              <a:t>eine</a:t>
            </a:r>
            <a:r>
              <a:rPr lang="en-GB" b="0" dirty="0"/>
              <a:t> </a:t>
            </a:r>
            <a:r>
              <a:rPr lang="en-GB" b="0" dirty="0" err="1"/>
              <a:t>bequeme</a:t>
            </a:r>
            <a:r>
              <a:rPr lang="en-GB" b="0" dirty="0"/>
              <a:t> </a:t>
            </a:r>
            <a:r>
              <a:rPr lang="en-GB" b="1" dirty="0"/>
              <a:t>[Hose]</a:t>
            </a:r>
            <a:br>
              <a:rPr lang="en-GB" b="1" dirty="0"/>
            </a:br>
            <a:r>
              <a:rPr lang="en-GB" b="1" dirty="0"/>
              <a:t>7. </a:t>
            </a:r>
            <a:r>
              <a:rPr lang="en-GB" b="0" dirty="0" err="1"/>
              <a:t>ein</a:t>
            </a:r>
            <a:r>
              <a:rPr lang="en-GB" b="0" dirty="0"/>
              <a:t> </a:t>
            </a:r>
            <a:r>
              <a:rPr lang="en-GB" b="0" dirty="0" err="1"/>
              <a:t>schöner</a:t>
            </a:r>
            <a:r>
              <a:rPr lang="en-GB" b="0" dirty="0"/>
              <a:t> </a:t>
            </a:r>
            <a:r>
              <a:rPr lang="en-GB" b="1" dirty="0"/>
              <a:t>[August] or [</a:t>
            </a:r>
            <a:r>
              <a:rPr lang="en-GB" b="1" dirty="0" err="1"/>
              <a:t>März</a:t>
            </a:r>
            <a:r>
              <a:rPr lang="en-GB" b="1" dirty="0"/>
              <a:t>]</a:t>
            </a:r>
            <a:br>
              <a:rPr lang="en-GB" b="1" dirty="0"/>
            </a:br>
            <a:r>
              <a:rPr lang="en-GB" b="1" dirty="0"/>
              <a:t>8. </a:t>
            </a:r>
            <a:r>
              <a:rPr lang="en-GB" b="0" dirty="0" err="1"/>
              <a:t>ein</a:t>
            </a:r>
            <a:r>
              <a:rPr lang="en-GB" b="0" dirty="0"/>
              <a:t> </a:t>
            </a:r>
            <a:r>
              <a:rPr lang="en-GB" b="0" dirty="0" err="1"/>
              <a:t>langer</a:t>
            </a:r>
            <a:r>
              <a:rPr lang="en-GB" b="0" dirty="0"/>
              <a:t> </a:t>
            </a:r>
            <a:r>
              <a:rPr lang="en-GB" b="1" dirty="0"/>
              <a:t>[Tag]</a:t>
            </a:r>
            <a:r>
              <a:rPr lang="en-GB" dirty="0"/>
              <a:t/>
            </a:r>
            <a:br>
              <a:rPr lang="en-GB" dirty="0"/>
            </a:b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to combine gender knowledge and adjective ending in spoken practice.</a:t>
            </a:r>
            <a:r>
              <a:rPr lang="en-GB" dirty="0"/>
              <a:t/>
            </a:r>
            <a:br>
              <a:rPr lang="en-GB" dirty="0"/>
            </a:br>
            <a:r>
              <a:rPr lang="en-GB" dirty="0"/>
              <a:t/>
            </a:r>
            <a:br>
              <a:rPr lang="en-GB" dirty="0"/>
            </a:br>
            <a:r>
              <a:rPr lang="en-GB" b="1" dirty="0"/>
              <a:t>Procedure:</a:t>
            </a:r>
            <a:r>
              <a:rPr lang="en-GB" dirty="0"/>
              <a:t/>
            </a:r>
            <a:br>
              <a:rPr lang="en-GB" dirty="0"/>
            </a:br>
            <a:r>
              <a:rPr lang="en-GB" dirty="0"/>
              <a:t>1. Tell students there can be a variety of answers. (Note that there are therefore no answers)</a:t>
            </a:r>
          </a:p>
          <a:p>
            <a:r>
              <a:rPr lang="en-GB" dirty="0"/>
              <a:t>2. Students can work in pairs – saying six combinations of Katja’s favourite things</a:t>
            </a:r>
          </a:p>
          <a:p>
            <a:r>
              <a:rPr lang="en-GB" dirty="0"/>
              <a:t>3. Partners listen and simultaneously translate what their partner says.</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10-12 minutes</a:t>
            </a:r>
            <a:r>
              <a:rPr lang="en-GB" dirty="0"/>
              <a:t/>
            </a:r>
            <a:br>
              <a:rPr lang="en-GB" dirty="0"/>
            </a:br>
            <a:r>
              <a:rPr lang="en-GB" b="1" dirty="0"/>
              <a:t/>
            </a:r>
            <a:br>
              <a:rPr lang="en-GB" b="1" dirty="0"/>
            </a:br>
            <a:r>
              <a:rPr lang="en-GB" b="1" dirty="0"/>
              <a:t>Aim: To practise adjective endings in the productive mode, written modality.  The vocabulary is drawn from previous learning.</a:t>
            </a:r>
            <a:r>
              <a:rPr lang="en-GB" dirty="0"/>
              <a:t/>
            </a:r>
            <a:br>
              <a:rPr lang="en-GB" dirty="0"/>
            </a:br>
            <a:r>
              <a:rPr lang="en-GB" dirty="0"/>
              <a:t/>
            </a:r>
            <a:br>
              <a:rPr lang="en-GB" dirty="0"/>
            </a:br>
            <a:r>
              <a:rPr lang="en-GB" b="1" dirty="0"/>
              <a:t>Procedure:</a:t>
            </a:r>
            <a:r>
              <a:rPr lang="en-GB" dirty="0"/>
              <a:t/>
            </a:r>
            <a:br>
              <a:rPr lang="en-GB" dirty="0"/>
            </a:br>
            <a:r>
              <a:rPr lang="en-GB" dirty="0"/>
              <a:t>1. Students write 1-10 and translate the list.</a:t>
            </a:r>
          </a:p>
          <a:p>
            <a:r>
              <a:rPr lang="en-GB" dirty="0"/>
              <a:t>2. Answers on the next slide.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829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i="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68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[ai] [</a:t>
            </a:r>
            <a:r>
              <a:rPr lang="en-GB" sz="1200" b="1" dirty="0" err="1"/>
              <a:t>ei</a:t>
            </a:r>
            <a:r>
              <a:rPr lang="en-GB" sz="1200" b="1" dirty="0"/>
              <a:t>] vs [</a:t>
            </a:r>
            <a:r>
              <a:rPr lang="en-GB" sz="1200" b="1" dirty="0" err="1"/>
              <a:t>ie</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pre-nominal adjectival agreement - definite and indefinite articles R1 (nominative)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begreifen [1346] duschen [&gt;5009] Blick [306] Dezember [1527] Jahreszeit [4818] Mal [82] März [987] Pflanze [1667] Schuh [1678] Wechsel [2525]  bequem [3369] freundlich [1566]  wieder [74]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besuchen [820] erleben [570] kaufen [506] August [1929] Ferien [3448] Juli [1544]  Kleidung [2820]  Kultur [594] Spaß [1045] Tour [2640]  Türkei [922] dieser, diese, dieses [24] letzter, letzte, letztes  [152/53] schon [61]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das Dorf [684] die Großstadt [74/188] das Jahr [53] der Monat [306] das Schwimmbad [&gt;4034/1579] der See [1167] der Strand [2047] nächste [249] nächstes [249] nächsten [249] nächstes Jahr [249/53] nächsten Monat [249/306] nächste Woche [249/211] </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126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To bring together months that have been learnt with others that are cognates to practise their pronunciation.</a:t>
            </a:r>
            <a:r>
              <a:rPr lang="en-GB" dirty="0"/>
              <a:t/>
            </a:r>
            <a:br>
              <a:rPr lang="en-GB" dirty="0"/>
            </a:br>
            <a:r>
              <a:rPr lang="en-GB" dirty="0"/>
              <a:t/>
            </a:r>
            <a:br>
              <a:rPr lang="en-GB" dirty="0"/>
            </a:br>
            <a:r>
              <a:rPr lang="en-GB" b="1" dirty="0"/>
              <a:t>Procedure:</a:t>
            </a:r>
            <a:r>
              <a:rPr lang="en-GB" dirty="0"/>
              <a:t/>
            </a:r>
            <a:br>
              <a:rPr lang="en-GB" dirty="0"/>
            </a:br>
            <a:r>
              <a:rPr lang="en-GB" dirty="0"/>
              <a:t>1. Students say the months in order, with a partner (the cues vary depending on prior knowledge, explicit learning.</a:t>
            </a:r>
          </a:p>
          <a:p>
            <a:r>
              <a:rPr lang="en-GB" dirty="0"/>
              <a:t>2. Click to hear each month pronounced.</a:t>
            </a:r>
          </a:p>
          <a:p>
            <a:r>
              <a:rPr lang="en-GB" dirty="0"/>
              <a:t>3. Revise ordinal numbers (students met these towards the end of Y7).  They are unlikely to remember ‘</a:t>
            </a:r>
            <a:r>
              <a:rPr lang="en-GB" dirty="0" err="1"/>
              <a:t>dritte</a:t>
            </a:r>
            <a:r>
              <a:rPr lang="en-GB" dirty="0"/>
              <a:t>’ as it has not yet been thoroughly practised. Bring up the word ‘</a:t>
            </a:r>
            <a:r>
              <a:rPr lang="en-GB" dirty="0" err="1"/>
              <a:t>erste</a:t>
            </a:r>
            <a:r>
              <a:rPr lang="en-GB" dirty="0"/>
              <a:t>’. Say </a:t>
            </a:r>
            <a:r>
              <a:rPr lang="en-GB" dirty="0" err="1"/>
              <a:t>Januar</a:t>
            </a:r>
            <a:r>
              <a:rPr lang="en-GB" dirty="0"/>
              <a:t> </a:t>
            </a:r>
            <a:r>
              <a:rPr lang="en-GB" dirty="0" err="1"/>
              <a:t>ist</a:t>
            </a:r>
            <a:r>
              <a:rPr lang="en-GB" dirty="0"/>
              <a:t> der </a:t>
            </a:r>
            <a:r>
              <a:rPr lang="en-GB" dirty="0" err="1"/>
              <a:t>erste</a:t>
            </a:r>
            <a:r>
              <a:rPr lang="en-GB" dirty="0"/>
              <a:t> Monat. (Make explicit to students that this is the adjective ending pattern that they learnt last lesson.  Monat is ‘der’ and so the ending is ‘e’ on each number.</a:t>
            </a:r>
          </a:p>
          <a:p>
            <a:r>
              <a:rPr lang="en-GB" dirty="0"/>
              <a:t>4. Elicit the first three with students, pointing out ‘</a:t>
            </a:r>
            <a:r>
              <a:rPr lang="en-GB" dirty="0" err="1"/>
              <a:t>dritte</a:t>
            </a:r>
            <a:r>
              <a:rPr lang="en-GB" dirty="0"/>
              <a:t>’ irregularly, and then proceed chorally with the whole class (in time with you, rather than repeating what you say, as they will be able to put their knowledge into practice, here)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err="1"/>
              <a:t>Januar</a:t>
            </a:r>
            <a:r>
              <a:rPr lang="en-GB" dirty="0"/>
              <a:t/>
            </a:r>
            <a:br>
              <a:rPr lang="en-GB" dirty="0"/>
            </a:br>
            <a:r>
              <a:rPr lang="en-GB" dirty="0" err="1"/>
              <a:t>Februar</a:t>
            </a:r>
            <a:r>
              <a:rPr lang="en-GB" dirty="0"/>
              <a:t/>
            </a:r>
            <a:br>
              <a:rPr lang="en-GB" dirty="0"/>
            </a:br>
            <a:r>
              <a:rPr lang="en-GB" dirty="0" err="1"/>
              <a:t>März</a:t>
            </a:r>
            <a:r>
              <a:rPr lang="en-GB" dirty="0"/>
              <a:t/>
            </a:r>
            <a:br>
              <a:rPr lang="en-GB" dirty="0"/>
            </a:br>
            <a:r>
              <a:rPr lang="en-GB" dirty="0"/>
              <a:t>April</a:t>
            </a:r>
            <a:br>
              <a:rPr lang="en-GB" dirty="0"/>
            </a:br>
            <a:r>
              <a:rPr lang="en-GB" dirty="0"/>
              <a:t>Mai</a:t>
            </a:r>
            <a:br>
              <a:rPr lang="en-GB" dirty="0"/>
            </a:br>
            <a:r>
              <a:rPr lang="en-GB" dirty="0" err="1"/>
              <a:t>Juni</a:t>
            </a:r>
            <a:r>
              <a:rPr lang="en-GB" dirty="0"/>
              <a:t/>
            </a:r>
            <a:br>
              <a:rPr lang="en-GB" dirty="0"/>
            </a:br>
            <a:r>
              <a:rPr lang="en-GB" dirty="0" err="1"/>
              <a:t>Juli</a:t>
            </a:r>
            <a:r>
              <a:rPr lang="en-GB" dirty="0"/>
              <a:t/>
            </a:r>
            <a:br>
              <a:rPr lang="en-GB" dirty="0"/>
            </a:br>
            <a:r>
              <a:rPr lang="en-GB" dirty="0"/>
              <a:t>August</a:t>
            </a:r>
            <a:br>
              <a:rPr lang="en-GB" dirty="0"/>
            </a:br>
            <a:r>
              <a:rPr lang="en-GB" dirty="0"/>
              <a:t>September</a:t>
            </a:r>
            <a:br>
              <a:rPr lang="en-GB" dirty="0"/>
            </a:br>
            <a:r>
              <a:rPr lang="en-GB" dirty="0" err="1"/>
              <a:t>Oktober</a:t>
            </a:r>
            <a:r>
              <a:rPr lang="en-GB" dirty="0"/>
              <a:t/>
            </a:r>
            <a:br>
              <a:rPr lang="en-GB" dirty="0"/>
            </a:br>
            <a:r>
              <a:rPr lang="en-GB" dirty="0"/>
              <a:t>November </a:t>
            </a:r>
            <a:br>
              <a:rPr lang="en-GB" dirty="0"/>
            </a:br>
            <a:r>
              <a:rPr lang="en-GB" dirty="0" err="1"/>
              <a:t>Dezember</a:t>
            </a: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6 minutes</a:t>
            </a:r>
            <a:br>
              <a:rPr lang="en-GB" b="1" baseline="0" dirty="0"/>
            </a:br>
            <a:r>
              <a:rPr lang="en-GB" b="1" baseline="0" dirty="0"/>
              <a:t>Aim: </a:t>
            </a:r>
            <a:r>
              <a:rPr lang="en-GB" sz="1200" b="0" i="0" kern="1200" dirty="0">
                <a:solidFill>
                  <a:schemeClr val="tx1"/>
                </a:solidFill>
                <a:effectLst/>
                <a:latin typeface="+mn-lt"/>
                <a:ea typeface="+mn-ea"/>
                <a:cs typeface="+mn-cs"/>
              </a:rPr>
              <a:t>to reinforce, revisit, extend vocabulary knowledge, as well as revisit key basic grammar knowledge (parts of speech, capital letters on nouns, definite articles/gender, plural rules) and </a:t>
            </a:r>
            <a:r>
              <a:rPr lang="en-GB" sz="1200" b="0" i="0" kern="1200" baseline="0" dirty="0">
                <a:solidFill>
                  <a:schemeClr val="tx1"/>
                </a:solidFill>
                <a:effectLst/>
                <a:latin typeface="+mn-lt"/>
                <a:ea typeface="+mn-ea"/>
                <a:cs typeface="+mn-cs"/>
              </a:rPr>
              <a:t>apply their </a:t>
            </a:r>
            <a:r>
              <a:rPr lang="en-GB" sz="1200" b="0" i="0" kern="1200" dirty="0">
                <a:solidFill>
                  <a:schemeClr val="tx1"/>
                </a:solidFill>
                <a:effectLst/>
                <a:latin typeface="+mn-lt"/>
                <a:ea typeface="+mn-ea"/>
                <a:cs typeface="+mn-cs"/>
              </a:rPr>
              <a:t>phonics knowledge when they sound out the new words they've created.</a:t>
            </a:r>
            <a:r>
              <a:rPr lang="en-GB" sz="1200" b="0" i="0" kern="1200" baseline="0" dirty="0">
                <a:solidFill>
                  <a:schemeClr val="tx1"/>
                </a:solidFill>
                <a:effectLst/>
                <a:latin typeface="+mn-lt"/>
                <a:ea typeface="+mn-ea"/>
                <a:cs typeface="+mn-cs"/>
              </a:rPr>
              <a:t>  </a:t>
            </a:r>
            <a:br>
              <a:rPr lang="en-GB" sz="1200" b="0" i="0" kern="1200" baseline="0" dirty="0">
                <a:solidFill>
                  <a:schemeClr val="tx1"/>
                </a:solidFill>
                <a:effectLst/>
                <a:latin typeface="+mn-lt"/>
                <a:ea typeface="+mn-ea"/>
                <a:cs typeface="+mn-cs"/>
              </a:rPr>
            </a:br>
            <a:r>
              <a:rPr lang="en-GB" sz="1200" b="0" i="0" kern="1200" baseline="0" dirty="0">
                <a:solidFill>
                  <a:schemeClr val="tx1"/>
                </a:solidFill>
                <a:effectLst/>
                <a:latin typeface="+mn-lt"/>
                <a:ea typeface="+mn-ea"/>
                <a:cs typeface="+mn-cs"/>
              </a:rPr>
              <a:t/>
            </a:r>
            <a:br>
              <a:rPr lang="en-GB" sz="1200" b="0" i="0" kern="1200" baseline="0" dirty="0">
                <a:solidFill>
                  <a:schemeClr val="tx1"/>
                </a:solidFill>
                <a:effectLst/>
                <a:latin typeface="+mn-lt"/>
                <a:ea typeface="+mn-ea"/>
                <a:cs typeface="+mn-cs"/>
              </a:rPr>
            </a:br>
            <a:r>
              <a:rPr lang="en-GB" sz="1200" b="0" i="0" kern="1200" baseline="0" dirty="0">
                <a:solidFill>
                  <a:schemeClr val="tx1"/>
                </a:solidFill>
                <a:effectLst/>
                <a:latin typeface="+mn-lt"/>
                <a:ea typeface="+mn-ea"/>
                <a:cs typeface="+mn-cs"/>
              </a:rPr>
              <a:t>Procedure:</a:t>
            </a:r>
          </a:p>
          <a:p>
            <a:r>
              <a:rPr lang="en-GB" sz="1200" b="0" i="0" kern="1200" baseline="0" dirty="0">
                <a:solidFill>
                  <a:schemeClr val="tx1"/>
                </a:solidFill>
                <a:effectLst/>
                <a:latin typeface="+mn-lt"/>
                <a:ea typeface="+mn-ea"/>
                <a:cs typeface="+mn-cs"/>
              </a:rPr>
              <a:t>1. Follow instructions on slide.  Answer slide follows.</a:t>
            </a:r>
            <a:endParaRPr lang="en-GB" b="1" baseline="0" dirty="0"/>
          </a:p>
          <a:p>
            <a:endParaRPr lang="en-GB" b="1" baseline="0" dirty="0"/>
          </a:p>
          <a:p>
            <a:r>
              <a:rPr lang="en-GB" b="1" baseline="0" dirty="0"/>
              <a:t>Word frequency: </a:t>
            </a:r>
            <a:r>
              <a:rPr lang="de-DE" baseline="0" dirty="0"/>
              <a:t>Oktober [757] Musik [469] die Diskussion [850] direkt [370] das Projekt [605] die Kosten [722] der Kontakt [700] der Artikel [903] das Produkt [643]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fontAlgn="base"/>
            <a:r>
              <a:rPr lang="en-GB" sz="1200" b="0" i="0" kern="1200" dirty="0">
                <a:solidFill>
                  <a:schemeClr val="tx1"/>
                </a:solidFill>
                <a:effectLst/>
                <a:latin typeface="+mn-lt"/>
                <a:ea typeface="+mn-ea"/>
                <a:cs typeface="+mn-cs"/>
              </a:rPr>
              <a:t/>
            </a:r>
            <a:br>
              <a:rPr lang="en-GB" sz="1200" b="0" i="0" kern="1200" dirty="0">
                <a:solidFill>
                  <a:schemeClr val="tx1"/>
                </a:solidFill>
                <a:effectLst/>
                <a:latin typeface="+mn-lt"/>
                <a:ea typeface="+mn-ea"/>
                <a:cs typeface="+mn-cs"/>
              </a:rPr>
            </a:br>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016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418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15 minutes (three slides)</a:t>
            </a:r>
            <a:r>
              <a:rPr lang="en-GB" dirty="0"/>
              <a:t/>
            </a:r>
            <a:br>
              <a:rPr lang="en-GB" dirty="0"/>
            </a:br>
            <a:r>
              <a:rPr lang="en-GB" b="1" dirty="0"/>
              <a:t/>
            </a:r>
            <a:br>
              <a:rPr lang="en-GB" b="1" dirty="0"/>
            </a:br>
            <a:r>
              <a:rPr lang="en-GB" b="1" dirty="0"/>
              <a:t>Aim: To listen to a poem that contains mostly familiar language, with a few unfamiliar words, to put SSC knowledge into practice via transcription.</a:t>
            </a:r>
            <a:r>
              <a:rPr lang="en-GB" dirty="0"/>
              <a:t/>
            </a:r>
            <a:br>
              <a:rPr lang="en-GB" dirty="0"/>
            </a:br>
            <a:r>
              <a:rPr lang="en-GB" dirty="0"/>
              <a:t/>
            </a:r>
            <a:br>
              <a:rPr lang="en-GB" dirty="0"/>
            </a:br>
            <a:r>
              <a:rPr lang="en-GB" b="1" dirty="0"/>
              <a:t>Procedure:</a:t>
            </a:r>
            <a:r>
              <a:rPr lang="en-GB" dirty="0"/>
              <a:t/>
            </a:r>
            <a:br>
              <a:rPr lang="en-GB" dirty="0"/>
            </a:br>
            <a:r>
              <a:rPr lang="en-GB" dirty="0"/>
              <a:t>1. Listen to a reading of the poem.</a:t>
            </a:r>
          </a:p>
          <a:p>
            <a:r>
              <a:rPr lang="en-GB" dirty="0"/>
              <a:t>2. Write down any words you understand.</a:t>
            </a:r>
          </a:p>
          <a:p>
            <a:r>
              <a:rPr lang="en-GB" dirty="0"/>
              <a:t>3. Feedback answers (brainstorm on the board or use the following slide, which has all of the words that are known to students from Y7 and Y8 so far.</a:t>
            </a:r>
          </a:p>
          <a:p>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reactivate known vocabulary, encountered in a new context.</a:t>
            </a:r>
            <a:br>
              <a:rPr lang="en-GB" b="0" dirty="0"/>
            </a:br>
            <a:r>
              <a:rPr lang="en-GB" b="1" dirty="0"/>
              <a:t/>
            </a:r>
            <a:br>
              <a:rPr lang="en-GB" b="1" dirty="0"/>
            </a:br>
            <a:r>
              <a:rPr lang="en-GB" b="1" dirty="0"/>
              <a:t>Procedure:</a:t>
            </a:r>
            <a:r>
              <a:rPr lang="en-GB" dirty="0"/>
              <a:t/>
            </a:r>
            <a:br>
              <a:rPr lang="en-GB" dirty="0"/>
            </a:br>
            <a:r>
              <a:rPr lang="en-GB" dirty="0"/>
              <a:t>1. First, students compare the words they noted with a partner and enlarge their list.</a:t>
            </a:r>
          </a:p>
          <a:p>
            <a:r>
              <a:rPr lang="en-GB" dirty="0"/>
              <a:t>2. Elicit orally from students any words they heard (they put their phonics knowledge into action by reading their words aloud)</a:t>
            </a:r>
            <a:br>
              <a:rPr lang="en-GB" dirty="0"/>
            </a:br>
            <a:r>
              <a:rPr lang="en-GB" dirty="0"/>
              <a:t>3. Click to bring up the words that we anticipate they may know. (Reassure students as necessary that they will not have noted them all but in the whole class students may have noted these, and possibly, additional unknown words.</a:t>
            </a:r>
          </a:p>
          <a:p>
            <a:r>
              <a:rPr lang="en-GB" dirty="0"/>
              <a:t>4. Clarify meanings of these words with students.</a:t>
            </a:r>
            <a:br>
              <a:rPr lang="en-GB" dirty="0"/>
            </a:br>
            <a:r>
              <a:rPr lang="en-GB" dirty="0"/>
              <a:t>5. One the next slide, ask students to consider the theme and shape/form of the poem.  What is this poem about?  (e.g. a list of the poet’s pleasures, special moments, favourite things)</a:t>
            </a:r>
          </a:p>
          <a:p>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960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b="1" dirty="0" err="1"/>
              <a:t>ei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frei</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stretch both arms up in the air (pointing outwards slightly to make a Y shape with your body), and smile!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ei</a:t>
            </a:r>
            <a:r>
              <a:rPr lang="en-GB" b="1" dirty="0"/>
              <a:t>] </a:t>
            </a:r>
            <a:r>
              <a:rPr lang="en-GB" baseline="0" dirty="0"/>
              <a:t>sound, pronouncing </a:t>
            </a:r>
            <a:r>
              <a:rPr lang="en-GB" b="0" baseline="0" dirty="0"/>
              <a:t>”</a:t>
            </a:r>
            <a:r>
              <a:rPr lang="en-GB" b="1" baseline="0" dirty="0" err="1"/>
              <a:t>frei</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err="1"/>
              <a:t>frei</a:t>
            </a:r>
            <a:r>
              <a:rPr lang="en-GB" baseline="0" dirty="0"/>
              <a:t> [318]</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325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deepen vocabulary knowledge</a:t>
            </a:r>
            <a:r>
              <a:rPr lang="en-GB" b="1" dirty="0"/>
              <a:t/>
            </a:r>
            <a:br>
              <a:rPr lang="en-GB" b="1" dirty="0"/>
            </a:br>
            <a:r>
              <a:rPr lang="en-GB" b="1" dirty="0"/>
              <a:t/>
            </a:r>
            <a:br>
              <a:rPr lang="en-GB" b="1" dirty="0"/>
            </a:br>
            <a:r>
              <a:rPr lang="en-GB" b="1" dirty="0"/>
              <a:t>Procedure:</a:t>
            </a:r>
            <a:r>
              <a:rPr lang="en-GB" dirty="0"/>
              <a:t/>
            </a:r>
            <a:br>
              <a:rPr lang="en-GB" dirty="0"/>
            </a:br>
            <a:r>
              <a:rPr lang="en-GB" dirty="0"/>
              <a:t>1. Students to consider the theme and shape/form of the poem.  What is this poem about?  (e.g. a list of the poet’s pleasures, special moments, favourite things)</a:t>
            </a:r>
          </a:p>
          <a:p>
            <a:r>
              <a:rPr lang="en-GB" dirty="0"/>
              <a:t>2. Elicit the meanings of each line. Bring up the gloss of new words as they become necessary.</a:t>
            </a:r>
            <a:br>
              <a:rPr lang="en-GB" dirty="0"/>
            </a:br>
            <a:r>
              <a:rPr lang="en-GB" dirty="0"/>
              <a:t>3. Ask students to consider if their list of favourite moments would have anything in common with the poet’s list.</a:t>
            </a:r>
          </a:p>
          <a:p>
            <a:r>
              <a:rPr lang="en-GB" dirty="0"/>
              <a:t/>
            </a:r>
            <a:br>
              <a:rPr lang="en-GB" dirty="0"/>
            </a:br>
            <a:r>
              <a:rPr lang="en-GB" dirty="0"/>
              <a:t>Most of the unknown words will be taught explicitly in Y8 (in bold, below). Several have already been met as SSC source / cluster words.</a:t>
            </a:r>
            <a:br>
              <a:rPr lang="en-GB" dirty="0"/>
            </a:br>
            <a:r>
              <a:rPr lang="en-GB" dirty="0"/>
              <a:t/>
            </a:r>
            <a:br>
              <a:rPr lang="en-GB" dirty="0"/>
            </a:br>
            <a:r>
              <a:rPr lang="en-GB" dirty="0"/>
              <a:t>Word frequency:</a:t>
            </a:r>
            <a:br>
              <a:rPr lang="en-GB" dirty="0"/>
            </a:br>
            <a:r>
              <a:rPr lang="en-GB" b="1" dirty="0" err="1"/>
              <a:t>aus</a:t>
            </a:r>
            <a:r>
              <a:rPr lang="en-GB" dirty="0"/>
              <a:t> [37] </a:t>
            </a:r>
            <a:r>
              <a:rPr lang="en-GB" b="1" dirty="0"/>
              <a:t>alt</a:t>
            </a:r>
            <a:r>
              <a:rPr lang="en-GB" dirty="0"/>
              <a:t> [138] </a:t>
            </a:r>
            <a:r>
              <a:rPr lang="en-GB" dirty="0" err="1"/>
              <a:t>begeistert</a:t>
            </a:r>
            <a:r>
              <a:rPr lang="en-GB" dirty="0"/>
              <a:t> [&gt;5009] </a:t>
            </a:r>
            <a:r>
              <a:rPr lang="en-GB" b="1" dirty="0" err="1"/>
              <a:t>Gesicht</a:t>
            </a:r>
            <a:r>
              <a:rPr lang="en-GB" dirty="0"/>
              <a:t> [346] Schnee [1760] </a:t>
            </a:r>
            <a:r>
              <a:rPr lang="en-GB" dirty="0" err="1"/>
              <a:t>Dialektik</a:t>
            </a:r>
            <a:r>
              <a:rPr lang="en-GB" dirty="0"/>
              <a:t> [&gt;5009]</a:t>
            </a:r>
            <a:r>
              <a:rPr lang="en-GB" b="1" dirty="0"/>
              <a:t> neu </a:t>
            </a:r>
            <a:r>
              <a:rPr lang="en-GB" dirty="0"/>
              <a:t>[84]</a:t>
            </a:r>
            <a:br>
              <a:rPr lang="en-GB" dirty="0"/>
            </a:br>
            <a:r>
              <a:rPr lang="en-GB" dirty="0"/>
              <a:t/>
            </a:r>
            <a:br>
              <a:rPr lang="en-GB" dirty="0"/>
            </a:br>
            <a:r>
              <a:rPr lang="en-GB" dirty="0"/>
              <a:t>Definition: </a:t>
            </a:r>
            <a:r>
              <a:rPr lang="en-GB" b="1" dirty="0"/>
              <a:t>Dialectic</a:t>
            </a:r>
            <a:r>
              <a:rPr lang="en-GB" dirty="0"/>
              <a:t>  - </a:t>
            </a:r>
            <a:r>
              <a:rPr lang="en-GB" sz="1200" b="0" i="0" kern="1200" dirty="0">
                <a:solidFill>
                  <a:schemeClr val="tx1"/>
                </a:solidFill>
                <a:effectLst/>
                <a:latin typeface="+mn-lt"/>
                <a:ea typeface="+mn-ea"/>
                <a:cs typeface="+mn-cs"/>
              </a:rPr>
              <a:t>a discourse between two or more people holding different points of view about a subject but wishing to establish the truth through reasoned methods of argumentation.</a:t>
            </a:r>
            <a:r>
              <a:rPr lang="en-GB" dirty="0"/>
              <a:t/>
            </a:r>
            <a:br>
              <a:rPr lang="en-GB" dirty="0"/>
            </a:br>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128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recap the forms and uses of adjective endings in row 1 (nominative) from last lesson.</a:t>
            </a:r>
            <a:br>
              <a:rPr lang="en-GB" b="0" dirty="0"/>
            </a:br>
            <a:r>
              <a:rPr lang="en-GB" b="0" dirty="0"/>
              <a:t/>
            </a:r>
            <a:br>
              <a:rPr lang="en-GB" b="0" dirty="0"/>
            </a:br>
            <a:r>
              <a:rPr lang="en-GB" b="1" dirty="0" err="1"/>
              <a:t>Precedure</a:t>
            </a:r>
            <a:r>
              <a:rPr lang="en-GB" b="1" dirty="0"/>
              <a:t>: </a:t>
            </a:r>
            <a:br>
              <a:rPr lang="en-GB" b="1" dirty="0"/>
            </a:br>
            <a:r>
              <a:rPr lang="en-GB" b="1" dirty="0"/>
              <a:t>1. </a:t>
            </a:r>
            <a:r>
              <a:rPr lang="en-GB" b="0" dirty="0"/>
              <a:t>Click through and elicit the endings one by one from students. </a:t>
            </a:r>
            <a:br>
              <a:rPr lang="en-GB" b="0" dirty="0"/>
            </a:b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407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introduce the plural adjective endings in row 1 (nominative).</a:t>
            </a:r>
            <a:br>
              <a:rPr lang="en-GB" b="0" dirty="0"/>
            </a:br>
            <a:r>
              <a:rPr lang="en-GB" b="0" dirty="0"/>
              <a:t/>
            </a:r>
            <a:br>
              <a:rPr lang="en-GB" b="0" dirty="0"/>
            </a:br>
            <a:r>
              <a:rPr lang="en-GB" b="1" dirty="0" err="1"/>
              <a:t>Precedure</a:t>
            </a:r>
            <a:r>
              <a:rPr lang="en-GB" b="1" dirty="0"/>
              <a:t>: </a:t>
            </a:r>
            <a:br>
              <a:rPr lang="en-GB" b="1" dirty="0"/>
            </a:br>
            <a:r>
              <a:rPr lang="en-GB" b="1" dirty="0"/>
              <a:t>1. </a:t>
            </a:r>
            <a:r>
              <a:rPr lang="en-GB" b="0" dirty="0"/>
              <a:t>Click through and elicit the endings one by one from students. </a:t>
            </a:r>
            <a:br>
              <a:rPr lang="en-GB" b="0" dirty="0"/>
            </a:br>
            <a:r>
              <a:rPr lang="en-GB" b="1" dirty="0"/>
              <a:t>2</a:t>
            </a:r>
            <a:r>
              <a:rPr lang="en-GB" b="0" dirty="0"/>
              <a:t>. Bring to the fore the straightforwardness of the plural endings!</a:t>
            </a:r>
            <a:br>
              <a:rPr lang="en-GB" b="0" dirty="0"/>
            </a:br>
            <a:r>
              <a:rPr lang="en-GB" b="1" dirty="0"/>
              <a:t>3</a:t>
            </a:r>
            <a:r>
              <a:rPr lang="en-GB" b="0" dirty="0"/>
              <a:t>. Remind students that the definite article for all plural nouns is die (they learnt this in Y7).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109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develop knowledge of adjective agreement</a:t>
            </a:r>
            <a:br>
              <a:rPr lang="en-GB" b="0" dirty="0"/>
            </a:br>
            <a:r>
              <a:rPr lang="en-GB" b="0" dirty="0"/>
              <a:t/>
            </a:r>
            <a:br>
              <a:rPr lang="en-GB" b="0" dirty="0"/>
            </a:br>
            <a:r>
              <a:rPr lang="en-GB" b="1" dirty="0"/>
              <a:t>Procedure:</a:t>
            </a:r>
            <a:r>
              <a:rPr lang="en-GB" dirty="0"/>
              <a:t/>
            </a:r>
            <a:br>
              <a:rPr lang="en-GB" dirty="0"/>
            </a:br>
            <a:r>
              <a:rPr lang="en-GB" dirty="0"/>
              <a:t>1. Students identify all the adjectives.</a:t>
            </a:r>
            <a:br>
              <a:rPr lang="en-GB" dirty="0"/>
            </a:br>
            <a:endParaRPr lang="en-GB" dirty="0"/>
          </a:p>
          <a:p>
            <a:r>
              <a:rPr lang="en-GB" dirty="0"/>
              <a:t/>
            </a:r>
            <a:br>
              <a:rPr lang="en-GB" dirty="0"/>
            </a:br>
            <a:r>
              <a:rPr lang="en-GB" dirty="0"/>
              <a:t>Most of the unknown words will be taught explicitly in Y8 (in bold, below). Several have already been met as SSC source / cluster words.</a:t>
            </a:r>
            <a:br>
              <a:rPr lang="en-GB" dirty="0"/>
            </a:br>
            <a:r>
              <a:rPr lang="en-GB" dirty="0"/>
              <a:t/>
            </a:r>
            <a:br>
              <a:rPr lang="en-GB" dirty="0"/>
            </a:br>
            <a:r>
              <a:rPr lang="en-GB" dirty="0"/>
              <a:t>Word frequency:</a:t>
            </a:r>
            <a:br>
              <a:rPr lang="en-GB" dirty="0"/>
            </a:br>
            <a:r>
              <a:rPr lang="en-GB" b="1" dirty="0" err="1"/>
              <a:t>aus</a:t>
            </a:r>
            <a:r>
              <a:rPr lang="en-GB" dirty="0"/>
              <a:t> [37] </a:t>
            </a:r>
            <a:r>
              <a:rPr lang="en-GB" b="1" dirty="0"/>
              <a:t>alt</a:t>
            </a:r>
            <a:r>
              <a:rPr lang="en-GB" dirty="0"/>
              <a:t> [138] </a:t>
            </a:r>
            <a:r>
              <a:rPr lang="en-GB" dirty="0" err="1"/>
              <a:t>begeistert</a:t>
            </a:r>
            <a:r>
              <a:rPr lang="en-GB" dirty="0"/>
              <a:t> [&gt;5009] </a:t>
            </a:r>
            <a:r>
              <a:rPr lang="en-GB" b="1" dirty="0" err="1"/>
              <a:t>Gesicht</a:t>
            </a:r>
            <a:r>
              <a:rPr lang="en-GB" dirty="0"/>
              <a:t> [346] Schnee [1760] </a:t>
            </a:r>
            <a:r>
              <a:rPr lang="en-GB" dirty="0" err="1"/>
              <a:t>Dialektik</a:t>
            </a:r>
            <a:r>
              <a:rPr lang="en-GB" dirty="0"/>
              <a:t> [&gt;5009]</a:t>
            </a:r>
            <a:r>
              <a:rPr lang="en-GB" b="1" dirty="0"/>
              <a:t> neu </a:t>
            </a:r>
            <a:r>
              <a:rPr lang="en-GB" dirty="0"/>
              <a:t>[84]</a:t>
            </a:r>
            <a:br>
              <a:rPr lang="en-GB" dirty="0"/>
            </a:br>
            <a:r>
              <a:rPr lang="en-GB" dirty="0"/>
              <a:t/>
            </a:r>
            <a:br>
              <a:rPr lang="en-GB" dirty="0"/>
            </a:br>
            <a:r>
              <a:rPr lang="en-GB" dirty="0"/>
              <a:t>Definition: </a:t>
            </a:r>
            <a:r>
              <a:rPr lang="en-GB" b="1" dirty="0"/>
              <a:t>Dialectic</a:t>
            </a:r>
            <a:r>
              <a:rPr lang="en-GB" dirty="0"/>
              <a:t>  - </a:t>
            </a:r>
            <a:r>
              <a:rPr lang="en-GB" sz="1200" b="0" i="0" kern="1200" dirty="0">
                <a:solidFill>
                  <a:schemeClr val="tx1"/>
                </a:solidFill>
                <a:effectLst/>
                <a:latin typeface="+mn-lt"/>
                <a:ea typeface="+mn-ea"/>
                <a:cs typeface="+mn-cs"/>
              </a:rPr>
              <a:t>a discourse between two or more people holding different points of view about a subject but wishing to establish the truth through reasoned methods of argumentation.</a:t>
            </a:r>
            <a:r>
              <a:rPr lang="en-GB" dirty="0"/>
              <a:t/>
            </a:r>
            <a:br>
              <a:rPr lang="en-GB" dirty="0"/>
            </a:br>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197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 (two slides)</a:t>
            </a:r>
            <a:br>
              <a:rPr lang="en-GB" b="1" dirty="0"/>
            </a:br>
            <a:r>
              <a:rPr lang="en-GB" b="1" dirty="0"/>
              <a:t/>
            </a:r>
            <a:br>
              <a:rPr lang="en-GB" b="1" dirty="0"/>
            </a:br>
            <a:r>
              <a:rPr lang="en-GB" b="1" dirty="0"/>
              <a:t>Aim: </a:t>
            </a:r>
            <a:r>
              <a:rPr lang="en-GB" b="0" dirty="0"/>
              <a:t>To develop knowledge of word patterns within German, using examples from the poem.</a:t>
            </a:r>
            <a:br>
              <a:rPr lang="en-GB" b="0" dirty="0"/>
            </a:br>
            <a:r>
              <a:rPr lang="en-GB" b="0" dirty="0"/>
              <a:t/>
            </a:r>
            <a:br>
              <a:rPr lang="en-GB" b="0" dirty="0"/>
            </a:br>
            <a:r>
              <a:rPr lang="en-GB" b="1" dirty="0"/>
              <a:t>Procedure:</a:t>
            </a:r>
            <a:r>
              <a:rPr lang="en-GB" dirty="0"/>
              <a:t/>
            </a:r>
            <a:br>
              <a:rPr lang="en-GB" dirty="0"/>
            </a:br>
            <a:r>
              <a:rPr lang="en-GB" dirty="0"/>
              <a:t>1. Click to present the pattern and examples.</a:t>
            </a:r>
            <a:br>
              <a:rPr lang="en-GB" dirty="0"/>
            </a:br>
            <a:r>
              <a:rPr lang="en-GB" dirty="0"/>
              <a:t>2. Given students time to complete the five short tasks.</a:t>
            </a:r>
            <a:br>
              <a:rPr lang="en-GB" dirty="0"/>
            </a:br>
            <a:r>
              <a:rPr lang="en-GB" dirty="0"/>
              <a:t>3. Answers and further tasks on the next slide.</a:t>
            </a:r>
          </a:p>
          <a:p>
            <a:endParaRPr lang="en-GB" baseline="0" dirty="0"/>
          </a:p>
          <a:p>
            <a:endParaRPr lang="en-GB" baseline="0" dirty="0"/>
          </a:p>
          <a:p>
            <a:endParaRPr lang="en-GB" baseline="0" dirty="0"/>
          </a:p>
          <a:p>
            <a:r>
              <a:rPr lang="en-GB" baseline="0" dirty="0"/>
              <a:t>Word frequency: </a:t>
            </a:r>
            <a:r>
              <a:rPr lang="en-GB" baseline="0" dirty="0" err="1"/>
              <a:t>wissen</a:t>
            </a:r>
            <a:r>
              <a:rPr lang="en-GB" baseline="0" dirty="0"/>
              <a:t> [78] </a:t>
            </a:r>
            <a:r>
              <a:rPr lang="en-GB" baseline="0" dirty="0" err="1"/>
              <a:t>lernen</a:t>
            </a:r>
            <a:r>
              <a:rPr lang="en-GB" baseline="0" dirty="0"/>
              <a:t> [288]; </a:t>
            </a:r>
            <a:r>
              <a:rPr lang="en-GB" baseline="0" dirty="0" err="1"/>
              <a:t>schreiben</a:t>
            </a:r>
            <a:r>
              <a:rPr lang="en-GB" baseline="0" dirty="0"/>
              <a:t> [184]; </a:t>
            </a:r>
            <a:r>
              <a:rPr lang="en-GB" baseline="0" dirty="0" err="1"/>
              <a:t>reisen</a:t>
            </a:r>
            <a:r>
              <a:rPr lang="en-GB" baseline="0" dirty="0"/>
              <a:t> [933]; </a:t>
            </a:r>
            <a:r>
              <a:rPr lang="en-GB" baseline="0" dirty="0" err="1"/>
              <a:t>lachen</a:t>
            </a:r>
            <a:r>
              <a:rPr lang="en-GB" baseline="0" dirty="0"/>
              <a:t> [444]; </a:t>
            </a:r>
            <a:r>
              <a:rPr lang="en-GB" baseline="0" dirty="0" err="1"/>
              <a:t>wandern</a:t>
            </a:r>
            <a:r>
              <a:rPr lang="en-GB" baseline="0" dirty="0"/>
              <a:t> [1803] leben [98] </a:t>
            </a:r>
            <a:r>
              <a:rPr lang="en-GB" baseline="0" dirty="0" err="1"/>
              <a:t>essen</a:t>
            </a:r>
            <a:r>
              <a:rPr lang="en-GB" baseline="0" dirty="0"/>
              <a:t> [323] </a:t>
            </a:r>
            <a:r>
              <a:rPr lang="en-GB" baseline="0" dirty="0" err="1"/>
              <a:t>schwimmen</a:t>
            </a:r>
            <a:r>
              <a:rPr lang="en-GB" baseline="0" dirty="0"/>
              <a:t> [1863] </a:t>
            </a:r>
            <a:r>
              <a:rPr lang="en-GB" baseline="0" dirty="0" err="1"/>
              <a:t>kochen</a:t>
            </a:r>
            <a:r>
              <a:rPr lang="en-GB" baseline="0" dirty="0"/>
              <a:t> [1481] </a:t>
            </a:r>
            <a:r>
              <a:rPr lang="en-GB" baseline="0" dirty="0" err="1"/>
              <a:t>singen</a:t>
            </a:r>
            <a:r>
              <a:rPr lang="en-GB" baseline="0" dirty="0"/>
              <a:t> [1063] </a:t>
            </a:r>
            <a:r>
              <a:rPr lang="en-GB" baseline="0" dirty="0" err="1"/>
              <a:t>vergessen</a:t>
            </a:r>
            <a:r>
              <a:rPr lang="en-GB" baseline="0" dirty="0"/>
              <a:t> [584] verstehen [211] plus many, many more!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a:t>
            </a:r>
            <a:r>
              <a:rPr lang="en-GB" baseline="0" dirty="0"/>
              <a:t> This would combine well with the introduction of ‘</a:t>
            </a:r>
            <a:r>
              <a:rPr lang="en-GB" baseline="0" dirty="0" err="1"/>
              <a:t>Spaß</a:t>
            </a:r>
            <a:r>
              <a:rPr lang="en-GB" baseline="0" dirty="0"/>
              <a:t> </a:t>
            </a:r>
            <a:r>
              <a:rPr lang="en-GB" baseline="0" dirty="0" err="1"/>
              <a:t>machen</a:t>
            </a:r>
            <a:r>
              <a:rPr lang="en-GB" baseline="0" dirty="0"/>
              <a:t>’ (8.1.1.1) and also the verb ‘</a:t>
            </a:r>
            <a:r>
              <a:rPr lang="en-GB" baseline="0" dirty="0" err="1"/>
              <a:t>tun</a:t>
            </a:r>
            <a:r>
              <a:rPr lang="en-GB" baseline="0" dirty="0"/>
              <a:t>’ [123]:</a:t>
            </a:r>
            <a:br>
              <a:rPr lang="en-GB" baseline="0" dirty="0"/>
            </a:br>
            <a:r>
              <a:rPr lang="en-GB" baseline="0" dirty="0"/>
              <a:t/>
            </a:r>
            <a:br>
              <a:rPr lang="en-GB" baseline="0" dirty="0"/>
            </a:br>
            <a:r>
              <a:rPr lang="en-GB" baseline="0" dirty="0"/>
              <a:t>Das </a:t>
            </a:r>
            <a:r>
              <a:rPr lang="en-GB" baseline="0" dirty="0" err="1"/>
              <a:t>Singen</a:t>
            </a:r>
            <a:r>
              <a:rPr lang="en-GB" baseline="0" dirty="0"/>
              <a:t> tut gut.</a:t>
            </a:r>
            <a:br>
              <a:rPr lang="en-GB" baseline="0" dirty="0"/>
            </a:br>
            <a:r>
              <a:rPr lang="en-GB" baseline="0" dirty="0"/>
              <a:t>Das </a:t>
            </a:r>
            <a:r>
              <a:rPr lang="en-GB" baseline="0" dirty="0" err="1"/>
              <a:t>Laufen</a:t>
            </a:r>
            <a:r>
              <a:rPr lang="en-GB" baseline="0" dirty="0"/>
              <a:t> </a:t>
            </a:r>
            <a:r>
              <a:rPr lang="en-GB" baseline="0" dirty="0" err="1"/>
              <a:t>macht</a:t>
            </a:r>
            <a:r>
              <a:rPr lang="en-GB" baseline="0" dirty="0"/>
              <a:t> fit.</a:t>
            </a:r>
            <a:br>
              <a:rPr lang="en-GB" baseline="0" dirty="0"/>
            </a:br>
            <a:r>
              <a:rPr lang="en-GB" baseline="0" dirty="0"/>
              <a:t>Das </a:t>
            </a:r>
            <a:r>
              <a:rPr lang="en-GB" baseline="0" dirty="0" err="1"/>
              <a:t>Vergessen</a:t>
            </a:r>
            <a:r>
              <a:rPr lang="en-GB" baseline="0" dirty="0"/>
              <a:t> </a:t>
            </a:r>
            <a:r>
              <a:rPr lang="en-GB" baseline="0" dirty="0" err="1"/>
              <a:t>ist</a:t>
            </a:r>
            <a:r>
              <a:rPr lang="en-GB" baseline="0" dirty="0"/>
              <a:t> normal.</a:t>
            </a:r>
            <a:br>
              <a:rPr lang="en-GB" baseline="0" dirty="0"/>
            </a:br>
            <a:r>
              <a:rPr lang="en-GB" baseline="0" dirty="0"/>
              <a:t>Das </a:t>
            </a:r>
            <a:r>
              <a:rPr lang="en-GB" baseline="0" dirty="0" err="1"/>
              <a:t>Mitmachen</a:t>
            </a:r>
            <a:r>
              <a:rPr lang="en-GB" baseline="0" dirty="0"/>
              <a:t> </a:t>
            </a:r>
            <a:r>
              <a:rPr lang="en-GB" baseline="0" dirty="0" err="1"/>
              <a:t>ist</a:t>
            </a:r>
            <a:r>
              <a:rPr lang="en-GB" baseline="0" dirty="0"/>
              <a:t> </a:t>
            </a:r>
            <a:r>
              <a:rPr lang="en-GB" baseline="0" dirty="0" err="1"/>
              <a:t>freiwillig</a:t>
            </a:r>
            <a:r>
              <a:rPr lang="en-GB" baseline="0" dirty="0"/>
              <a:t>.</a:t>
            </a:r>
            <a:br>
              <a:rPr lang="en-GB" baseline="0" dirty="0"/>
            </a:br>
            <a:r>
              <a:rPr lang="en-GB" baseline="0" dirty="0"/>
              <a:t>Das </a:t>
            </a:r>
            <a:r>
              <a:rPr lang="en-GB" baseline="0" dirty="0" err="1"/>
              <a:t>Stehen</a:t>
            </a:r>
            <a:r>
              <a:rPr lang="en-GB" baseline="0" dirty="0"/>
              <a:t> tut </a:t>
            </a:r>
            <a:r>
              <a:rPr lang="en-GB" baseline="0" dirty="0" err="1"/>
              <a:t>weh</a:t>
            </a:r>
            <a:r>
              <a:rPr lang="en-GB" baseline="0" dirty="0"/>
              <a:t>.</a:t>
            </a:r>
            <a:br>
              <a:rPr lang="en-GB" baseline="0" dirty="0"/>
            </a:br>
            <a:endParaRPr lang="en-GB"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912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das</a:t>
            </a:r>
            <a:r>
              <a:rPr lang="en-GB" baseline="0" dirty="0"/>
              <a:t> </a:t>
            </a:r>
            <a:r>
              <a:rPr lang="en-GB" baseline="0" dirty="0" err="1"/>
              <a:t>Leben</a:t>
            </a:r>
            <a:r>
              <a:rPr lang="en-GB" baseline="0" dirty="0"/>
              <a:t> [life/living], das </a:t>
            </a:r>
            <a:r>
              <a:rPr lang="en-GB" baseline="0" dirty="0" err="1"/>
              <a:t>Wissen</a:t>
            </a:r>
            <a:r>
              <a:rPr lang="en-GB" baseline="0" dirty="0"/>
              <a:t> [knowledge/knowing], das Essen [food/eating]</a:t>
            </a:r>
            <a:br>
              <a:rPr lang="en-GB" baseline="0" dirty="0"/>
            </a:br>
            <a:r>
              <a:rPr lang="en-GB" baseline="0" dirty="0"/>
              <a:t/>
            </a:r>
            <a:br>
              <a:rPr lang="en-GB" baseline="0" dirty="0"/>
            </a:br>
            <a:r>
              <a:rPr lang="en-GB" baseline="0" dirty="0"/>
              <a:t>Note: in the 2019 edition of the frequency dictionary, verb nouns are not listed separately, whereas in 2006 edition they are.</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985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r>
              <a:rPr lang="en-GB" dirty="0"/>
              <a:t/>
            </a:r>
            <a:br>
              <a:rPr lang="en-GB" dirty="0"/>
            </a:br>
            <a:r>
              <a:rPr lang="en-GB" b="1" dirty="0"/>
              <a:t/>
            </a:r>
            <a:br>
              <a:rPr lang="en-GB" b="1" dirty="0"/>
            </a:br>
            <a:r>
              <a:rPr lang="en-GB" b="1" dirty="0"/>
              <a:t>Aim: </a:t>
            </a:r>
            <a:r>
              <a:rPr lang="en-GB" b="0" dirty="0"/>
              <a:t>to apply grammatical knowledge to several noun verbs from the poem by adding adjectives.</a:t>
            </a:r>
            <a:br>
              <a:rPr lang="en-GB" b="0" dirty="0"/>
            </a:br>
            <a:r>
              <a:rPr lang="en-GB" dirty="0"/>
              <a:t/>
            </a:r>
            <a:br>
              <a:rPr lang="en-GB" dirty="0"/>
            </a:br>
            <a:r>
              <a:rPr lang="en-GB" b="1" dirty="0"/>
              <a:t>Procedure:</a:t>
            </a:r>
            <a:r>
              <a:rPr lang="en-GB" dirty="0"/>
              <a:t/>
            </a:r>
            <a:br>
              <a:rPr lang="en-GB" dirty="0"/>
            </a:br>
            <a:r>
              <a:rPr lang="en-GB" dirty="0"/>
              <a:t>1. Ask students to add their choice of adjective to each noun verb.</a:t>
            </a:r>
          </a:p>
          <a:p>
            <a:r>
              <a:rPr lang="en-GB" dirty="0"/>
              <a:t>2. Elicit their suggestions.  (Note: no answers are provided, as different combinations are possible).</a:t>
            </a:r>
          </a:p>
          <a:p>
            <a:r>
              <a:rPr lang="en-GB" dirty="0"/>
              <a:t>3. Check that students understand that the ending ‘-</a:t>
            </a:r>
            <a:r>
              <a:rPr lang="en-GB" dirty="0" err="1"/>
              <a:t>es’</a:t>
            </a:r>
            <a:r>
              <a:rPr lang="en-GB" dirty="0"/>
              <a:t> comes from the gender ‘das’ and from the indefinite article pattern.</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dirty="0"/>
              <a:t/>
            </a:r>
            <a:br>
              <a:rPr lang="en-GB" dirty="0"/>
            </a:b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(plus continuation as appropriate, for homework)</a:t>
            </a:r>
            <a:r>
              <a:rPr lang="en-GB" dirty="0"/>
              <a:t/>
            </a:r>
            <a:br>
              <a:rPr lang="en-GB" dirty="0"/>
            </a:br>
            <a:r>
              <a:rPr lang="en-GB" b="1" dirty="0"/>
              <a:t/>
            </a:r>
            <a:br>
              <a:rPr lang="en-GB" b="1" dirty="0"/>
            </a:br>
            <a:r>
              <a:rPr lang="en-GB" b="1" dirty="0"/>
              <a:t>Aim: </a:t>
            </a:r>
            <a:r>
              <a:rPr lang="en-GB" b="0" dirty="0"/>
              <a:t>to develop personal expression through application of knowledge of adjective endings R1 (nominative) with a range of nouns.</a:t>
            </a:r>
            <a:br>
              <a:rPr lang="en-GB" b="0" dirty="0"/>
            </a:br>
            <a:r>
              <a:rPr lang="en-GB" b="0" dirty="0"/>
              <a:t/>
            </a:r>
            <a:br>
              <a:rPr lang="en-GB" b="0" dirty="0"/>
            </a:br>
            <a:r>
              <a:rPr lang="en-GB" b="1" dirty="0"/>
              <a:t>Procedure:</a:t>
            </a:r>
            <a:r>
              <a:rPr lang="en-GB" dirty="0"/>
              <a:t/>
            </a:r>
            <a:br>
              <a:rPr lang="en-GB" dirty="0"/>
            </a:br>
            <a:r>
              <a:rPr lang="en-GB" dirty="0"/>
              <a:t>1. Explain the options for this activity.</a:t>
            </a:r>
          </a:p>
          <a:p>
            <a:r>
              <a:rPr lang="en-GB" dirty="0"/>
              <a:t>2. Students either add additional adjectives to the Brecht poem, to describe nouns that are without adjectives.</a:t>
            </a:r>
            <a:br>
              <a:rPr lang="en-GB" dirty="0"/>
            </a:br>
            <a:r>
              <a:rPr lang="en-GB" dirty="0"/>
              <a:t>Or, they write their own ‘Pleasures’ poem – a list of their special moments, favourite things.  They should include some adjectives in front of the noun.</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Answer sheets for the learning HW with the link to the HW sheets are here</a:t>
            </a:r>
            <a:r>
              <a:rPr lang="en-GB" sz="1200" b="0" i="0" smtClean="0">
                <a:latin typeface="+mn-lt"/>
                <a:sym typeface="Calibri"/>
              </a:rPr>
              <a:t>: </a:t>
            </a:r>
            <a:r>
              <a:rPr lang="en-GB" sz="1200" b="1" i="0" smtClean="0">
                <a:latin typeface="+mn-lt"/>
                <a:sym typeface="Calibri"/>
              </a:rPr>
              <a:t>https://resources.ncelp.org/concern/resources/k3569489x?locale=en</a:t>
            </a:r>
            <a:endParaRPr lang="en-GB" sz="1200" b="1" i="0" dirty="0" smtClean="0">
              <a:solidFill>
                <a:schemeClr val="accent1"/>
              </a:solidFill>
              <a:latin typeface="+mn-lt"/>
              <a:ea typeface="Calibri"/>
              <a:cs typeface="Calibri"/>
              <a:sym typeface="Calibri"/>
            </a:endParaRPr>
          </a:p>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Answer sheets for the learning HW with the link to the HW sheets are here</a:t>
            </a:r>
            <a:r>
              <a:rPr lang="en-GB" sz="1200" b="0" i="0" dirty="0" smtClean="0">
                <a:latin typeface="+mn-lt"/>
                <a:sym typeface="Calibri"/>
              </a:rPr>
              <a:t>: </a:t>
            </a:r>
            <a:r>
              <a:rPr lang="en-GB" sz="1200" b="1" i="0" dirty="0" smtClean="0">
                <a:latin typeface="+mn-lt"/>
                <a:sym typeface="Calibri"/>
              </a:rPr>
              <a:t>https://resources.ncelp.org/concern/resources/k3569489x?locale=en</a:t>
            </a:r>
            <a:endParaRPr lang="en-GB" sz="1200" b="1" i="0" dirty="0" smtClean="0">
              <a:solidFill>
                <a:schemeClr val="accent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176658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(slides 2 and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[ai] </a:t>
            </a:r>
            <a:r>
              <a:rPr lang="en-GB" b="0" baseline="0" dirty="0"/>
              <a:t>and link it to SSC </a:t>
            </a:r>
            <a:r>
              <a:rPr lang="en-GB" b="1" baseline="0" dirty="0"/>
              <a:t>[</a:t>
            </a:r>
            <a:r>
              <a:rPr lang="en-GB" b="1" baseline="0" dirty="0" err="1"/>
              <a:t>ei</a:t>
            </a:r>
            <a:r>
              <a:rPr lang="en-GB" b="1" baseline="0" dirty="0"/>
              <a:t>] </a:t>
            </a:r>
            <a:r>
              <a:rPr lang="en-GB" b="0" baseline="0" dirty="0"/>
              <a:t>which has the same pronunciation.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Haifisch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use the right hand to make a shark fin and put it on top of your head]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err="1"/>
              <a:t>Haifisch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err="1"/>
              <a:t>Haifisch</a:t>
            </a:r>
            <a:r>
              <a:rPr lang="en-GB" baseline="0" dirty="0"/>
              <a:t> [&gt;5000]</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077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*Put pics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2 minutes</a:t>
            </a:r>
            <a:br>
              <a:rPr lang="en-GB" dirty="0"/>
            </a:br>
            <a:r>
              <a:rPr lang="en-GB" b="1" dirty="0"/>
              <a:t>Aim: </a:t>
            </a:r>
            <a:r>
              <a:rPr lang="en-GB" dirty="0"/>
              <a:t>This activity highlights similarities and differences in the English and German pronunciation of the SSC [ai], using near-cognates which have not been previously taught. Images are provided to aid recognition. The activity aims to show that the pronunciation of [ai] changes in German, depending on whether the word is a word ‘borrowed’ from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dirty="0"/>
              <a:t/>
            </a:r>
            <a:br>
              <a:rPr lang="en-GB" dirty="0"/>
            </a:br>
            <a:r>
              <a:rPr lang="en-GB" dirty="0"/>
              <a:t>Students write 1-10 in their exercise books and decide if the [ai] in the German word sounds the same as in English, or different from the English. </a:t>
            </a:r>
            <a:br>
              <a:rPr lang="en-GB" dirty="0"/>
            </a:br>
            <a:r>
              <a:rPr lang="en-GB" dirty="0"/>
              <a:t>They then listen to the words and check their answers.</a:t>
            </a:r>
          </a:p>
          <a:p>
            <a:endParaRPr lang="en-GB" dirty="0"/>
          </a:p>
          <a:p>
            <a:r>
              <a:rPr lang="en-GB" b="1" dirty="0"/>
              <a:t>TRANSCRIPT:</a:t>
            </a:r>
          </a:p>
          <a:p>
            <a:pPr marL="228600" indent="-228600">
              <a:buAutoNum type="arabicPeriod"/>
            </a:pPr>
            <a:r>
              <a:rPr lang="en-GB" dirty="0"/>
              <a:t>Detail</a:t>
            </a:r>
          </a:p>
          <a:p>
            <a:pPr marL="228600" indent="-228600">
              <a:buAutoNum type="arabicPeriod"/>
            </a:pPr>
            <a:r>
              <a:rPr lang="en-GB" dirty="0"/>
              <a:t>Mai</a:t>
            </a:r>
          </a:p>
          <a:p>
            <a:pPr marL="228600" indent="-228600">
              <a:buAutoNum type="arabicPeriod"/>
            </a:pPr>
            <a:r>
              <a:rPr lang="en-GB" dirty="0" err="1"/>
              <a:t>Haifisch</a:t>
            </a:r>
            <a:endParaRPr lang="en-GB" dirty="0"/>
          </a:p>
          <a:p>
            <a:pPr marL="228600" indent="-228600">
              <a:buAutoNum type="arabicPeriod"/>
            </a:pPr>
            <a:r>
              <a:rPr lang="en-GB" dirty="0"/>
              <a:t>E-Mail</a:t>
            </a:r>
          </a:p>
          <a:p>
            <a:pPr marL="228600" indent="-228600">
              <a:buAutoNum type="arabicPeriod"/>
            </a:pPr>
            <a:r>
              <a:rPr lang="en-GB" dirty="0"/>
              <a:t>Mainz</a:t>
            </a:r>
          </a:p>
          <a:p>
            <a:pPr marL="228600" indent="-228600">
              <a:buAutoNum type="arabicPeriod"/>
            </a:pPr>
            <a:r>
              <a:rPr lang="en-GB" dirty="0" err="1"/>
              <a:t>trainieren</a:t>
            </a:r>
            <a:endParaRPr lang="en-GB" dirty="0"/>
          </a:p>
          <a:p>
            <a:pPr marL="228600" indent="-228600">
              <a:buAutoNum type="arabicPeriod"/>
            </a:pPr>
            <a:r>
              <a:rPr lang="en-GB" dirty="0" err="1"/>
              <a:t>Puffmais</a:t>
            </a:r>
            <a:endParaRPr lang="en-GB" dirty="0"/>
          </a:p>
          <a:p>
            <a:pPr marL="228600" indent="-228600">
              <a:buAutoNum type="arabicPeriod"/>
            </a:pPr>
            <a:r>
              <a:rPr lang="en-GB" dirty="0" err="1"/>
              <a:t>Kaiserin</a:t>
            </a:r>
            <a:endParaRPr lang="en-GB" dirty="0"/>
          </a:p>
          <a:p>
            <a:pPr marL="228600" indent="-228600">
              <a:buAutoNum type="arabicPeriod"/>
            </a:pPr>
            <a:r>
              <a:rPr lang="en-GB" dirty="0"/>
              <a:t>unfair</a:t>
            </a:r>
          </a:p>
          <a:p>
            <a:pPr marL="228600" indent="-228600">
              <a:buAutoNum type="arabicPeriod"/>
            </a:pPr>
            <a:r>
              <a:rPr lang="en-GB" dirty="0" err="1"/>
              <a:t>Taiwaner</a:t>
            </a:r>
            <a:r>
              <a:rPr lang="en-GB" dirty="0"/>
              <a:t/>
            </a:r>
            <a:br>
              <a:rPr lang="en-GB" dirty="0"/>
            </a:br>
            <a:endParaRPr lang="en-GB" dirty="0"/>
          </a:p>
          <a:p>
            <a:pPr marL="0" indent="0">
              <a:buNone/>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E-Mail [2172] </a:t>
            </a:r>
            <a:r>
              <a:rPr lang="en-GB" b="0" baseline="0" dirty="0" err="1"/>
              <a:t>trainieren</a:t>
            </a:r>
            <a:r>
              <a:rPr lang="en-GB" b="0" baseline="0" dirty="0"/>
              <a:t> [2256] Mai [1048] </a:t>
            </a:r>
            <a:r>
              <a:rPr lang="en-GB" b="0" baseline="0" dirty="0" err="1"/>
              <a:t>Haifisch</a:t>
            </a:r>
            <a:r>
              <a:rPr lang="en-GB" b="0" baseline="0" dirty="0"/>
              <a:t> [&gt;5000] Detail [1787] fair [1803] </a:t>
            </a:r>
            <a:r>
              <a:rPr lang="en-GB" b="0" baseline="0" dirty="0" err="1"/>
              <a:t>Kaiserin</a:t>
            </a:r>
            <a:r>
              <a:rPr lang="en-GB" b="0" baseline="0" dirty="0"/>
              <a:t> [2563] </a:t>
            </a:r>
            <a:r>
              <a:rPr lang="en-GB" b="0" baseline="0" dirty="0" err="1"/>
              <a:t>Puffmais</a:t>
            </a:r>
            <a:r>
              <a:rPr lang="en-GB" b="0" baseline="0" dirty="0"/>
              <a:t> [&gt;5000] </a:t>
            </a:r>
            <a:r>
              <a:rPr lang="en-GB" b="0" baseline="0" dirty="0" err="1"/>
              <a:t>Taiwaner</a:t>
            </a:r>
            <a:r>
              <a:rPr lang="en-GB" b="0" baseline="0" dirty="0"/>
              <a:t> [&gt;5000] </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809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To practise recognition and cued productive recall of new vocabulary.</a:t>
            </a:r>
            <a:br>
              <a:rPr lang="en-GB" b="1" dirty="0"/>
            </a:br>
            <a:endParaRPr lang="en-GB" b="1" baseline="0" dirty="0"/>
          </a:p>
          <a:p>
            <a:r>
              <a:rPr lang="en-US" b="1" dirty="0"/>
              <a:t>Procedure:</a:t>
            </a:r>
          </a:p>
          <a:p>
            <a:r>
              <a:rPr lang="en-US" b="0" dirty="0"/>
              <a:t>1. Students supply the German</a:t>
            </a:r>
            <a:r>
              <a:rPr lang="en-US" b="0" baseline="0" dirty="0"/>
              <a:t> for the word which appears in English.  The aim is to be able to give the German before the teacher counts </a:t>
            </a:r>
            <a:r>
              <a:rPr lang="en-US" b="0" baseline="0" dirty="0" err="1"/>
              <a:t>drei</a:t>
            </a:r>
            <a:r>
              <a:rPr lang="en-US" b="0" baseline="0" dirty="0"/>
              <a:t> – </a:t>
            </a:r>
            <a:r>
              <a:rPr lang="en-US" b="0" baseline="0" dirty="0" err="1"/>
              <a:t>zwei</a:t>
            </a:r>
            <a:r>
              <a:rPr lang="en-US" b="0" baseline="0" dirty="0"/>
              <a:t> – </a:t>
            </a:r>
            <a:r>
              <a:rPr lang="en-US" b="0" baseline="0" dirty="0" err="1"/>
              <a:t>eins</a:t>
            </a:r>
            <a:r>
              <a:rPr lang="en-US" b="0" baseline="0" dirty="0"/>
              <a:t>.</a:t>
            </a:r>
            <a:endParaRPr lang="en-US" b="0" dirty="0"/>
          </a:p>
          <a:p>
            <a:endParaRPr lang="en-US" b="0" dirty="0"/>
          </a:p>
          <a:p>
            <a:r>
              <a:rPr lang="en-US" b="1" dirty="0"/>
              <a:t>Notes:</a:t>
            </a:r>
          </a:p>
          <a:p>
            <a:pPr marL="228600" indent="-228600">
              <a:buAutoNum type="arabicPeriod"/>
            </a:pPr>
            <a:r>
              <a:rPr lang="en-US" b="0" baseline="0" dirty="0"/>
              <a:t>T</a:t>
            </a:r>
            <a:r>
              <a:rPr lang="en-US" b="0" dirty="0"/>
              <a:t>he</a:t>
            </a:r>
            <a:r>
              <a:rPr lang="en-US" b="0" baseline="0" dirty="0"/>
              <a:t> activity</a:t>
            </a:r>
            <a:r>
              <a:rPr lang="en-US" b="0" dirty="0"/>
              <a:t> can be repeated,</a:t>
            </a:r>
            <a:r>
              <a:rPr lang="en-US" b="0" baseline="0" dirty="0"/>
              <a:t> clicking faster through the animations to increase speed of recall.</a:t>
            </a:r>
          </a:p>
          <a:p>
            <a:pPr marL="228600" indent="-228600">
              <a:buAutoNum type="arabicPeriod"/>
            </a:pPr>
            <a:r>
              <a:rPr lang="en-US" b="0" baseline="0" dirty="0"/>
              <a:t>Teachers may wish to give students 30 seconds to look at the German words before showing the English prompts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dirty="0"/>
              <a:t/>
            </a:r>
            <a:br>
              <a:rPr lang="en-GB" dirty="0"/>
            </a:br>
            <a:r>
              <a:rPr lang="en-GB" b="1" baseline="0" dirty="0"/>
              <a:t>Word frequency (1 is the most frequent word in German): </a:t>
            </a:r>
            <a:br>
              <a:rPr lang="en-GB" b="1" baseline="0" dirty="0"/>
            </a:br>
            <a:r>
              <a:rPr lang="de-DE" sz="1200" b="0" i="0" u="none" strike="noStrike" kern="1200" cap="none" dirty="0">
                <a:solidFill>
                  <a:schemeClr val="tx1"/>
                </a:solidFill>
                <a:effectLst/>
                <a:latin typeface="+mn-lt"/>
                <a:ea typeface="Calibri"/>
                <a:cs typeface="Calibri"/>
                <a:sym typeface="Calibri"/>
              </a:rPr>
              <a:t>begreifen [1346] duschen [&gt;5009] Blick [306] Dezember [1527] Jahreszeit [4818] Mal [82] März [987] Pflanze [1667] Schuh [1678] Wechsel [2525]  bequem [3369] freundlich [1566]  wieder [74]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To explain pronominal adjective agreement in R1(nominative) with definite articles.</a:t>
            </a:r>
            <a:r>
              <a:rPr lang="en-GB" dirty="0"/>
              <a:t/>
            </a:r>
            <a:br>
              <a:rPr lang="en-GB" dirty="0"/>
            </a:br>
            <a:r>
              <a:rPr lang="en-GB" dirty="0"/>
              <a:t/>
            </a:r>
            <a:br>
              <a:rPr lang="en-GB" dirty="0"/>
            </a:br>
            <a:r>
              <a:rPr lang="en-GB" b="1" dirty="0"/>
              <a:t>Procedure:</a:t>
            </a:r>
            <a:r>
              <a:rPr lang="en-GB" dirty="0"/>
              <a:t/>
            </a:r>
            <a:br>
              <a:rPr lang="en-GB" dirty="0"/>
            </a:br>
            <a:r>
              <a:rPr lang="en-GB" dirty="0"/>
              <a:t>1. Click and present the knowledge in small steps as per animation.</a:t>
            </a:r>
          </a:p>
          <a:p>
            <a:r>
              <a:rPr lang="en-GB" dirty="0"/>
              <a:t>2. Elicit the key understanding that it is the position of the adjective in relation to the noun that determines if there is an ending or not.</a:t>
            </a:r>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414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A referential activity to practise recognition of adjective endings.  Semantically both adjectives could fit into the each pair of spaces, so students cannot rely on word meaning alone to fill the gaps. </a:t>
            </a:r>
            <a:br>
              <a:rPr lang="en-GB" b="0" dirty="0"/>
            </a:br>
            <a:r>
              <a:rPr lang="en-GB" b="0" dirty="0"/>
              <a:t/>
            </a:r>
            <a:br>
              <a:rPr lang="en-GB" b="0" dirty="0"/>
            </a:br>
            <a:r>
              <a:rPr lang="en-GB" b="1" dirty="0"/>
              <a:t>Procedure:</a:t>
            </a:r>
            <a:r>
              <a:rPr lang="en-GB" dirty="0"/>
              <a:t/>
            </a:r>
            <a:br>
              <a:rPr lang="en-GB" dirty="0"/>
            </a:br>
            <a:r>
              <a:rPr lang="en-GB" dirty="0"/>
              <a:t>1. Ensure students are clear about the task. Then give students time to complete the first pair of gaps.</a:t>
            </a:r>
          </a:p>
          <a:p>
            <a:r>
              <a:rPr lang="en-GB" dirty="0"/>
              <a:t>2. Check answers, and English meanings. Apart from this lesson’s new vocabulary, the remainder was learnt in Y7.</a:t>
            </a:r>
          </a:p>
          <a:p>
            <a:r>
              <a:rPr lang="en-GB" dirty="0"/>
              <a:t>3. Depending on the class, students might complete the rest of the task independently, and then check answers at the end.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(1 is the most frequent word in German): </a:t>
            </a:r>
            <a:br>
              <a:rPr lang="en-GB" b="1" baseline="0" dirty="0"/>
            </a:br>
            <a:r>
              <a:rPr lang="en-GB" dirty="0" err="1"/>
              <a:t>lieb</a:t>
            </a:r>
            <a:r>
              <a:rPr lang="en-GB" dirty="0"/>
              <a:t> [897]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40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To explain pronominal adjective agreement in R1(nominative) with definite articles.</a:t>
            </a:r>
            <a:r>
              <a:rPr lang="en-GB" dirty="0"/>
              <a:t/>
            </a:r>
            <a:br>
              <a:rPr lang="en-GB" dirty="0"/>
            </a:br>
            <a:r>
              <a:rPr lang="en-GB" dirty="0"/>
              <a:t/>
            </a:r>
            <a:br>
              <a:rPr lang="en-GB" dirty="0"/>
            </a:br>
            <a:r>
              <a:rPr lang="en-GB" b="1" dirty="0"/>
              <a:t>Procedure:</a:t>
            </a:r>
            <a:r>
              <a:rPr lang="en-GB" dirty="0"/>
              <a:t/>
            </a:r>
            <a:br>
              <a:rPr lang="en-GB" dirty="0"/>
            </a:br>
            <a:r>
              <a:rPr lang="en-GB" dirty="0"/>
              <a:t>1. Click and present the knowledge in small steps as per animation.</a:t>
            </a:r>
          </a:p>
          <a:p>
            <a:r>
              <a:rPr lang="en-GB" dirty="0"/>
              <a:t>2. Elicit the key understanding that it is the position of the adjective in relation to the noun that determines if there is an ending or not.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589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in written modality the pattern of Row 1 (nominative0 adjective endings for definite and indefinite articles.</a:t>
            </a:r>
            <a:r>
              <a:rPr lang="en-GB" dirty="0"/>
              <a:t/>
            </a:r>
            <a:br>
              <a:rPr lang="en-GB" dirty="0"/>
            </a:br>
            <a:r>
              <a:rPr lang="en-GB" dirty="0"/>
              <a:t/>
            </a:r>
            <a:br>
              <a:rPr lang="en-GB" dirty="0"/>
            </a:br>
            <a:r>
              <a:rPr lang="en-GB" b="1" dirty="0"/>
              <a:t>Procedure:</a:t>
            </a:r>
            <a:r>
              <a:rPr lang="en-GB" dirty="0"/>
              <a:t/>
            </a:r>
            <a:br>
              <a:rPr lang="en-GB" dirty="0"/>
            </a:br>
            <a:r>
              <a:rPr lang="en-GB" dirty="0"/>
              <a:t>1. Students write der/das or </a:t>
            </a:r>
            <a:r>
              <a:rPr lang="en-GB" dirty="0" err="1"/>
              <a:t>ein</a:t>
            </a:r>
            <a:r>
              <a:rPr lang="en-GB" dirty="0"/>
              <a:t> for each of the items 1-8.</a:t>
            </a:r>
          </a:p>
          <a:p>
            <a:r>
              <a:rPr lang="en-GB" dirty="0"/>
              <a:t>2. Click for answers.</a:t>
            </a:r>
          </a:p>
          <a:p>
            <a:endParaRPr lang="en-GB" dirty="0"/>
          </a:p>
          <a:p>
            <a:r>
              <a:rPr lang="en-GB" dirty="0"/>
              <a:t/>
            </a:r>
            <a:br>
              <a:rPr lang="en-GB" dirty="0"/>
            </a:br>
            <a:r>
              <a:rPr lang="en-GB" b="1" baseline="0" dirty="0"/>
              <a:t>Word frequency (1 is the most frequent word in German): </a:t>
            </a:r>
            <a:r>
              <a:rPr lang="en-GB" baseline="0" dirty="0"/>
              <a:t/>
            </a:r>
            <a:br>
              <a:rPr lang="en-GB" baseline="0" dirty="0"/>
            </a:br>
            <a:r>
              <a:rPr lang="en-GB" sz="1200" b="1" i="0" u="none" strike="noStrike" kern="1200" cap="none" dirty="0">
                <a:solidFill>
                  <a:schemeClr val="tx1"/>
                </a:solidFill>
                <a:effectLst/>
                <a:latin typeface="+mn-lt"/>
                <a:ea typeface="Calibri"/>
                <a:cs typeface="Calibri"/>
                <a:sym typeface="Calibri"/>
              </a:rPr>
              <a:t>8.1.1.5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Blick</a:t>
            </a:r>
            <a:r>
              <a:rPr lang="de-DE" sz="1200" b="0" i="0" u="none" strike="noStrike" kern="1200" cap="none" dirty="0">
                <a:solidFill>
                  <a:schemeClr val="tx1"/>
                </a:solidFill>
                <a:effectLst/>
                <a:latin typeface="+mn-lt"/>
                <a:ea typeface="Calibri"/>
                <a:cs typeface="Calibri"/>
                <a:sym typeface="Calibri"/>
              </a:rPr>
              <a:t> [306] </a:t>
            </a:r>
            <a:r>
              <a:rPr lang="de-DE" sz="1200" b="1" i="0" u="none" strike="noStrike" kern="1200" cap="none" dirty="0">
                <a:solidFill>
                  <a:schemeClr val="tx1"/>
                </a:solidFill>
                <a:effectLst/>
                <a:latin typeface="+mn-lt"/>
                <a:ea typeface="Calibri"/>
                <a:cs typeface="Calibri"/>
                <a:sym typeface="Calibri"/>
              </a:rPr>
              <a:t>Mal</a:t>
            </a:r>
            <a:r>
              <a:rPr lang="de-DE" sz="1200" b="0" i="0" u="none" strike="noStrike" kern="1200" cap="none" dirty="0">
                <a:solidFill>
                  <a:schemeClr val="tx1"/>
                </a:solidFill>
                <a:effectLst/>
                <a:latin typeface="+mn-lt"/>
                <a:ea typeface="Calibri"/>
                <a:cs typeface="Calibri"/>
                <a:sym typeface="Calibri"/>
              </a:rPr>
              <a:t> [82] </a:t>
            </a:r>
            <a:r>
              <a:rPr lang="de-DE" sz="1200" b="1" i="0" u="none" strike="noStrike" kern="1200" cap="none" dirty="0">
                <a:solidFill>
                  <a:schemeClr val="tx1"/>
                </a:solidFill>
                <a:effectLst/>
                <a:latin typeface="+mn-lt"/>
                <a:ea typeface="Calibri"/>
                <a:cs typeface="Calibri"/>
                <a:sym typeface="Calibri"/>
              </a:rPr>
              <a:t>Schuh</a:t>
            </a:r>
            <a:r>
              <a:rPr lang="de-DE" sz="1200" b="0" i="0" u="none" strike="noStrike" kern="1200" cap="none" dirty="0">
                <a:solidFill>
                  <a:schemeClr val="tx1"/>
                </a:solidFill>
                <a:effectLst/>
                <a:latin typeface="+mn-lt"/>
                <a:ea typeface="Calibri"/>
                <a:cs typeface="Calibri"/>
                <a:sym typeface="Calibri"/>
              </a:rPr>
              <a:t> [1678] </a:t>
            </a:r>
            <a:r>
              <a:rPr lang="de-DE" sz="1200" b="1" i="0" u="none" strike="noStrike" kern="1200" cap="none" dirty="0">
                <a:solidFill>
                  <a:schemeClr val="tx1"/>
                </a:solidFill>
                <a:effectLst/>
                <a:latin typeface="+mn-lt"/>
                <a:ea typeface="Calibri"/>
                <a:cs typeface="Calibri"/>
                <a:sym typeface="Calibri"/>
              </a:rPr>
              <a:t>bequem</a:t>
            </a:r>
            <a:r>
              <a:rPr lang="de-DE" sz="1200" b="0" i="0" u="none" strike="noStrike" kern="1200" cap="none" dirty="0">
                <a:solidFill>
                  <a:schemeClr val="tx1"/>
                </a:solidFill>
                <a:effectLst/>
                <a:latin typeface="+mn-lt"/>
                <a:ea typeface="Calibri"/>
                <a:cs typeface="Calibri"/>
                <a:sym typeface="Calibri"/>
              </a:rPr>
              <a:t> [3369] </a:t>
            </a:r>
            <a:r>
              <a:rPr lang="de-DE" sz="1200" b="1" i="0" u="none" strike="noStrike" kern="1200" cap="none" dirty="0">
                <a:solidFill>
                  <a:schemeClr val="tx1"/>
                </a:solidFill>
                <a:effectLst/>
                <a:latin typeface="+mn-lt"/>
                <a:ea typeface="Calibri"/>
                <a:cs typeface="Calibri"/>
                <a:sym typeface="Calibri"/>
              </a:rPr>
              <a:t>freundlich</a:t>
            </a:r>
            <a:r>
              <a:rPr lang="de-DE" sz="1200" b="0" i="0" u="none" strike="noStrike" kern="1200" cap="none" dirty="0">
                <a:solidFill>
                  <a:schemeClr val="tx1"/>
                </a:solidFill>
                <a:effectLst/>
                <a:latin typeface="+mn-lt"/>
                <a:ea typeface="Calibri"/>
                <a:cs typeface="Calibri"/>
                <a:sym typeface="Calibri"/>
              </a:rPr>
              <a:t> [1566]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8.1.1.1 (revisit)</a:t>
            </a:r>
            <a:r>
              <a:rPr lang="en-GB" sz="1200" b="1"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Juli</a:t>
            </a:r>
            <a:r>
              <a:rPr lang="de-DE" sz="1200" b="0" i="0" u="none" strike="noStrike" kern="1200" cap="none" dirty="0">
                <a:solidFill>
                  <a:schemeClr val="tx1"/>
                </a:solidFill>
                <a:effectLst/>
                <a:latin typeface="+mn-lt"/>
                <a:ea typeface="Calibri"/>
                <a:cs typeface="Calibri"/>
                <a:sym typeface="Calibri"/>
              </a:rPr>
              <a:t> [1544] </a:t>
            </a:r>
            <a:r>
              <a:rPr lang="de-DE" sz="1200" b="1" i="0" u="none" strike="noStrike" kern="1200" cap="none" dirty="0">
                <a:solidFill>
                  <a:schemeClr val="tx1"/>
                </a:solidFill>
                <a:effectLst/>
                <a:latin typeface="+mn-lt"/>
                <a:ea typeface="Calibri"/>
                <a:cs typeface="Calibri"/>
                <a:sym typeface="Calibri"/>
              </a:rPr>
              <a:t>Spaß</a:t>
            </a:r>
            <a:r>
              <a:rPr lang="de-DE" sz="1200" b="0" i="0" u="none" strike="noStrike" kern="1200" cap="none" dirty="0">
                <a:solidFill>
                  <a:schemeClr val="tx1"/>
                </a:solidFill>
                <a:effectLst/>
                <a:latin typeface="+mn-lt"/>
                <a:ea typeface="Calibri"/>
                <a:cs typeface="Calibri"/>
                <a:sym typeface="Calibri"/>
              </a:rPr>
              <a:t> [1045]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7.3.2.5 (revisit)</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das Dorf </a:t>
            </a:r>
            <a:r>
              <a:rPr lang="de-DE" sz="1200" b="0" i="0" u="none" strike="noStrike" kern="1200" cap="none" dirty="0">
                <a:solidFill>
                  <a:schemeClr val="tx1"/>
                </a:solidFill>
                <a:effectLst/>
                <a:latin typeface="+mn-lt"/>
                <a:ea typeface="Calibri"/>
                <a:cs typeface="Calibri"/>
                <a:sym typeface="Calibri"/>
              </a:rPr>
              <a:t>[684]] </a:t>
            </a:r>
            <a:r>
              <a:rPr lang="de-DE" sz="1200" b="1" i="0" u="none" strike="noStrike" kern="1200" cap="none" dirty="0">
                <a:solidFill>
                  <a:schemeClr val="tx1"/>
                </a:solidFill>
                <a:effectLst/>
                <a:latin typeface="+mn-lt"/>
                <a:ea typeface="Calibri"/>
                <a:cs typeface="Calibri"/>
                <a:sym typeface="Calibri"/>
              </a:rPr>
              <a:t>das Jahr </a:t>
            </a:r>
            <a:r>
              <a:rPr lang="de-DE" sz="1200" b="0" i="0" u="none" strike="noStrike" kern="1200" cap="none" dirty="0">
                <a:solidFill>
                  <a:schemeClr val="tx1"/>
                </a:solidFill>
                <a:effectLst/>
                <a:latin typeface="+mn-lt"/>
                <a:ea typeface="Calibri"/>
                <a:cs typeface="Calibri"/>
                <a:sym typeface="Calibri"/>
              </a:rPr>
              <a:t>[53] </a:t>
            </a:r>
            <a:r>
              <a:rPr lang="de-DE" sz="1200" b="1" i="0" u="none" strike="noStrike" kern="1200" cap="none" dirty="0">
                <a:solidFill>
                  <a:schemeClr val="tx1"/>
                </a:solidFill>
                <a:effectLst/>
                <a:latin typeface="+mn-lt"/>
                <a:ea typeface="Calibri"/>
                <a:cs typeface="Calibri"/>
                <a:sym typeface="Calibri"/>
              </a:rPr>
              <a:t>nächste </a:t>
            </a:r>
            <a:r>
              <a:rPr lang="de-DE" sz="1200" b="0" i="0" u="none" strike="noStrike" kern="1200" cap="none" dirty="0">
                <a:solidFill>
                  <a:schemeClr val="tx1"/>
                </a:solidFill>
                <a:effectLst/>
                <a:latin typeface="+mn-lt"/>
                <a:ea typeface="Calibri"/>
                <a:cs typeface="Calibri"/>
                <a:sym typeface="Calibri"/>
              </a:rPr>
              <a:t>[249]</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9684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89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7320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1246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633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19907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551157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614286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55978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60060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848546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670756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540559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440199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121476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97894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29538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171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881243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029972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221941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3016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297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767520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4928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07429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8461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63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97192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671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722194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393260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1380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487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39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latin typeface="Century Gothic" panose="020B0502020202020204" pitchFamily="34" charset="0"/>
              </a:rPr>
              <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 / Images</a:t>
            </a:r>
            <a:r>
              <a:rPr lang="en-GB" sz="1050" baseline="0" dirty="0">
                <a:solidFill>
                  <a:srgbClr val="002060"/>
                </a:solidFill>
                <a:latin typeface="Century Gothic" panose="020B0502020202020204" pitchFamily="34" charset="0"/>
              </a:rPr>
              <a:t> by Steve Clarke</a:t>
            </a:r>
            <a:endParaRPr lang="en-GB" sz="1050" dirty="0">
              <a:latin typeface="Century Gothic" panose="020B0502020202020204" pitchFamily="34" charset="0"/>
            </a:endParaRPr>
          </a:p>
        </p:txBody>
      </p:sp>
    </p:spTree>
    <p:extLst>
      <p:ext uri="{BB962C8B-B14F-4D97-AF65-F5344CB8AC3E}">
        <p14:creationId xmlns:p14="http://schemas.microsoft.com/office/powerpoint/2010/main" val="13097695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108957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451758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audio" Target="../media/audio17.wav"/><Relationship Id="rId12" Type="http://schemas.openxmlformats.org/officeDocument/2006/relationships/audio" Target="../media/audio22.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image" Target="../media/image27.png"/><Relationship Id="rId10" Type="http://schemas.openxmlformats.org/officeDocument/2006/relationships/audio" Target="../media/audio20.wav"/><Relationship Id="rId4" Type="http://schemas.openxmlformats.org/officeDocument/2006/relationships/audio" Target="../media/audio15.wav"/><Relationship Id="rId9" Type="http://schemas.openxmlformats.org/officeDocument/2006/relationships/audio" Target="../media/audio19.wav"/><Relationship Id="rId14" Type="http://schemas.openxmlformats.org/officeDocument/2006/relationships/image" Target="../media/image30.gif"/></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21.gif"/><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21.gif"/><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3" Type="http://schemas.openxmlformats.org/officeDocument/2006/relationships/image" Target="../media/image1.jpg"/><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15.xml"/><Relationship Id="rId16" Type="http://schemas.openxmlformats.org/officeDocument/2006/relationships/audio" Target="../media/audio34.wav"/><Relationship Id="rId1" Type="http://schemas.openxmlformats.org/officeDocument/2006/relationships/slideLayout" Target="../slideLayouts/slideLayout2.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5" Type="http://schemas.openxmlformats.org/officeDocument/2006/relationships/audio" Target="../media/audio33.wav"/><Relationship Id="rId10" Type="http://schemas.openxmlformats.org/officeDocument/2006/relationships/audio" Target="../media/audio28.wav"/><Relationship Id="rId4" Type="http://schemas.openxmlformats.org/officeDocument/2006/relationships/image" Target="../media/image7.png"/><Relationship Id="rId9" Type="http://schemas.openxmlformats.org/officeDocument/2006/relationships/audio" Target="../media/audio27.wav"/><Relationship Id="rId14" Type="http://schemas.openxmlformats.org/officeDocument/2006/relationships/audio" Target="../media/audio32.wav"/></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1.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5" Type="http://schemas.openxmlformats.org/officeDocument/2006/relationships/image" Target="../media/image1.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hyperlink" Target="https://quizlet.com/gb/514902445/year-8-german-term-11-week-2-flash-cards/" TargetMode="External"/><Relationship Id="rId3" Type="http://schemas.openxmlformats.org/officeDocument/2006/relationships/image" Target="../media/image7.png"/><Relationship Id="rId7" Type="http://schemas.openxmlformats.org/officeDocument/2006/relationships/hyperlink" Target="https://quizlet.com/gb/515025460/year-8-german-term-11-week-6-flash-cards/" TargetMode="Externa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hyperlink" Target="https://resources.ncelp.org/concern/resources/2j62s523c?locale=en" TargetMode="External"/><Relationship Id="rId11" Type="http://schemas.openxmlformats.org/officeDocument/2006/relationships/image" Target="../media/image44.png"/><Relationship Id="rId5" Type="http://schemas.openxmlformats.org/officeDocument/2006/relationships/hyperlink" Target="https://drive.google.com/file/d/1CJQQqW0-LDAOoW4cUl7eT0hTWlySM6Ro/view?usp=sharing" TargetMode="External"/><Relationship Id="rId10"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hyperlink" Target="https://quizlet.com/gb/499226693/year-7-german-term-31-week-4-flash-cards/"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audio" Target="../media/audio13.wav"/><Relationship Id="rId18" Type="http://schemas.openxmlformats.org/officeDocument/2006/relationships/image" Target="../media/image11.png"/><Relationship Id="rId3" Type="http://schemas.openxmlformats.org/officeDocument/2006/relationships/image" Target="../media/image1.jpg"/><Relationship Id="rId21" Type="http://schemas.openxmlformats.org/officeDocument/2006/relationships/image" Target="../media/image14.png"/><Relationship Id="rId7" Type="http://schemas.openxmlformats.org/officeDocument/2006/relationships/audio" Target="../media/audio7.wav"/><Relationship Id="rId12" Type="http://schemas.openxmlformats.org/officeDocument/2006/relationships/audio" Target="../media/audio12.wav"/><Relationship Id="rId17" Type="http://schemas.openxmlformats.org/officeDocument/2006/relationships/image" Target="../media/image10.png"/><Relationship Id="rId2" Type="http://schemas.openxmlformats.org/officeDocument/2006/relationships/notesSlide" Target="../notesSlides/notesSlide4.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audio" Target="../media/audio11.wav"/><Relationship Id="rId5" Type="http://schemas.openxmlformats.org/officeDocument/2006/relationships/audio" Target="../media/audio5.wav"/><Relationship Id="rId15" Type="http://schemas.openxmlformats.org/officeDocument/2006/relationships/image" Target="../media/image8.png"/><Relationship Id="rId23" Type="http://schemas.openxmlformats.org/officeDocument/2006/relationships/image" Target="../media/image16.png"/><Relationship Id="rId10" Type="http://schemas.openxmlformats.org/officeDocument/2006/relationships/audio" Target="../media/audio10.wav"/><Relationship Id="rId19" Type="http://schemas.openxmlformats.org/officeDocument/2006/relationships/image" Target="../media/image12.jpeg"/><Relationship Id="rId4" Type="http://schemas.openxmlformats.org/officeDocument/2006/relationships/image" Target="../media/image7.png"/><Relationship Id="rId9" Type="http://schemas.openxmlformats.org/officeDocument/2006/relationships/audio" Target="../media/audio9.wav"/><Relationship Id="rId14" Type="http://schemas.openxmlformats.org/officeDocument/2006/relationships/audio" Target="../media/audio14.wav"/><Relationship Id="rId22"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990" y="2355761"/>
            <a:ext cx="6757283" cy="1485422"/>
          </a:xfrm>
        </p:spPr>
        <p:txBody>
          <a:bodyPr>
            <a:normAutofit fontScale="90000"/>
          </a:bodyPr>
          <a:lstStyle/>
          <a:p>
            <a:pPr algn="l"/>
            <a:r>
              <a:rPr lang="en-GB" sz="4000" b="1" dirty="0">
                <a:solidFill>
                  <a:prstClr val="white"/>
                </a:solidFill>
              </a:rPr>
              <a:t>Things I like and things that make me happy</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Adjective agreement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[ai] vs [</a:t>
            </a:r>
            <a:r>
              <a:rPr lang="en-GB" sz="3000" dirty="0" err="1">
                <a:solidFill>
                  <a:prstClr val="white"/>
                </a:solidFill>
              </a:rPr>
              <a:t>ei</a:t>
            </a:r>
            <a:r>
              <a:rPr lang="en-GB" sz="3000" dirty="0">
                <a:solidFill>
                  <a:prstClr val="white"/>
                </a:solidFill>
              </a:rPr>
              <a:t>]</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651022"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21</a:t>
            </a:r>
            <a:r>
              <a:rPr lang="en-GB" sz="1400" smtClean="0">
                <a:solidFill>
                  <a:prstClr val="white"/>
                </a:solidFill>
                <a:latin typeface="Century Gothic" panose="020B0502020202020204" pitchFamily="34" charset="0"/>
              </a:rPr>
              <a:t> </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07 </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449391F-0A4A-4F9E-A4E6-5336FD36B5CC}"/>
              </a:ext>
            </a:extLst>
          </p:cNvPr>
          <p:cNvSpPr txBox="1"/>
          <p:nvPr/>
        </p:nvSpPr>
        <p:spPr>
          <a:xfrm>
            <a:off x="136977" y="1257980"/>
            <a:ext cx="9289937" cy="830997"/>
          </a:xfrm>
          <a:prstGeom prst="rect">
            <a:avLst/>
          </a:prstGeom>
          <a:noFill/>
        </p:spPr>
        <p:txBody>
          <a:bodyPr wrap="square" rtlCol="0">
            <a:spAutoFit/>
          </a:bodyPr>
          <a:lstStyle/>
          <a:p>
            <a:r>
              <a:rPr lang="en-US" sz="2400" dirty="0">
                <a:solidFill>
                  <a:schemeClr val="accent5">
                    <a:lumMod val="50000"/>
                  </a:schemeClr>
                </a:solidFill>
              </a:rPr>
              <a:t>Welches Wort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richtig</a:t>
            </a:r>
            <a:r>
              <a:rPr lang="en-US" sz="2400" dirty="0">
                <a:solidFill>
                  <a:schemeClr val="accent5">
                    <a:lumMod val="50000"/>
                  </a:schemeClr>
                </a:solidFill>
              </a:rPr>
              <a:t>?  Oder </a:t>
            </a:r>
            <a:r>
              <a:rPr lang="en-US" sz="2400" dirty="0" err="1">
                <a:solidFill>
                  <a:schemeClr val="accent5">
                    <a:lumMod val="50000"/>
                  </a:schemeClr>
                </a:solidFill>
              </a:rPr>
              <a:t>sind</a:t>
            </a:r>
            <a:r>
              <a:rPr lang="en-US" sz="2400" dirty="0">
                <a:solidFill>
                  <a:schemeClr val="accent5">
                    <a:lumMod val="50000"/>
                  </a:schemeClr>
                </a:solidFill>
              </a:rPr>
              <a:t> </a:t>
            </a:r>
            <a:r>
              <a:rPr lang="en-US" sz="2400" dirty="0" err="1">
                <a:solidFill>
                  <a:schemeClr val="accent5">
                    <a:lumMod val="50000"/>
                  </a:schemeClr>
                </a:solidFill>
              </a:rPr>
              <a:t>beide</a:t>
            </a:r>
            <a:r>
              <a:rPr lang="en-US" sz="2400" dirty="0">
                <a:solidFill>
                  <a:schemeClr val="accent5">
                    <a:lumMod val="50000"/>
                  </a:schemeClr>
                </a:solidFill>
              </a:rPr>
              <a:t> </a:t>
            </a:r>
            <a:r>
              <a:rPr lang="en-US" sz="2400" dirty="0" err="1">
                <a:solidFill>
                  <a:schemeClr val="accent5">
                    <a:lumMod val="50000"/>
                  </a:schemeClr>
                </a:solidFill>
              </a:rPr>
              <a:t>richtig</a:t>
            </a:r>
            <a:r>
              <a:rPr lang="en-US" sz="2400" dirty="0">
                <a:solidFill>
                  <a:schemeClr val="accent5">
                    <a:lumMod val="50000"/>
                  </a:schemeClr>
                </a:solidFill>
              </a:rPr>
              <a:t>?</a:t>
            </a:r>
            <a:br>
              <a:rPr lang="en-US" sz="2400" dirty="0">
                <a:solidFill>
                  <a:schemeClr val="accent5">
                    <a:lumMod val="50000"/>
                  </a:schemeClr>
                </a:solidFill>
              </a:rPr>
            </a:br>
            <a:r>
              <a:rPr lang="en-US" sz="2400" dirty="0">
                <a:solidFill>
                  <a:schemeClr val="accent5">
                    <a:lumMod val="50000"/>
                  </a:schemeClr>
                </a:solidFill>
              </a:rPr>
              <a:t>Wie </a:t>
            </a:r>
            <a:r>
              <a:rPr lang="en-US" sz="2400" dirty="0" err="1">
                <a:solidFill>
                  <a:schemeClr val="accent5">
                    <a:lumMod val="50000"/>
                  </a:schemeClr>
                </a:solidFill>
              </a:rPr>
              <a:t>heißt</a:t>
            </a:r>
            <a:r>
              <a:rPr lang="en-US" sz="2400" dirty="0">
                <a:solidFill>
                  <a:schemeClr val="accent5">
                    <a:lumMod val="50000"/>
                  </a:schemeClr>
                </a:solidFill>
              </a:rPr>
              <a:t> das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Eine </a:t>
            </a:r>
            <a:r>
              <a:rPr lang="en-GB" sz="3600" b="1" dirty="0" err="1">
                <a:solidFill>
                  <a:schemeClr val="bg1"/>
                </a:solidFill>
              </a:rPr>
              <a:t>Lösung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3684470" y="696145"/>
            <a:ext cx="9289937" cy="461665"/>
          </a:xfrm>
          <a:prstGeom prst="rect">
            <a:avLst/>
          </a:prstGeom>
          <a:noFill/>
        </p:spPr>
        <p:txBody>
          <a:bodyPr wrap="square" rtlCol="0">
            <a:spAutoFit/>
          </a:bodyPr>
          <a:lstStyle/>
          <a:p>
            <a:r>
              <a:rPr lang="en-US" sz="2400" dirty="0">
                <a:solidFill>
                  <a:schemeClr val="accent5">
                    <a:lumMod val="50000"/>
                  </a:schemeClr>
                </a:solidFill>
              </a:rPr>
              <a:t>Mia </a:t>
            </a:r>
            <a:r>
              <a:rPr lang="en-US" sz="2400" dirty="0" err="1">
                <a:solidFill>
                  <a:schemeClr val="accent5">
                    <a:lumMod val="50000"/>
                  </a:schemeClr>
                </a:solidFill>
              </a:rPr>
              <a:t>hilft</a:t>
            </a:r>
            <a:r>
              <a:rPr lang="en-US" sz="2400" dirty="0">
                <a:solidFill>
                  <a:schemeClr val="accent5">
                    <a:lumMod val="50000"/>
                  </a:schemeClr>
                </a:solidFill>
              </a:rPr>
              <a:t> Andrea </a:t>
            </a:r>
            <a:r>
              <a:rPr lang="en-US" sz="2400" dirty="0" err="1">
                <a:solidFill>
                  <a:schemeClr val="accent5">
                    <a:lumMod val="50000"/>
                  </a:schemeClr>
                </a:solidFill>
              </a:rPr>
              <a:t>wieder</a:t>
            </a:r>
            <a:r>
              <a:rPr lang="en-US" sz="2400" dirty="0">
                <a:solidFill>
                  <a:schemeClr val="accent5">
                    <a:lumMod val="50000"/>
                  </a:schemeClr>
                </a:solidFill>
              </a:rPr>
              <a:t>. </a:t>
            </a:r>
            <a:r>
              <a:rPr lang="en-US" sz="2400" dirty="0" err="1">
                <a:solidFill>
                  <a:schemeClr val="accent5">
                    <a:lumMod val="50000"/>
                  </a:schemeClr>
                </a:solidFill>
              </a:rPr>
              <a:t>Jetzt</a:t>
            </a:r>
            <a:r>
              <a:rPr lang="en-US" sz="2400" dirty="0">
                <a:solidFill>
                  <a:schemeClr val="accent5">
                    <a:lumMod val="50000"/>
                  </a:schemeClr>
                </a:solidFill>
              </a:rPr>
              <a:t> </a:t>
            </a:r>
            <a:r>
              <a:rPr lang="en-US" sz="2400" dirty="0" err="1">
                <a:solidFill>
                  <a:schemeClr val="accent5">
                    <a:lumMod val="50000"/>
                  </a:schemeClr>
                </a:solidFill>
              </a:rPr>
              <a:t>geht</a:t>
            </a:r>
            <a:r>
              <a:rPr lang="en-US" sz="2400" dirty="0">
                <a:solidFill>
                  <a:schemeClr val="accent5">
                    <a:lumMod val="50000"/>
                  </a:schemeClr>
                </a:solidFill>
              </a:rPr>
              <a:t> es </a:t>
            </a:r>
            <a:r>
              <a:rPr lang="en-US" sz="2400" dirty="0" err="1">
                <a:solidFill>
                  <a:schemeClr val="accent5">
                    <a:lumMod val="50000"/>
                  </a:schemeClr>
                </a:solidFill>
              </a:rPr>
              <a:t>besser</a:t>
            </a:r>
            <a:r>
              <a:rPr lang="en-US" sz="2400" dirty="0">
                <a:solidFill>
                  <a:schemeClr val="accent5">
                    <a:lumMod val="50000"/>
                  </a:schemeClr>
                </a:solidFill>
              </a:rPr>
              <a:t>.</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305817700"/>
              </p:ext>
            </p:extLst>
          </p:nvPr>
        </p:nvGraphicFramePr>
        <p:xfrm>
          <a:off x="4303747" y="1602341"/>
          <a:ext cx="7588350" cy="4439492"/>
        </p:xfrm>
        <a:graphic>
          <a:graphicData uri="http://schemas.openxmlformats.org/drawingml/2006/table">
            <a:tbl>
              <a:tblPr firstRow="1" bandRow="1">
                <a:tableStyleId>{00A15C55-8517-42AA-B614-E9B94910E393}</a:tableStyleId>
              </a:tblPr>
              <a:tblGrid>
                <a:gridCol w="1144592">
                  <a:extLst>
                    <a:ext uri="{9D8B030D-6E8A-4147-A177-3AD203B41FA5}">
                      <a16:colId xmlns:a16="http://schemas.microsoft.com/office/drawing/2014/main" val="2607353726"/>
                    </a:ext>
                  </a:extLst>
                </a:gridCol>
                <a:gridCol w="3715116">
                  <a:extLst>
                    <a:ext uri="{9D8B030D-6E8A-4147-A177-3AD203B41FA5}">
                      <a16:colId xmlns:a16="http://schemas.microsoft.com/office/drawing/2014/main" val="1600817978"/>
                    </a:ext>
                  </a:extLst>
                </a:gridCol>
                <a:gridCol w="2728642">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Englisch</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5">
                              <a:lumMod val="50000"/>
                            </a:schemeClr>
                          </a:solidFill>
                        </a:rPr>
                        <a:t>März</a:t>
                      </a:r>
                      <a:r>
                        <a:rPr lang="en-GB" sz="2400" dirty="0">
                          <a:solidFill>
                            <a:schemeClr val="accent5">
                              <a:lumMod val="50000"/>
                            </a:schemeClr>
                          </a:solidFill>
                        </a:rPr>
                        <a:t>    /   </a:t>
                      </a:r>
                      <a:r>
                        <a:rPr lang="en-GB" sz="2400" dirty="0" err="1">
                          <a:solidFill>
                            <a:schemeClr val="accent5">
                              <a:lumMod val="50000"/>
                            </a:schemeClr>
                          </a:solidFill>
                        </a:rPr>
                        <a:t>Jahreszeit</a:t>
                      </a:r>
                      <a:endParaRPr lang="en-GB" sz="24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5">
                              <a:lumMod val="50000"/>
                            </a:schemeClr>
                          </a:solidFill>
                        </a:rPr>
                        <a:t>Schwimmbad</a:t>
                      </a:r>
                      <a:r>
                        <a:rPr lang="en-GB" sz="2400" dirty="0">
                          <a:solidFill>
                            <a:schemeClr val="accent5">
                              <a:lumMod val="50000"/>
                            </a:schemeClr>
                          </a:solidFill>
                        </a:rPr>
                        <a:t>    /   Tour</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5">
                              <a:lumMod val="50000"/>
                            </a:schemeClr>
                          </a:solidFill>
                        </a:rPr>
                        <a:t>Dorf    /    Kultur</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5">
                              <a:lumMod val="50000"/>
                            </a:schemeClr>
                          </a:solidFill>
                        </a:rPr>
                        <a:t>Monat    /    </a:t>
                      </a:r>
                      <a:r>
                        <a:rPr lang="en-GB" sz="2400" dirty="0" err="1">
                          <a:solidFill>
                            <a:schemeClr val="accent5">
                              <a:lumMod val="50000"/>
                            </a:schemeClr>
                          </a:solidFill>
                        </a:rPr>
                        <a:t>Woche</a:t>
                      </a:r>
                      <a:endParaRPr lang="en-GB" sz="24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5">
                              <a:lumMod val="50000"/>
                            </a:schemeClr>
                          </a:solidFill>
                        </a:rPr>
                        <a:t>Wechsel</a:t>
                      </a:r>
                      <a:r>
                        <a:rPr lang="en-GB" sz="2400" dirty="0">
                          <a:solidFill>
                            <a:schemeClr val="accent5">
                              <a:lumMod val="50000"/>
                            </a:schemeClr>
                          </a:solidFill>
                        </a:rPr>
                        <a:t>     /     </a:t>
                      </a:r>
                      <a:r>
                        <a:rPr lang="en-GB" sz="2400" dirty="0" err="1">
                          <a:solidFill>
                            <a:schemeClr val="accent5">
                              <a:lumMod val="50000"/>
                            </a:schemeClr>
                          </a:solidFill>
                        </a:rPr>
                        <a:t>Blick</a:t>
                      </a:r>
                      <a:endParaRPr lang="en-GB" sz="24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rPr>
                        <a:t>Hose     /   Schuh</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62956">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rPr>
                        <a:t>August    /   </a:t>
                      </a:r>
                      <a:r>
                        <a:rPr lang="en-GB" sz="2400" dirty="0" err="1">
                          <a:solidFill>
                            <a:schemeClr val="accent5">
                              <a:lumMod val="50000"/>
                            </a:schemeClr>
                          </a:solidFill>
                        </a:rPr>
                        <a:t>März</a:t>
                      </a:r>
                      <a:endParaRPr lang="en-GB" sz="24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5">
                              <a:lumMod val="50000"/>
                            </a:schemeClr>
                          </a:solidFill>
                        </a:rPr>
                        <a:t>Jahr</a:t>
                      </a:r>
                      <a:r>
                        <a:rPr lang="en-GB" sz="2400" dirty="0">
                          <a:solidFill>
                            <a:schemeClr val="accent5">
                              <a:lumMod val="50000"/>
                            </a:schemeClr>
                          </a:solidFill>
                        </a:rPr>
                        <a:t>     /   Tag</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10.1.wav"/>
            </a:hlinkClick>
            <a:extLst>
              <a:ext uri="{FF2B5EF4-FFF2-40B4-BE49-F238E27FC236}">
                <a16:creationId xmlns:a16="http://schemas.microsoft.com/office/drawing/2014/main" id="{3B418770-1E72-B240-9307-3BBF955557C6}"/>
              </a:ext>
            </a:extLst>
          </p:cNvPr>
          <p:cNvSpPr/>
          <p:nvPr/>
        </p:nvSpPr>
        <p:spPr>
          <a:xfrm>
            <a:off x="4524196" y="21544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0700" y="2182879"/>
            <a:ext cx="282522" cy="294294"/>
          </a:xfrm>
          <a:prstGeom prst="rect">
            <a:avLst/>
          </a:prstGeom>
        </p:spPr>
      </p:pic>
      <p:sp>
        <p:nvSpPr>
          <p:cNvPr id="11" name="Action Button: Custom 16">
            <a:hlinkClick r:id="" action="ppaction://noaction" highlightClick="1">
              <a:snd r:embed="rId6" name="10.2.wav"/>
            </a:hlinkClick>
            <a:extLst>
              <a:ext uri="{FF2B5EF4-FFF2-40B4-BE49-F238E27FC236}">
                <a16:creationId xmlns:a16="http://schemas.microsoft.com/office/drawing/2014/main" id="{F18D09F0-0D24-5B4F-A26E-132DCCD8073A}"/>
              </a:ext>
            </a:extLst>
          </p:cNvPr>
          <p:cNvSpPr/>
          <p:nvPr/>
        </p:nvSpPr>
        <p:spPr>
          <a:xfrm>
            <a:off x="4524196" y="262707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8572" y="2647346"/>
            <a:ext cx="282522" cy="294294"/>
          </a:xfrm>
          <a:prstGeom prst="rect">
            <a:avLst/>
          </a:prstGeom>
        </p:spPr>
      </p:pic>
      <p:sp>
        <p:nvSpPr>
          <p:cNvPr id="14" name="Action Button: Custom 16">
            <a:hlinkClick r:id="" action="ppaction://noaction" highlightClick="1">
              <a:snd r:embed="rId7" name="10.3.wav"/>
            </a:hlinkClick>
            <a:extLst>
              <a:ext uri="{FF2B5EF4-FFF2-40B4-BE49-F238E27FC236}">
                <a16:creationId xmlns:a16="http://schemas.microsoft.com/office/drawing/2014/main" id="{747EFDEF-0DCF-DB44-BBF0-27990DDE521B}"/>
              </a:ext>
            </a:extLst>
          </p:cNvPr>
          <p:cNvSpPr/>
          <p:nvPr/>
        </p:nvSpPr>
        <p:spPr>
          <a:xfrm>
            <a:off x="4522118" y="31377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8610" y="3127509"/>
            <a:ext cx="282522" cy="294294"/>
          </a:xfrm>
          <a:prstGeom prst="rect">
            <a:avLst/>
          </a:prstGeom>
        </p:spPr>
      </p:pic>
      <p:sp>
        <p:nvSpPr>
          <p:cNvPr id="17" name="Action Button: Custom 16">
            <a:hlinkClick r:id="" action="ppaction://noaction" highlightClick="1">
              <a:snd r:embed="rId8" name="10.4.wav"/>
            </a:hlinkClick>
            <a:extLst>
              <a:ext uri="{FF2B5EF4-FFF2-40B4-BE49-F238E27FC236}">
                <a16:creationId xmlns:a16="http://schemas.microsoft.com/office/drawing/2014/main" id="{408DED6B-8D00-7843-820C-3A35CED50594}"/>
              </a:ext>
            </a:extLst>
          </p:cNvPr>
          <p:cNvSpPr/>
          <p:nvPr/>
        </p:nvSpPr>
        <p:spPr>
          <a:xfrm>
            <a:off x="4522118" y="36199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1311" y="3670785"/>
            <a:ext cx="282522" cy="294294"/>
          </a:xfrm>
          <a:prstGeom prst="rect">
            <a:avLst/>
          </a:prstGeom>
        </p:spPr>
      </p:pic>
      <p:sp>
        <p:nvSpPr>
          <p:cNvPr id="20" name="Action Button: Custom 16">
            <a:hlinkClick r:id="" action="ppaction://noaction" highlightClick="1">
              <a:snd r:embed="rId9" name="10.5.wav"/>
            </a:hlinkClick>
            <a:extLst>
              <a:ext uri="{FF2B5EF4-FFF2-40B4-BE49-F238E27FC236}">
                <a16:creationId xmlns:a16="http://schemas.microsoft.com/office/drawing/2014/main" id="{25121CCC-82F7-F14F-B30E-8A5AD31BE634}"/>
              </a:ext>
            </a:extLst>
          </p:cNvPr>
          <p:cNvSpPr/>
          <p:nvPr/>
        </p:nvSpPr>
        <p:spPr>
          <a:xfrm>
            <a:off x="4522118" y="413747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1362" y="4186562"/>
            <a:ext cx="282522" cy="294294"/>
          </a:xfrm>
          <a:prstGeom prst="rect">
            <a:avLst/>
          </a:prstGeom>
        </p:spPr>
      </p:pic>
      <p:sp>
        <p:nvSpPr>
          <p:cNvPr id="23" name="Action Button: Custom 16">
            <a:hlinkClick r:id="" action="ppaction://noaction" highlightClick="1">
              <a:snd r:embed="rId10" name="10.6.wav"/>
            </a:hlinkClick>
            <a:extLst>
              <a:ext uri="{FF2B5EF4-FFF2-40B4-BE49-F238E27FC236}">
                <a16:creationId xmlns:a16="http://schemas.microsoft.com/office/drawing/2014/main" id="{DA5FAA28-0FFE-FD44-82BD-8BEA8CA05A2D}"/>
              </a:ext>
            </a:extLst>
          </p:cNvPr>
          <p:cNvSpPr/>
          <p:nvPr/>
        </p:nvSpPr>
        <p:spPr>
          <a:xfrm>
            <a:off x="4526912" y="46233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8457" y="4149032"/>
            <a:ext cx="282522" cy="294294"/>
          </a:xfrm>
          <a:prstGeom prst="rect">
            <a:avLst/>
          </a:prstGeom>
        </p:spPr>
      </p:pic>
      <p:sp>
        <p:nvSpPr>
          <p:cNvPr id="26" name="Action Button: Custom 16">
            <a:hlinkClick r:id="" action="ppaction://noaction" highlightClick="1">
              <a:snd r:embed="rId11" name="10.7.wav"/>
            </a:hlinkClick>
            <a:extLst>
              <a:ext uri="{FF2B5EF4-FFF2-40B4-BE49-F238E27FC236}">
                <a16:creationId xmlns:a16="http://schemas.microsoft.com/office/drawing/2014/main" id="{B941CF18-9FF3-084E-9E12-F82721CE7509}"/>
              </a:ext>
            </a:extLst>
          </p:cNvPr>
          <p:cNvSpPr/>
          <p:nvPr/>
        </p:nvSpPr>
        <p:spPr>
          <a:xfrm>
            <a:off x="4532312" y="51297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050" y="4661095"/>
            <a:ext cx="282522" cy="294294"/>
          </a:xfrm>
          <a:prstGeom prst="rect">
            <a:avLst/>
          </a:prstGeom>
        </p:spPr>
      </p:pic>
      <p:sp>
        <p:nvSpPr>
          <p:cNvPr id="29" name="Action Button: Custom 16">
            <a:hlinkClick r:id="" action="ppaction://noaction" highlightClick="1">
              <a:snd r:embed="rId12" name="10.8.wav"/>
            </a:hlinkClick>
            <a:extLst>
              <a:ext uri="{FF2B5EF4-FFF2-40B4-BE49-F238E27FC236}">
                <a16:creationId xmlns:a16="http://schemas.microsoft.com/office/drawing/2014/main" id="{13F9AB66-2DAB-A849-89C4-7AF59987F5A8}"/>
              </a:ext>
            </a:extLst>
          </p:cNvPr>
          <p:cNvSpPr/>
          <p:nvPr/>
        </p:nvSpPr>
        <p:spPr>
          <a:xfrm>
            <a:off x="4522118" y="561690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5939" y="5168437"/>
            <a:ext cx="282522" cy="294294"/>
          </a:xfrm>
          <a:prstGeom prst="rect">
            <a:avLst/>
          </a:prstGeom>
        </p:spPr>
      </p:pic>
      <p:pic>
        <p:nvPicPr>
          <p:cNvPr id="32" name="Picture 31">
            <a:extLst>
              <a:ext uri="{FF2B5EF4-FFF2-40B4-BE49-F238E27FC236}">
                <a16:creationId xmlns:a16="http://schemas.microsoft.com/office/drawing/2014/main" id="{DA18BD53-0723-44CD-8CF0-2CF4726FDFAE}"/>
              </a:ext>
            </a:extLst>
          </p:cNvPr>
          <p:cNvPicPr>
            <a:picLocks noChangeAspect="1"/>
          </p:cNvPicPr>
          <p:nvPr/>
        </p:nvPicPr>
        <p:blipFill>
          <a:blip r:embed="rId13"/>
          <a:stretch>
            <a:fillRect/>
          </a:stretch>
        </p:blipFill>
        <p:spPr>
          <a:xfrm>
            <a:off x="262381" y="2749408"/>
            <a:ext cx="1798401" cy="1974468"/>
          </a:xfrm>
          <a:prstGeom prst="rect">
            <a:avLst/>
          </a:prstGeom>
        </p:spPr>
      </p:pic>
      <p:pic>
        <p:nvPicPr>
          <p:cNvPr id="33" name="Picture 32" descr="A close up of a logo&#10;&#10;Description automatically generated">
            <a:extLst>
              <a:ext uri="{FF2B5EF4-FFF2-40B4-BE49-F238E27FC236}">
                <a16:creationId xmlns:a16="http://schemas.microsoft.com/office/drawing/2014/main" id="{CC302DFC-63EA-4011-A2DE-6E0BD98751C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97588" y="2825584"/>
            <a:ext cx="1798401" cy="1835511"/>
          </a:xfrm>
          <a:prstGeom prst="rect">
            <a:avLst/>
          </a:prstGeom>
        </p:spPr>
      </p:pic>
      <p:pic>
        <p:nvPicPr>
          <p:cNvPr id="35" name="Picture 34" descr="green checkmark">
            <a:extLst>
              <a:ext uri="{FF2B5EF4-FFF2-40B4-BE49-F238E27FC236}">
                <a16:creationId xmlns:a16="http://schemas.microsoft.com/office/drawing/2014/main" id="{B04CAF9B-7B68-44E7-9B84-270C3DEAA9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8178" y="5164223"/>
            <a:ext cx="282522" cy="294294"/>
          </a:xfrm>
          <a:prstGeom prst="rect">
            <a:avLst/>
          </a:prstGeom>
        </p:spPr>
      </p:pic>
      <p:pic>
        <p:nvPicPr>
          <p:cNvPr id="36" name="Picture 35" descr="green checkmark">
            <a:extLst>
              <a:ext uri="{FF2B5EF4-FFF2-40B4-BE49-F238E27FC236}">
                <a16:creationId xmlns:a16="http://schemas.microsoft.com/office/drawing/2014/main" id="{F264402D-C908-407F-B357-A2AB9832D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6428" y="5680216"/>
            <a:ext cx="282522" cy="294294"/>
          </a:xfrm>
          <a:prstGeom prst="rect">
            <a:avLst/>
          </a:prstGeom>
        </p:spPr>
      </p:pic>
      <p:sp>
        <p:nvSpPr>
          <p:cNvPr id="37" name="TextBox 36">
            <a:extLst>
              <a:ext uri="{FF2B5EF4-FFF2-40B4-BE49-F238E27FC236}">
                <a16:creationId xmlns:a16="http://schemas.microsoft.com/office/drawing/2014/main" id="{0DAE258D-BE22-4AA1-9809-E50ACF3D1233}"/>
              </a:ext>
            </a:extLst>
          </p:cNvPr>
          <p:cNvSpPr txBox="1"/>
          <p:nvPr/>
        </p:nvSpPr>
        <p:spPr>
          <a:xfrm>
            <a:off x="9492144" y="2154440"/>
            <a:ext cx="2519107" cy="461665"/>
          </a:xfrm>
          <a:prstGeom prst="rect">
            <a:avLst/>
          </a:prstGeom>
          <a:noFill/>
        </p:spPr>
        <p:txBody>
          <a:bodyPr wrap="square" rtlCol="0">
            <a:spAutoFit/>
          </a:bodyPr>
          <a:lstStyle/>
          <a:p>
            <a:pPr algn="l"/>
            <a:r>
              <a:rPr lang="en-GB" sz="2400" dirty="0">
                <a:solidFill>
                  <a:schemeClr val="accent5">
                    <a:lumMod val="50000"/>
                  </a:schemeClr>
                </a:solidFill>
              </a:rPr>
              <a:t>a warm season</a:t>
            </a:r>
          </a:p>
        </p:txBody>
      </p:sp>
      <p:sp>
        <p:nvSpPr>
          <p:cNvPr id="38" name="TextBox 37">
            <a:extLst>
              <a:ext uri="{FF2B5EF4-FFF2-40B4-BE49-F238E27FC236}">
                <a16:creationId xmlns:a16="http://schemas.microsoft.com/office/drawing/2014/main" id="{CC0AA323-68D5-4AA7-B978-6D4BE9FE9F47}"/>
              </a:ext>
            </a:extLst>
          </p:cNvPr>
          <p:cNvSpPr txBox="1"/>
          <p:nvPr/>
        </p:nvSpPr>
        <p:spPr>
          <a:xfrm>
            <a:off x="9426914" y="2588757"/>
            <a:ext cx="2367487" cy="472634"/>
          </a:xfrm>
          <a:prstGeom prst="rect">
            <a:avLst/>
          </a:prstGeom>
          <a:noFill/>
        </p:spPr>
        <p:txBody>
          <a:bodyPr wrap="square" rtlCol="0">
            <a:spAutoFit/>
          </a:bodyPr>
          <a:lstStyle/>
          <a:p>
            <a:pPr algn="ctr"/>
            <a:r>
              <a:rPr lang="en-GB" sz="2400" dirty="0">
                <a:solidFill>
                  <a:schemeClr val="accent5">
                    <a:lumMod val="50000"/>
                  </a:schemeClr>
                </a:solidFill>
              </a:rPr>
              <a:t>a big pool</a:t>
            </a:r>
          </a:p>
        </p:txBody>
      </p:sp>
      <p:sp>
        <p:nvSpPr>
          <p:cNvPr id="39" name="TextBox 38">
            <a:extLst>
              <a:ext uri="{FF2B5EF4-FFF2-40B4-BE49-F238E27FC236}">
                <a16:creationId xmlns:a16="http://schemas.microsoft.com/office/drawing/2014/main" id="{6C089199-EE15-4F61-AF7F-4ECC58961A85}"/>
              </a:ext>
            </a:extLst>
          </p:cNvPr>
          <p:cNvSpPr txBox="1"/>
          <p:nvPr/>
        </p:nvSpPr>
        <p:spPr>
          <a:xfrm>
            <a:off x="9116188" y="3061391"/>
            <a:ext cx="2741366" cy="461665"/>
          </a:xfrm>
          <a:prstGeom prst="rect">
            <a:avLst/>
          </a:prstGeom>
          <a:noFill/>
        </p:spPr>
        <p:txBody>
          <a:bodyPr wrap="square" rtlCol="0">
            <a:spAutoFit/>
          </a:bodyPr>
          <a:lstStyle/>
          <a:p>
            <a:pPr algn="ctr"/>
            <a:r>
              <a:rPr lang="en-GB" sz="2400" dirty="0">
                <a:solidFill>
                  <a:schemeClr val="accent5">
                    <a:lumMod val="50000"/>
                  </a:schemeClr>
                </a:solidFill>
              </a:rPr>
              <a:t>a great culture</a:t>
            </a:r>
          </a:p>
        </p:txBody>
      </p:sp>
      <p:sp>
        <p:nvSpPr>
          <p:cNvPr id="40" name="TextBox 39">
            <a:extLst>
              <a:ext uri="{FF2B5EF4-FFF2-40B4-BE49-F238E27FC236}">
                <a16:creationId xmlns:a16="http://schemas.microsoft.com/office/drawing/2014/main" id="{C0AA4A3E-AF8A-4AFE-885E-C87C0BB280DA}"/>
              </a:ext>
            </a:extLst>
          </p:cNvPr>
          <p:cNvSpPr txBox="1"/>
          <p:nvPr/>
        </p:nvSpPr>
        <p:spPr>
          <a:xfrm>
            <a:off x="9096842" y="3613490"/>
            <a:ext cx="2860485" cy="461665"/>
          </a:xfrm>
          <a:prstGeom prst="rect">
            <a:avLst/>
          </a:prstGeom>
          <a:noFill/>
        </p:spPr>
        <p:txBody>
          <a:bodyPr wrap="square" rtlCol="0">
            <a:spAutoFit/>
          </a:bodyPr>
          <a:lstStyle/>
          <a:p>
            <a:pPr algn="ctr"/>
            <a:r>
              <a:rPr lang="en-GB" sz="2400" dirty="0">
                <a:solidFill>
                  <a:schemeClr val="accent5">
                    <a:lumMod val="50000"/>
                  </a:schemeClr>
                </a:solidFill>
              </a:rPr>
              <a:t>a pleasant month</a:t>
            </a:r>
          </a:p>
        </p:txBody>
      </p:sp>
      <p:sp>
        <p:nvSpPr>
          <p:cNvPr id="41" name="TextBox 40">
            <a:extLst>
              <a:ext uri="{FF2B5EF4-FFF2-40B4-BE49-F238E27FC236}">
                <a16:creationId xmlns:a16="http://schemas.microsoft.com/office/drawing/2014/main" id="{AAA10663-4014-4EB8-8AF5-489260EFDD41}"/>
              </a:ext>
            </a:extLst>
          </p:cNvPr>
          <p:cNvSpPr txBox="1"/>
          <p:nvPr/>
        </p:nvSpPr>
        <p:spPr>
          <a:xfrm>
            <a:off x="9338446" y="4095431"/>
            <a:ext cx="2519107" cy="400110"/>
          </a:xfrm>
          <a:prstGeom prst="rect">
            <a:avLst/>
          </a:prstGeom>
          <a:noFill/>
        </p:spPr>
        <p:txBody>
          <a:bodyPr wrap="square" rtlCol="0">
            <a:spAutoFit/>
          </a:bodyPr>
          <a:lstStyle/>
          <a:p>
            <a:pPr algn="ctr"/>
            <a:r>
              <a:rPr lang="en-GB" sz="2000" dirty="0">
                <a:solidFill>
                  <a:schemeClr val="accent5">
                    <a:lumMod val="50000"/>
                  </a:schemeClr>
                </a:solidFill>
              </a:rPr>
              <a:t>small change/look</a:t>
            </a:r>
          </a:p>
        </p:txBody>
      </p:sp>
      <p:sp>
        <p:nvSpPr>
          <p:cNvPr id="42" name="TextBox 41">
            <a:extLst>
              <a:ext uri="{FF2B5EF4-FFF2-40B4-BE49-F238E27FC236}">
                <a16:creationId xmlns:a16="http://schemas.microsoft.com/office/drawing/2014/main" id="{D64DB11F-E379-46AD-9335-BD5E730318DC}"/>
              </a:ext>
            </a:extLst>
          </p:cNvPr>
          <p:cNvSpPr txBox="1"/>
          <p:nvPr/>
        </p:nvSpPr>
        <p:spPr>
          <a:xfrm>
            <a:off x="9338445" y="4605772"/>
            <a:ext cx="2519107" cy="461665"/>
          </a:xfrm>
          <a:prstGeom prst="rect">
            <a:avLst/>
          </a:prstGeom>
          <a:noFill/>
        </p:spPr>
        <p:txBody>
          <a:bodyPr wrap="square" rtlCol="0">
            <a:spAutoFit/>
          </a:bodyPr>
          <a:lstStyle/>
          <a:p>
            <a:pPr algn="ctr"/>
            <a:r>
              <a:rPr lang="en-GB" sz="2400" dirty="0">
                <a:solidFill>
                  <a:schemeClr val="accent5">
                    <a:lumMod val="50000"/>
                  </a:schemeClr>
                </a:solidFill>
              </a:rPr>
              <a:t>comfy trousers</a:t>
            </a:r>
          </a:p>
        </p:txBody>
      </p:sp>
      <p:sp>
        <p:nvSpPr>
          <p:cNvPr id="43" name="TextBox 42">
            <a:extLst>
              <a:ext uri="{FF2B5EF4-FFF2-40B4-BE49-F238E27FC236}">
                <a16:creationId xmlns:a16="http://schemas.microsoft.com/office/drawing/2014/main" id="{FAF7C46B-990C-4968-ABB3-E13160A0BB96}"/>
              </a:ext>
            </a:extLst>
          </p:cNvPr>
          <p:cNvSpPr txBox="1"/>
          <p:nvPr/>
        </p:nvSpPr>
        <p:spPr>
          <a:xfrm>
            <a:off x="8860980" y="5092969"/>
            <a:ext cx="3150272" cy="400110"/>
          </a:xfrm>
          <a:prstGeom prst="rect">
            <a:avLst/>
          </a:prstGeom>
          <a:noFill/>
        </p:spPr>
        <p:txBody>
          <a:bodyPr wrap="square" rtlCol="0">
            <a:spAutoFit/>
          </a:bodyPr>
          <a:lstStyle/>
          <a:p>
            <a:pPr algn="ctr"/>
            <a:r>
              <a:rPr lang="en-GB" sz="2000" dirty="0">
                <a:solidFill>
                  <a:schemeClr val="accent5">
                    <a:lumMod val="50000"/>
                  </a:schemeClr>
                </a:solidFill>
              </a:rPr>
              <a:t>a lovely August/March</a:t>
            </a:r>
          </a:p>
        </p:txBody>
      </p:sp>
      <p:sp>
        <p:nvSpPr>
          <p:cNvPr id="44" name="TextBox 43">
            <a:extLst>
              <a:ext uri="{FF2B5EF4-FFF2-40B4-BE49-F238E27FC236}">
                <a16:creationId xmlns:a16="http://schemas.microsoft.com/office/drawing/2014/main" id="{24C5566E-D211-4BE0-A1AE-B78F2ADDA8FB}"/>
              </a:ext>
            </a:extLst>
          </p:cNvPr>
          <p:cNvSpPr txBox="1"/>
          <p:nvPr/>
        </p:nvSpPr>
        <p:spPr>
          <a:xfrm>
            <a:off x="9319101" y="5593561"/>
            <a:ext cx="2519107" cy="461665"/>
          </a:xfrm>
          <a:prstGeom prst="rect">
            <a:avLst/>
          </a:prstGeom>
          <a:noFill/>
        </p:spPr>
        <p:txBody>
          <a:bodyPr wrap="square" rtlCol="0">
            <a:spAutoFit/>
          </a:bodyPr>
          <a:lstStyle/>
          <a:p>
            <a:pPr algn="ctr"/>
            <a:r>
              <a:rPr lang="en-GB" sz="2400" dirty="0">
                <a:solidFill>
                  <a:schemeClr val="accent5">
                    <a:lumMod val="50000"/>
                  </a:schemeClr>
                </a:solidFill>
              </a:rPr>
              <a:t>a long day</a:t>
            </a:r>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99018" cy="707849"/>
          </a:xfrm>
        </p:spPr>
        <p:txBody>
          <a:bodyPr>
            <a:normAutofit/>
          </a:bodyPr>
          <a:lstStyle/>
          <a:p>
            <a:r>
              <a:rPr lang="en-GB" sz="3600" b="1" dirty="0" err="1">
                <a:solidFill>
                  <a:schemeClr val="bg1"/>
                </a:solidFill>
              </a:rPr>
              <a:t>Katjas</a:t>
            </a:r>
            <a:r>
              <a:rPr lang="en-GB" sz="3600" b="1" dirty="0">
                <a:solidFill>
                  <a:schemeClr val="bg1"/>
                </a:solidFill>
              </a:rPr>
              <a:t> </a:t>
            </a:r>
            <a:r>
              <a:rPr lang="en-GB" sz="3600" b="1" dirty="0" err="1">
                <a:solidFill>
                  <a:schemeClr val="bg1"/>
                </a:solidFill>
              </a:rPr>
              <a:t>Lieblingssachen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0" y="1276243"/>
            <a:ext cx="9088691" cy="461665"/>
          </a:xfrm>
          <a:prstGeom prst="rect">
            <a:avLst/>
          </a:prstGeom>
          <a:noFill/>
        </p:spPr>
        <p:txBody>
          <a:bodyPr wrap="square" rtlCol="0">
            <a:spAutoFit/>
          </a:bodyPr>
          <a:lstStyle/>
          <a:p>
            <a:r>
              <a:rPr lang="en-US" sz="2400" dirty="0">
                <a:solidFill>
                  <a:schemeClr val="accent5">
                    <a:lumMod val="50000"/>
                  </a:schemeClr>
                </a:solidFill>
              </a:rPr>
              <a:t>Katja </a:t>
            </a:r>
            <a:r>
              <a:rPr lang="en-US" sz="2400" dirty="0" err="1">
                <a:solidFill>
                  <a:schemeClr val="accent5">
                    <a:lumMod val="50000"/>
                  </a:schemeClr>
                </a:solidFill>
              </a:rPr>
              <a:t>denkt</a:t>
            </a:r>
            <a:r>
              <a:rPr lang="en-US" sz="2400" dirty="0">
                <a:solidFill>
                  <a:schemeClr val="accent5">
                    <a:lumMod val="50000"/>
                  </a:schemeClr>
                </a:solidFill>
              </a:rPr>
              <a:t> an </a:t>
            </a:r>
            <a:r>
              <a:rPr lang="en-US" sz="2400" dirty="0" err="1">
                <a:solidFill>
                  <a:schemeClr val="accent5">
                    <a:lumMod val="50000"/>
                  </a:schemeClr>
                </a:solidFill>
              </a:rPr>
              <a:t>ihre</a:t>
            </a:r>
            <a:r>
              <a:rPr lang="en-US" sz="2400" dirty="0">
                <a:solidFill>
                  <a:schemeClr val="accent5">
                    <a:lumMod val="50000"/>
                  </a:schemeClr>
                </a:solidFill>
              </a:rPr>
              <a:t> </a:t>
            </a:r>
            <a:r>
              <a:rPr lang="en-US" sz="2400" dirty="0" err="1">
                <a:solidFill>
                  <a:schemeClr val="accent5">
                    <a:lumMod val="50000"/>
                  </a:schemeClr>
                </a:solidFill>
              </a:rPr>
              <a:t>Lieblingssachen</a:t>
            </a:r>
            <a:r>
              <a:rPr lang="en-US" sz="2400" dirty="0">
                <a:solidFill>
                  <a:schemeClr val="accent5">
                    <a:lumMod val="50000"/>
                  </a:schemeClr>
                </a:solidFill>
              </a:rPr>
              <a:t>. Was </a:t>
            </a:r>
            <a:r>
              <a:rPr lang="en-US" sz="2400" dirty="0" err="1">
                <a:solidFill>
                  <a:schemeClr val="accent5">
                    <a:lumMod val="50000"/>
                  </a:schemeClr>
                </a:solidFill>
              </a:rPr>
              <a:t>sind</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a:t>
            </a:r>
          </a:p>
        </p:txBody>
      </p:sp>
      <p:pic>
        <p:nvPicPr>
          <p:cNvPr id="6" name="Picture 5" descr="A close up of a logo&#10;&#10;Description automatically generated">
            <a:extLst>
              <a:ext uri="{FF2B5EF4-FFF2-40B4-BE49-F238E27FC236}">
                <a16:creationId xmlns:a16="http://schemas.microsoft.com/office/drawing/2014/main" id="{5638A855-7857-4DE3-A7B8-82DB4E436E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9208" y="3349423"/>
            <a:ext cx="1409528" cy="1741181"/>
          </a:xfrm>
          <a:prstGeom prst="rect">
            <a:avLst/>
          </a:prstGeom>
        </p:spPr>
      </p:pic>
      <p:sp>
        <p:nvSpPr>
          <p:cNvPr id="2" name="Thought Bubble: Cloud 1">
            <a:extLst>
              <a:ext uri="{FF2B5EF4-FFF2-40B4-BE49-F238E27FC236}">
                <a16:creationId xmlns:a16="http://schemas.microsoft.com/office/drawing/2014/main" id="{423C8F22-C7BA-49BA-A8D1-047FEC93EBEB}"/>
              </a:ext>
            </a:extLst>
          </p:cNvPr>
          <p:cNvSpPr/>
          <p:nvPr/>
        </p:nvSpPr>
        <p:spPr>
          <a:xfrm>
            <a:off x="878539" y="5004073"/>
            <a:ext cx="2978727" cy="1335338"/>
          </a:xfrm>
          <a:prstGeom prst="cloudCallout">
            <a:avLst>
              <a:gd name="adj1" fmla="val 78405"/>
              <a:gd name="adj2" fmla="val -103174"/>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96345CF-7F9E-4621-8E4A-2820EDA5153F}"/>
              </a:ext>
            </a:extLst>
          </p:cNvPr>
          <p:cNvSpPr txBox="1"/>
          <p:nvPr/>
        </p:nvSpPr>
        <p:spPr>
          <a:xfrm>
            <a:off x="1072503" y="5348861"/>
            <a:ext cx="2784763" cy="461665"/>
          </a:xfrm>
          <a:prstGeom prst="rect">
            <a:avLst/>
          </a:prstGeom>
          <a:noFill/>
        </p:spPr>
        <p:txBody>
          <a:bodyPr wrap="square" rtlCol="0">
            <a:spAutoFit/>
          </a:bodyPr>
          <a:lstStyle/>
          <a:p>
            <a:pPr algn="l"/>
            <a:r>
              <a:rPr lang="en-GB" sz="2400" dirty="0" err="1">
                <a:solidFill>
                  <a:schemeClr val="accent5">
                    <a:lumMod val="50000"/>
                  </a:schemeClr>
                </a:solidFill>
              </a:rPr>
              <a:t>ein</a:t>
            </a:r>
            <a:r>
              <a:rPr lang="en-GB" sz="2400" dirty="0">
                <a:solidFill>
                  <a:schemeClr val="accent5">
                    <a:lumMod val="50000"/>
                  </a:schemeClr>
                </a:solidFill>
              </a:rPr>
              <a:t> ______ </a:t>
            </a:r>
            <a:r>
              <a:rPr lang="en-GB" sz="2400" dirty="0" err="1">
                <a:solidFill>
                  <a:schemeClr val="accent5">
                    <a:lumMod val="50000"/>
                  </a:schemeClr>
                </a:solidFill>
              </a:rPr>
              <a:t>Urlaub</a:t>
            </a:r>
            <a:endParaRPr lang="en-GB" sz="2400" dirty="0">
              <a:solidFill>
                <a:schemeClr val="accent5">
                  <a:lumMod val="50000"/>
                </a:schemeClr>
              </a:solidFill>
            </a:endParaRPr>
          </a:p>
        </p:txBody>
      </p:sp>
      <p:sp>
        <p:nvSpPr>
          <p:cNvPr id="9" name="Heart 8">
            <a:extLst>
              <a:ext uri="{FF2B5EF4-FFF2-40B4-BE49-F238E27FC236}">
                <a16:creationId xmlns:a16="http://schemas.microsoft.com/office/drawing/2014/main" id="{4A3EF45D-764F-4D86-B5E7-14AE515C3195}"/>
              </a:ext>
            </a:extLst>
          </p:cNvPr>
          <p:cNvSpPr/>
          <p:nvPr/>
        </p:nvSpPr>
        <p:spPr>
          <a:xfrm>
            <a:off x="3046775" y="4961213"/>
            <a:ext cx="527260" cy="32043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F481414-AB85-4275-86AD-EBCEF2EDC739}"/>
              </a:ext>
            </a:extLst>
          </p:cNvPr>
          <p:cNvSpPr txBox="1"/>
          <p:nvPr/>
        </p:nvSpPr>
        <p:spPr>
          <a:xfrm>
            <a:off x="180000" y="5636944"/>
            <a:ext cx="555546"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graphicFrame>
        <p:nvGraphicFramePr>
          <p:cNvPr id="8" name="Table 11">
            <a:extLst>
              <a:ext uri="{FF2B5EF4-FFF2-40B4-BE49-F238E27FC236}">
                <a16:creationId xmlns:a16="http://schemas.microsoft.com/office/drawing/2014/main" id="{7447FC25-BFEF-4D3E-9FFD-72D3A5CEA04F}"/>
              </a:ext>
            </a:extLst>
          </p:cNvPr>
          <p:cNvGraphicFramePr>
            <a:graphicFrameLocks noGrp="1"/>
          </p:cNvGraphicFramePr>
          <p:nvPr>
            <p:extLst>
              <p:ext uri="{D42A27DB-BD31-4B8C-83A1-F6EECF244321}">
                <p14:modId xmlns:p14="http://schemas.microsoft.com/office/powerpoint/2010/main" val="296044249"/>
              </p:ext>
            </p:extLst>
          </p:nvPr>
        </p:nvGraphicFramePr>
        <p:xfrm>
          <a:off x="10361905" y="1163991"/>
          <a:ext cx="1655351" cy="4934616"/>
        </p:xfrm>
        <a:graphic>
          <a:graphicData uri="http://schemas.openxmlformats.org/drawingml/2006/table">
            <a:tbl>
              <a:tblPr firstRow="1" bandRow="1">
                <a:tableStyleId>{5940675A-B579-460E-94D1-54222C63F5DA}</a:tableStyleId>
              </a:tblPr>
              <a:tblGrid>
                <a:gridCol w="1655351">
                  <a:extLst>
                    <a:ext uri="{9D8B030D-6E8A-4147-A177-3AD203B41FA5}">
                      <a16:colId xmlns:a16="http://schemas.microsoft.com/office/drawing/2014/main" val="141124496"/>
                    </a:ext>
                  </a:extLst>
                </a:gridCol>
              </a:tblGrid>
              <a:tr h="616827">
                <a:tc>
                  <a:txBody>
                    <a:bodyPr/>
                    <a:lstStyle/>
                    <a:p>
                      <a:pPr algn="ctr"/>
                      <a:r>
                        <a:rPr lang="en-GB" sz="2400" dirty="0" err="1">
                          <a:solidFill>
                            <a:schemeClr val="accent5">
                              <a:lumMod val="50000"/>
                            </a:schemeClr>
                          </a:solidFill>
                        </a:rPr>
                        <a:t>lang</a:t>
                      </a:r>
                      <a:endParaRPr lang="en-GB" sz="2400" dirty="0">
                        <a:solidFill>
                          <a:schemeClr val="accent5">
                            <a:lumMod val="50000"/>
                          </a:schemeClr>
                        </a:solidFill>
                      </a:endParaRPr>
                    </a:p>
                  </a:txBody>
                  <a:tcPr anchor="ctr"/>
                </a:tc>
                <a:extLst>
                  <a:ext uri="{0D108BD9-81ED-4DB2-BD59-A6C34878D82A}">
                    <a16:rowId xmlns:a16="http://schemas.microsoft.com/office/drawing/2014/main" val="4191909757"/>
                  </a:ext>
                </a:extLst>
              </a:tr>
              <a:tr h="616827">
                <a:tc>
                  <a:txBody>
                    <a:bodyPr/>
                    <a:lstStyle/>
                    <a:p>
                      <a:pPr algn="ctr"/>
                      <a:r>
                        <a:rPr lang="en-GB" sz="2400" dirty="0" err="1">
                          <a:solidFill>
                            <a:schemeClr val="accent5">
                              <a:lumMod val="50000"/>
                            </a:schemeClr>
                          </a:solidFill>
                        </a:rPr>
                        <a:t>schön</a:t>
                      </a:r>
                      <a:endParaRPr lang="en-GB" sz="2400" dirty="0">
                        <a:solidFill>
                          <a:schemeClr val="accent5">
                            <a:lumMod val="50000"/>
                          </a:schemeClr>
                        </a:solidFill>
                      </a:endParaRPr>
                    </a:p>
                  </a:txBody>
                  <a:tcPr anchor="ctr"/>
                </a:tc>
                <a:extLst>
                  <a:ext uri="{0D108BD9-81ED-4DB2-BD59-A6C34878D82A}">
                    <a16:rowId xmlns:a16="http://schemas.microsoft.com/office/drawing/2014/main" val="2402083887"/>
                  </a:ext>
                </a:extLst>
              </a:tr>
              <a:tr h="616827">
                <a:tc>
                  <a:txBody>
                    <a:bodyPr/>
                    <a:lstStyle/>
                    <a:p>
                      <a:pPr algn="ctr"/>
                      <a:r>
                        <a:rPr lang="en-GB" sz="2400" dirty="0" err="1">
                          <a:solidFill>
                            <a:schemeClr val="accent5">
                              <a:lumMod val="50000"/>
                            </a:schemeClr>
                          </a:solidFill>
                        </a:rPr>
                        <a:t>perfekt</a:t>
                      </a:r>
                      <a:endParaRPr lang="en-GB" sz="2400" dirty="0">
                        <a:solidFill>
                          <a:schemeClr val="accent5">
                            <a:lumMod val="50000"/>
                          </a:schemeClr>
                        </a:solidFill>
                      </a:endParaRPr>
                    </a:p>
                  </a:txBody>
                  <a:tcPr anchor="ctr"/>
                </a:tc>
                <a:extLst>
                  <a:ext uri="{0D108BD9-81ED-4DB2-BD59-A6C34878D82A}">
                    <a16:rowId xmlns:a16="http://schemas.microsoft.com/office/drawing/2014/main" val="1532119977"/>
                  </a:ext>
                </a:extLst>
              </a:tr>
              <a:tr h="616827">
                <a:tc>
                  <a:txBody>
                    <a:bodyPr/>
                    <a:lstStyle/>
                    <a:p>
                      <a:pPr algn="ctr"/>
                      <a:r>
                        <a:rPr lang="en-GB" sz="2400" dirty="0">
                          <a:solidFill>
                            <a:schemeClr val="accent5">
                              <a:lumMod val="50000"/>
                            </a:schemeClr>
                          </a:solidFill>
                        </a:rPr>
                        <a:t>neu*</a:t>
                      </a:r>
                    </a:p>
                  </a:txBody>
                  <a:tcPr anchor="ctr"/>
                </a:tc>
                <a:extLst>
                  <a:ext uri="{0D108BD9-81ED-4DB2-BD59-A6C34878D82A}">
                    <a16:rowId xmlns:a16="http://schemas.microsoft.com/office/drawing/2014/main" val="2166868617"/>
                  </a:ext>
                </a:extLst>
              </a:tr>
              <a:tr h="616827">
                <a:tc>
                  <a:txBody>
                    <a:bodyPr/>
                    <a:lstStyle/>
                    <a:p>
                      <a:pPr algn="ctr"/>
                      <a:r>
                        <a:rPr lang="en-GB" sz="2400" dirty="0" err="1">
                          <a:solidFill>
                            <a:schemeClr val="accent5">
                              <a:lumMod val="50000"/>
                            </a:schemeClr>
                          </a:solidFill>
                        </a:rPr>
                        <a:t>bequem</a:t>
                      </a:r>
                      <a:endParaRPr lang="en-GB" sz="2400" dirty="0">
                        <a:solidFill>
                          <a:schemeClr val="accent5">
                            <a:lumMod val="50000"/>
                          </a:schemeClr>
                        </a:solidFill>
                      </a:endParaRPr>
                    </a:p>
                  </a:txBody>
                  <a:tcPr anchor="ctr"/>
                </a:tc>
                <a:extLst>
                  <a:ext uri="{0D108BD9-81ED-4DB2-BD59-A6C34878D82A}">
                    <a16:rowId xmlns:a16="http://schemas.microsoft.com/office/drawing/2014/main" val="3540881802"/>
                  </a:ext>
                </a:extLst>
              </a:tr>
              <a:tr h="616827">
                <a:tc>
                  <a:txBody>
                    <a:bodyPr/>
                    <a:lstStyle/>
                    <a:p>
                      <a:pPr algn="ctr"/>
                      <a:r>
                        <a:rPr lang="en-GB" sz="2400" dirty="0" err="1">
                          <a:solidFill>
                            <a:schemeClr val="accent5">
                              <a:lumMod val="50000"/>
                            </a:schemeClr>
                          </a:solidFill>
                        </a:rPr>
                        <a:t>groß</a:t>
                      </a:r>
                      <a:endParaRPr lang="en-GB" sz="2400" dirty="0">
                        <a:solidFill>
                          <a:schemeClr val="accent5">
                            <a:lumMod val="50000"/>
                          </a:schemeClr>
                        </a:solidFill>
                      </a:endParaRPr>
                    </a:p>
                  </a:txBody>
                  <a:tcPr anchor="ctr"/>
                </a:tc>
                <a:extLst>
                  <a:ext uri="{0D108BD9-81ED-4DB2-BD59-A6C34878D82A}">
                    <a16:rowId xmlns:a16="http://schemas.microsoft.com/office/drawing/2014/main" val="3104913088"/>
                  </a:ext>
                </a:extLst>
              </a:tr>
              <a:tr h="616827">
                <a:tc>
                  <a:txBody>
                    <a:bodyPr/>
                    <a:lstStyle/>
                    <a:p>
                      <a:pPr algn="ctr"/>
                      <a:r>
                        <a:rPr lang="en-GB" sz="2400" dirty="0" err="1">
                          <a:solidFill>
                            <a:schemeClr val="accent5">
                              <a:lumMod val="50000"/>
                            </a:schemeClr>
                          </a:solidFill>
                        </a:rPr>
                        <a:t>blau</a:t>
                      </a:r>
                      <a:endParaRPr lang="en-GB" sz="2400" dirty="0">
                        <a:solidFill>
                          <a:schemeClr val="accent5">
                            <a:lumMod val="50000"/>
                          </a:schemeClr>
                        </a:solidFill>
                      </a:endParaRPr>
                    </a:p>
                  </a:txBody>
                  <a:tcPr anchor="ctr"/>
                </a:tc>
                <a:extLst>
                  <a:ext uri="{0D108BD9-81ED-4DB2-BD59-A6C34878D82A}">
                    <a16:rowId xmlns:a16="http://schemas.microsoft.com/office/drawing/2014/main" val="1436705492"/>
                  </a:ext>
                </a:extLst>
              </a:tr>
              <a:tr h="616827">
                <a:tc>
                  <a:txBody>
                    <a:bodyPr/>
                    <a:lstStyle/>
                    <a:p>
                      <a:pPr algn="ctr"/>
                      <a:r>
                        <a:rPr lang="en-GB" sz="2400" dirty="0">
                          <a:solidFill>
                            <a:schemeClr val="accent5">
                              <a:lumMod val="50000"/>
                            </a:schemeClr>
                          </a:solidFill>
                        </a:rPr>
                        <a:t>modern</a:t>
                      </a:r>
                    </a:p>
                  </a:txBody>
                  <a:tcPr anchor="ctr"/>
                </a:tc>
                <a:extLst>
                  <a:ext uri="{0D108BD9-81ED-4DB2-BD59-A6C34878D82A}">
                    <a16:rowId xmlns:a16="http://schemas.microsoft.com/office/drawing/2014/main" val="316003606"/>
                  </a:ext>
                </a:extLst>
              </a:tr>
            </a:tbl>
          </a:graphicData>
        </a:graphic>
      </p:graphicFrame>
      <p:sp>
        <p:nvSpPr>
          <p:cNvPr id="13" name="Thought Bubble: Cloud 12">
            <a:extLst>
              <a:ext uri="{FF2B5EF4-FFF2-40B4-BE49-F238E27FC236}">
                <a16:creationId xmlns:a16="http://schemas.microsoft.com/office/drawing/2014/main" id="{614142E0-0246-4EA6-99C3-5F0EF09C1F29}"/>
              </a:ext>
            </a:extLst>
          </p:cNvPr>
          <p:cNvSpPr/>
          <p:nvPr/>
        </p:nvSpPr>
        <p:spPr>
          <a:xfrm>
            <a:off x="891378" y="3374747"/>
            <a:ext cx="2978727" cy="1335338"/>
          </a:xfrm>
          <a:prstGeom prst="cloudCallout">
            <a:avLst>
              <a:gd name="adj1" fmla="val 84283"/>
              <a:gd name="adj2" fmla="val -7015"/>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7DD67CB8-C1E6-4D6B-97FF-F0274323B13A}"/>
              </a:ext>
            </a:extLst>
          </p:cNvPr>
          <p:cNvSpPr txBox="1"/>
          <p:nvPr/>
        </p:nvSpPr>
        <p:spPr>
          <a:xfrm>
            <a:off x="1085342" y="3719535"/>
            <a:ext cx="2784763" cy="461665"/>
          </a:xfrm>
          <a:prstGeom prst="rect">
            <a:avLst/>
          </a:prstGeom>
          <a:noFill/>
        </p:spPr>
        <p:txBody>
          <a:bodyPr wrap="square" rtlCol="0">
            <a:spAutoFit/>
          </a:bodyPr>
          <a:lstStyle/>
          <a:p>
            <a:pPr algn="l"/>
            <a:r>
              <a:rPr lang="en-GB" sz="2400" dirty="0" err="1">
                <a:solidFill>
                  <a:schemeClr val="accent5">
                    <a:lumMod val="50000"/>
                  </a:schemeClr>
                </a:solidFill>
              </a:rPr>
              <a:t>ein</a:t>
            </a:r>
            <a:r>
              <a:rPr lang="en-GB" sz="2400" dirty="0">
                <a:solidFill>
                  <a:schemeClr val="accent5">
                    <a:lumMod val="50000"/>
                  </a:schemeClr>
                </a:solidFill>
              </a:rPr>
              <a:t> ______ Strand</a:t>
            </a:r>
          </a:p>
        </p:txBody>
      </p:sp>
      <p:sp>
        <p:nvSpPr>
          <p:cNvPr id="15" name="Heart 14">
            <a:extLst>
              <a:ext uri="{FF2B5EF4-FFF2-40B4-BE49-F238E27FC236}">
                <a16:creationId xmlns:a16="http://schemas.microsoft.com/office/drawing/2014/main" id="{AED9B191-BD91-464F-BE26-BAAE0EC48EED}"/>
              </a:ext>
            </a:extLst>
          </p:cNvPr>
          <p:cNvSpPr/>
          <p:nvPr/>
        </p:nvSpPr>
        <p:spPr>
          <a:xfrm>
            <a:off x="3059614" y="3331887"/>
            <a:ext cx="527260" cy="32043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94F62B37-A94B-4D50-B93B-438EAA1EF33A}"/>
              </a:ext>
            </a:extLst>
          </p:cNvPr>
          <p:cNvSpPr txBox="1"/>
          <p:nvPr/>
        </p:nvSpPr>
        <p:spPr>
          <a:xfrm>
            <a:off x="192839" y="4007618"/>
            <a:ext cx="555546"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17" name="Thought Bubble: Cloud 16">
            <a:extLst>
              <a:ext uri="{FF2B5EF4-FFF2-40B4-BE49-F238E27FC236}">
                <a16:creationId xmlns:a16="http://schemas.microsoft.com/office/drawing/2014/main" id="{67ACC846-8C86-4A1E-AC5B-8001C82001EE}"/>
              </a:ext>
            </a:extLst>
          </p:cNvPr>
          <p:cNvSpPr/>
          <p:nvPr/>
        </p:nvSpPr>
        <p:spPr>
          <a:xfrm>
            <a:off x="1771042" y="1907933"/>
            <a:ext cx="2978727" cy="1335338"/>
          </a:xfrm>
          <a:prstGeom prst="cloudCallout">
            <a:avLst>
              <a:gd name="adj1" fmla="val 64689"/>
              <a:gd name="adj2" fmla="val 57091"/>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5F622136-149F-4DCA-A03C-C9C4CDFB6D3E}"/>
              </a:ext>
            </a:extLst>
          </p:cNvPr>
          <p:cNvSpPr txBox="1"/>
          <p:nvPr/>
        </p:nvSpPr>
        <p:spPr>
          <a:xfrm>
            <a:off x="1965006" y="2252721"/>
            <a:ext cx="2784763" cy="461665"/>
          </a:xfrm>
          <a:prstGeom prst="rect">
            <a:avLst/>
          </a:prstGeom>
          <a:noFill/>
        </p:spPr>
        <p:txBody>
          <a:bodyPr wrap="square" rtlCol="0">
            <a:spAutoFit/>
          </a:bodyPr>
          <a:lstStyle/>
          <a:p>
            <a:pPr algn="l"/>
            <a:r>
              <a:rPr lang="en-GB" sz="2400" dirty="0" err="1">
                <a:solidFill>
                  <a:schemeClr val="accent5">
                    <a:lumMod val="50000"/>
                  </a:schemeClr>
                </a:solidFill>
              </a:rPr>
              <a:t>ein</a:t>
            </a:r>
            <a:r>
              <a:rPr lang="en-GB" sz="2400" dirty="0">
                <a:solidFill>
                  <a:schemeClr val="accent5">
                    <a:lumMod val="50000"/>
                  </a:schemeClr>
                </a:solidFill>
              </a:rPr>
              <a:t> ______ See</a:t>
            </a:r>
          </a:p>
        </p:txBody>
      </p:sp>
      <p:sp>
        <p:nvSpPr>
          <p:cNvPr id="19" name="Heart 18">
            <a:extLst>
              <a:ext uri="{FF2B5EF4-FFF2-40B4-BE49-F238E27FC236}">
                <a16:creationId xmlns:a16="http://schemas.microsoft.com/office/drawing/2014/main" id="{2972E2F7-B470-4701-8B93-0DDFF3A99E3B}"/>
              </a:ext>
            </a:extLst>
          </p:cNvPr>
          <p:cNvSpPr/>
          <p:nvPr/>
        </p:nvSpPr>
        <p:spPr>
          <a:xfrm>
            <a:off x="3939278" y="1865073"/>
            <a:ext cx="527260" cy="32043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1E85953E-93A6-4C95-A929-727FE4E707B6}"/>
              </a:ext>
            </a:extLst>
          </p:cNvPr>
          <p:cNvSpPr txBox="1"/>
          <p:nvPr/>
        </p:nvSpPr>
        <p:spPr>
          <a:xfrm>
            <a:off x="1072503" y="2540804"/>
            <a:ext cx="555546"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21" name="Thought Bubble: Cloud 20">
            <a:extLst>
              <a:ext uri="{FF2B5EF4-FFF2-40B4-BE49-F238E27FC236}">
                <a16:creationId xmlns:a16="http://schemas.microsoft.com/office/drawing/2014/main" id="{EE8A5D2C-FB5E-4A49-8B1B-4006C8358A43}"/>
              </a:ext>
            </a:extLst>
          </p:cNvPr>
          <p:cNvSpPr/>
          <p:nvPr/>
        </p:nvSpPr>
        <p:spPr>
          <a:xfrm>
            <a:off x="6403811" y="4961213"/>
            <a:ext cx="3624680" cy="1335338"/>
          </a:xfrm>
          <a:prstGeom prst="cloudCallout">
            <a:avLst>
              <a:gd name="adj1" fmla="val -67246"/>
              <a:gd name="adj2" fmla="val 1726"/>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C0B32D26-15B0-49FB-9F4A-5F0E8396CF80}"/>
              </a:ext>
            </a:extLst>
          </p:cNvPr>
          <p:cNvSpPr txBox="1"/>
          <p:nvPr/>
        </p:nvSpPr>
        <p:spPr>
          <a:xfrm>
            <a:off x="6253421" y="2134498"/>
            <a:ext cx="2784763" cy="461665"/>
          </a:xfrm>
          <a:prstGeom prst="rect">
            <a:avLst/>
          </a:prstGeom>
          <a:noFill/>
        </p:spPr>
        <p:txBody>
          <a:bodyPr wrap="square" rtlCol="0">
            <a:spAutoFit/>
          </a:bodyPr>
          <a:lstStyle/>
          <a:p>
            <a:pPr algn="l"/>
            <a:r>
              <a:rPr lang="en-GB" sz="2400" dirty="0" err="1">
                <a:solidFill>
                  <a:schemeClr val="accent5">
                    <a:lumMod val="50000"/>
                  </a:schemeClr>
                </a:solidFill>
              </a:rPr>
              <a:t>ein</a:t>
            </a:r>
            <a:r>
              <a:rPr lang="en-GB" sz="2400" dirty="0">
                <a:solidFill>
                  <a:schemeClr val="accent5">
                    <a:lumMod val="50000"/>
                  </a:schemeClr>
                </a:solidFill>
              </a:rPr>
              <a:t> ______ Hotel</a:t>
            </a:r>
          </a:p>
        </p:txBody>
      </p:sp>
      <p:sp>
        <p:nvSpPr>
          <p:cNvPr id="24" name="TextBox 23">
            <a:extLst>
              <a:ext uri="{FF2B5EF4-FFF2-40B4-BE49-F238E27FC236}">
                <a16:creationId xmlns:a16="http://schemas.microsoft.com/office/drawing/2014/main" id="{43A5002B-0017-4A7D-8DEC-D358EFB7C3B2}"/>
              </a:ext>
            </a:extLst>
          </p:cNvPr>
          <p:cNvSpPr txBox="1"/>
          <p:nvPr/>
        </p:nvSpPr>
        <p:spPr>
          <a:xfrm>
            <a:off x="5257158" y="2027672"/>
            <a:ext cx="555546"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25" name="Thought Bubble: Cloud 24">
            <a:extLst>
              <a:ext uri="{FF2B5EF4-FFF2-40B4-BE49-F238E27FC236}">
                <a16:creationId xmlns:a16="http://schemas.microsoft.com/office/drawing/2014/main" id="{382884BE-464B-4B96-9508-C99F77088B99}"/>
              </a:ext>
            </a:extLst>
          </p:cNvPr>
          <p:cNvSpPr/>
          <p:nvPr/>
        </p:nvSpPr>
        <p:spPr>
          <a:xfrm>
            <a:off x="6022984" y="1890308"/>
            <a:ext cx="2978727" cy="1335338"/>
          </a:xfrm>
          <a:prstGeom prst="cloudCallout">
            <a:avLst>
              <a:gd name="adj1" fmla="val -44386"/>
              <a:gd name="adj2" fmla="val 86230"/>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1E51AB12-2679-48AE-8EE3-8FF5428A2AC8}"/>
              </a:ext>
            </a:extLst>
          </p:cNvPr>
          <p:cNvSpPr txBox="1"/>
          <p:nvPr/>
        </p:nvSpPr>
        <p:spPr>
          <a:xfrm>
            <a:off x="6253421" y="4249848"/>
            <a:ext cx="555546"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27" name="Thought Bubble: Cloud 26">
            <a:extLst>
              <a:ext uri="{FF2B5EF4-FFF2-40B4-BE49-F238E27FC236}">
                <a16:creationId xmlns:a16="http://schemas.microsoft.com/office/drawing/2014/main" id="{6F2C78A6-B87B-41E7-BB0B-5630780A37D3}"/>
              </a:ext>
            </a:extLst>
          </p:cNvPr>
          <p:cNvSpPr/>
          <p:nvPr/>
        </p:nvSpPr>
        <p:spPr>
          <a:xfrm>
            <a:off x="6850580" y="3501823"/>
            <a:ext cx="2978727" cy="1335338"/>
          </a:xfrm>
          <a:prstGeom prst="cloudCallout">
            <a:avLst>
              <a:gd name="adj1" fmla="val -67246"/>
              <a:gd name="adj2" fmla="val 1726"/>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03F88EDA-7E16-4BC3-8B17-DD368A7968B4}"/>
              </a:ext>
            </a:extLst>
          </p:cNvPr>
          <p:cNvSpPr txBox="1"/>
          <p:nvPr/>
        </p:nvSpPr>
        <p:spPr>
          <a:xfrm>
            <a:off x="5643190" y="5754058"/>
            <a:ext cx="555546"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23" name="Heart 22">
            <a:extLst>
              <a:ext uri="{FF2B5EF4-FFF2-40B4-BE49-F238E27FC236}">
                <a16:creationId xmlns:a16="http://schemas.microsoft.com/office/drawing/2014/main" id="{B74266B5-0058-4CD0-9F9D-95F61174C17C}"/>
              </a:ext>
            </a:extLst>
          </p:cNvPr>
          <p:cNvSpPr/>
          <p:nvPr/>
        </p:nvSpPr>
        <p:spPr>
          <a:xfrm>
            <a:off x="8227693" y="1746850"/>
            <a:ext cx="527260" cy="32043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Heart 28">
            <a:extLst>
              <a:ext uri="{FF2B5EF4-FFF2-40B4-BE49-F238E27FC236}">
                <a16:creationId xmlns:a16="http://schemas.microsoft.com/office/drawing/2014/main" id="{CF2455D1-0A4F-482E-858B-65FA5D452DF9}"/>
              </a:ext>
            </a:extLst>
          </p:cNvPr>
          <p:cNvSpPr/>
          <p:nvPr/>
        </p:nvSpPr>
        <p:spPr>
          <a:xfrm>
            <a:off x="8948361" y="3356177"/>
            <a:ext cx="527260" cy="32043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Heart 29">
            <a:extLst>
              <a:ext uri="{FF2B5EF4-FFF2-40B4-BE49-F238E27FC236}">
                <a16:creationId xmlns:a16="http://schemas.microsoft.com/office/drawing/2014/main" id="{6D839A99-9D22-42C7-AEF2-B3846449B772}"/>
              </a:ext>
            </a:extLst>
          </p:cNvPr>
          <p:cNvSpPr/>
          <p:nvPr/>
        </p:nvSpPr>
        <p:spPr>
          <a:xfrm>
            <a:off x="8510924" y="4926646"/>
            <a:ext cx="527260" cy="32043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6B09AE5E-756B-4E21-83A4-A9A9CC26ACB2}"/>
              </a:ext>
            </a:extLst>
          </p:cNvPr>
          <p:cNvSpPr txBox="1"/>
          <p:nvPr/>
        </p:nvSpPr>
        <p:spPr>
          <a:xfrm>
            <a:off x="7144136" y="3862597"/>
            <a:ext cx="2784763" cy="461665"/>
          </a:xfrm>
          <a:prstGeom prst="rect">
            <a:avLst/>
          </a:prstGeom>
          <a:noFill/>
        </p:spPr>
        <p:txBody>
          <a:bodyPr wrap="square" rtlCol="0">
            <a:spAutoFit/>
          </a:bodyPr>
          <a:lstStyle/>
          <a:p>
            <a:pPr algn="l"/>
            <a:r>
              <a:rPr lang="en-GB" sz="2400" dirty="0">
                <a:solidFill>
                  <a:schemeClr val="accent5">
                    <a:lumMod val="50000"/>
                  </a:schemeClr>
                </a:solidFill>
              </a:rPr>
              <a:t>______ </a:t>
            </a:r>
            <a:r>
              <a:rPr lang="en-GB" sz="2400" dirty="0" err="1">
                <a:solidFill>
                  <a:schemeClr val="accent5">
                    <a:lumMod val="50000"/>
                  </a:schemeClr>
                </a:solidFill>
              </a:rPr>
              <a:t>Kleidung</a:t>
            </a:r>
            <a:endParaRPr lang="en-GB" sz="2400" dirty="0">
              <a:solidFill>
                <a:schemeClr val="accent5">
                  <a:lumMod val="50000"/>
                </a:schemeClr>
              </a:solidFill>
            </a:endParaRPr>
          </a:p>
        </p:txBody>
      </p:sp>
      <p:sp>
        <p:nvSpPr>
          <p:cNvPr id="32" name="TextBox 31">
            <a:extLst>
              <a:ext uri="{FF2B5EF4-FFF2-40B4-BE49-F238E27FC236}">
                <a16:creationId xmlns:a16="http://schemas.microsoft.com/office/drawing/2014/main" id="{D63E1028-5F23-4718-806F-D27D14D925D9}"/>
              </a:ext>
            </a:extLst>
          </p:cNvPr>
          <p:cNvSpPr txBox="1"/>
          <p:nvPr/>
        </p:nvSpPr>
        <p:spPr>
          <a:xfrm>
            <a:off x="6641991" y="5357680"/>
            <a:ext cx="3386500" cy="461665"/>
          </a:xfrm>
          <a:prstGeom prst="rect">
            <a:avLst/>
          </a:prstGeom>
          <a:noFill/>
        </p:spPr>
        <p:txBody>
          <a:bodyPr wrap="square" rtlCol="0">
            <a:spAutoFit/>
          </a:bodyPr>
          <a:lstStyle/>
          <a:p>
            <a:pPr algn="l"/>
            <a:r>
              <a:rPr lang="en-GB" sz="2400" dirty="0" err="1">
                <a:solidFill>
                  <a:schemeClr val="accent5">
                    <a:lumMod val="50000"/>
                  </a:schemeClr>
                </a:solidFill>
              </a:rPr>
              <a:t>eine</a:t>
            </a:r>
            <a:r>
              <a:rPr lang="en-GB" sz="2400" dirty="0">
                <a:solidFill>
                  <a:schemeClr val="accent5">
                    <a:lumMod val="50000"/>
                  </a:schemeClr>
                </a:solidFill>
              </a:rPr>
              <a:t> ______ </a:t>
            </a:r>
            <a:r>
              <a:rPr lang="en-GB" sz="2400" dirty="0" err="1">
                <a:solidFill>
                  <a:schemeClr val="accent5">
                    <a:lumMod val="50000"/>
                  </a:schemeClr>
                </a:solidFill>
              </a:rPr>
              <a:t>Großstadt</a:t>
            </a:r>
            <a:endParaRPr lang="en-GB" sz="2400" dirty="0">
              <a:solidFill>
                <a:schemeClr val="accent5">
                  <a:lumMod val="50000"/>
                </a:schemeClr>
              </a:solidFill>
            </a:endParaRPr>
          </a:p>
        </p:txBody>
      </p:sp>
      <p:sp>
        <p:nvSpPr>
          <p:cNvPr id="33" name="TextBox 32">
            <a:extLst>
              <a:ext uri="{FF2B5EF4-FFF2-40B4-BE49-F238E27FC236}">
                <a16:creationId xmlns:a16="http://schemas.microsoft.com/office/drawing/2014/main" id="{6173DFE9-02DD-499F-944D-83300A1655E5}"/>
              </a:ext>
            </a:extLst>
          </p:cNvPr>
          <p:cNvSpPr txBox="1"/>
          <p:nvPr/>
        </p:nvSpPr>
        <p:spPr>
          <a:xfrm>
            <a:off x="3277322" y="6396335"/>
            <a:ext cx="2535382" cy="461665"/>
          </a:xfrm>
          <a:prstGeom prst="rect">
            <a:avLst/>
          </a:prstGeom>
          <a:noFill/>
        </p:spPr>
        <p:txBody>
          <a:bodyPr wrap="square" rtlCol="0">
            <a:spAutoFit/>
          </a:bodyPr>
          <a:lstStyle/>
          <a:p>
            <a:pPr algn="l"/>
            <a:r>
              <a:rPr lang="en-GB" sz="2400" dirty="0">
                <a:solidFill>
                  <a:schemeClr val="bg1"/>
                </a:solidFill>
              </a:rPr>
              <a:t>*neu  - new</a:t>
            </a: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9" grpId="0" animBg="1"/>
      <p:bldP spid="23"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99018" cy="707849"/>
          </a:xfrm>
        </p:spPr>
        <p:txBody>
          <a:bodyPr>
            <a:normAutofit/>
          </a:bodyPr>
          <a:lstStyle/>
          <a:p>
            <a:r>
              <a:rPr lang="en-GB" sz="3600" b="1" dirty="0">
                <a:solidFill>
                  <a:schemeClr val="bg1"/>
                </a:solidFill>
              </a:rPr>
              <a:t>Ein </a:t>
            </a:r>
            <a:r>
              <a:rPr lang="en-GB" sz="3600" b="1" dirty="0" err="1">
                <a:solidFill>
                  <a:schemeClr val="bg1"/>
                </a:solidFill>
              </a:rPr>
              <a:t>Geschenk</a:t>
            </a:r>
            <a:r>
              <a:rPr lang="en-GB" sz="3600" b="1" dirty="0">
                <a:solidFill>
                  <a:schemeClr val="bg1"/>
                </a:solidFill>
              </a:rPr>
              <a:t> </a:t>
            </a:r>
            <a:r>
              <a:rPr lang="en-GB" sz="3600" b="1" dirty="0" err="1">
                <a:solidFill>
                  <a:schemeClr val="bg1"/>
                </a:solidFill>
              </a:rPr>
              <a:t>für</a:t>
            </a:r>
            <a:r>
              <a:rPr lang="en-GB" sz="3600" b="1" dirty="0">
                <a:solidFill>
                  <a:schemeClr val="bg1"/>
                </a:solidFill>
              </a:rPr>
              <a:t> Mia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71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52345" y="1221715"/>
            <a:ext cx="11887309" cy="707886"/>
          </a:xfrm>
          <a:prstGeom prst="rect">
            <a:avLst/>
          </a:prstGeom>
          <a:noFill/>
        </p:spPr>
        <p:txBody>
          <a:bodyPr wrap="square" rtlCol="0">
            <a:spAutoFit/>
          </a:bodyPr>
          <a:lstStyle/>
          <a:p>
            <a:r>
              <a:rPr lang="en-US" sz="2000" dirty="0">
                <a:solidFill>
                  <a:schemeClr val="accent5">
                    <a:lumMod val="50000"/>
                  </a:schemeClr>
                </a:solidFill>
              </a:rPr>
              <a:t>Andrea will </a:t>
            </a:r>
            <a:r>
              <a:rPr lang="en-US" sz="2000" dirty="0" err="1">
                <a:solidFill>
                  <a:schemeClr val="accent5">
                    <a:lumMod val="50000"/>
                  </a:schemeClr>
                </a:solidFill>
              </a:rPr>
              <a:t>ein</a:t>
            </a:r>
            <a:r>
              <a:rPr lang="en-US" sz="2000" dirty="0">
                <a:solidFill>
                  <a:schemeClr val="accent5">
                    <a:lumMod val="50000"/>
                  </a:schemeClr>
                </a:solidFill>
              </a:rPr>
              <a:t> </a:t>
            </a:r>
            <a:r>
              <a:rPr lang="en-US" sz="2000" dirty="0" err="1">
                <a:solidFill>
                  <a:schemeClr val="accent5">
                    <a:lumMod val="50000"/>
                  </a:schemeClr>
                </a:solidFill>
              </a:rPr>
              <a:t>Geschenk</a:t>
            </a:r>
            <a:r>
              <a:rPr lang="en-US" sz="2000" dirty="0">
                <a:solidFill>
                  <a:schemeClr val="accent5">
                    <a:lumMod val="50000"/>
                  </a:schemeClr>
                </a:solidFill>
              </a:rPr>
              <a:t> </a:t>
            </a:r>
            <a:r>
              <a:rPr lang="en-US" sz="2000" dirty="0" err="1">
                <a:solidFill>
                  <a:schemeClr val="accent5">
                    <a:lumMod val="50000"/>
                  </a:schemeClr>
                </a:solidFill>
              </a:rPr>
              <a:t>für</a:t>
            </a:r>
            <a:r>
              <a:rPr lang="en-US" sz="2000" dirty="0">
                <a:solidFill>
                  <a:schemeClr val="accent5">
                    <a:lumMod val="50000"/>
                  </a:schemeClr>
                </a:solidFill>
              </a:rPr>
              <a:t> Mia </a:t>
            </a:r>
            <a:r>
              <a:rPr lang="en-US" sz="2000" dirty="0" err="1">
                <a:solidFill>
                  <a:schemeClr val="accent5">
                    <a:lumMod val="50000"/>
                  </a:schemeClr>
                </a:solidFill>
              </a:rPr>
              <a:t>kaufen</a:t>
            </a:r>
            <a:r>
              <a:rPr lang="en-US" sz="2000" dirty="0">
                <a:solidFill>
                  <a:schemeClr val="accent5">
                    <a:lumMod val="50000"/>
                  </a:schemeClr>
                </a:solidFill>
              </a:rPr>
              <a:t>. Sie </a:t>
            </a:r>
            <a:r>
              <a:rPr lang="en-US" sz="2000" dirty="0" err="1">
                <a:solidFill>
                  <a:schemeClr val="accent5">
                    <a:lumMod val="50000"/>
                  </a:schemeClr>
                </a:solidFill>
              </a:rPr>
              <a:t>schreibt</a:t>
            </a:r>
            <a:r>
              <a:rPr lang="en-US" sz="2000" dirty="0">
                <a:solidFill>
                  <a:schemeClr val="accent5">
                    <a:lumMod val="50000"/>
                  </a:schemeClr>
                </a:solidFill>
              </a:rPr>
              <a:t> </a:t>
            </a:r>
            <a:r>
              <a:rPr lang="en-US" sz="2000" dirty="0" err="1">
                <a:solidFill>
                  <a:schemeClr val="accent5">
                    <a:lumMod val="50000"/>
                  </a:schemeClr>
                </a:solidFill>
              </a:rPr>
              <a:t>ihre</a:t>
            </a:r>
            <a:r>
              <a:rPr lang="en-US" sz="2000" dirty="0">
                <a:solidFill>
                  <a:schemeClr val="accent5">
                    <a:lumMod val="50000"/>
                  </a:schemeClr>
                </a:solidFill>
              </a:rPr>
              <a:t> </a:t>
            </a:r>
            <a:r>
              <a:rPr lang="en-US" sz="2000" dirty="0" err="1">
                <a:solidFill>
                  <a:schemeClr val="accent5">
                    <a:lumMod val="50000"/>
                  </a:schemeClr>
                </a:solidFill>
              </a:rPr>
              <a:t>Liste</a:t>
            </a:r>
            <a:r>
              <a:rPr lang="en-US" sz="2000" dirty="0">
                <a:solidFill>
                  <a:schemeClr val="accent5">
                    <a:lumMod val="50000"/>
                  </a:schemeClr>
                </a:solidFill>
              </a:rPr>
              <a:t> auf </a:t>
            </a:r>
            <a:r>
              <a:rPr lang="en-US" sz="2000" dirty="0" err="1">
                <a:solidFill>
                  <a:schemeClr val="accent5">
                    <a:lumMod val="50000"/>
                  </a:schemeClr>
                </a:solidFill>
              </a:rPr>
              <a:t>Englisch</a:t>
            </a:r>
            <a:r>
              <a:rPr lang="en-US" sz="2000" dirty="0">
                <a:solidFill>
                  <a:schemeClr val="accent5">
                    <a:lumMod val="50000"/>
                  </a:schemeClr>
                </a:solidFill>
              </a:rPr>
              <a:t>. </a:t>
            </a:r>
            <a:br>
              <a:rPr lang="en-US" sz="2000" dirty="0">
                <a:solidFill>
                  <a:schemeClr val="accent5">
                    <a:lumMod val="50000"/>
                  </a:schemeClr>
                </a:solidFill>
              </a:rPr>
            </a:br>
            <a:r>
              <a:rPr lang="en-US" sz="2000" dirty="0" err="1">
                <a:solidFill>
                  <a:schemeClr val="accent5">
                    <a:lumMod val="50000"/>
                  </a:schemeClr>
                </a:solidFill>
              </a:rPr>
              <a:t>Schreib</a:t>
            </a:r>
            <a:r>
              <a:rPr lang="en-US" sz="2000" dirty="0">
                <a:solidFill>
                  <a:schemeClr val="accent5">
                    <a:lumMod val="50000"/>
                  </a:schemeClr>
                </a:solidFill>
              </a:rPr>
              <a:t> 1-8 und die </a:t>
            </a:r>
            <a:r>
              <a:rPr lang="en-US" sz="2000" dirty="0" err="1">
                <a:solidFill>
                  <a:schemeClr val="accent5">
                    <a:lumMod val="50000"/>
                  </a:schemeClr>
                </a:solidFill>
              </a:rPr>
              <a:t>Liste</a:t>
            </a:r>
            <a:r>
              <a:rPr lang="en-US" sz="2000" dirty="0">
                <a:solidFill>
                  <a:schemeClr val="accent5">
                    <a:lumMod val="50000"/>
                  </a:schemeClr>
                </a:solidFill>
              </a:rPr>
              <a:t> auf Deutsch.</a:t>
            </a:r>
          </a:p>
        </p:txBody>
      </p:sp>
      <p:sp>
        <p:nvSpPr>
          <p:cNvPr id="14" name="Rectangle: Rounded Corners 13">
            <a:extLst>
              <a:ext uri="{FF2B5EF4-FFF2-40B4-BE49-F238E27FC236}">
                <a16:creationId xmlns:a16="http://schemas.microsoft.com/office/drawing/2014/main" id="{DA76F6DA-6BB6-4C2D-AF81-2CB08133B9AB}"/>
              </a:ext>
            </a:extLst>
          </p:cNvPr>
          <p:cNvSpPr/>
          <p:nvPr/>
        </p:nvSpPr>
        <p:spPr>
          <a:xfrm rot="5400000">
            <a:off x="4732591" y="58601"/>
            <a:ext cx="4149219" cy="815326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15" name="TextBox 14">
            <a:extLst>
              <a:ext uri="{FF2B5EF4-FFF2-40B4-BE49-F238E27FC236}">
                <a16:creationId xmlns:a16="http://schemas.microsoft.com/office/drawing/2014/main" id="{C991F45C-363B-4C56-ACF8-3F0143B30C06}"/>
              </a:ext>
            </a:extLst>
          </p:cNvPr>
          <p:cNvSpPr txBox="1"/>
          <p:nvPr/>
        </p:nvSpPr>
        <p:spPr>
          <a:xfrm>
            <a:off x="3338656" y="2366915"/>
            <a:ext cx="5043344" cy="326544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Hallo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Wolfgang, </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000" dirty="0" err="1">
                <a:solidFill>
                  <a:srgbClr val="4472C4">
                    <a:lumMod val="50000"/>
                  </a:srgbClr>
                </a:solidFill>
                <a:latin typeface="Century Gothic" panose="020B0502020202020204" pitchFamily="34" charset="0"/>
              </a:rPr>
              <a:t>Hier</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ist</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meine</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Liste</a:t>
            </a:r>
            <a:r>
              <a:rPr lang="en-GB" sz="2000" dirty="0">
                <a:solidFill>
                  <a:srgbClr val="4472C4">
                    <a:lumMod val="50000"/>
                  </a:srgbClr>
                </a:solidFill>
                <a:latin typeface="Century Gothic" panose="020B0502020202020204" pitchFamily="34" charset="0"/>
              </a:rPr>
              <a:t>.  Wie </a:t>
            </a:r>
            <a:r>
              <a:rPr lang="en-GB" sz="2000" dirty="0" err="1">
                <a:solidFill>
                  <a:srgbClr val="4472C4">
                    <a:lumMod val="50000"/>
                  </a:srgbClr>
                </a:solidFill>
                <a:latin typeface="Century Gothic" panose="020B0502020202020204" pitchFamily="34" charset="0"/>
              </a:rPr>
              <a:t>findest</a:t>
            </a:r>
            <a:r>
              <a:rPr lang="en-GB" sz="2000" dirty="0">
                <a:solidFill>
                  <a:srgbClr val="4472C4">
                    <a:lumMod val="50000"/>
                  </a:srgbClr>
                </a:solidFill>
                <a:latin typeface="Century Gothic" panose="020B0502020202020204" pitchFamily="34" charset="0"/>
              </a:rPr>
              <a:t> du </a:t>
            </a:r>
            <a:r>
              <a:rPr lang="en-GB" sz="2000" dirty="0" err="1">
                <a:solidFill>
                  <a:srgbClr val="4472C4">
                    <a:lumMod val="50000"/>
                  </a:srgbClr>
                </a:solidFill>
                <a:latin typeface="Century Gothic" panose="020B0502020202020204" pitchFamily="34" charset="0"/>
              </a:rPr>
              <a:t>sie</a:t>
            </a:r>
            <a:r>
              <a:rPr lang="en-GB" sz="2000" dirty="0">
                <a:solidFill>
                  <a:srgbClr val="4472C4">
                    <a:lumMod val="50000"/>
                  </a:srgbClr>
                </a:solidFill>
                <a:latin typeface="Century Gothic" panose="020B0502020202020204" pitchFamily="34" charset="0"/>
              </a:rPr>
              <a:t>?</a:t>
            </a:r>
            <a:br>
              <a:rPr lang="en-GB" sz="2000" dirty="0">
                <a:solidFill>
                  <a:srgbClr val="4472C4">
                    <a:lumMod val="50000"/>
                  </a:srgbClr>
                </a:solidFill>
                <a:latin typeface="Century Gothic" panose="020B0502020202020204" pitchFamily="34" charset="0"/>
              </a:rPr>
            </a:br>
            <a:r>
              <a:rPr lang="en-GB" sz="2000" dirty="0">
                <a:solidFill>
                  <a:srgbClr val="4472C4">
                    <a:lumMod val="50000"/>
                  </a:srgbClr>
                </a:solidFill>
                <a:latin typeface="Century Gothic" panose="020B0502020202020204" pitchFamily="34" charset="0"/>
              </a:rPr>
              <a:t>1. a Turkish book</a:t>
            </a:r>
            <a:br>
              <a:rPr lang="en-GB" sz="2000" dirty="0">
                <a:solidFill>
                  <a:srgbClr val="4472C4">
                    <a:lumMod val="50000"/>
                  </a:srgbClr>
                </a:solidFill>
                <a:latin typeface="Century Gothic" panose="020B0502020202020204" pitchFamily="34" charset="0"/>
              </a:rPr>
            </a:br>
            <a:r>
              <a:rPr lang="en-GB" sz="2000" dirty="0">
                <a:solidFill>
                  <a:srgbClr val="4472C4">
                    <a:lumMod val="50000"/>
                  </a:srgbClr>
                </a:solidFill>
                <a:latin typeface="Century Gothic" panose="020B0502020202020204" pitchFamily="34" charset="0"/>
              </a:rPr>
              <a:t>2. the last Harry Potter film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 big photo of* Scotland</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4. the black jacket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a:t>
            </a:r>
            <a:r>
              <a:rPr lang="en-GB" sz="2000" dirty="0">
                <a:solidFill>
                  <a:srgbClr val="4472C4">
                    <a:lumMod val="50000"/>
                  </a:srgbClr>
                </a:solidFill>
                <a:latin typeface="Century Gothic" panose="020B0502020202020204" pitchFamily="34" charset="0"/>
              </a:rPr>
              <a:t>. a nice bag</a:t>
            </a:r>
          </a:p>
        </p:txBody>
      </p:sp>
      <p:sp>
        <p:nvSpPr>
          <p:cNvPr id="16" name="Rectangle 15">
            <a:extLst>
              <a:ext uri="{FF2B5EF4-FFF2-40B4-BE49-F238E27FC236}">
                <a16:creationId xmlns:a16="http://schemas.microsoft.com/office/drawing/2014/main" id="{1AF390F9-A81C-44DF-B042-3830E4EF2657}"/>
              </a:ext>
            </a:extLst>
          </p:cNvPr>
          <p:cNvSpPr/>
          <p:nvPr/>
        </p:nvSpPr>
        <p:spPr>
          <a:xfrm>
            <a:off x="3269383" y="2366915"/>
            <a:ext cx="6623824" cy="3603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Oval 16">
            <a:extLst>
              <a:ext uri="{FF2B5EF4-FFF2-40B4-BE49-F238E27FC236}">
                <a16:creationId xmlns:a16="http://schemas.microsoft.com/office/drawing/2014/main" id="{BC97A732-7316-4C78-94BC-4D7CCCDBB6FD}"/>
              </a:ext>
            </a:extLst>
          </p:cNvPr>
          <p:cNvSpPr/>
          <p:nvPr/>
        </p:nvSpPr>
        <p:spPr>
          <a:xfrm>
            <a:off x="10019992" y="3714448"/>
            <a:ext cx="495902" cy="45809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8" name="TextBox 7">
            <a:extLst>
              <a:ext uri="{FF2B5EF4-FFF2-40B4-BE49-F238E27FC236}">
                <a16:creationId xmlns:a16="http://schemas.microsoft.com/office/drawing/2014/main" id="{A28590E7-6CBA-4A31-832D-8EF311043AE9}"/>
              </a:ext>
            </a:extLst>
          </p:cNvPr>
          <p:cNvSpPr txBox="1"/>
          <p:nvPr/>
        </p:nvSpPr>
        <p:spPr>
          <a:xfrm>
            <a:off x="3338656" y="6340865"/>
            <a:ext cx="2535382" cy="461665"/>
          </a:xfrm>
          <a:prstGeom prst="rect">
            <a:avLst/>
          </a:prstGeom>
          <a:noFill/>
        </p:spPr>
        <p:txBody>
          <a:bodyPr wrap="square" rtlCol="0">
            <a:spAutoFit/>
          </a:bodyPr>
          <a:lstStyle/>
          <a:p>
            <a:pPr algn="l"/>
            <a:r>
              <a:rPr lang="en-GB" sz="2400" dirty="0">
                <a:solidFill>
                  <a:schemeClr val="bg1"/>
                </a:solidFill>
              </a:rPr>
              <a:t>*of = von</a:t>
            </a:r>
          </a:p>
        </p:txBody>
      </p:sp>
      <p:sp>
        <p:nvSpPr>
          <p:cNvPr id="21" name="Rectangle 20">
            <a:extLst>
              <a:ext uri="{FF2B5EF4-FFF2-40B4-BE49-F238E27FC236}">
                <a16:creationId xmlns:a16="http://schemas.microsoft.com/office/drawing/2014/main" id="{F23650B2-DF98-4FBB-9722-33107B302427}"/>
              </a:ext>
            </a:extLst>
          </p:cNvPr>
          <p:cNvSpPr/>
          <p:nvPr/>
        </p:nvSpPr>
        <p:spPr>
          <a:xfrm>
            <a:off x="7233644" y="3290245"/>
            <a:ext cx="2806846" cy="2342116"/>
          </a:xfrm>
          <a:prstGeom prst="rect">
            <a:avLst/>
          </a:prstGeom>
        </p:spPr>
        <p:txBody>
          <a:bodyPr wrap="square">
            <a:spAutoFit/>
          </a:bodyPr>
          <a:lstStyle/>
          <a:p>
            <a:pPr lvl="0">
              <a:lnSpc>
                <a:spcPct val="150000"/>
              </a:lnSpc>
              <a:defRPr/>
            </a:pPr>
            <a:r>
              <a:rPr lang="en-GB" sz="2000" dirty="0">
                <a:solidFill>
                  <a:srgbClr val="4472C4">
                    <a:lumMod val="50000"/>
                  </a:srgbClr>
                </a:solidFill>
                <a:latin typeface="Century Gothic" panose="020B0502020202020204" pitchFamily="34" charset="0"/>
              </a:rPr>
              <a:t>6. a small game</a:t>
            </a:r>
            <a:br>
              <a:rPr lang="en-GB" sz="2000" dirty="0">
                <a:solidFill>
                  <a:srgbClr val="4472C4">
                    <a:lumMod val="50000"/>
                  </a:srgbClr>
                </a:solidFill>
                <a:latin typeface="Century Gothic" panose="020B0502020202020204" pitchFamily="34" charset="0"/>
              </a:rPr>
            </a:br>
            <a:r>
              <a:rPr lang="en-GB" sz="2000" dirty="0">
                <a:solidFill>
                  <a:srgbClr val="4472C4">
                    <a:lumMod val="50000"/>
                  </a:srgbClr>
                </a:solidFill>
                <a:latin typeface="Century Gothic" panose="020B0502020202020204" pitchFamily="34" charset="0"/>
              </a:rPr>
              <a:t>7. a green cinema</a:t>
            </a:r>
          </a:p>
          <a:p>
            <a:pPr lvl="0">
              <a:lnSpc>
                <a:spcPct val="150000"/>
              </a:lnSpc>
              <a:defRPr/>
            </a:pPr>
            <a:r>
              <a:rPr lang="en-GB" sz="2000" dirty="0">
                <a:solidFill>
                  <a:srgbClr val="4472C4">
                    <a:lumMod val="50000"/>
                  </a:srgbClr>
                </a:solidFill>
                <a:latin typeface="Century Gothic" panose="020B0502020202020204" pitchFamily="34" charset="0"/>
              </a:rPr>
              <a:t>voucher</a:t>
            </a:r>
          </a:p>
          <a:p>
            <a:pPr lvl="0">
              <a:lnSpc>
                <a:spcPct val="150000"/>
              </a:lnSpc>
              <a:defRPr/>
            </a:pPr>
            <a:r>
              <a:rPr lang="en-GB" sz="2000" dirty="0">
                <a:solidFill>
                  <a:srgbClr val="4472C4">
                    <a:lumMod val="50000"/>
                  </a:srgbClr>
                </a:solidFill>
                <a:latin typeface="Century Gothic" panose="020B0502020202020204" pitchFamily="34" charset="0"/>
              </a:rPr>
              <a:t>8. a great ticket for* her favourite band</a:t>
            </a:r>
          </a:p>
        </p:txBody>
      </p:sp>
      <p:pic>
        <p:nvPicPr>
          <p:cNvPr id="23" name="Picture 22" descr="A picture containing toy, doll&#10;&#10;Description automatically generated">
            <a:extLst>
              <a:ext uri="{FF2B5EF4-FFF2-40B4-BE49-F238E27FC236}">
                <a16:creationId xmlns:a16="http://schemas.microsoft.com/office/drawing/2014/main" id="{AEC8F364-414C-4809-8EC4-13E24B87F3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7772" y="1035296"/>
            <a:ext cx="1331088" cy="2024279"/>
          </a:xfrm>
          <a:prstGeom prst="rect">
            <a:avLst/>
          </a:prstGeom>
        </p:spPr>
      </p:pic>
      <p:pic>
        <p:nvPicPr>
          <p:cNvPr id="25" name="Picture 24" descr="A picture containing graffiti&#10;&#10;Description automatically generated">
            <a:extLst>
              <a:ext uri="{FF2B5EF4-FFF2-40B4-BE49-F238E27FC236}">
                <a16:creationId xmlns:a16="http://schemas.microsoft.com/office/drawing/2014/main" id="{87F518BA-20B9-44C3-BEF7-2EAD551930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6985" y="4357262"/>
            <a:ext cx="1423430" cy="2054297"/>
          </a:xfrm>
          <a:prstGeom prst="rect">
            <a:avLst/>
          </a:prstGeom>
        </p:spPr>
      </p:pic>
      <p:sp>
        <p:nvSpPr>
          <p:cNvPr id="26" name="Speech Bubble: Rectangle with Corners Rounded 25">
            <a:extLst>
              <a:ext uri="{FF2B5EF4-FFF2-40B4-BE49-F238E27FC236}">
                <a16:creationId xmlns:a16="http://schemas.microsoft.com/office/drawing/2014/main" id="{D9D80C54-8430-4CF2-9CDB-2D55B8693790}"/>
              </a:ext>
            </a:extLst>
          </p:cNvPr>
          <p:cNvSpPr/>
          <p:nvPr/>
        </p:nvSpPr>
        <p:spPr>
          <a:xfrm>
            <a:off x="671152" y="3290245"/>
            <a:ext cx="2299565" cy="1082534"/>
          </a:xfrm>
          <a:prstGeom prst="wedgeRoundRectCallou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Mm... was </a:t>
            </a:r>
            <a:r>
              <a:rPr lang="en-GB" dirty="0" err="1"/>
              <a:t>ist</a:t>
            </a:r>
            <a:r>
              <a:rPr lang="en-GB" dirty="0"/>
              <a:t> das auf Deutsch?</a:t>
            </a:r>
          </a:p>
        </p:txBody>
      </p:sp>
      <p:sp>
        <p:nvSpPr>
          <p:cNvPr id="27" name="TextBox 26">
            <a:extLst>
              <a:ext uri="{FF2B5EF4-FFF2-40B4-BE49-F238E27FC236}">
                <a16:creationId xmlns:a16="http://schemas.microsoft.com/office/drawing/2014/main" id="{677C92A7-8BBA-4AAC-9A80-8DBD4A97BD40}"/>
              </a:ext>
            </a:extLst>
          </p:cNvPr>
          <p:cNvSpPr txBox="1"/>
          <p:nvPr/>
        </p:nvSpPr>
        <p:spPr>
          <a:xfrm>
            <a:off x="5313604" y="6382588"/>
            <a:ext cx="2535382" cy="461665"/>
          </a:xfrm>
          <a:prstGeom prst="rect">
            <a:avLst/>
          </a:prstGeom>
          <a:noFill/>
        </p:spPr>
        <p:txBody>
          <a:bodyPr wrap="square" rtlCol="0">
            <a:spAutoFit/>
          </a:bodyPr>
          <a:lstStyle/>
          <a:p>
            <a:pPr algn="l"/>
            <a:r>
              <a:rPr lang="en-GB" sz="2400" dirty="0">
                <a:solidFill>
                  <a:schemeClr val="bg1"/>
                </a:solidFill>
              </a:rPr>
              <a:t>*for = </a:t>
            </a:r>
            <a:r>
              <a:rPr lang="en-GB" sz="2400" dirty="0" err="1">
                <a:solidFill>
                  <a:schemeClr val="bg1"/>
                </a:solidFill>
              </a:rPr>
              <a:t>für</a:t>
            </a:r>
            <a:endParaRPr lang="en-GB" sz="2400" dirty="0">
              <a:solidFill>
                <a:schemeClr val="bg1"/>
              </a:solidFill>
            </a:endParaRPr>
          </a:p>
        </p:txBody>
      </p:sp>
    </p:spTree>
    <p:extLst>
      <p:ext uri="{BB962C8B-B14F-4D97-AF65-F5344CB8AC3E}">
        <p14:creationId xmlns:p14="http://schemas.microsoft.com/office/powerpoint/2010/main" val="1687253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99018" cy="707849"/>
          </a:xfrm>
        </p:spPr>
        <p:txBody>
          <a:bodyPr>
            <a:normAutofit/>
          </a:bodyPr>
          <a:lstStyle/>
          <a:p>
            <a:r>
              <a:rPr lang="en-GB" sz="3600" b="1" dirty="0">
                <a:solidFill>
                  <a:schemeClr val="bg1"/>
                </a:solidFill>
              </a:rPr>
              <a:t>Ein </a:t>
            </a:r>
            <a:r>
              <a:rPr lang="en-GB" sz="3600" b="1" dirty="0" err="1">
                <a:solidFill>
                  <a:schemeClr val="bg1"/>
                </a:solidFill>
              </a:rPr>
              <a:t>Geschenk</a:t>
            </a:r>
            <a:r>
              <a:rPr lang="en-GB" sz="3600" b="1" dirty="0">
                <a:solidFill>
                  <a:schemeClr val="bg1"/>
                </a:solidFill>
              </a:rPr>
              <a:t> </a:t>
            </a:r>
            <a:r>
              <a:rPr lang="en-GB" sz="3600" b="1" dirty="0" err="1">
                <a:solidFill>
                  <a:schemeClr val="bg1"/>
                </a:solidFill>
              </a:rPr>
              <a:t>für</a:t>
            </a:r>
            <a:r>
              <a:rPr lang="en-GB" sz="3600" b="1" dirty="0">
                <a:solidFill>
                  <a:schemeClr val="bg1"/>
                </a:solidFill>
              </a:rPr>
              <a:t> Mia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71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52345" y="1221715"/>
            <a:ext cx="11887309" cy="707886"/>
          </a:xfrm>
          <a:prstGeom prst="rect">
            <a:avLst/>
          </a:prstGeom>
          <a:noFill/>
        </p:spPr>
        <p:txBody>
          <a:bodyPr wrap="square" rtlCol="0">
            <a:spAutoFit/>
          </a:bodyPr>
          <a:lstStyle/>
          <a:p>
            <a:r>
              <a:rPr lang="en-US" sz="2000" dirty="0">
                <a:solidFill>
                  <a:schemeClr val="accent5">
                    <a:lumMod val="50000"/>
                  </a:schemeClr>
                </a:solidFill>
              </a:rPr>
              <a:t>Andrea will </a:t>
            </a:r>
            <a:r>
              <a:rPr lang="en-US" sz="2000" dirty="0" err="1">
                <a:solidFill>
                  <a:schemeClr val="accent5">
                    <a:lumMod val="50000"/>
                  </a:schemeClr>
                </a:solidFill>
              </a:rPr>
              <a:t>ein</a:t>
            </a:r>
            <a:r>
              <a:rPr lang="en-US" sz="2000" dirty="0">
                <a:solidFill>
                  <a:schemeClr val="accent5">
                    <a:lumMod val="50000"/>
                  </a:schemeClr>
                </a:solidFill>
              </a:rPr>
              <a:t> </a:t>
            </a:r>
            <a:r>
              <a:rPr lang="en-US" sz="2000" dirty="0" err="1">
                <a:solidFill>
                  <a:schemeClr val="accent5">
                    <a:lumMod val="50000"/>
                  </a:schemeClr>
                </a:solidFill>
              </a:rPr>
              <a:t>Geschenk</a:t>
            </a:r>
            <a:r>
              <a:rPr lang="en-US" sz="2000" dirty="0">
                <a:solidFill>
                  <a:schemeClr val="accent5">
                    <a:lumMod val="50000"/>
                  </a:schemeClr>
                </a:solidFill>
              </a:rPr>
              <a:t> </a:t>
            </a:r>
            <a:r>
              <a:rPr lang="en-US" sz="2000" dirty="0" err="1">
                <a:solidFill>
                  <a:schemeClr val="accent5">
                    <a:lumMod val="50000"/>
                  </a:schemeClr>
                </a:solidFill>
              </a:rPr>
              <a:t>für</a:t>
            </a:r>
            <a:r>
              <a:rPr lang="en-US" sz="2000" dirty="0">
                <a:solidFill>
                  <a:schemeClr val="accent5">
                    <a:lumMod val="50000"/>
                  </a:schemeClr>
                </a:solidFill>
              </a:rPr>
              <a:t> Mia </a:t>
            </a:r>
            <a:r>
              <a:rPr lang="en-US" sz="2000" dirty="0" err="1">
                <a:solidFill>
                  <a:schemeClr val="accent5">
                    <a:lumMod val="50000"/>
                  </a:schemeClr>
                </a:solidFill>
              </a:rPr>
              <a:t>kaufen</a:t>
            </a:r>
            <a:r>
              <a:rPr lang="en-US" sz="2000" dirty="0">
                <a:solidFill>
                  <a:schemeClr val="accent5">
                    <a:lumMod val="50000"/>
                  </a:schemeClr>
                </a:solidFill>
              </a:rPr>
              <a:t>. Sie </a:t>
            </a:r>
            <a:r>
              <a:rPr lang="en-US" sz="2000" dirty="0" err="1">
                <a:solidFill>
                  <a:schemeClr val="accent5">
                    <a:lumMod val="50000"/>
                  </a:schemeClr>
                </a:solidFill>
              </a:rPr>
              <a:t>schreibt</a:t>
            </a:r>
            <a:r>
              <a:rPr lang="en-US" sz="2000" dirty="0">
                <a:solidFill>
                  <a:schemeClr val="accent5">
                    <a:lumMod val="50000"/>
                  </a:schemeClr>
                </a:solidFill>
              </a:rPr>
              <a:t> </a:t>
            </a:r>
            <a:r>
              <a:rPr lang="en-US" sz="2000" dirty="0" err="1">
                <a:solidFill>
                  <a:schemeClr val="accent5">
                    <a:lumMod val="50000"/>
                  </a:schemeClr>
                </a:solidFill>
              </a:rPr>
              <a:t>ihre</a:t>
            </a:r>
            <a:r>
              <a:rPr lang="en-US" sz="2000" dirty="0">
                <a:solidFill>
                  <a:schemeClr val="accent5">
                    <a:lumMod val="50000"/>
                  </a:schemeClr>
                </a:solidFill>
              </a:rPr>
              <a:t> </a:t>
            </a:r>
            <a:r>
              <a:rPr lang="en-US" sz="2000" dirty="0" err="1">
                <a:solidFill>
                  <a:schemeClr val="accent5">
                    <a:lumMod val="50000"/>
                  </a:schemeClr>
                </a:solidFill>
              </a:rPr>
              <a:t>Liste</a:t>
            </a:r>
            <a:r>
              <a:rPr lang="en-US" sz="2000" dirty="0">
                <a:solidFill>
                  <a:schemeClr val="accent5">
                    <a:lumMod val="50000"/>
                  </a:schemeClr>
                </a:solidFill>
              </a:rPr>
              <a:t> auf </a:t>
            </a:r>
            <a:r>
              <a:rPr lang="en-US" sz="2000" dirty="0" err="1">
                <a:solidFill>
                  <a:schemeClr val="accent5">
                    <a:lumMod val="50000"/>
                  </a:schemeClr>
                </a:solidFill>
              </a:rPr>
              <a:t>Englisch</a:t>
            </a:r>
            <a:r>
              <a:rPr lang="en-US" sz="2000" dirty="0">
                <a:solidFill>
                  <a:schemeClr val="accent5">
                    <a:lumMod val="50000"/>
                  </a:schemeClr>
                </a:solidFill>
              </a:rPr>
              <a:t>. </a:t>
            </a:r>
            <a:br>
              <a:rPr lang="en-US" sz="2000" dirty="0">
                <a:solidFill>
                  <a:schemeClr val="accent5">
                    <a:lumMod val="50000"/>
                  </a:schemeClr>
                </a:solidFill>
              </a:rPr>
            </a:br>
            <a:r>
              <a:rPr lang="en-US" sz="2000" dirty="0" err="1">
                <a:solidFill>
                  <a:schemeClr val="accent5">
                    <a:lumMod val="50000"/>
                  </a:schemeClr>
                </a:solidFill>
              </a:rPr>
              <a:t>Schreib</a:t>
            </a:r>
            <a:r>
              <a:rPr lang="en-US" sz="2000" dirty="0">
                <a:solidFill>
                  <a:schemeClr val="accent5">
                    <a:lumMod val="50000"/>
                  </a:schemeClr>
                </a:solidFill>
              </a:rPr>
              <a:t> 1-8 und die </a:t>
            </a:r>
            <a:r>
              <a:rPr lang="en-US" sz="2000" dirty="0" err="1">
                <a:solidFill>
                  <a:schemeClr val="accent5">
                    <a:lumMod val="50000"/>
                  </a:schemeClr>
                </a:solidFill>
              </a:rPr>
              <a:t>Liste</a:t>
            </a:r>
            <a:r>
              <a:rPr lang="en-US" sz="2000" dirty="0">
                <a:solidFill>
                  <a:schemeClr val="accent5">
                    <a:lumMod val="50000"/>
                  </a:schemeClr>
                </a:solidFill>
              </a:rPr>
              <a:t> auf Deutsch.</a:t>
            </a:r>
          </a:p>
        </p:txBody>
      </p:sp>
      <p:sp>
        <p:nvSpPr>
          <p:cNvPr id="14" name="Rectangle: Rounded Corners 13">
            <a:extLst>
              <a:ext uri="{FF2B5EF4-FFF2-40B4-BE49-F238E27FC236}">
                <a16:creationId xmlns:a16="http://schemas.microsoft.com/office/drawing/2014/main" id="{DA76F6DA-6BB6-4C2D-AF81-2CB08133B9AB}"/>
              </a:ext>
            </a:extLst>
          </p:cNvPr>
          <p:cNvSpPr/>
          <p:nvPr/>
        </p:nvSpPr>
        <p:spPr>
          <a:xfrm rot="5400000">
            <a:off x="4506685" y="141066"/>
            <a:ext cx="4149219" cy="815326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 name="TextBox 14">
            <a:extLst>
              <a:ext uri="{FF2B5EF4-FFF2-40B4-BE49-F238E27FC236}">
                <a16:creationId xmlns:a16="http://schemas.microsoft.com/office/drawing/2014/main" id="{C991F45C-363B-4C56-ACF8-3F0143B30C06}"/>
              </a:ext>
            </a:extLst>
          </p:cNvPr>
          <p:cNvSpPr txBox="1"/>
          <p:nvPr/>
        </p:nvSpPr>
        <p:spPr>
          <a:xfrm>
            <a:off x="3338656" y="2366915"/>
            <a:ext cx="5043344" cy="37271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Hallo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Wolfgang, </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000" dirty="0" err="1">
                <a:solidFill>
                  <a:srgbClr val="4472C4">
                    <a:lumMod val="50000"/>
                  </a:srgbClr>
                </a:solidFill>
                <a:latin typeface="Century Gothic" panose="020B0502020202020204" pitchFamily="34" charset="0"/>
              </a:rPr>
              <a:t>Hier</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ist</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meine</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Liste</a:t>
            </a:r>
            <a:r>
              <a:rPr lang="en-GB" sz="2000" dirty="0">
                <a:solidFill>
                  <a:srgbClr val="4472C4">
                    <a:lumMod val="50000"/>
                  </a:srgbClr>
                </a:solidFill>
                <a:latin typeface="Century Gothic" panose="020B0502020202020204" pitchFamily="34" charset="0"/>
              </a:rPr>
              <a:t>.  Wie </a:t>
            </a:r>
            <a:r>
              <a:rPr lang="en-GB" sz="2000" dirty="0" err="1">
                <a:solidFill>
                  <a:srgbClr val="4472C4">
                    <a:lumMod val="50000"/>
                  </a:srgbClr>
                </a:solidFill>
                <a:latin typeface="Century Gothic" panose="020B0502020202020204" pitchFamily="34" charset="0"/>
              </a:rPr>
              <a:t>findest</a:t>
            </a:r>
            <a:r>
              <a:rPr lang="en-GB" sz="2000" dirty="0">
                <a:solidFill>
                  <a:srgbClr val="4472C4">
                    <a:lumMod val="50000"/>
                  </a:srgbClr>
                </a:solidFill>
                <a:latin typeface="Century Gothic" panose="020B0502020202020204" pitchFamily="34" charset="0"/>
              </a:rPr>
              <a:t> du </a:t>
            </a:r>
            <a:r>
              <a:rPr lang="en-GB" sz="2000" dirty="0" err="1">
                <a:solidFill>
                  <a:srgbClr val="4472C4">
                    <a:lumMod val="50000"/>
                  </a:srgbClr>
                </a:solidFill>
                <a:latin typeface="Century Gothic" panose="020B0502020202020204" pitchFamily="34" charset="0"/>
              </a:rPr>
              <a:t>sie</a:t>
            </a:r>
            <a:r>
              <a:rPr lang="en-GB" sz="2000" dirty="0">
                <a:solidFill>
                  <a:srgbClr val="4472C4">
                    <a:lumMod val="50000"/>
                  </a:srgbClr>
                </a:solidFill>
                <a:latin typeface="Century Gothic" panose="020B0502020202020204" pitchFamily="34" charset="0"/>
              </a:rPr>
              <a:t>?</a:t>
            </a:r>
            <a:br>
              <a:rPr lang="en-GB" sz="2000" dirty="0">
                <a:solidFill>
                  <a:srgbClr val="4472C4">
                    <a:lumMod val="50000"/>
                  </a:srgbClr>
                </a:solidFill>
                <a:latin typeface="Century Gothic" panose="020B0502020202020204" pitchFamily="34" charset="0"/>
              </a:rPr>
            </a:br>
            <a:r>
              <a:rPr lang="en-GB" sz="2000" dirty="0">
                <a:solidFill>
                  <a:srgbClr val="4472C4">
                    <a:lumMod val="50000"/>
                  </a:srgbClr>
                </a:solidFill>
                <a:latin typeface="Century Gothic" panose="020B0502020202020204" pitchFamily="34" charset="0"/>
              </a:rPr>
              <a:t>1. a Turkish book</a:t>
            </a:r>
            <a:br>
              <a:rPr lang="en-GB" sz="2000" dirty="0">
                <a:solidFill>
                  <a:srgbClr val="4472C4">
                    <a:lumMod val="50000"/>
                  </a:srgbClr>
                </a:solidFill>
                <a:latin typeface="Century Gothic" panose="020B0502020202020204" pitchFamily="34" charset="0"/>
              </a:rPr>
            </a:br>
            <a:r>
              <a:rPr lang="en-GB" sz="2000" dirty="0">
                <a:solidFill>
                  <a:srgbClr val="4472C4">
                    <a:lumMod val="50000"/>
                  </a:srgbClr>
                </a:solidFill>
                <a:latin typeface="Century Gothic" panose="020B0502020202020204" pitchFamily="34" charset="0"/>
              </a:rPr>
              <a:t>2. the last Harry Potter film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 big photo of* Scotland</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4. the black jacket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a:t>
            </a:r>
            <a:r>
              <a:rPr lang="en-GB" sz="2000" dirty="0">
                <a:solidFill>
                  <a:srgbClr val="4472C4">
                    <a:lumMod val="50000"/>
                  </a:srgbClr>
                </a:solidFill>
                <a:latin typeface="Century Gothic" panose="020B0502020202020204" pitchFamily="34" charset="0"/>
              </a:rPr>
              <a:t>. a nice bag</a:t>
            </a:r>
          </a:p>
        </p:txBody>
      </p:sp>
      <p:sp>
        <p:nvSpPr>
          <p:cNvPr id="16" name="Rectangle 15">
            <a:extLst>
              <a:ext uri="{FF2B5EF4-FFF2-40B4-BE49-F238E27FC236}">
                <a16:creationId xmlns:a16="http://schemas.microsoft.com/office/drawing/2014/main" id="{1AF390F9-A81C-44DF-B042-3830E4EF2657}"/>
              </a:ext>
            </a:extLst>
          </p:cNvPr>
          <p:cNvSpPr/>
          <p:nvPr/>
        </p:nvSpPr>
        <p:spPr>
          <a:xfrm>
            <a:off x="3269383" y="2366915"/>
            <a:ext cx="6623824" cy="3603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Oval 16">
            <a:extLst>
              <a:ext uri="{FF2B5EF4-FFF2-40B4-BE49-F238E27FC236}">
                <a16:creationId xmlns:a16="http://schemas.microsoft.com/office/drawing/2014/main" id="{BC97A732-7316-4C78-94BC-4D7CCCDBB6FD}"/>
              </a:ext>
            </a:extLst>
          </p:cNvPr>
          <p:cNvSpPr/>
          <p:nvPr/>
        </p:nvSpPr>
        <p:spPr>
          <a:xfrm>
            <a:off x="10019992" y="3714448"/>
            <a:ext cx="495902" cy="45809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8" name="TextBox 7">
            <a:extLst>
              <a:ext uri="{FF2B5EF4-FFF2-40B4-BE49-F238E27FC236}">
                <a16:creationId xmlns:a16="http://schemas.microsoft.com/office/drawing/2014/main" id="{A28590E7-6CBA-4A31-832D-8EF311043AE9}"/>
              </a:ext>
            </a:extLst>
          </p:cNvPr>
          <p:cNvSpPr txBox="1"/>
          <p:nvPr/>
        </p:nvSpPr>
        <p:spPr>
          <a:xfrm>
            <a:off x="3338656" y="6340865"/>
            <a:ext cx="2535382" cy="461665"/>
          </a:xfrm>
          <a:prstGeom prst="rect">
            <a:avLst/>
          </a:prstGeom>
          <a:noFill/>
        </p:spPr>
        <p:txBody>
          <a:bodyPr wrap="square" rtlCol="0">
            <a:spAutoFit/>
          </a:bodyPr>
          <a:lstStyle/>
          <a:p>
            <a:pPr algn="l"/>
            <a:r>
              <a:rPr lang="en-GB" sz="2400" dirty="0">
                <a:solidFill>
                  <a:schemeClr val="bg1"/>
                </a:solidFill>
              </a:rPr>
              <a:t>*of = von</a:t>
            </a:r>
          </a:p>
        </p:txBody>
      </p:sp>
      <p:sp>
        <p:nvSpPr>
          <p:cNvPr id="21" name="Rectangle 20">
            <a:extLst>
              <a:ext uri="{FF2B5EF4-FFF2-40B4-BE49-F238E27FC236}">
                <a16:creationId xmlns:a16="http://schemas.microsoft.com/office/drawing/2014/main" id="{F23650B2-DF98-4FBB-9722-33107B302427}"/>
              </a:ext>
            </a:extLst>
          </p:cNvPr>
          <p:cNvSpPr/>
          <p:nvPr/>
        </p:nvSpPr>
        <p:spPr>
          <a:xfrm>
            <a:off x="7086361" y="3392622"/>
            <a:ext cx="2806846" cy="2342116"/>
          </a:xfrm>
          <a:prstGeom prst="rect">
            <a:avLst/>
          </a:prstGeom>
        </p:spPr>
        <p:txBody>
          <a:bodyPr wrap="square">
            <a:spAutoFit/>
          </a:bodyPr>
          <a:lstStyle/>
          <a:p>
            <a:pPr lvl="0">
              <a:lnSpc>
                <a:spcPct val="150000"/>
              </a:lnSpc>
              <a:defRPr/>
            </a:pPr>
            <a:r>
              <a:rPr lang="en-GB" sz="2000" dirty="0">
                <a:solidFill>
                  <a:srgbClr val="4472C4">
                    <a:lumMod val="50000"/>
                  </a:srgbClr>
                </a:solidFill>
                <a:latin typeface="Century Gothic" panose="020B0502020202020204" pitchFamily="34" charset="0"/>
              </a:rPr>
              <a:t>6. a small game</a:t>
            </a:r>
            <a:br>
              <a:rPr lang="en-GB" sz="2000" dirty="0">
                <a:solidFill>
                  <a:srgbClr val="4472C4">
                    <a:lumMod val="50000"/>
                  </a:srgbClr>
                </a:solidFill>
                <a:latin typeface="Century Gothic" panose="020B0502020202020204" pitchFamily="34" charset="0"/>
              </a:rPr>
            </a:br>
            <a:r>
              <a:rPr lang="en-GB" sz="2000" dirty="0">
                <a:solidFill>
                  <a:srgbClr val="4472C4">
                    <a:lumMod val="50000"/>
                  </a:srgbClr>
                </a:solidFill>
                <a:latin typeface="Century Gothic" panose="020B0502020202020204" pitchFamily="34" charset="0"/>
              </a:rPr>
              <a:t>7. a green cinema    voucher</a:t>
            </a:r>
          </a:p>
          <a:p>
            <a:pPr lvl="0">
              <a:lnSpc>
                <a:spcPct val="150000"/>
              </a:lnSpc>
              <a:defRPr/>
            </a:pPr>
            <a:r>
              <a:rPr lang="en-GB" sz="2000" dirty="0">
                <a:solidFill>
                  <a:srgbClr val="4472C4">
                    <a:lumMod val="50000"/>
                  </a:srgbClr>
                </a:solidFill>
                <a:latin typeface="Century Gothic" panose="020B0502020202020204" pitchFamily="34" charset="0"/>
              </a:rPr>
              <a:t>8. a great ticket for* her favourite band</a:t>
            </a:r>
          </a:p>
        </p:txBody>
      </p:sp>
      <p:pic>
        <p:nvPicPr>
          <p:cNvPr id="23" name="Picture 22" descr="A picture containing toy, doll&#10;&#10;Description automatically generated">
            <a:extLst>
              <a:ext uri="{FF2B5EF4-FFF2-40B4-BE49-F238E27FC236}">
                <a16:creationId xmlns:a16="http://schemas.microsoft.com/office/drawing/2014/main" id="{AEC8F364-414C-4809-8EC4-13E24B87F3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7772" y="1035296"/>
            <a:ext cx="1331088" cy="2024279"/>
          </a:xfrm>
          <a:prstGeom prst="rect">
            <a:avLst/>
          </a:prstGeom>
        </p:spPr>
      </p:pic>
      <p:pic>
        <p:nvPicPr>
          <p:cNvPr id="25" name="Picture 24" descr="A picture containing graffiti&#10;&#10;Description automatically generated">
            <a:extLst>
              <a:ext uri="{FF2B5EF4-FFF2-40B4-BE49-F238E27FC236}">
                <a16:creationId xmlns:a16="http://schemas.microsoft.com/office/drawing/2014/main" id="{87F518BA-20B9-44C3-BEF7-2EAD551930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6985" y="4357262"/>
            <a:ext cx="1423430" cy="2054297"/>
          </a:xfrm>
          <a:prstGeom prst="rect">
            <a:avLst/>
          </a:prstGeom>
        </p:spPr>
      </p:pic>
      <p:sp>
        <p:nvSpPr>
          <p:cNvPr id="26" name="Speech Bubble: Rectangle with Corners Rounded 25">
            <a:extLst>
              <a:ext uri="{FF2B5EF4-FFF2-40B4-BE49-F238E27FC236}">
                <a16:creationId xmlns:a16="http://schemas.microsoft.com/office/drawing/2014/main" id="{D9D80C54-8430-4CF2-9CDB-2D55B8693790}"/>
              </a:ext>
            </a:extLst>
          </p:cNvPr>
          <p:cNvSpPr/>
          <p:nvPr/>
        </p:nvSpPr>
        <p:spPr>
          <a:xfrm>
            <a:off x="671152" y="3290245"/>
            <a:ext cx="2299565" cy="1082534"/>
          </a:xfrm>
          <a:prstGeom prst="wedgeRoundRectCallou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Mm... was </a:t>
            </a:r>
            <a:r>
              <a:rPr lang="en-GB" dirty="0" err="1"/>
              <a:t>ist</a:t>
            </a:r>
            <a:r>
              <a:rPr lang="en-GB" dirty="0"/>
              <a:t> das auf Deutsch?</a:t>
            </a:r>
          </a:p>
        </p:txBody>
      </p:sp>
      <p:sp>
        <p:nvSpPr>
          <p:cNvPr id="27" name="TextBox 26">
            <a:extLst>
              <a:ext uri="{FF2B5EF4-FFF2-40B4-BE49-F238E27FC236}">
                <a16:creationId xmlns:a16="http://schemas.microsoft.com/office/drawing/2014/main" id="{677C92A7-8BBA-4AAC-9A80-8DBD4A97BD40}"/>
              </a:ext>
            </a:extLst>
          </p:cNvPr>
          <p:cNvSpPr txBox="1"/>
          <p:nvPr/>
        </p:nvSpPr>
        <p:spPr>
          <a:xfrm>
            <a:off x="5313604" y="6382588"/>
            <a:ext cx="2535382" cy="461665"/>
          </a:xfrm>
          <a:prstGeom prst="rect">
            <a:avLst/>
          </a:prstGeom>
          <a:noFill/>
        </p:spPr>
        <p:txBody>
          <a:bodyPr wrap="square" rtlCol="0">
            <a:spAutoFit/>
          </a:bodyPr>
          <a:lstStyle/>
          <a:p>
            <a:pPr algn="l"/>
            <a:r>
              <a:rPr lang="en-GB" sz="2400" dirty="0">
                <a:solidFill>
                  <a:schemeClr val="bg1"/>
                </a:solidFill>
              </a:rPr>
              <a:t>*for = </a:t>
            </a:r>
            <a:r>
              <a:rPr lang="en-GB" sz="2400" dirty="0" err="1">
                <a:solidFill>
                  <a:schemeClr val="bg1"/>
                </a:solidFill>
              </a:rPr>
              <a:t>für</a:t>
            </a:r>
            <a:endParaRPr lang="en-GB" sz="2400" dirty="0">
              <a:solidFill>
                <a:schemeClr val="bg1"/>
              </a:solidFill>
            </a:endParaRPr>
          </a:p>
        </p:txBody>
      </p:sp>
      <p:sp>
        <p:nvSpPr>
          <p:cNvPr id="2" name="TextBox 1">
            <a:extLst>
              <a:ext uri="{FF2B5EF4-FFF2-40B4-BE49-F238E27FC236}">
                <a16:creationId xmlns:a16="http://schemas.microsoft.com/office/drawing/2014/main" id="{8B2CC974-4FD6-4E73-B5A4-932C5D39776F}"/>
              </a:ext>
            </a:extLst>
          </p:cNvPr>
          <p:cNvSpPr txBox="1"/>
          <p:nvPr/>
        </p:nvSpPr>
        <p:spPr>
          <a:xfrm>
            <a:off x="3635060" y="3376155"/>
            <a:ext cx="2806846" cy="400110"/>
          </a:xfrm>
          <a:prstGeom prst="rect">
            <a:avLst/>
          </a:prstGeom>
          <a:solidFill>
            <a:schemeClr val="bg1"/>
          </a:solidFill>
          <a:ln w="6350">
            <a:solidFill>
              <a:srgbClr val="DAA520"/>
            </a:solidFill>
          </a:ln>
        </p:spPr>
        <p:txBody>
          <a:bodyPr wrap="square" rtlCol="0">
            <a:spAutoFit/>
          </a:bodyPr>
          <a:lstStyle/>
          <a:p>
            <a:pPr algn="ctr"/>
            <a:r>
              <a:rPr lang="en-GB" sz="2000" dirty="0" err="1">
                <a:solidFill>
                  <a:schemeClr val="accent5">
                    <a:lumMod val="50000"/>
                  </a:schemeClr>
                </a:solidFill>
              </a:rPr>
              <a:t>ein</a:t>
            </a:r>
            <a:r>
              <a:rPr lang="en-GB" sz="2000" dirty="0">
                <a:solidFill>
                  <a:schemeClr val="accent5">
                    <a:lumMod val="50000"/>
                  </a:schemeClr>
                </a:solidFill>
              </a:rPr>
              <a:t> </a:t>
            </a:r>
            <a:r>
              <a:rPr lang="en-GB" sz="2000" dirty="0" err="1">
                <a:solidFill>
                  <a:schemeClr val="accent5">
                    <a:lumMod val="50000"/>
                  </a:schemeClr>
                </a:solidFill>
              </a:rPr>
              <a:t>türkisches</a:t>
            </a:r>
            <a:r>
              <a:rPr lang="en-GB" sz="2000" dirty="0">
                <a:solidFill>
                  <a:schemeClr val="accent5">
                    <a:lumMod val="50000"/>
                  </a:schemeClr>
                </a:solidFill>
              </a:rPr>
              <a:t> Buch</a:t>
            </a:r>
          </a:p>
        </p:txBody>
      </p:sp>
      <p:sp>
        <p:nvSpPr>
          <p:cNvPr id="18" name="TextBox 17">
            <a:extLst>
              <a:ext uri="{FF2B5EF4-FFF2-40B4-BE49-F238E27FC236}">
                <a16:creationId xmlns:a16="http://schemas.microsoft.com/office/drawing/2014/main" id="{9FE0CB6C-BDB8-481E-8366-6F57DD9D09BE}"/>
              </a:ext>
            </a:extLst>
          </p:cNvPr>
          <p:cNvSpPr txBox="1"/>
          <p:nvPr/>
        </p:nvSpPr>
        <p:spPr>
          <a:xfrm>
            <a:off x="3635060" y="3841776"/>
            <a:ext cx="3083361" cy="400110"/>
          </a:xfrm>
          <a:prstGeom prst="rect">
            <a:avLst/>
          </a:prstGeom>
          <a:solidFill>
            <a:schemeClr val="bg1"/>
          </a:solidFill>
          <a:ln w="6350">
            <a:solidFill>
              <a:srgbClr val="DAA520"/>
            </a:solidFill>
          </a:ln>
        </p:spPr>
        <p:txBody>
          <a:bodyPr wrap="square" rtlCol="0">
            <a:spAutoFit/>
          </a:bodyPr>
          <a:lstStyle/>
          <a:p>
            <a:pPr algn="ctr"/>
            <a:r>
              <a:rPr lang="en-GB" sz="2000" dirty="0">
                <a:solidFill>
                  <a:schemeClr val="accent5">
                    <a:lumMod val="50000"/>
                  </a:schemeClr>
                </a:solidFill>
              </a:rPr>
              <a:t>der </a:t>
            </a:r>
            <a:r>
              <a:rPr lang="en-GB" sz="2000" dirty="0" err="1">
                <a:solidFill>
                  <a:schemeClr val="accent5">
                    <a:lumMod val="50000"/>
                  </a:schemeClr>
                </a:solidFill>
              </a:rPr>
              <a:t>letzte</a:t>
            </a:r>
            <a:r>
              <a:rPr lang="en-GB" sz="2000" dirty="0">
                <a:solidFill>
                  <a:schemeClr val="accent5">
                    <a:lumMod val="50000"/>
                  </a:schemeClr>
                </a:solidFill>
              </a:rPr>
              <a:t> HP Film</a:t>
            </a:r>
          </a:p>
        </p:txBody>
      </p:sp>
      <p:sp>
        <p:nvSpPr>
          <p:cNvPr id="19" name="TextBox 18">
            <a:extLst>
              <a:ext uri="{FF2B5EF4-FFF2-40B4-BE49-F238E27FC236}">
                <a16:creationId xmlns:a16="http://schemas.microsoft.com/office/drawing/2014/main" id="{8D8D0C6D-02EC-48D3-B6DF-BB764438586B}"/>
              </a:ext>
            </a:extLst>
          </p:cNvPr>
          <p:cNvSpPr txBox="1"/>
          <p:nvPr/>
        </p:nvSpPr>
        <p:spPr>
          <a:xfrm>
            <a:off x="3635061" y="4322891"/>
            <a:ext cx="3156736" cy="707886"/>
          </a:xfrm>
          <a:prstGeom prst="rect">
            <a:avLst/>
          </a:prstGeom>
          <a:solidFill>
            <a:schemeClr val="bg1"/>
          </a:solidFill>
          <a:ln w="6350">
            <a:solidFill>
              <a:srgbClr val="DAA520"/>
            </a:solidFill>
          </a:ln>
        </p:spPr>
        <p:txBody>
          <a:bodyPr wrap="square" rtlCol="0">
            <a:spAutoFit/>
          </a:bodyPr>
          <a:lstStyle/>
          <a:p>
            <a:pPr algn="ctr"/>
            <a:r>
              <a:rPr lang="en-GB" sz="2000" dirty="0" err="1">
                <a:solidFill>
                  <a:schemeClr val="accent5">
                    <a:lumMod val="50000"/>
                  </a:schemeClr>
                </a:solidFill>
              </a:rPr>
              <a:t>ein</a:t>
            </a:r>
            <a:r>
              <a:rPr lang="en-GB" sz="2000" dirty="0">
                <a:solidFill>
                  <a:schemeClr val="accent5">
                    <a:lumMod val="50000"/>
                  </a:schemeClr>
                </a:solidFill>
              </a:rPr>
              <a:t> </a:t>
            </a:r>
            <a:r>
              <a:rPr lang="en-GB" sz="2000" dirty="0" err="1">
                <a:solidFill>
                  <a:schemeClr val="accent5">
                    <a:lumMod val="50000"/>
                  </a:schemeClr>
                </a:solidFill>
              </a:rPr>
              <a:t>großes</a:t>
            </a:r>
            <a:r>
              <a:rPr lang="en-GB" sz="2000" dirty="0">
                <a:solidFill>
                  <a:schemeClr val="accent5">
                    <a:lumMod val="50000"/>
                  </a:schemeClr>
                </a:solidFill>
              </a:rPr>
              <a:t> </a:t>
            </a:r>
            <a:r>
              <a:rPr lang="en-GB" sz="2000" dirty="0" err="1">
                <a:solidFill>
                  <a:schemeClr val="accent5">
                    <a:lumMod val="50000"/>
                  </a:schemeClr>
                </a:solidFill>
              </a:rPr>
              <a:t>Foto</a:t>
            </a:r>
            <a:r>
              <a:rPr lang="en-GB" sz="2000" dirty="0">
                <a:solidFill>
                  <a:schemeClr val="accent5">
                    <a:lumMod val="50000"/>
                  </a:schemeClr>
                </a:solidFill>
              </a:rPr>
              <a:t> von </a:t>
            </a:r>
            <a:r>
              <a:rPr lang="en-GB" sz="2000" dirty="0" err="1">
                <a:solidFill>
                  <a:schemeClr val="accent5">
                    <a:lumMod val="50000"/>
                  </a:schemeClr>
                </a:solidFill>
              </a:rPr>
              <a:t>Schottland</a:t>
            </a:r>
            <a:endParaRPr lang="en-GB" sz="2000" dirty="0">
              <a:solidFill>
                <a:schemeClr val="accent5">
                  <a:lumMod val="50000"/>
                </a:schemeClr>
              </a:solidFill>
            </a:endParaRPr>
          </a:p>
        </p:txBody>
      </p:sp>
      <p:sp>
        <p:nvSpPr>
          <p:cNvPr id="20" name="TextBox 19">
            <a:extLst>
              <a:ext uri="{FF2B5EF4-FFF2-40B4-BE49-F238E27FC236}">
                <a16:creationId xmlns:a16="http://schemas.microsoft.com/office/drawing/2014/main" id="{617FB453-D898-44FC-948C-9A20E7065C26}"/>
              </a:ext>
            </a:extLst>
          </p:cNvPr>
          <p:cNvSpPr txBox="1"/>
          <p:nvPr/>
        </p:nvSpPr>
        <p:spPr>
          <a:xfrm>
            <a:off x="3635060" y="5122796"/>
            <a:ext cx="2806846" cy="400110"/>
          </a:xfrm>
          <a:prstGeom prst="rect">
            <a:avLst/>
          </a:prstGeom>
          <a:solidFill>
            <a:schemeClr val="bg1"/>
          </a:solidFill>
          <a:ln w="6350">
            <a:solidFill>
              <a:srgbClr val="DAA520"/>
            </a:solidFill>
          </a:ln>
        </p:spPr>
        <p:txBody>
          <a:bodyPr wrap="square" rtlCol="0">
            <a:spAutoFit/>
          </a:bodyPr>
          <a:lstStyle/>
          <a:p>
            <a:pPr algn="ctr"/>
            <a:r>
              <a:rPr lang="en-GB" sz="2000" dirty="0">
                <a:solidFill>
                  <a:schemeClr val="accent5">
                    <a:lumMod val="50000"/>
                  </a:schemeClr>
                </a:solidFill>
              </a:rPr>
              <a:t>die </a:t>
            </a:r>
            <a:r>
              <a:rPr lang="en-GB" sz="2000" dirty="0" err="1">
                <a:solidFill>
                  <a:schemeClr val="accent5">
                    <a:lumMod val="50000"/>
                  </a:schemeClr>
                </a:solidFill>
              </a:rPr>
              <a:t>schwarze</a:t>
            </a:r>
            <a:r>
              <a:rPr lang="en-GB" sz="2000" dirty="0">
                <a:solidFill>
                  <a:schemeClr val="accent5">
                    <a:lumMod val="50000"/>
                  </a:schemeClr>
                </a:solidFill>
              </a:rPr>
              <a:t> </a:t>
            </a:r>
            <a:r>
              <a:rPr lang="en-GB" sz="2000" dirty="0" err="1">
                <a:solidFill>
                  <a:schemeClr val="accent5">
                    <a:lumMod val="50000"/>
                  </a:schemeClr>
                </a:solidFill>
              </a:rPr>
              <a:t>Jacke</a:t>
            </a:r>
            <a:endParaRPr lang="en-GB" sz="2000" dirty="0">
              <a:solidFill>
                <a:schemeClr val="accent5">
                  <a:lumMod val="50000"/>
                </a:schemeClr>
              </a:solidFill>
            </a:endParaRPr>
          </a:p>
        </p:txBody>
      </p:sp>
      <p:sp>
        <p:nvSpPr>
          <p:cNvPr id="22" name="TextBox 21">
            <a:extLst>
              <a:ext uri="{FF2B5EF4-FFF2-40B4-BE49-F238E27FC236}">
                <a16:creationId xmlns:a16="http://schemas.microsoft.com/office/drawing/2014/main" id="{546FF836-5B59-4A26-AEE5-E6298210483F}"/>
              </a:ext>
            </a:extLst>
          </p:cNvPr>
          <p:cNvSpPr txBox="1"/>
          <p:nvPr/>
        </p:nvSpPr>
        <p:spPr>
          <a:xfrm>
            <a:off x="3635060" y="5611538"/>
            <a:ext cx="2806846" cy="400110"/>
          </a:xfrm>
          <a:prstGeom prst="rect">
            <a:avLst/>
          </a:prstGeom>
          <a:solidFill>
            <a:schemeClr val="bg1"/>
          </a:solidFill>
          <a:ln w="6350">
            <a:solidFill>
              <a:srgbClr val="DAA520"/>
            </a:solidFill>
          </a:ln>
        </p:spPr>
        <p:txBody>
          <a:bodyPr wrap="square" rtlCol="0">
            <a:spAutoFit/>
          </a:bodyPr>
          <a:lstStyle/>
          <a:p>
            <a:pPr algn="ctr"/>
            <a:r>
              <a:rPr lang="en-GB" sz="2000" dirty="0" err="1">
                <a:solidFill>
                  <a:schemeClr val="accent5">
                    <a:lumMod val="50000"/>
                  </a:schemeClr>
                </a:solidFill>
              </a:rPr>
              <a:t>eine</a:t>
            </a:r>
            <a:r>
              <a:rPr lang="en-GB" sz="2000" dirty="0">
                <a:solidFill>
                  <a:schemeClr val="accent5">
                    <a:lumMod val="50000"/>
                  </a:schemeClr>
                </a:solidFill>
              </a:rPr>
              <a:t> </a:t>
            </a:r>
            <a:r>
              <a:rPr lang="en-GB" sz="2000" dirty="0" err="1">
                <a:solidFill>
                  <a:schemeClr val="accent5">
                    <a:lumMod val="50000"/>
                  </a:schemeClr>
                </a:solidFill>
              </a:rPr>
              <a:t>nette</a:t>
            </a:r>
            <a:r>
              <a:rPr lang="en-GB" sz="2000" dirty="0">
                <a:solidFill>
                  <a:schemeClr val="accent5">
                    <a:lumMod val="50000"/>
                  </a:schemeClr>
                </a:solidFill>
              </a:rPr>
              <a:t> </a:t>
            </a:r>
            <a:r>
              <a:rPr lang="en-GB" sz="2000" dirty="0" err="1">
                <a:solidFill>
                  <a:schemeClr val="accent5">
                    <a:lumMod val="50000"/>
                  </a:schemeClr>
                </a:solidFill>
              </a:rPr>
              <a:t>Tasche</a:t>
            </a:r>
            <a:endParaRPr lang="en-GB" sz="2000" dirty="0">
              <a:solidFill>
                <a:schemeClr val="accent5">
                  <a:lumMod val="50000"/>
                </a:schemeClr>
              </a:solidFill>
            </a:endParaRPr>
          </a:p>
        </p:txBody>
      </p:sp>
      <p:sp>
        <p:nvSpPr>
          <p:cNvPr id="24" name="TextBox 23">
            <a:extLst>
              <a:ext uri="{FF2B5EF4-FFF2-40B4-BE49-F238E27FC236}">
                <a16:creationId xmlns:a16="http://schemas.microsoft.com/office/drawing/2014/main" id="{1BCCABA6-1FAE-403E-A67D-CD1273B613AD}"/>
              </a:ext>
            </a:extLst>
          </p:cNvPr>
          <p:cNvSpPr txBox="1"/>
          <p:nvPr/>
        </p:nvSpPr>
        <p:spPr>
          <a:xfrm>
            <a:off x="7146086" y="3410022"/>
            <a:ext cx="2471825" cy="400110"/>
          </a:xfrm>
          <a:prstGeom prst="rect">
            <a:avLst/>
          </a:prstGeom>
          <a:solidFill>
            <a:schemeClr val="bg1"/>
          </a:solidFill>
          <a:ln w="6350">
            <a:solidFill>
              <a:srgbClr val="DAA520"/>
            </a:solidFill>
          </a:ln>
        </p:spPr>
        <p:txBody>
          <a:bodyPr wrap="square" rtlCol="0">
            <a:spAutoFit/>
          </a:bodyPr>
          <a:lstStyle/>
          <a:p>
            <a:pPr algn="ctr"/>
            <a:r>
              <a:rPr lang="en-GB" sz="2000" dirty="0" err="1">
                <a:solidFill>
                  <a:schemeClr val="accent5">
                    <a:lumMod val="50000"/>
                  </a:schemeClr>
                </a:solidFill>
              </a:rPr>
              <a:t>ein</a:t>
            </a:r>
            <a:r>
              <a:rPr lang="en-GB" sz="2000" dirty="0">
                <a:solidFill>
                  <a:schemeClr val="accent5">
                    <a:lumMod val="50000"/>
                  </a:schemeClr>
                </a:solidFill>
              </a:rPr>
              <a:t> </a:t>
            </a:r>
            <a:r>
              <a:rPr lang="en-GB" sz="2000" dirty="0" err="1">
                <a:solidFill>
                  <a:schemeClr val="accent5">
                    <a:lumMod val="50000"/>
                  </a:schemeClr>
                </a:solidFill>
              </a:rPr>
              <a:t>kleines</a:t>
            </a:r>
            <a:r>
              <a:rPr lang="en-GB" sz="2000" dirty="0">
                <a:solidFill>
                  <a:schemeClr val="accent5">
                    <a:lumMod val="50000"/>
                  </a:schemeClr>
                </a:solidFill>
              </a:rPr>
              <a:t> Spiel</a:t>
            </a:r>
          </a:p>
        </p:txBody>
      </p:sp>
      <p:sp>
        <p:nvSpPr>
          <p:cNvPr id="28" name="TextBox 27">
            <a:extLst>
              <a:ext uri="{FF2B5EF4-FFF2-40B4-BE49-F238E27FC236}">
                <a16:creationId xmlns:a16="http://schemas.microsoft.com/office/drawing/2014/main" id="{C638D369-74D2-41A1-A84E-684316A72FC2}"/>
              </a:ext>
            </a:extLst>
          </p:cNvPr>
          <p:cNvSpPr txBox="1"/>
          <p:nvPr/>
        </p:nvSpPr>
        <p:spPr>
          <a:xfrm>
            <a:off x="7146087" y="3861654"/>
            <a:ext cx="2471825" cy="957121"/>
          </a:xfrm>
          <a:prstGeom prst="rect">
            <a:avLst/>
          </a:prstGeom>
          <a:solidFill>
            <a:schemeClr val="bg1"/>
          </a:solidFill>
          <a:ln w="6350">
            <a:solidFill>
              <a:srgbClr val="DAA520"/>
            </a:solidFill>
          </a:ln>
        </p:spPr>
        <p:txBody>
          <a:bodyPr wrap="square" rtlCol="0">
            <a:spAutoFit/>
          </a:bodyPr>
          <a:lstStyle/>
          <a:p>
            <a:pPr algn="ctr">
              <a:lnSpc>
                <a:spcPct val="150000"/>
              </a:lnSpc>
            </a:pPr>
            <a:r>
              <a:rPr lang="en-GB" sz="2000" dirty="0" err="1">
                <a:solidFill>
                  <a:schemeClr val="accent5">
                    <a:lumMod val="50000"/>
                  </a:schemeClr>
                </a:solidFill>
              </a:rPr>
              <a:t>ein</a:t>
            </a:r>
            <a:r>
              <a:rPr lang="en-GB" sz="2000" dirty="0">
                <a:solidFill>
                  <a:schemeClr val="accent5">
                    <a:lumMod val="50000"/>
                  </a:schemeClr>
                </a:solidFill>
              </a:rPr>
              <a:t> </a:t>
            </a:r>
            <a:r>
              <a:rPr lang="en-GB" sz="2000" dirty="0" err="1">
                <a:solidFill>
                  <a:schemeClr val="accent5">
                    <a:lumMod val="50000"/>
                  </a:schemeClr>
                </a:solidFill>
              </a:rPr>
              <a:t>grüner</a:t>
            </a:r>
            <a:r>
              <a:rPr lang="en-GB" sz="2000" dirty="0">
                <a:solidFill>
                  <a:schemeClr val="accent5">
                    <a:lumMod val="50000"/>
                  </a:schemeClr>
                </a:solidFill>
              </a:rPr>
              <a:t> </a:t>
            </a:r>
            <a:r>
              <a:rPr lang="en-GB" sz="2000" dirty="0" err="1">
                <a:solidFill>
                  <a:schemeClr val="accent5">
                    <a:lumMod val="50000"/>
                  </a:schemeClr>
                </a:solidFill>
              </a:rPr>
              <a:t>Kinogutschein</a:t>
            </a:r>
            <a:endParaRPr lang="en-GB" sz="2000" dirty="0">
              <a:solidFill>
                <a:schemeClr val="accent5">
                  <a:lumMod val="50000"/>
                </a:schemeClr>
              </a:solidFill>
            </a:endParaRPr>
          </a:p>
        </p:txBody>
      </p:sp>
      <p:sp>
        <p:nvSpPr>
          <p:cNvPr id="29" name="TextBox 28">
            <a:extLst>
              <a:ext uri="{FF2B5EF4-FFF2-40B4-BE49-F238E27FC236}">
                <a16:creationId xmlns:a16="http://schemas.microsoft.com/office/drawing/2014/main" id="{5E78CA17-99FF-40C8-9C7E-9733A2D7D0FC}"/>
              </a:ext>
            </a:extLst>
          </p:cNvPr>
          <p:cNvSpPr txBox="1"/>
          <p:nvPr/>
        </p:nvSpPr>
        <p:spPr>
          <a:xfrm>
            <a:off x="7151840" y="4870298"/>
            <a:ext cx="2471825" cy="957121"/>
          </a:xfrm>
          <a:prstGeom prst="rect">
            <a:avLst/>
          </a:prstGeom>
          <a:solidFill>
            <a:schemeClr val="bg1"/>
          </a:solidFill>
          <a:ln w="6350">
            <a:solidFill>
              <a:srgbClr val="DAA520"/>
            </a:solidFill>
          </a:ln>
        </p:spPr>
        <p:txBody>
          <a:bodyPr wrap="square" rtlCol="0">
            <a:spAutoFit/>
          </a:bodyPr>
          <a:lstStyle/>
          <a:p>
            <a:pPr algn="ctr">
              <a:lnSpc>
                <a:spcPct val="150000"/>
              </a:lnSpc>
            </a:pPr>
            <a:r>
              <a:rPr lang="en-GB" sz="2000" dirty="0" err="1">
                <a:solidFill>
                  <a:schemeClr val="accent5">
                    <a:lumMod val="50000"/>
                  </a:schemeClr>
                </a:solidFill>
              </a:rPr>
              <a:t>eine</a:t>
            </a:r>
            <a:r>
              <a:rPr lang="en-GB" sz="2000" dirty="0">
                <a:solidFill>
                  <a:schemeClr val="accent5">
                    <a:lumMod val="50000"/>
                  </a:schemeClr>
                </a:solidFill>
              </a:rPr>
              <a:t> </a:t>
            </a:r>
            <a:r>
              <a:rPr lang="en-GB" sz="2000" dirty="0" err="1">
                <a:solidFill>
                  <a:schemeClr val="accent5">
                    <a:lumMod val="50000"/>
                  </a:schemeClr>
                </a:solidFill>
              </a:rPr>
              <a:t>tolle</a:t>
            </a:r>
            <a:r>
              <a:rPr lang="en-GB" sz="2000" dirty="0">
                <a:solidFill>
                  <a:schemeClr val="accent5">
                    <a:lumMod val="50000"/>
                  </a:schemeClr>
                </a:solidFill>
              </a:rPr>
              <a:t> </a:t>
            </a:r>
            <a:r>
              <a:rPr lang="en-GB" sz="2000" dirty="0" err="1">
                <a:solidFill>
                  <a:schemeClr val="accent5">
                    <a:lumMod val="50000"/>
                  </a:schemeClr>
                </a:solidFill>
              </a:rPr>
              <a:t>Karte</a:t>
            </a:r>
            <a:r>
              <a:rPr lang="en-GB" sz="2000" dirty="0">
                <a:solidFill>
                  <a:schemeClr val="accent5">
                    <a:lumMod val="50000"/>
                  </a:schemeClr>
                </a:solidFill>
              </a:rPr>
              <a:t> </a:t>
            </a:r>
            <a:r>
              <a:rPr lang="en-GB" sz="2000" dirty="0" err="1">
                <a:solidFill>
                  <a:schemeClr val="accent5">
                    <a:lumMod val="50000"/>
                  </a:schemeClr>
                </a:solidFill>
              </a:rPr>
              <a:t>für</a:t>
            </a:r>
            <a:r>
              <a:rPr lang="en-GB" sz="2000" dirty="0">
                <a:solidFill>
                  <a:schemeClr val="accent5">
                    <a:lumMod val="50000"/>
                  </a:schemeClr>
                </a:solidFill>
              </a:rPr>
              <a:t> </a:t>
            </a:r>
            <a:r>
              <a:rPr lang="en-GB" sz="2000" dirty="0" err="1">
                <a:solidFill>
                  <a:schemeClr val="accent5">
                    <a:lumMod val="50000"/>
                  </a:schemeClr>
                </a:solidFill>
              </a:rPr>
              <a:t>ihre</a:t>
            </a:r>
            <a:r>
              <a:rPr lang="en-GB" sz="2000" dirty="0">
                <a:solidFill>
                  <a:schemeClr val="accent5">
                    <a:lumMod val="50000"/>
                  </a:schemeClr>
                </a:solidFill>
              </a:rPr>
              <a:t> </a:t>
            </a:r>
            <a:r>
              <a:rPr lang="en-GB" sz="2000" dirty="0" err="1">
                <a:solidFill>
                  <a:schemeClr val="accent5">
                    <a:lumMod val="50000"/>
                  </a:schemeClr>
                </a:solidFill>
              </a:rPr>
              <a:t>Lieblingsband</a:t>
            </a:r>
            <a:endParaRPr lang="en-GB" sz="2000" dirty="0">
              <a:solidFill>
                <a:schemeClr val="accent5">
                  <a:lumMod val="50000"/>
                </a:schemeClr>
              </a:solidFill>
            </a:endParaRPr>
          </a:p>
        </p:txBody>
      </p:sp>
    </p:spTree>
    <p:extLst>
      <p:ext uri="{BB962C8B-B14F-4D97-AF65-F5344CB8AC3E}">
        <p14:creationId xmlns:p14="http://schemas.microsoft.com/office/powerpoint/2010/main" val="1974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0" grpId="0" animBg="1"/>
      <p:bldP spid="22" grpId="0" animBg="1"/>
      <p:bldP spid="24"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990" y="2355761"/>
            <a:ext cx="6757283" cy="1485422"/>
          </a:xfrm>
        </p:spPr>
        <p:txBody>
          <a:bodyPr>
            <a:normAutofit fontScale="90000"/>
          </a:bodyPr>
          <a:lstStyle/>
          <a:p>
            <a:pPr algn="l"/>
            <a:r>
              <a:rPr lang="en-GB" sz="4000" b="1" dirty="0">
                <a:solidFill>
                  <a:prstClr val="white"/>
                </a:solidFill>
              </a:rPr>
              <a:t>Things I like and things that make me happy</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Adjective agreement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[ai] &amp;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vs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ie</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1 - Week 5 - Lesson 10</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651022"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Rachel Hawkes / Eva Lamb</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21 </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07 </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24755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28900"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Kalendar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65009" y="1262653"/>
            <a:ext cx="5563891" cy="461665"/>
          </a:xfrm>
          <a:prstGeom prst="rect">
            <a:avLst/>
          </a:prstGeom>
          <a:noFill/>
        </p:spPr>
        <p:txBody>
          <a:bodyPr wrap="square" rtlCol="0">
            <a:spAutoFit/>
          </a:bodyPr>
          <a:lstStyle/>
          <a:p>
            <a:r>
              <a:rPr lang="en-US" sz="2400" dirty="0">
                <a:solidFill>
                  <a:schemeClr val="accent5">
                    <a:lumMod val="50000"/>
                  </a:schemeClr>
                </a:solidFill>
              </a:rPr>
              <a:t>Wie </a:t>
            </a:r>
            <a:r>
              <a:rPr lang="en-US" sz="2400" dirty="0" err="1">
                <a:solidFill>
                  <a:schemeClr val="accent5">
                    <a:lumMod val="50000"/>
                  </a:schemeClr>
                </a:solidFill>
              </a:rPr>
              <a:t>heißen</a:t>
            </a:r>
            <a:r>
              <a:rPr lang="en-US" sz="2400" dirty="0">
                <a:solidFill>
                  <a:schemeClr val="accent5">
                    <a:lumMod val="50000"/>
                  </a:schemeClr>
                </a:solidFill>
              </a:rPr>
              <a:t> die </a:t>
            </a:r>
            <a:r>
              <a:rPr lang="en-US" sz="2400" dirty="0" err="1">
                <a:solidFill>
                  <a:schemeClr val="accent5">
                    <a:lumMod val="50000"/>
                  </a:schemeClr>
                </a:solidFill>
              </a:rPr>
              <a:t>Monate</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2" name="Rectangle 1">
            <a:hlinkClick r:id="" action="ppaction://noaction">
              <a:snd r:embed="rId5" name="Januar.wav"/>
            </a:hlinkClick>
            <a:extLst>
              <a:ext uri="{FF2B5EF4-FFF2-40B4-BE49-F238E27FC236}">
                <a16:creationId xmlns:a16="http://schemas.microsoft.com/office/drawing/2014/main" id="{ADD50A18-C0EF-4C1F-994F-0019E6556B50}"/>
              </a:ext>
            </a:extLst>
          </p:cNvPr>
          <p:cNvSpPr/>
          <p:nvPr/>
        </p:nvSpPr>
        <p:spPr>
          <a:xfrm>
            <a:off x="979769" y="1829694"/>
            <a:ext cx="1967186" cy="64076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t>Januar</a:t>
            </a:r>
            <a:endParaRPr lang="en-GB" sz="3200" b="1" dirty="0"/>
          </a:p>
        </p:txBody>
      </p:sp>
      <p:sp>
        <p:nvSpPr>
          <p:cNvPr id="19" name="Rectangle 18">
            <a:hlinkClick r:id="" action="ppaction://noaction">
              <a:snd r:embed="rId6" name="Februar.wav"/>
            </a:hlinkClick>
            <a:extLst>
              <a:ext uri="{FF2B5EF4-FFF2-40B4-BE49-F238E27FC236}">
                <a16:creationId xmlns:a16="http://schemas.microsoft.com/office/drawing/2014/main" id="{13E19BB0-82EB-40C1-88B9-75C5EE4BB0A8}"/>
              </a:ext>
            </a:extLst>
          </p:cNvPr>
          <p:cNvSpPr/>
          <p:nvPr/>
        </p:nvSpPr>
        <p:spPr>
          <a:xfrm>
            <a:off x="3024225" y="1839505"/>
            <a:ext cx="1967186" cy="64076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F _ _ _ _ _ _</a:t>
            </a:r>
          </a:p>
        </p:txBody>
      </p:sp>
      <p:sp>
        <p:nvSpPr>
          <p:cNvPr id="20" name="Rectangle 19">
            <a:hlinkClick r:id="" action="ppaction://noaction">
              <a:snd r:embed="rId7" name="Marz.wav"/>
            </a:hlinkClick>
            <a:extLst>
              <a:ext uri="{FF2B5EF4-FFF2-40B4-BE49-F238E27FC236}">
                <a16:creationId xmlns:a16="http://schemas.microsoft.com/office/drawing/2014/main" id="{ABCB33F1-3037-4401-8EB6-E08CE9973886}"/>
              </a:ext>
            </a:extLst>
          </p:cNvPr>
          <p:cNvSpPr/>
          <p:nvPr/>
        </p:nvSpPr>
        <p:spPr>
          <a:xfrm>
            <a:off x="5029186" y="1826337"/>
            <a:ext cx="1967186" cy="64076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_ _ _ _</a:t>
            </a:r>
          </a:p>
        </p:txBody>
      </p:sp>
      <p:sp>
        <p:nvSpPr>
          <p:cNvPr id="21" name="Rectangle 20">
            <a:hlinkClick r:id="" action="ppaction://noaction">
              <a:snd r:embed="rId8" name="April.wav"/>
            </a:hlinkClick>
            <a:extLst>
              <a:ext uri="{FF2B5EF4-FFF2-40B4-BE49-F238E27FC236}">
                <a16:creationId xmlns:a16="http://schemas.microsoft.com/office/drawing/2014/main" id="{84D19737-0443-4BB0-A5EE-9270EF821DCF}"/>
              </a:ext>
            </a:extLst>
          </p:cNvPr>
          <p:cNvSpPr/>
          <p:nvPr/>
        </p:nvSpPr>
        <p:spPr>
          <a:xfrm>
            <a:off x="7055572" y="1821965"/>
            <a:ext cx="1967186" cy="64076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April</a:t>
            </a:r>
          </a:p>
        </p:txBody>
      </p:sp>
      <p:sp>
        <p:nvSpPr>
          <p:cNvPr id="23" name="Rectangle 22">
            <a:hlinkClick r:id="" action="ppaction://noaction">
              <a:snd r:embed="rId9" name="Mai.wav"/>
            </a:hlinkClick>
            <a:extLst>
              <a:ext uri="{FF2B5EF4-FFF2-40B4-BE49-F238E27FC236}">
                <a16:creationId xmlns:a16="http://schemas.microsoft.com/office/drawing/2014/main" id="{0946D24D-61D6-43EE-8E9E-32EAB36E4380}"/>
              </a:ext>
            </a:extLst>
          </p:cNvPr>
          <p:cNvSpPr/>
          <p:nvPr/>
        </p:nvSpPr>
        <p:spPr>
          <a:xfrm>
            <a:off x="979769" y="3335469"/>
            <a:ext cx="1967186" cy="64076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M _ _</a:t>
            </a:r>
          </a:p>
        </p:txBody>
      </p:sp>
      <p:sp>
        <p:nvSpPr>
          <p:cNvPr id="24" name="Rectangle 23">
            <a:hlinkClick r:id="" action="ppaction://noaction">
              <a:snd r:embed="rId10" name="Juni.wav"/>
            </a:hlinkClick>
            <a:extLst>
              <a:ext uri="{FF2B5EF4-FFF2-40B4-BE49-F238E27FC236}">
                <a16:creationId xmlns:a16="http://schemas.microsoft.com/office/drawing/2014/main" id="{C016E28F-E873-498C-8352-924F38357969}"/>
              </a:ext>
            </a:extLst>
          </p:cNvPr>
          <p:cNvSpPr/>
          <p:nvPr/>
        </p:nvSpPr>
        <p:spPr>
          <a:xfrm>
            <a:off x="3006969" y="3332113"/>
            <a:ext cx="1967186" cy="6407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J _ _ _</a:t>
            </a:r>
          </a:p>
        </p:txBody>
      </p:sp>
      <p:sp>
        <p:nvSpPr>
          <p:cNvPr id="25" name="Rectangle 24">
            <a:hlinkClick r:id="" action="ppaction://noaction">
              <a:snd r:embed="rId11" name="Juli.wav"/>
            </a:hlinkClick>
            <a:extLst>
              <a:ext uri="{FF2B5EF4-FFF2-40B4-BE49-F238E27FC236}">
                <a16:creationId xmlns:a16="http://schemas.microsoft.com/office/drawing/2014/main" id="{0B3BC995-6CBF-4CAD-B106-3657AB87E5E9}"/>
              </a:ext>
            </a:extLst>
          </p:cNvPr>
          <p:cNvSpPr/>
          <p:nvPr/>
        </p:nvSpPr>
        <p:spPr>
          <a:xfrm>
            <a:off x="5029186" y="3332112"/>
            <a:ext cx="1967186" cy="64076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_ _ _ _</a:t>
            </a:r>
          </a:p>
        </p:txBody>
      </p:sp>
      <p:sp>
        <p:nvSpPr>
          <p:cNvPr id="26" name="Rectangle 25">
            <a:hlinkClick r:id="" action="ppaction://noaction">
              <a:snd r:embed="rId12" name="August.wav"/>
            </a:hlinkClick>
            <a:extLst>
              <a:ext uri="{FF2B5EF4-FFF2-40B4-BE49-F238E27FC236}">
                <a16:creationId xmlns:a16="http://schemas.microsoft.com/office/drawing/2014/main" id="{124F4B2F-F4A1-4682-AB61-862EDC02FD7F}"/>
              </a:ext>
            </a:extLst>
          </p:cNvPr>
          <p:cNvSpPr/>
          <p:nvPr/>
        </p:nvSpPr>
        <p:spPr>
          <a:xfrm>
            <a:off x="7055572" y="3327740"/>
            <a:ext cx="1967186" cy="640761"/>
          </a:xfrm>
          <a:prstGeom prst="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_ _ _ _ _ _</a:t>
            </a:r>
          </a:p>
        </p:txBody>
      </p:sp>
      <p:sp>
        <p:nvSpPr>
          <p:cNvPr id="28" name="Rectangle 27">
            <a:hlinkClick r:id="" action="ppaction://noaction">
              <a:snd r:embed="rId13" name="September.wav"/>
            </a:hlinkClick>
            <a:extLst>
              <a:ext uri="{FF2B5EF4-FFF2-40B4-BE49-F238E27FC236}">
                <a16:creationId xmlns:a16="http://schemas.microsoft.com/office/drawing/2014/main" id="{F8B677A7-A591-4CDD-BAC4-A2FD37CA1F77}"/>
              </a:ext>
            </a:extLst>
          </p:cNvPr>
          <p:cNvSpPr/>
          <p:nvPr/>
        </p:nvSpPr>
        <p:spPr>
          <a:xfrm>
            <a:off x="979769" y="4849433"/>
            <a:ext cx="1967186" cy="6407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September</a:t>
            </a:r>
          </a:p>
        </p:txBody>
      </p:sp>
      <p:sp>
        <p:nvSpPr>
          <p:cNvPr id="29" name="Rectangle 28">
            <a:hlinkClick r:id="" action="ppaction://noaction">
              <a:snd r:embed="rId14" name="Oktober.wav"/>
            </a:hlinkClick>
            <a:extLst>
              <a:ext uri="{FF2B5EF4-FFF2-40B4-BE49-F238E27FC236}">
                <a16:creationId xmlns:a16="http://schemas.microsoft.com/office/drawing/2014/main" id="{6A34D19B-3CAA-423D-9BD4-25C5EA81CE7B}"/>
              </a:ext>
            </a:extLst>
          </p:cNvPr>
          <p:cNvSpPr/>
          <p:nvPr/>
        </p:nvSpPr>
        <p:spPr>
          <a:xfrm>
            <a:off x="3006969" y="4856739"/>
            <a:ext cx="1967186" cy="64076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t>Oktober</a:t>
            </a:r>
            <a:endParaRPr lang="en-GB" sz="3200" b="1" dirty="0"/>
          </a:p>
        </p:txBody>
      </p:sp>
      <p:sp>
        <p:nvSpPr>
          <p:cNvPr id="30" name="Rectangle 29">
            <a:hlinkClick r:id="" action="ppaction://noaction">
              <a:snd r:embed="rId15" name="November.wav"/>
            </a:hlinkClick>
            <a:extLst>
              <a:ext uri="{FF2B5EF4-FFF2-40B4-BE49-F238E27FC236}">
                <a16:creationId xmlns:a16="http://schemas.microsoft.com/office/drawing/2014/main" id="{E182BD91-5D56-4A9E-8E12-958D93CBDCB0}"/>
              </a:ext>
            </a:extLst>
          </p:cNvPr>
          <p:cNvSpPr/>
          <p:nvPr/>
        </p:nvSpPr>
        <p:spPr>
          <a:xfrm>
            <a:off x="5029186" y="4846076"/>
            <a:ext cx="1967186" cy="640761"/>
          </a:xfrm>
          <a:prstGeom prst="rect">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November</a:t>
            </a:r>
          </a:p>
        </p:txBody>
      </p:sp>
      <p:sp>
        <p:nvSpPr>
          <p:cNvPr id="31" name="Rectangle 30">
            <a:hlinkClick r:id="" action="ppaction://noaction">
              <a:snd r:embed="rId16" name="Dezember.wav"/>
            </a:hlinkClick>
            <a:extLst>
              <a:ext uri="{FF2B5EF4-FFF2-40B4-BE49-F238E27FC236}">
                <a16:creationId xmlns:a16="http://schemas.microsoft.com/office/drawing/2014/main" id="{A2D06D77-6BB3-4643-B89B-1A73EFF8D3E3}"/>
              </a:ext>
            </a:extLst>
          </p:cNvPr>
          <p:cNvSpPr/>
          <p:nvPr/>
        </p:nvSpPr>
        <p:spPr>
          <a:xfrm>
            <a:off x="7055572" y="4853134"/>
            <a:ext cx="1967186" cy="64076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_ _ _ _ _ _ _ _</a:t>
            </a:r>
          </a:p>
        </p:txBody>
      </p:sp>
      <p:sp>
        <p:nvSpPr>
          <p:cNvPr id="33" name="TextBox 32">
            <a:extLst>
              <a:ext uri="{FF2B5EF4-FFF2-40B4-BE49-F238E27FC236}">
                <a16:creationId xmlns:a16="http://schemas.microsoft.com/office/drawing/2014/main" id="{2454EF95-3643-446A-B61C-A487180514A6}"/>
              </a:ext>
            </a:extLst>
          </p:cNvPr>
          <p:cNvSpPr txBox="1"/>
          <p:nvPr/>
        </p:nvSpPr>
        <p:spPr>
          <a:xfrm>
            <a:off x="979769" y="2470455"/>
            <a:ext cx="1967186" cy="461665"/>
          </a:xfrm>
          <a:prstGeom prst="rect">
            <a:avLst/>
          </a:prstGeom>
          <a:noFill/>
        </p:spPr>
        <p:txBody>
          <a:bodyPr wrap="square" rtlCol="0">
            <a:spAutoFit/>
          </a:bodyPr>
          <a:lstStyle/>
          <a:p>
            <a:pPr algn="ctr"/>
            <a:r>
              <a:rPr lang="en-GB" sz="2400" dirty="0" err="1">
                <a:solidFill>
                  <a:schemeClr val="accent5">
                    <a:lumMod val="50000"/>
                  </a:schemeClr>
                </a:solidFill>
              </a:rPr>
              <a:t>erste</a:t>
            </a:r>
            <a:endParaRPr lang="en-GB" sz="2400" dirty="0">
              <a:solidFill>
                <a:schemeClr val="accent5">
                  <a:lumMod val="50000"/>
                </a:schemeClr>
              </a:solidFill>
            </a:endParaRPr>
          </a:p>
        </p:txBody>
      </p:sp>
      <p:sp>
        <p:nvSpPr>
          <p:cNvPr id="34" name="TextBox 33">
            <a:extLst>
              <a:ext uri="{FF2B5EF4-FFF2-40B4-BE49-F238E27FC236}">
                <a16:creationId xmlns:a16="http://schemas.microsoft.com/office/drawing/2014/main" id="{C367FBB5-8626-4E66-88B3-485DD1197644}"/>
              </a:ext>
            </a:extLst>
          </p:cNvPr>
          <p:cNvSpPr txBox="1"/>
          <p:nvPr/>
        </p:nvSpPr>
        <p:spPr>
          <a:xfrm>
            <a:off x="3037313" y="2471994"/>
            <a:ext cx="1967186" cy="461665"/>
          </a:xfrm>
          <a:prstGeom prst="rect">
            <a:avLst/>
          </a:prstGeom>
          <a:noFill/>
        </p:spPr>
        <p:txBody>
          <a:bodyPr wrap="square" rtlCol="0">
            <a:spAutoFit/>
          </a:bodyPr>
          <a:lstStyle/>
          <a:p>
            <a:pPr algn="ctr"/>
            <a:r>
              <a:rPr lang="en-GB" sz="2400" dirty="0" err="1">
                <a:solidFill>
                  <a:schemeClr val="accent5">
                    <a:lumMod val="50000"/>
                  </a:schemeClr>
                </a:solidFill>
              </a:rPr>
              <a:t>zweite</a:t>
            </a:r>
            <a:endParaRPr lang="en-GB" sz="2400" dirty="0">
              <a:solidFill>
                <a:schemeClr val="accent5">
                  <a:lumMod val="50000"/>
                </a:schemeClr>
              </a:solidFill>
            </a:endParaRPr>
          </a:p>
        </p:txBody>
      </p:sp>
      <p:sp>
        <p:nvSpPr>
          <p:cNvPr id="35" name="TextBox 34">
            <a:extLst>
              <a:ext uri="{FF2B5EF4-FFF2-40B4-BE49-F238E27FC236}">
                <a16:creationId xmlns:a16="http://schemas.microsoft.com/office/drawing/2014/main" id="{EEB6CE3F-BC37-4DE4-B2E0-822F2516B9CE}"/>
              </a:ext>
            </a:extLst>
          </p:cNvPr>
          <p:cNvSpPr txBox="1"/>
          <p:nvPr/>
        </p:nvSpPr>
        <p:spPr>
          <a:xfrm>
            <a:off x="5016098" y="2442034"/>
            <a:ext cx="1967186" cy="461665"/>
          </a:xfrm>
          <a:prstGeom prst="rect">
            <a:avLst/>
          </a:prstGeom>
          <a:noFill/>
        </p:spPr>
        <p:txBody>
          <a:bodyPr wrap="square" rtlCol="0">
            <a:spAutoFit/>
          </a:bodyPr>
          <a:lstStyle/>
          <a:p>
            <a:pPr algn="ctr"/>
            <a:r>
              <a:rPr lang="en-GB" sz="2400" dirty="0" err="1">
                <a:solidFill>
                  <a:schemeClr val="accent5">
                    <a:lumMod val="50000"/>
                  </a:schemeClr>
                </a:solidFill>
              </a:rPr>
              <a:t>dritte</a:t>
            </a:r>
            <a:endParaRPr lang="en-GB" sz="2400" dirty="0">
              <a:solidFill>
                <a:schemeClr val="accent5">
                  <a:lumMod val="50000"/>
                </a:schemeClr>
              </a:solidFill>
            </a:endParaRPr>
          </a:p>
        </p:txBody>
      </p:sp>
      <p:sp>
        <p:nvSpPr>
          <p:cNvPr id="36" name="TextBox 35">
            <a:extLst>
              <a:ext uri="{FF2B5EF4-FFF2-40B4-BE49-F238E27FC236}">
                <a16:creationId xmlns:a16="http://schemas.microsoft.com/office/drawing/2014/main" id="{C4E62D8F-7016-4C5D-AB49-069F1E06005D}"/>
              </a:ext>
            </a:extLst>
          </p:cNvPr>
          <p:cNvSpPr txBox="1"/>
          <p:nvPr/>
        </p:nvSpPr>
        <p:spPr>
          <a:xfrm>
            <a:off x="7078531" y="2480266"/>
            <a:ext cx="1967186" cy="461665"/>
          </a:xfrm>
          <a:prstGeom prst="rect">
            <a:avLst/>
          </a:prstGeom>
          <a:noFill/>
        </p:spPr>
        <p:txBody>
          <a:bodyPr wrap="square" rtlCol="0">
            <a:spAutoFit/>
          </a:bodyPr>
          <a:lstStyle/>
          <a:p>
            <a:pPr algn="ctr"/>
            <a:r>
              <a:rPr lang="en-GB" sz="2400" dirty="0" err="1">
                <a:solidFill>
                  <a:schemeClr val="accent5">
                    <a:lumMod val="50000"/>
                  </a:schemeClr>
                </a:solidFill>
              </a:rPr>
              <a:t>vierte</a:t>
            </a:r>
            <a:endParaRPr lang="en-GB" sz="2400" dirty="0">
              <a:solidFill>
                <a:schemeClr val="accent5">
                  <a:lumMod val="50000"/>
                </a:schemeClr>
              </a:solidFill>
            </a:endParaRPr>
          </a:p>
        </p:txBody>
      </p:sp>
      <p:sp>
        <p:nvSpPr>
          <p:cNvPr id="37" name="TextBox 36">
            <a:extLst>
              <a:ext uri="{FF2B5EF4-FFF2-40B4-BE49-F238E27FC236}">
                <a16:creationId xmlns:a16="http://schemas.microsoft.com/office/drawing/2014/main" id="{7A54C5CF-89A9-498E-88DA-4858126B0F34}"/>
              </a:ext>
            </a:extLst>
          </p:cNvPr>
          <p:cNvSpPr txBox="1"/>
          <p:nvPr/>
        </p:nvSpPr>
        <p:spPr>
          <a:xfrm>
            <a:off x="991548" y="3991220"/>
            <a:ext cx="1967186" cy="461665"/>
          </a:xfrm>
          <a:prstGeom prst="rect">
            <a:avLst/>
          </a:prstGeom>
          <a:noFill/>
        </p:spPr>
        <p:txBody>
          <a:bodyPr wrap="square" rtlCol="0">
            <a:spAutoFit/>
          </a:bodyPr>
          <a:lstStyle/>
          <a:p>
            <a:pPr algn="ctr"/>
            <a:r>
              <a:rPr lang="en-GB" sz="2400" dirty="0" err="1">
                <a:solidFill>
                  <a:schemeClr val="accent5">
                    <a:lumMod val="50000"/>
                  </a:schemeClr>
                </a:solidFill>
              </a:rPr>
              <a:t>fünfte</a:t>
            </a:r>
            <a:endParaRPr lang="en-GB" sz="2400" dirty="0">
              <a:solidFill>
                <a:schemeClr val="accent5">
                  <a:lumMod val="50000"/>
                </a:schemeClr>
              </a:solidFill>
            </a:endParaRPr>
          </a:p>
        </p:txBody>
      </p:sp>
      <p:sp>
        <p:nvSpPr>
          <p:cNvPr id="38" name="TextBox 37">
            <a:extLst>
              <a:ext uri="{FF2B5EF4-FFF2-40B4-BE49-F238E27FC236}">
                <a16:creationId xmlns:a16="http://schemas.microsoft.com/office/drawing/2014/main" id="{6FDC2B46-259E-4925-8A7B-B18D08A2A517}"/>
              </a:ext>
            </a:extLst>
          </p:cNvPr>
          <p:cNvSpPr txBox="1"/>
          <p:nvPr/>
        </p:nvSpPr>
        <p:spPr>
          <a:xfrm>
            <a:off x="3006969" y="4002598"/>
            <a:ext cx="1967186" cy="461665"/>
          </a:xfrm>
          <a:prstGeom prst="rect">
            <a:avLst/>
          </a:prstGeom>
          <a:noFill/>
        </p:spPr>
        <p:txBody>
          <a:bodyPr wrap="square" rtlCol="0">
            <a:spAutoFit/>
          </a:bodyPr>
          <a:lstStyle/>
          <a:p>
            <a:pPr algn="ctr"/>
            <a:r>
              <a:rPr lang="en-GB" sz="2400" dirty="0" err="1">
                <a:solidFill>
                  <a:schemeClr val="accent5">
                    <a:lumMod val="50000"/>
                  </a:schemeClr>
                </a:solidFill>
              </a:rPr>
              <a:t>sechste</a:t>
            </a:r>
            <a:endParaRPr lang="en-GB" sz="2400" dirty="0">
              <a:solidFill>
                <a:schemeClr val="accent5">
                  <a:lumMod val="50000"/>
                </a:schemeClr>
              </a:solidFill>
            </a:endParaRPr>
          </a:p>
        </p:txBody>
      </p:sp>
      <p:sp>
        <p:nvSpPr>
          <p:cNvPr id="39" name="TextBox 38">
            <a:extLst>
              <a:ext uri="{FF2B5EF4-FFF2-40B4-BE49-F238E27FC236}">
                <a16:creationId xmlns:a16="http://schemas.microsoft.com/office/drawing/2014/main" id="{0FCA48CB-BD48-475F-9DEB-CC2EA2E106B1}"/>
              </a:ext>
            </a:extLst>
          </p:cNvPr>
          <p:cNvSpPr txBox="1"/>
          <p:nvPr/>
        </p:nvSpPr>
        <p:spPr>
          <a:xfrm>
            <a:off x="5024458" y="3987832"/>
            <a:ext cx="1967186" cy="461665"/>
          </a:xfrm>
          <a:prstGeom prst="rect">
            <a:avLst/>
          </a:prstGeom>
          <a:noFill/>
        </p:spPr>
        <p:txBody>
          <a:bodyPr wrap="square" rtlCol="0">
            <a:spAutoFit/>
          </a:bodyPr>
          <a:lstStyle/>
          <a:p>
            <a:pPr algn="ctr"/>
            <a:r>
              <a:rPr lang="en-GB" sz="2400" dirty="0" err="1">
                <a:solidFill>
                  <a:schemeClr val="accent5">
                    <a:lumMod val="50000"/>
                  </a:schemeClr>
                </a:solidFill>
              </a:rPr>
              <a:t>siebte</a:t>
            </a:r>
            <a:endParaRPr lang="en-GB" sz="2400" dirty="0">
              <a:solidFill>
                <a:schemeClr val="accent5">
                  <a:lumMod val="50000"/>
                </a:schemeClr>
              </a:solidFill>
            </a:endParaRPr>
          </a:p>
        </p:txBody>
      </p:sp>
      <p:sp>
        <p:nvSpPr>
          <p:cNvPr id="40" name="TextBox 39">
            <a:extLst>
              <a:ext uri="{FF2B5EF4-FFF2-40B4-BE49-F238E27FC236}">
                <a16:creationId xmlns:a16="http://schemas.microsoft.com/office/drawing/2014/main" id="{A10FDCF6-B024-4E28-8B45-17D69515EFD6}"/>
              </a:ext>
            </a:extLst>
          </p:cNvPr>
          <p:cNvSpPr txBox="1"/>
          <p:nvPr/>
        </p:nvSpPr>
        <p:spPr>
          <a:xfrm>
            <a:off x="7050619" y="4002598"/>
            <a:ext cx="1967186" cy="461665"/>
          </a:xfrm>
          <a:prstGeom prst="rect">
            <a:avLst/>
          </a:prstGeom>
          <a:noFill/>
        </p:spPr>
        <p:txBody>
          <a:bodyPr wrap="square" rtlCol="0">
            <a:spAutoFit/>
          </a:bodyPr>
          <a:lstStyle/>
          <a:p>
            <a:pPr algn="ctr"/>
            <a:r>
              <a:rPr lang="en-GB" sz="2400" dirty="0" err="1">
                <a:solidFill>
                  <a:schemeClr val="accent5">
                    <a:lumMod val="50000"/>
                  </a:schemeClr>
                </a:solidFill>
              </a:rPr>
              <a:t>achte</a:t>
            </a:r>
            <a:endParaRPr lang="en-GB" sz="2400" dirty="0">
              <a:solidFill>
                <a:schemeClr val="accent5">
                  <a:lumMod val="50000"/>
                </a:schemeClr>
              </a:solidFill>
            </a:endParaRPr>
          </a:p>
        </p:txBody>
      </p:sp>
      <p:sp>
        <p:nvSpPr>
          <p:cNvPr id="41" name="TextBox 40">
            <a:extLst>
              <a:ext uri="{FF2B5EF4-FFF2-40B4-BE49-F238E27FC236}">
                <a16:creationId xmlns:a16="http://schemas.microsoft.com/office/drawing/2014/main" id="{E84C8CD7-625C-4B5A-BB91-69AED8570F2A}"/>
              </a:ext>
            </a:extLst>
          </p:cNvPr>
          <p:cNvSpPr txBox="1"/>
          <p:nvPr/>
        </p:nvSpPr>
        <p:spPr>
          <a:xfrm>
            <a:off x="991548" y="5502034"/>
            <a:ext cx="1967186" cy="461665"/>
          </a:xfrm>
          <a:prstGeom prst="rect">
            <a:avLst/>
          </a:prstGeom>
          <a:noFill/>
        </p:spPr>
        <p:txBody>
          <a:bodyPr wrap="square" rtlCol="0">
            <a:spAutoFit/>
          </a:bodyPr>
          <a:lstStyle/>
          <a:p>
            <a:pPr algn="ctr"/>
            <a:r>
              <a:rPr lang="en-GB" sz="2400" dirty="0" err="1">
                <a:solidFill>
                  <a:schemeClr val="accent5">
                    <a:lumMod val="50000"/>
                  </a:schemeClr>
                </a:solidFill>
              </a:rPr>
              <a:t>neunte</a:t>
            </a:r>
            <a:endParaRPr lang="en-GB" sz="2400" dirty="0">
              <a:solidFill>
                <a:schemeClr val="accent5">
                  <a:lumMod val="50000"/>
                </a:schemeClr>
              </a:solidFill>
            </a:endParaRPr>
          </a:p>
        </p:txBody>
      </p:sp>
      <p:sp>
        <p:nvSpPr>
          <p:cNvPr id="42" name="TextBox 41">
            <a:extLst>
              <a:ext uri="{FF2B5EF4-FFF2-40B4-BE49-F238E27FC236}">
                <a16:creationId xmlns:a16="http://schemas.microsoft.com/office/drawing/2014/main" id="{075AE696-3E8E-44BA-A30F-1967C1F487C0}"/>
              </a:ext>
            </a:extLst>
          </p:cNvPr>
          <p:cNvSpPr txBox="1"/>
          <p:nvPr/>
        </p:nvSpPr>
        <p:spPr>
          <a:xfrm>
            <a:off x="3006969" y="5502034"/>
            <a:ext cx="1967186" cy="461665"/>
          </a:xfrm>
          <a:prstGeom prst="rect">
            <a:avLst/>
          </a:prstGeom>
          <a:noFill/>
        </p:spPr>
        <p:txBody>
          <a:bodyPr wrap="square" rtlCol="0">
            <a:spAutoFit/>
          </a:bodyPr>
          <a:lstStyle/>
          <a:p>
            <a:pPr algn="ctr"/>
            <a:r>
              <a:rPr lang="en-GB" sz="2400" dirty="0" err="1">
                <a:solidFill>
                  <a:schemeClr val="accent5">
                    <a:lumMod val="50000"/>
                  </a:schemeClr>
                </a:solidFill>
              </a:rPr>
              <a:t>zehnte</a:t>
            </a:r>
            <a:endParaRPr lang="en-GB" sz="2400" dirty="0">
              <a:solidFill>
                <a:schemeClr val="accent5">
                  <a:lumMod val="50000"/>
                </a:schemeClr>
              </a:solidFill>
            </a:endParaRPr>
          </a:p>
        </p:txBody>
      </p:sp>
      <p:sp>
        <p:nvSpPr>
          <p:cNvPr id="43" name="TextBox 42">
            <a:extLst>
              <a:ext uri="{FF2B5EF4-FFF2-40B4-BE49-F238E27FC236}">
                <a16:creationId xmlns:a16="http://schemas.microsoft.com/office/drawing/2014/main" id="{C213C714-8226-4F87-9D68-8A220315BD10}"/>
              </a:ext>
            </a:extLst>
          </p:cNvPr>
          <p:cNvSpPr txBox="1"/>
          <p:nvPr/>
        </p:nvSpPr>
        <p:spPr>
          <a:xfrm>
            <a:off x="5066189" y="5502034"/>
            <a:ext cx="1967186" cy="461665"/>
          </a:xfrm>
          <a:prstGeom prst="rect">
            <a:avLst/>
          </a:prstGeom>
          <a:noFill/>
        </p:spPr>
        <p:txBody>
          <a:bodyPr wrap="square" rtlCol="0">
            <a:spAutoFit/>
          </a:bodyPr>
          <a:lstStyle/>
          <a:p>
            <a:pPr algn="ctr"/>
            <a:r>
              <a:rPr lang="en-GB" sz="2400" dirty="0" err="1">
                <a:solidFill>
                  <a:schemeClr val="accent5">
                    <a:lumMod val="50000"/>
                  </a:schemeClr>
                </a:solidFill>
              </a:rPr>
              <a:t>elfte</a:t>
            </a:r>
            <a:endParaRPr lang="en-GB" sz="2400" dirty="0">
              <a:solidFill>
                <a:schemeClr val="accent5">
                  <a:lumMod val="50000"/>
                </a:schemeClr>
              </a:solidFill>
            </a:endParaRPr>
          </a:p>
        </p:txBody>
      </p:sp>
      <p:sp>
        <p:nvSpPr>
          <p:cNvPr id="44" name="TextBox 43">
            <a:extLst>
              <a:ext uri="{FF2B5EF4-FFF2-40B4-BE49-F238E27FC236}">
                <a16:creationId xmlns:a16="http://schemas.microsoft.com/office/drawing/2014/main" id="{4011DDEC-F61C-49F1-A6A2-BA818DFD1A2D}"/>
              </a:ext>
            </a:extLst>
          </p:cNvPr>
          <p:cNvSpPr txBox="1"/>
          <p:nvPr/>
        </p:nvSpPr>
        <p:spPr>
          <a:xfrm>
            <a:off x="7050619" y="5497500"/>
            <a:ext cx="1967186" cy="461665"/>
          </a:xfrm>
          <a:prstGeom prst="rect">
            <a:avLst/>
          </a:prstGeom>
          <a:noFill/>
        </p:spPr>
        <p:txBody>
          <a:bodyPr wrap="square" rtlCol="0">
            <a:spAutoFit/>
          </a:bodyPr>
          <a:lstStyle/>
          <a:p>
            <a:pPr algn="ctr"/>
            <a:r>
              <a:rPr lang="en-GB" sz="2400" dirty="0" err="1">
                <a:solidFill>
                  <a:schemeClr val="accent5">
                    <a:lumMod val="50000"/>
                  </a:schemeClr>
                </a:solidFill>
              </a:rPr>
              <a:t>zwölfte</a:t>
            </a:r>
            <a:endParaRPr lang="en-GB" sz="2400" dirty="0">
              <a:solidFill>
                <a:schemeClr val="accent5">
                  <a:lumMod val="50000"/>
                </a:schemeClr>
              </a:solidFill>
            </a:endParaRPr>
          </a:p>
        </p:txBody>
      </p:sp>
      <p:sp>
        <p:nvSpPr>
          <p:cNvPr id="16" name="Rectangle 15">
            <a:extLst>
              <a:ext uri="{FF2B5EF4-FFF2-40B4-BE49-F238E27FC236}">
                <a16:creationId xmlns:a16="http://schemas.microsoft.com/office/drawing/2014/main" id="{8C920E2B-D450-4BE7-9166-F50414199534}"/>
              </a:ext>
            </a:extLst>
          </p:cNvPr>
          <p:cNvSpPr/>
          <p:nvPr/>
        </p:nvSpPr>
        <p:spPr>
          <a:xfrm>
            <a:off x="3087833" y="1886844"/>
            <a:ext cx="1869055" cy="5719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t>Februar</a:t>
            </a:r>
            <a:endParaRPr lang="en-GB" sz="3200" dirty="0"/>
          </a:p>
        </p:txBody>
      </p:sp>
      <p:sp>
        <p:nvSpPr>
          <p:cNvPr id="46" name="Rectangle 45">
            <a:extLst>
              <a:ext uri="{FF2B5EF4-FFF2-40B4-BE49-F238E27FC236}">
                <a16:creationId xmlns:a16="http://schemas.microsoft.com/office/drawing/2014/main" id="{395BE302-D3B0-4147-BE5E-404E011A10E9}"/>
              </a:ext>
            </a:extLst>
          </p:cNvPr>
          <p:cNvSpPr/>
          <p:nvPr/>
        </p:nvSpPr>
        <p:spPr>
          <a:xfrm>
            <a:off x="5326334" y="1879664"/>
            <a:ext cx="1331206" cy="5719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t>März</a:t>
            </a:r>
            <a:endParaRPr lang="en-GB" sz="3200" dirty="0"/>
          </a:p>
        </p:txBody>
      </p:sp>
      <p:sp>
        <p:nvSpPr>
          <p:cNvPr id="47" name="Rectangle 46">
            <a:extLst>
              <a:ext uri="{FF2B5EF4-FFF2-40B4-BE49-F238E27FC236}">
                <a16:creationId xmlns:a16="http://schemas.microsoft.com/office/drawing/2014/main" id="{82CCC039-8677-4CBB-B4FE-741710E57956}"/>
              </a:ext>
            </a:extLst>
          </p:cNvPr>
          <p:cNvSpPr/>
          <p:nvPr/>
        </p:nvSpPr>
        <p:spPr>
          <a:xfrm>
            <a:off x="7394645" y="1839505"/>
            <a:ext cx="1331206" cy="5719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April</a:t>
            </a:r>
            <a:endParaRPr lang="en-GB" sz="3200" dirty="0"/>
          </a:p>
        </p:txBody>
      </p:sp>
      <p:sp>
        <p:nvSpPr>
          <p:cNvPr id="48" name="Rectangle 47">
            <a:hlinkClick r:id="" action="ppaction://noaction">
              <a:snd r:embed="rId8" name="April.wav"/>
            </a:hlinkClick>
            <a:extLst>
              <a:ext uri="{FF2B5EF4-FFF2-40B4-BE49-F238E27FC236}">
                <a16:creationId xmlns:a16="http://schemas.microsoft.com/office/drawing/2014/main" id="{E8225075-6B5F-4E3F-8A9A-90D7ED17EAD2}"/>
              </a:ext>
            </a:extLst>
          </p:cNvPr>
          <p:cNvSpPr/>
          <p:nvPr/>
        </p:nvSpPr>
        <p:spPr>
          <a:xfrm>
            <a:off x="1268066" y="3370064"/>
            <a:ext cx="1390592" cy="57157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Mai</a:t>
            </a:r>
          </a:p>
        </p:txBody>
      </p:sp>
      <p:sp>
        <p:nvSpPr>
          <p:cNvPr id="49" name="Rectangle 48">
            <a:hlinkClick r:id="" action="ppaction://noaction">
              <a:snd r:embed="rId8" name="April.wav"/>
            </a:hlinkClick>
            <a:extLst>
              <a:ext uri="{FF2B5EF4-FFF2-40B4-BE49-F238E27FC236}">
                <a16:creationId xmlns:a16="http://schemas.microsoft.com/office/drawing/2014/main" id="{7E8ABA7F-26C6-4132-AB08-67D061902FD2}"/>
              </a:ext>
            </a:extLst>
          </p:cNvPr>
          <p:cNvSpPr/>
          <p:nvPr/>
        </p:nvSpPr>
        <p:spPr>
          <a:xfrm>
            <a:off x="3272403" y="3362335"/>
            <a:ext cx="1390592" cy="5715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t>Juni</a:t>
            </a:r>
            <a:endParaRPr lang="en-GB" sz="3200" b="1" dirty="0"/>
          </a:p>
        </p:txBody>
      </p:sp>
      <p:sp>
        <p:nvSpPr>
          <p:cNvPr id="50" name="Rectangle 49">
            <a:hlinkClick r:id="" action="ppaction://noaction">
              <a:snd r:embed="rId8" name="April.wav"/>
            </a:hlinkClick>
            <a:extLst>
              <a:ext uri="{FF2B5EF4-FFF2-40B4-BE49-F238E27FC236}">
                <a16:creationId xmlns:a16="http://schemas.microsoft.com/office/drawing/2014/main" id="{E479D79D-3CC6-48FA-83E6-D3A73F39D406}"/>
              </a:ext>
            </a:extLst>
          </p:cNvPr>
          <p:cNvSpPr/>
          <p:nvPr/>
        </p:nvSpPr>
        <p:spPr>
          <a:xfrm>
            <a:off x="5319567" y="3362335"/>
            <a:ext cx="1390592" cy="5715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t>Juli</a:t>
            </a:r>
            <a:endParaRPr lang="en-GB" sz="3200" b="1" dirty="0"/>
          </a:p>
        </p:txBody>
      </p:sp>
      <p:sp>
        <p:nvSpPr>
          <p:cNvPr id="51" name="Rectangle 50">
            <a:hlinkClick r:id="" action="ppaction://noaction">
              <a:snd r:embed="rId8" name="April.wav"/>
            </a:hlinkClick>
            <a:extLst>
              <a:ext uri="{FF2B5EF4-FFF2-40B4-BE49-F238E27FC236}">
                <a16:creationId xmlns:a16="http://schemas.microsoft.com/office/drawing/2014/main" id="{0F5CF51B-0725-4B66-B901-81B8C7B36568}"/>
              </a:ext>
            </a:extLst>
          </p:cNvPr>
          <p:cNvSpPr/>
          <p:nvPr/>
        </p:nvSpPr>
        <p:spPr>
          <a:xfrm>
            <a:off x="7177614" y="3360584"/>
            <a:ext cx="1714926" cy="57157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August</a:t>
            </a:r>
          </a:p>
        </p:txBody>
      </p:sp>
      <p:sp>
        <p:nvSpPr>
          <p:cNvPr id="54" name="Rectangle 53">
            <a:extLst>
              <a:ext uri="{FF2B5EF4-FFF2-40B4-BE49-F238E27FC236}">
                <a16:creationId xmlns:a16="http://schemas.microsoft.com/office/drawing/2014/main" id="{FD485E06-1E51-451D-904F-D37327C59D41}"/>
              </a:ext>
            </a:extLst>
          </p:cNvPr>
          <p:cNvSpPr/>
          <p:nvPr/>
        </p:nvSpPr>
        <p:spPr>
          <a:xfrm>
            <a:off x="7117966" y="4880671"/>
            <a:ext cx="1875736" cy="5715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Dezember</a:t>
            </a:r>
            <a:endParaRPr lang="en-GB" sz="2400" b="1" dirty="0">
              <a:solidFill>
                <a:schemeClr val="bg1"/>
              </a:solidFill>
            </a:endParaRP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15"/>
                    </p:tgtEl>
                  </p:cond>
                </p:stCondLst>
                <p:endSync evt="end" delay="0">
                  <p:rtn val="all"/>
                </p:endSync>
                <p:childTnLst>
                  <p:par>
                    <p:cTn id="84" fill="hold">
                      <p:stCondLst>
                        <p:cond delay="0"/>
                      </p:stCondLst>
                      <p:childTnLst>
                        <p:par>
                          <p:cTn id="85" fill="hold">
                            <p:stCondLst>
                              <p:cond delay="0"/>
                            </p:stCondLst>
                            <p:childTnLst>
                              <p:par>
                                <p:cTn id="86" presetID="12" presetClass="exit" presetSubtype="4" fill="hold" nodeType="afterEffect">
                                  <p:stCondLst>
                                    <p:cond delay="0"/>
                                  </p:stCondLst>
                                  <p:childTnLst>
                                    <p:animEffect transition="out" filter="slide(fromBottom)">
                                      <p:cBhvr>
                                        <p:cTn id="87" dur="59000"/>
                                        <p:tgtEl>
                                          <p:spTgt spid="7"/>
                                        </p:tgtEl>
                                      </p:cBhvr>
                                    </p:animEffect>
                                    <p:set>
                                      <p:cBhvr>
                                        <p:cTn id="88"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3" grpId="0"/>
      <p:bldP spid="34" grpId="0"/>
      <p:bldP spid="35" grpId="0"/>
      <p:bldP spid="36" grpId="0"/>
      <p:bldP spid="37" grpId="0"/>
      <p:bldP spid="38" grpId="0"/>
      <p:bldP spid="39" grpId="0"/>
      <p:bldP spid="40" grpId="0"/>
      <p:bldP spid="41" grpId="0"/>
      <p:bldP spid="42" grpId="0"/>
      <p:bldP spid="43" grpId="0"/>
      <p:bldP spid="44" grpId="0"/>
      <p:bldP spid="16" grpId="0" animBg="1"/>
      <p:bldP spid="46" grpId="0" animBg="1"/>
      <p:bldP spid="47" grpId="0" animBg="1"/>
      <p:bldP spid="48" grpId="0" animBg="1"/>
      <p:bldP spid="49" grpId="0" animBg="1"/>
      <p:bldP spid="50" grpId="0" animBg="1"/>
      <p:bldP spid="51" grpId="0"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r>
              <a:rPr lang="en-GB" sz="2800" b="1" dirty="0">
                <a:solidFill>
                  <a:srgbClr val="4472C4">
                    <a:lumMod val="50000"/>
                  </a:srgbClr>
                </a:solidFill>
                <a:ea typeface="+mn-ea"/>
                <a:cs typeface="+mn-cs"/>
              </a:rPr>
              <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ounded Rectangle 5"/>
          <p:cNvSpPr/>
          <p:nvPr/>
        </p:nvSpPr>
        <p:spPr>
          <a:xfrm>
            <a:off x="183941" y="1580861"/>
            <a:ext cx="4554649" cy="105899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a:t>
            </a:r>
            <a:r>
              <a:rPr kumimoji="0" lang="en-GB" sz="3200" b="1" i="0" u="none" strike="noStrike" kern="1200" cap="none" spc="0" normalizeH="0" baseline="0" noProof="0" dirty="0">
                <a:ln>
                  <a:noFill/>
                </a:ln>
                <a:solidFill>
                  <a:srgbClr val="FF6600"/>
                </a:solidFill>
                <a:effectLst/>
                <a:uLnTx/>
                <a:uFillTx/>
                <a:latin typeface="Century Gothic" panose="020F0302020204030204"/>
                <a:ea typeface="+mn-ea"/>
                <a:cs typeface="+mn-cs"/>
              </a:rPr>
              <a:t>c</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tober is a month.</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7" name="Rounded Rectangle 6"/>
          <p:cNvSpPr/>
          <p:nvPr/>
        </p:nvSpPr>
        <p:spPr>
          <a:xfrm>
            <a:off x="6733732" y="1564576"/>
            <a:ext cx="5006975" cy="101252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a:t>
            </a:r>
            <a:r>
              <a:rPr kumimoji="0" lang="en-GB" sz="3200" b="1" i="0" u="none" strike="noStrike" kern="1200" cap="none" spc="0" normalizeH="0" baseline="0" noProof="0" dirty="0" err="1">
                <a:ln>
                  <a:noFill/>
                </a:ln>
                <a:solidFill>
                  <a:srgbClr val="FF6600"/>
                </a:solidFill>
                <a:effectLst/>
                <a:uLnTx/>
                <a:uFillTx/>
                <a:latin typeface="Century Gothic" panose="020F0302020204030204"/>
                <a:ea typeface="+mn-ea"/>
                <a:cs typeface="+mn-cs"/>
              </a:rPr>
              <a:t>k</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tober</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ein</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Monat.</a:t>
            </a:r>
            <a:endParaRPr kumimoji="0" lang="en-GB" sz="4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8" name="Right Arrow 7"/>
          <p:cNvSpPr/>
          <p:nvPr/>
        </p:nvSpPr>
        <p:spPr>
          <a:xfrm>
            <a:off x="4920465" y="1627335"/>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 name="Rounded Rectangle 9"/>
          <p:cNvSpPr/>
          <p:nvPr/>
        </p:nvSpPr>
        <p:spPr>
          <a:xfrm>
            <a:off x="211136" y="3400113"/>
            <a:ext cx="500544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Der Zug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fährt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direkt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I love music and I’m doing a project.</a:t>
            </a:r>
          </a:p>
        </p:txBody>
      </p:sp>
      <p:sp>
        <p:nvSpPr>
          <p:cNvPr id="11" name="Rounded Rectangle 10"/>
          <p:cNvSpPr/>
          <p:nvPr/>
        </p:nvSpPr>
        <p:spPr>
          <a:xfrm>
            <a:off x="6387194" y="2958315"/>
            <a:ext cx="5728875" cy="3367756"/>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What would the following words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discussion (f)</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contact (m)</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article (m)</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costs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pl</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product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nt</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Change English ‘c’ to ‘k’ to create many German words.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 name="Picture 4" descr="A picture containing lamp&#10;&#10;Description automatically generated">
            <a:extLst>
              <a:ext uri="{FF2B5EF4-FFF2-40B4-BE49-F238E27FC236}">
                <a16:creationId xmlns:a16="http://schemas.microsoft.com/office/drawing/2014/main" id="{9EF39110-1D05-4BFB-846F-5F97A5F624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9295" y="2181980"/>
            <a:ext cx="1396512" cy="1299411"/>
          </a:xfrm>
          <a:prstGeom prst="rect">
            <a:avLst/>
          </a:prstGeom>
        </p:spPr>
      </p:pic>
    </p:spTree>
    <p:extLst>
      <p:ext uri="{BB962C8B-B14F-4D97-AF65-F5344CB8AC3E}">
        <p14:creationId xmlns:p14="http://schemas.microsoft.com/office/powerpoint/2010/main" val="192321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71115" y="652010"/>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915033" y="1743026"/>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Zug fährt direkt.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love music and I‘m doing a project.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discussion (f)</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contact (m)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article (m)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costs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pl</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product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
            <a:b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96000" y="1743026"/>
            <a:ext cx="523529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train goes direct(</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ly</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Ich liebe Musik und ich mache ein Projekt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Diskussion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Kontakt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Artikel</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Kosten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Produkt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2241316" y="5825633"/>
            <a:ext cx="7985728"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What do you notice about the </a:t>
            </a:r>
            <a:r>
              <a:rPr kumimoji="0" lang="en-GB" sz="22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gender</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of these nouns?</a:t>
            </a:r>
          </a:p>
        </p:txBody>
      </p:sp>
      <p:sp>
        <p:nvSpPr>
          <p:cNvPr id="9" name="TextBox 8"/>
          <p:cNvSpPr txBox="1"/>
          <p:nvPr/>
        </p:nvSpPr>
        <p:spPr>
          <a:xfrm>
            <a:off x="3736622" y="6418677"/>
            <a:ext cx="4957929" cy="400110"/>
          </a:xfrm>
          <a:prstGeom prst="rect">
            <a:avLst/>
          </a:prstGeom>
          <a:solidFill>
            <a:srgbClr val="FFF4E7"/>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Don’t forget to pronounce the words. </a:t>
            </a:r>
          </a:p>
        </p:txBody>
      </p:sp>
      <p:sp>
        <p:nvSpPr>
          <p:cNvPr id="12" name="Title 11"/>
          <p:cNvSpPr>
            <a:spLocks noGrp="1"/>
          </p:cNvSpPr>
          <p:nvPr>
            <p:ph type="title"/>
          </p:nvPr>
        </p:nvSpPr>
        <p:spPr>
          <a:xfrm>
            <a:off x="456665" y="376223"/>
            <a:ext cx="10515600" cy="1325563"/>
          </a:xfrm>
        </p:spPr>
        <p:txBody>
          <a:bodyPr/>
          <a:lstStyle/>
          <a:p>
            <a:pPr algn="ctr"/>
            <a:r>
              <a:rPr lang="en-GB" b="1" dirty="0">
                <a:solidFill>
                  <a:prstClr val="white"/>
                </a:solidFill>
              </a:rPr>
              <a:t>ANTWORTEN</a:t>
            </a:r>
          </a:p>
        </p:txBody>
      </p:sp>
      <p:sp>
        <p:nvSpPr>
          <p:cNvPr id="13" name="TextBox 12">
            <a:extLst>
              <a:ext uri="{FF2B5EF4-FFF2-40B4-BE49-F238E27FC236}">
                <a16:creationId xmlns:a16="http://schemas.microsoft.com/office/drawing/2014/main" id="{4E7DFD04-0EE5-4608-A7E4-12ED409242F7}"/>
              </a:ext>
            </a:extLst>
          </p:cNvPr>
          <p:cNvSpPr txBox="1"/>
          <p:nvPr/>
        </p:nvSpPr>
        <p:spPr>
          <a:xfrm>
            <a:off x="9326660" y="3105834"/>
            <a:ext cx="2405557" cy="646331"/>
          </a:xfrm>
          <a:prstGeom prst="rect">
            <a:avLst/>
          </a:prstGeom>
          <a:solidFill>
            <a:srgbClr val="FBF0D5"/>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German ‘el’ replaces English ‘le’ </a:t>
            </a:r>
          </a:p>
        </p:txBody>
      </p:sp>
      <p:cxnSp>
        <p:nvCxnSpPr>
          <p:cNvPr id="14" name="Straight Arrow Connector 13"/>
          <p:cNvCxnSpPr>
            <a:stCxn id="13" idx="2"/>
          </p:cNvCxnSpPr>
          <p:nvPr/>
        </p:nvCxnSpPr>
        <p:spPr>
          <a:xfrm flipH="1">
            <a:off x="8508569" y="3752165"/>
            <a:ext cx="2020870" cy="598065"/>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E7DFD04-0EE5-4608-A7E4-12ED409242F7}"/>
              </a:ext>
            </a:extLst>
          </p:cNvPr>
          <p:cNvSpPr txBox="1"/>
          <p:nvPr/>
        </p:nvSpPr>
        <p:spPr>
          <a:xfrm>
            <a:off x="9326660" y="3866056"/>
            <a:ext cx="2736712" cy="646331"/>
          </a:xfrm>
          <a:prstGeom prst="rect">
            <a:avLst/>
          </a:prstGeom>
          <a:solidFill>
            <a:srgbClr val="FBF0D5"/>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a common plural ending (Rule 3)</a:t>
            </a:r>
          </a:p>
        </p:txBody>
      </p:sp>
      <p:cxnSp>
        <p:nvCxnSpPr>
          <p:cNvPr id="17" name="Straight Arrow Connector 16"/>
          <p:cNvCxnSpPr/>
          <p:nvPr/>
        </p:nvCxnSpPr>
        <p:spPr>
          <a:xfrm flipH="1">
            <a:off x="8694550" y="4512387"/>
            <a:ext cx="1394314" cy="438094"/>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05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22" presetClass="entr" presetSubtype="1"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up)">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22" presetClass="entr" presetSubtype="1"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up)">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9" grpId="0" animBg="1"/>
      <p:bldP spid="13"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22591"/>
            <a:ext cx="4294909" cy="869950"/>
          </a:xfrm>
          <a:prstGeom prst="rect">
            <a:avLst/>
          </a:prstGeom>
        </p:spPr>
      </p:pic>
      <p:sp>
        <p:nvSpPr>
          <p:cNvPr id="4" name="Title 3"/>
          <p:cNvSpPr>
            <a:spLocks noGrp="1"/>
          </p:cNvSpPr>
          <p:nvPr>
            <p:ph type="title"/>
          </p:nvPr>
        </p:nvSpPr>
        <p:spPr>
          <a:xfrm>
            <a:off x="0" y="122591"/>
            <a:ext cx="3745089" cy="707849"/>
          </a:xfrm>
        </p:spPr>
        <p:txBody>
          <a:bodyPr>
            <a:normAutofit/>
          </a:bodyPr>
          <a:lstStyle/>
          <a:p>
            <a:r>
              <a:rPr lang="en-GB" sz="3600" b="1" dirty="0" err="1">
                <a:solidFill>
                  <a:schemeClr val="bg1"/>
                </a:solidFill>
              </a:rPr>
              <a:t>Vergnügungen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4093582" y="582852"/>
            <a:ext cx="5563891" cy="461665"/>
          </a:xfrm>
          <a:prstGeom prst="rect">
            <a:avLst/>
          </a:prstGeom>
          <a:noFill/>
        </p:spPr>
        <p:txBody>
          <a:bodyPr wrap="square" rtlCol="0">
            <a:spAutoFit/>
          </a:bodyPr>
          <a:lstStyle/>
          <a:p>
            <a:r>
              <a:rPr lang="en-US" sz="2400" dirty="0">
                <a:solidFill>
                  <a:schemeClr val="accent5">
                    <a:lumMod val="50000"/>
                  </a:schemeClr>
                </a:solidFill>
              </a:rPr>
              <a:t>Ein </a:t>
            </a:r>
            <a:r>
              <a:rPr lang="en-US" sz="2400" dirty="0" err="1">
                <a:solidFill>
                  <a:schemeClr val="accent5">
                    <a:lumMod val="50000"/>
                  </a:schemeClr>
                </a:solidFill>
              </a:rPr>
              <a:t>Gedicht</a:t>
            </a:r>
            <a:r>
              <a:rPr lang="en-US" sz="2400" dirty="0">
                <a:solidFill>
                  <a:schemeClr val="accent5">
                    <a:lumMod val="50000"/>
                  </a:schemeClr>
                </a:solidFill>
              </a:rPr>
              <a:t> von Bertolt Brecht</a:t>
            </a:r>
          </a:p>
        </p:txBody>
      </p:sp>
      <p:sp>
        <p:nvSpPr>
          <p:cNvPr id="2" name="Rectangle 1">
            <a:extLst>
              <a:ext uri="{FF2B5EF4-FFF2-40B4-BE49-F238E27FC236}">
                <a16:creationId xmlns:a16="http://schemas.microsoft.com/office/drawing/2014/main" id="{A83AC2C0-C30E-4FAA-9B28-C867A59ECE13}"/>
              </a:ext>
            </a:extLst>
          </p:cNvPr>
          <p:cNvSpPr/>
          <p:nvPr/>
        </p:nvSpPr>
        <p:spPr>
          <a:xfrm>
            <a:off x="2920381" y="1243061"/>
            <a:ext cx="6096000" cy="5016758"/>
          </a:xfrm>
          <a:prstGeom prst="rect">
            <a:avLst/>
          </a:prstGeom>
        </p:spPr>
        <p:txBody>
          <a:bodyPr>
            <a:spAutoFit/>
          </a:bodyPr>
          <a:lstStyle/>
          <a:p>
            <a:pPr algn="ctr"/>
            <a:r>
              <a:rPr lang="en-GB" sz="2000" dirty="0">
                <a:solidFill>
                  <a:srgbClr val="115076"/>
                </a:solidFill>
              </a:rPr>
              <a:t>Der </a:t>
            </a:r>
            <a:r>
              <a:rPr lang="en-GB" sz="2000" dirty="0" err="1">
                <a:solidFill>
                  <a:srgbClr val="115076"/>
                </a:solidFill>
              </a:rPr>
              <a:t>erste</a:t>
            </a:r>
            <a:r>
              <a:rPr lang="en-GB" sz="2000" dirty="0">
                <a:solidFill>
                  <a:srgbClr val="115076"/>
                </a:solidFill>
              </a:rPr>
              <a:t> </a:t>
            </a:r>
            <a:r>
              <a:rPr lang="en-GB" sz="2000" dirty="0" err="1">
                <a:solidFill>
                  <a:srgbClr val="115076"/>
                </a:solidFill>
              </a:rPr>
              <a:t>Blick</a:t>
            </a:r>
            <a:r>
              <a:rPr lang="en-GB" sz="2000" dirty="0">
                <a:solidFill>
                  <a:srgbClr val="115076"/>
                </a:solidFill>
              </a:rPr>
              <a:t> </a:t>
            </a:r>
            <a:r>
              <a:rPr lang="en-GB" sz="2000" dirty="0" err="1">
                <a:solidFill>
                  <a:srgbClr val="115076"/>
                </a:solidFill>
              </a:rPr>
              <a:t>aus</a:t>
            </a:r>
            <a:r>
              <a:rPr lang="en-GB" sz="2000" dirty="0">
                <a:solidFill>
                  <a:srgbClr val="115076"/>
                </a:solidFill>
              </a:rPr>
              <a:t> </a:t>
            </a:r>
            <a:r>
              <a:rPr lang="en-GB" sz="2000" dirty="0" err="1">
                <a:solidFill>
                  <a:srgbClr val="115076"/>
                </a:solidFill>
              </a:rPr>
              <a:t>dem</a:t>
            </a:r>
            <a:r>
              <a:rPr lang="en-GB" sz="2000" dirty="0">
                <a:solidFill>
                  <a:srgbClr val="115076"/>
                </a:solidFill>
              </a:rPr>
              <a:t> Fenster am Morgen</a:t>
            </a:r>
          </a:p>
          <a:p>
            <a:pPr algn="ctr"/>
            <a:r>
              <a:rPr lang="en-GB" sz="2000" dirty="0">
                <a:solidFill>
                  <a:srgbClr val="115076"/>
                </a:solidFill>
              </a:rPr>
              <a:t>Das </a:t>
            </a:r>
            <a:r>
              <a:rPr lang="en-GB" sz="2000" dirty="0" err="1">
                <a:solidFill>
                  <a:srgbClr val="115076"/>
                </a:solidFill>
              </a:rPr>
              <a:t>wiedergefundene</a:t>
            </a:r>
            <a:r>
              <a:rPr lang="en-GB" sz="2000" dirty="0">
                <a:solidFill>
                  <a:srgbClr val="115076"/>
                </a:solidFill>
              </a:rPr>
              <a:t> </a:t>
            </a:r>
            <a:r>
              <a:rPr lang="en-GB" sz="2000" dirty="0" err="1">
                <a:solidFill>
                  <a:srgbClr val="115076"/>
                </a:solidFill>
              </a:rPr>
              <a:t>alte</a:t>
            </a:r>
            <a:r>
              <a:rPr lang="en-GB" sz="2000" dirty="0">
                <a:solidFill>
                  <a:srgbClr val="115076"/>
                </a:solidFill>
              </a:rPr>
              <a:t> Buch</a:t>
            </a:r>
          </a:p>
          <a:p>
            <a:pPr algn="ctr"/>
            <a:r>
              <a:rPr lang="en-GB" sz="2000" dirty="0" err="1">
                <a:solidFill>
                  <a:srgbClr val="115076"/>
                </a:solidFill>
              </a:rPr>
              <a:t>Begeisterte</a:t>
            </a:r>
            <a:r>
              <a:rPr lang="en-GB" sz="2000" dirty="0">
                <a:solidFill>
                  <a:srgbClr val="115076"/>
                </a:solidFill>
              </a:rPr>
              <a:t> </a:t>
            </a:r>
            <a:r>
              <a:rPr lang="en-GB" sz="2000" dirty="0" err="1">
                <a:solidFill>
                  <a:srgbClr val="115076"/>
                </a:solidFill>
              </a:rPr>
              <a:t>Gesichter</a:t>
            </a:r>
            <a:endParaRPr lang="en-GB" sz="2000" dirty="0">
              <a:solidFill>
                <a:srgbClr val="115076"/>
              </a:solidFill>
            </a:endParaRPr>
          </a:p>
          <a:p>
            <a:pPr algn="ctr"/>
            <a:r>
              <a:rPr lang="en-GB" sz="2000" dirty="0">
                <a:solidFill>
                  <a:srgbClr val="115076"/>
                </a:solidFill>
              </a:rPr>
              <a:t>Schnee, der </a:t>
            </a:r>
            <a:r>
              <a:rPr lang="en-GB" sz="2000" dirty="0" err="1">
                <a:solidFill>
                  <a:srgbClr val="115076"/>
                </a:solidFill>
              </a:rPr>
              <a:t>Wechsel</a:t>
            </a:r>
            <a:r>
              <a:rPr lang="en-GB" sz="2000" dirty="0">
                <a:solidFill>
                  <a:srgbClr val="115076"/>
                </a:solidFill>
              </a:rPr>
              <a:t> der Jahreszeiten</a:t>
            </a:r>
          </a:p>
          <a:p>
            <a:pPr algn="ctr"/>
            <a:r>
              <a:rPr lang="en-GB" sz="2000" dirty="0">
                <a:solidFill>
                  <a:srgbClr val="115076"/>
                </a:solidFill>
              </a:rPr>
              <a:t>Die Zeitung</a:t>
            </a:r>
          </a:p>
          <a:p>
            <a:pPr algn="ctr"/>
            <a:r>
              <a:rPr lang="en-GB" sz="2000" dirty="0">
                <a:solidFill>
                  <a:srgbClr val="115076"/>
                </a:solidFill>
              </a:rPr>
              <a:t>Der Hund</a:t>
            </a:r>
          </a:p>
          <a:p>
            <a:pPr algn="ctr"/>
            <a:r>
              <a:rPr lang="en-GB" sz="2000" dirty="0">
                <a:solidFill>
                  <a:srgbClr val="115076"/>
                </a:solidFill>
              </a:rPr>
              <a:t>Die </a:t>
            </a:r>
            <a:r>
              <a:rPr lang="en-GB" sz="2000" dirty="0" err="1">
                <a:solidFill>
                  <a:srgbClr val="115076"/>
                </a:solidFill>
              </a:rPr>
              <a:t>Dialektik</a:t>
            </a:r>
            <a:endParaRPr lang="en-GB" sz="2000" dirty="0">
              <a:solidFill>
                <a:srgbClr val="115076"/>
              </a:solidFill>
            </a:endParaRPr>
          </a:p>
          <a:p>
            <a:pPr algn="ctr"/>
            <a:r>
              <a:rPr lang="en-GB" sz="2000" dirty="0" err="1">
                <a:solidFill>
                  <a:srgbClr val="115076"/>
                </a:solidFill>
              </a:rPr>
              <a:t>Duschen</a:t>
            </a:r>
            <a:r>
              <a:rPr lang="en-GB" sz="2000" dirty="0">
                <a:solidFill>
                  <a:srgbClr val="115076"/>
                </a:solidFill>
              </a:rPr>
              <a:t>, </a:t>
            </a:r>
            <a:r>
              <a:rPr lang="en-GB" sz="2000" dirty="0" err="1">
                <a:solidFill>
                  <a:srgbClr val="115076"/>
                </a:solidFill>
              </a:rPr>
              <a:t>Schwimmen</a:t>
            </a:r>
            <a:endParaRPr lang="en-GB" sz="2000" dirty="0">
              <a:solidFill>
                <a:srgbClr val="115076"/>
              </a:solidFill>
            </a:endParaRPr>
          </a:p>
          <a:p>
            <a:pPr algn="ctr"/>
            <a:r>
              <a:rPr lang="en-GB" sz="2000" dirty="0">
                <a:solidFill>
                  <a:srgbClr val="115076"/>
                </a:solidFill>
              </a:rPr>
              <a:t>Alte </a:t>
            </a:r>
            <a:r>
              <a:rPr lang="en-GB" sz="2000" dirty="0" err="1">
                <a:solidFill>
                  <a:srgbClr val="115076"/>
                </a:solidFill>
              </a:rPr>
              <a:t>Musik</a:t>
            </a:r>
            <a:endParaRPr lang="en-GB" sz="2000" dirty="0">
              <a:solidFill>
                <a:srgbClr val="115076"/>
              </a:solidFill>
            </a:endParaRPr>
          </a:p>
          <a:p>
            <a:pPr algn="ctr"/>
            <a:r>
              <a:rPr lang="en-GB" sz="2000" dirty="0" err="1">
                <a:solidFill>
                  <a:srgbClr val="115076"/>
                </a:solidFill>
              </a:rPr>
              <a:t>Bequeme</a:t>
            </a:r>
            <a:r>
              <a:rPr lang="en-GB" sz="2000" dirty="0">
                <a:solidFill>
                  <a:srgbClr val="115076"/>
                </a:solidFill>
              </a:rPr>
              <a:t> </a:t>
            </a:r>
            <a:r>
              <a:rPr lang="en-GB" sz="2000" dirty="0" err="1">
                <a:solidFill>
                  <a:srgbClr val="115076"/>
                </a:solidFill>
              </a:rPr>
              <a:t>Schuhe</a:t>
            </a:r>
            <a:endParaRPr lang="en-GB" sz="2000" dirty="0">
              <a:solidFill>
                <a:srgbClr val="115076"/>
              </a:solidFill>
            </a:endParaRPr>
          </a:p>
          <a:p>
            <a:pPr algn="ctr"/>
            <a:r>
              <a:rPr lang="en-GB" sz="2000" dirty="0" err="1">
                <a:solidFill>
                  <a:srgbClr val="115076"/>
                </a:solidFill>
              </a:rPr>
              <a:t>Begreifen</a:t>
            </a:r>
            <a:endParaRPr lang="en-GB" sz="2000" dirty="0">
              <a:solidFill>
                <a:srgbClr val="115076"/>
              </a:solidFill>
            </a:endParaRPr>
          </a:p>
          <a:p>
            <a:pPr algn="ctr"/>
            <a:r>
              <a:rPr lang="en-GB" sz="2000" dirty="0">
                <a:solidFill>
                  <a:srgbClr val="115076"/>
                </a:solidFill>
              </a:rPr>
              <a:t>Neue </a:t>
            </a:r>
            <a:r>
              <a:rPr lang="en-GB" sz="2000" dirty="0" err="1">
                <a:solidFill>
                  <a:srgbClr val="115076"/>
                </a:solidFill>
              </a:rPr>
              <a:t>Musik</a:t>
            </a:r>
            <a:endParaRPr lang="en-GB" sz="2000" dirty="0">
              <a:solidFill>
                <a:srgbClr val="115076"/>
              </a:solidFill>
            </a:endParaRPr>
          </a:p>
          <a:p>
            <a:pPr algn="ctr"/>
            <a:r>
              <a:rPr lang="en-GB" sz="2000" dirty="0" err="1">
                <a:solidFill>
                  <a:srgbClr val="115076"/>
                </a:solidFill>
              </a:rPr>
              <a:t>Schreiben</a:t>
            </a:r>
            <a:r>
              <a:rPr lang="en-GB" sz="2000" dirty="0">
                <a:solidFill>
                  <a:srgbClr val="115076"/>
                </a:solidFill>
              </a:rPr>
              <a:t>, </a:t>
            </a:r>
            <a:r>
              <a:rPr lang="en-GB" sz="2000" dirty="0" err="1">
                <a:solidFill>
                  <a:srgbClr val="115076"/>
                </a:solidFill>
              </a:rPr>
              <a:t>Pflanzen</a:t>
            </a:r>
            <a:endParaRPr lang="en-GB" sz="2000" dirty="0">
              <a:solidFill>
                <a:srgbClr val="115076"/>
              </a:solidFill>
            </a:endParaRPr>
          </a:p>
          <a:p>
            <a:pPr algn="ctr"/>
            <a:r>
              <a:rPr lang="en-GB" sz="2000" dirty="0">
                <a:solidFill>
                  <a:srgbClr val="115076"/>
                </a:solidFill>
              </a:rPr>
              <a:t>Reisen</a:t>
            </a:r>
          </a:p>
          <a:p>
            <a:pPr algn="ctr"/>
            <a:r>
              <a:rPr lang="en-GB" sz="2000" dirty="0" err="1">
                <a:solidFill>
                  <a:srgbClr val="115076"/>
                </a:solidFill>
              </a:rPr>
              <a:t>Singen</a:t>
            </a:r>
            <a:endParaRPr lang="en-GB" sz="2000" dirty="0">
              <a:solidFill>
                <a:srgbClr val="115076"/>
              </a:solidFill>
            </a:endParaRPr>
          </a:p>
          <a:p>
            <a:pPr algn="ctr"/>
            <a:r>
              <a:rPr lang="en-GB" sz="2000" dirty="0">
                <a:solidFill>
                  <a:srgbClr val="115076"/>
                </a:solidFill>
              </a:rPr>
              <a:t>Freundlich sein.</a:t>
            </a:r>
          </a:p>
        </p:txBody>
      </p:sp>
      <p:sp>
        <p:nvSpPr>
          <p:cNvPr id="7" name="Rectangle 6">
            <a:extLst>
              <a:ext uri="{FF2B5EF4-FFF2-40B4-BE49-F238E27FC236}">
                <a16:creationId xmlns:a16="http://schemas.microsoft.com/office/drawing/2014/main" id="{762ECF7D-733D-4C51-83FF-281B82D9A9A5}"/>
              </a:ext>
            </a:extLst>
          </p:cNvPr>
          <p:cNvSpPr/>
          <p:nvPr/>
        </p:nvSpPr>
        <p:spPr>
          <a:xfrm>
            <a:off x="3253368" y="6379293"/>
            <a:ext cx="3467616" cy="400110"/>
          </a:xfrm>
          <a:prstGeom prst="rect">
            <a:avLst/>
          </a:prstGeom>
        </p:spPr>
        <p:txBody>
          <a:bodyPr wrap="none">
            <a:spAutoFit/>
          </a:bodyPr>
          <a:lstStyle/>
          <a:p>
            <a:r>
              <a:rPr lang="en-GB" sz="2000" dirty="0" err="1">
                <a:solidFill>
                  <a:schemeClr val="bg1"/>
                </a:solidFill>
              </a:rPr>
              <a:t>Vergnügungen</a:t>
            </a:r>
            <a:r>
              <a:rPr lang="en-GB" sz="2000" dirty="0">
                <a:solidFill>
                  <a:schemeClr val="bg1"/>
                </a:solidFill>
              </a:rPr>
              <a:t> - pleasures</a:t>
            </a:r>
            <a:endParaRPr lang="en-GB" sz="2000" dirty="0"/>
          </a:p>
        </p:txBody>
      </p:sp>
      <p:sp>
        <p:nvSpPr>
          <p:cNvPr id="8" name="Isosceles Triangle 7">
            <a:extLst>
              <a:ext uri="{FF2B5EF4-FFF2-40B4-BE49-F238E27FC236}">
                <a16:creationId xmlns:a16="http://schemas.microsoft.com/office/drawing/2014/main" id="{2DE9A15D-38C1-41A8-BADB-A29ED237ABD3}"/>
              </a:ext>
            </a:extLst>
          </p:cNvPr>
          <p:cNvSpPr/>
          <p:nvPr/>
        </p:nvSpPr>
        <p:spPr>
          <a:xfrm rot="10800000">
            <a:off x="1749670" y="1163990"/>
            <a:ext cx="8437419" cy="5122231"/>
          </a:xfrm>
          <a:prstGeom prst="triangl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9" name="TextBox 8">
            <a:extLst>
              <a:ext uri="{FF2B5EF4-FFF2-40B4-BE49-F238E27FC236}">
                <a16:creationId xmlns:a16="http://schemas.microsoft.com/office/drawing/2014/main" id="{B30EFAD3-56E5-48AB-ADAC-4062E08E8560}"/>
              </a:ext>
            </a:extLst>
          </p:cNvPr>
          <p:cNvSpPr txBox="1"/>
          <p:nvPr/>
        </p:nvSpPr>
        <p:spPr>
          <a:xfrm>
            <a:off x="3253368" y="4983480"/>
            <a:ext cx="5601234" cy="1200329"/>
          </a:xfrm>
          <a:prstGeom prst="rect">
            <a:avLst/>
          </a:prstGeom>
          <a:solidFill>
            <a:srgbClr val="115076"/>
          </a:solidFill>
        </p:spPr>
        <p:txBody>
          <a:bodyPr wrap="square" rtlCol="0">
            <a:spAutoFit/>
          </a:bodyPr>
          <a:lstStyle/>
          <a:p>
            <a:pPr algn="ctr"/>
            <a:r>
              <a:rPr lang="en-GB" sz="2400" dirty="0" err="1">
                <a:solidFill>
                  <a:schemeClr val="bg1"/>
                </a:solidFill>
              </a:rPr>
              <a:t>Hör</a:t>
            </a:r>
            <a:r>
              <a:rPr lang="en-GB" sz="2400" dirty="0">
                <a:solidFill>
                  <a:schemeClr val="bg1"/>
                </a:solidFill>
              </a:rPr>
              <a:t> </a:t>
            </a:r>
            <a:r>
              <a:rPr lang="en-GB" sz="2400" dirty="0" err="1">
                <a:solidFill>
                  <a:schemeClr val="bg1"/>
                </a:solidFill>
              </a:rPr>
              <a:t>zu</a:t>
            </a:r>
            <a:r>
              <a:rPr lang="en-GB" sz="2400" dirty="0">
                <a:solidFill>
                  <a:schemeClr val="bg1"/>
                </a:solidFill>
              </a:rPr>
              <a:t>.  </a:t>
            </a:r>
            <a:br>
              <a:rPr lang="en-GB" sz="2400" dirty="0">
                <a:solidFill>
                  <a:schemeClr val="bg1"/>
                </a:solidFill>
              </a:rPr>
            </a:br>
            <a:r>
              <a:rPr lang="en-GB" sz="2400" dirty="0" err="1">
                <a:solidFill>
                  <a:schemeClr val="bg1"/>
                </a:solidFill>
              </a:rPr>
              <a:t>Welche</a:t>
            </a:r>
            <a:r>
              <a:rPr lang="en-GB" sz="2400" dirty="0">
                <a:solidFill>
                  <a:schemeClr val="bg1"/>
                </a:solidFill>
              </a:rPr>
              <a:t> </a:t>
            </a:r>
            <a:r>
              <a:rPr lang="en-GB" sz="2400" dirty="0" err="1">
                <a:solidFill>
                  <a:schemeClr val="bg1"/>
                </a:solidFill>
              </a:rPr>
              <a:t>Wörter</a:t>
            </a:r>
            <a:r>
              <a:rPr lang="en-GB" sz="2400" dirty="0">
                <a:solidFill>
                  <a:schemeClr val="bg1"/>
                </a:solidFill>
              </a:rPr>
              <a:t> </a:t>
            </a:r>
            <a:r>
              <a:rPr lang="en-GB" sz="2400" dirty="0" err="1">
                <a:solidFill>
                  <a:schemeClr val="bg1"/>
                </a:solidFill>
              </a:rPr>
              <a:t>verstehst</a:t>
            </a:r>
            <a:r>
              <a:rPr lang="en-GB" sz="2400" dirty="0">
                <a:solidFill>
                  <a:schemeClr val="bg1"/>
                </a:solidFill>
              </a:rPr>
              <a:t> du?  </a:t>
            </a:r>
            <a:r>
              <a:rPr lang="en-GB" sz="2400" dirty="0" err="1">
                <a:solidFill>
                  <a:schemeClr val="bg1"/>
                </a:solidFill>
              </a:rPr>
              <a:t>Schreib</a:t>
            </a:r>
            <a:r>
              <a:rPr lang="en-GB" sz="2400" dirty="0">
                <a:solidFill>
                  <a:schemeClr val="bg1"/>
                </a:solidFill>
              </a:rPr>
              <a:t> die </a:t>
            </a:r>
            <a:r>
              <a:rPr lang="en-GB" sz="2400" dirty="0" err="1">
                <a:solidFill>
                  <a:schemeClr val="bg1"/>
                </a:solidFill>
              </a:rPr>
              <a:t>Wörter</a:t>
            </a:r>
            <a:r>
              <a:rPr lang="en-GB" sz="2400" dirty="0">
                <a:solidFill>
                  <a:schemeClr val="bg1"/>
                </a:solidFill>
              </a:rPr>
              <a:t>.</a:t>
            </a:r>
          </a:p>
        </p:txBody>
      </p:sp>
      <p:pic>
        <p:nvPicPr>
          <p:cNvPr id="10" name="Vergnuegungen_G">
            <a:hlinkClick r:id="" action="ppaction://media"/>
            <a:extLst>
              <a:ext uri="{FF2B5EF4-FFF2-40B4-BE49-F238E27FC236}">
                <a16:creationId xmlns:a16="http://schemas.microsoft.com/office/drawing/2014/main" id="{7AE8BADF-146E-4471-9299-0B61075006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9731" y="938261"/>
            <a:ext cx="609600" cy="609600"/>
          </a:xfrm>
          <a:prstGeom prst="rect">
            <a:avLst/>
          </a:prstGeom>
        </p:spPr>
      </p:pic>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AC2C0-C30E-4FAA-9B28-C867A59ECE13}"/>
              </a:ext>
            </a:extLst>
          </p:cNvPr>
          <p:cNvSpPr/>
          <p:nvPr/>
        </p:nvSpPr>
        <p:spPr>
          <a:xfrm>
            <a:off x="2920381" y="1243061"/>
            <a:ext cx="6096000" cy="5016758"/>
          </a:xfrm>
          <a:prstGeom prst="rect">
            <a:avLst/>
          </a:prstGeom>
        </p:spPr>
        <p:txBody>
          <a:bodyPr>
            <a:spAutoFit/>
          </a:bodyPr>
          <a:lstStyle/>
          <a:p>
            <a:pPr algn="ctr"/>
            <a:r>
              <a:rPr lang="en-GB" sz="2000" dirty="0">
                <a:solidFill>
                  <a:srgbClr val="115076"/>
                </a:solidFill>
              </a:rPr>
              <a:t>Der </a:t>
            </a:r>
            <a:r>
              <a:rPr lang="en-GB" sz="2000" dirty="0" err="1">
                <a:solidFill>
                  <a:srgbClr val="115076"/>
                </a:solidFill>
              </a:rPr>
              <a:t>erste</a:t>
            </a:r>
            <a:r>
              <a:rPr lang="en-GB" sz="2000" dirty="0">
                <a:solidFill>
                  <a:srgbClr val="115076"/>
                </a:solidFill>
              </a:rPr>
              <a:t> </a:t>
            </a:r>
            <a:r>
              <a:rPr lang="en-GB" sz="2000" dirty="0" err="1">
                <a:solidFill>
                  <a:srgbClr val="115076"/>
                </a:solidFill>
              </a:rPr>
              <a:t>Blick</a:t>
            </a:r>
            <a:r>
              <a:rPr lang="en-GB" sz="2000" dirty="0">
                <a:solidFill>
                  <a:srgbClr val="115076"/>
                </a:solidFill>
              </a:rPr>
              <a:t> </a:t>
            </a:r>
            <a:r>
              <a:rPr lang="en-GB" sz="2000" dirty="0" err="1">
                <a:solidFill>
                  <a:srgbClr val="115076"/>
                </a:solidFill>
              </a:rPr>
              <a:t>aus</a:t>
            </a:r>
            <a:r>
              <a:rPr lang="en-GB" sz="2000" dirty="0">
                <a:solidFill>
                  <a:srgbClr val="115076"/>
                </a:solidFill>
              </a:rPr>
              <a:t> </a:t>
            </a:r>
            <a:r>
              <a:rPr lang="en-GB" sz="2000" dirty="0" err="1">
                <a:solidFill>
                  <a:srgbClr val="115076"/>
                </a:solidFill>
              </a:rPr>
              <a:t>dem</a:t>
            </a:r>
            <a:r>
              <a:rPr lang="en-GB" sz="2000" dirty="0">
                <a:solidFill>
                  <a:srgbClr val="115076"/>
                </a:solidFill>
              </a:rPr>
              <a:t> Fenster am Morgen</a:t>
            </a:r>
          </a:p>
          <a:p>
            <a:pPr algn="ctr"/>
            <a:r>
              <a:rPr lang="en-GB" sz="2000" dirty="0">
                <a:solidFill>
                  <a:srgbClr val="115076"/>
                </a:solidFill>
              </a:rPr>
              <a:t>Das </a:t>
            </a:r>
            <a:r>
              <a:rPr lang="en-GB" sz="2000" dirty="0" err="1">
                <a:solidFill>
                  <a:srgbClr val="115076"/>
                </a:solidFill>
              </a:rPr>
              <a:t>wiedergefundene</a:t>
            </a:r>
            <a:r>
              <a:rPr lang="en-GB" sz="2000" dirty="0">
                <a:solidFill>
                  <a:srgbClr val="115076"/>
                </a:solidFill>
              </a:rPr>
              <a:t> </a:t>
            </a:r>
            <a:r>
              <a:rPr lang="en-GB" sz="2000" dirty="0" err="1">
                <a:solidFill>
                  <a:srgbClr val="115076"/>
                </a:solidFill>
              </a:rPr>
              <a:t>alte</a:t>
            </a:r>
            <a:r>
              <a:rPr lang="en-GB" sz="2000" dirty="0">
                <a:solidFill>
                  <a:srgbClr val="115076"/>
                </a:solidFill>
              </a:rPr>
              <a:t> Buch</a:t>
            </a:r>
          </a:p>
          <a:p>
            <a:pPr algn="ctr"/>
            <a:r>
              <a:rPr lang="en-GB" sz="2000" dirty="0" err="1">
                <a:solidFill>
                  <a:srgbClr val="115076"/>
                </a:solidFill>
              </a:rPr>
              <a:t>Begeisterte</a:t>
            </a:r>
            <a:r>
              <a:rPr lang="en-GB" sz="2000" dirty="0">
                <a:solidFill>
                  <a:srgbClr val="115076"/>
                </a:solidFill>
              </a:rPr>
              <a:t> </a:t>
            </a:r>
            <a:r>
              <a:rPr lang="en-GB" sz="2000" dirty="0" err="1">
                <a:solidFill>
                  <a:srgbClr val="115076"/>
                </a:solidFill>
              </a:rPr>
              <a:t>Gesichter</a:t>
            </a:r>
            <a:endParaRPr lang="en-GB" sz="2000" dirty="0">
              <a:solidFill>
                <a:srgbClr val="115076"/>
              </a:solidFill>
            </a:endParaRPr>
          </a:p>
          <a:p>
            <a:pPr algn="ctr"/>
            <a:r>
              <a:rPr lang="en-GB" sz="2000" dirty="0">
                <a:solidFill>
                  <a:srgbClr val="115076"/>
                </a:solidFill>
              </a:rPr>
              <a:t>Schnee, der </a:t>
            </a:r>
            <a:r>
              <a:rPr lang="en-GB" sz="2000" dirty="0" err="1">
                <a:solidFill>
                  <a:srgbClr val="115076"/>
                </a:solidFill>
              </a:rPr>
              <a:t>Wechsel</a:t>
            </a:r>
            <a:r>
              <a:rPr lang="en-GB" sz="2000" dirty="0">
                <a:solidFill>
                  <a:srgbClr val="115076"/>
                </a:solidFill>
              </a:rPr>
              <a:t> der Jahreszeiten</a:t>
            </a:r>
          </a:p>
          <a:p>
            <a:pPr algn="ctr"/>
            <a:r>
              <a:rPr lang="en-GB" sz="2000" dirty="0">
                <a:solidFill>
                  <a:srgbClr val="115076"/>
                </a:solidFill>
              </a:rPr>
              <a:t>Die Zeitung</a:t>
            </a:r>
          </a:p>
          <a:p>
            <a:pPr algn="ctr"/>
            <a:r>
              <a:rPr lang="en-GB" sz="2000" dirty="0">
                <a:solidFill>
                  <a:srgbClr val="115076"/>
                </a:solidFill>
              </a:rPr>
              <a:t>Der Hund</a:t>
            </a:r>
          </a:p>
          <a:p>
            <a:pPr algn="ctr"/>
            <a:r>
              <a:rPr lang="en-GB" sz="2000" dirty="0">
                <a:solidFill>
                  <a:srgbClr val="115076"/>
                </a:solidFill>
              </a:rPr>
              <a:t>Die </a:t>
            </a:r>
            <a:r>
              <a:rPr lang="en-GB" sz="2000" dirty="0" err="1">
                <a:solidFill>
                  <a:srgbClr val="115076"/>
                </a:solidFill>
              </a:rPr>
              <a:t>Dialektik</a:t>
            </a:r>
            <a:endParaRPr lang="en-GB" sz="2000" dirty="0">
              <a:solidFill>
                <a:srgbClr val="115076"/>
              </a:solidFill>
            </a:endParaRPr>
          </a:p>
          <a:p>
            <a:pPr algn="ctr"/>
            <a:r>
              <a:rPr lang="en-GB" sz="2000" dirty="0" err="1">
                <a:solidFill>
                  <a:srgbClr val="115076"/>
                </a:solidFill>
              </a:rPr>
              <a:t>Duschen</a:t>
            </a:r>
            <a:r>
              <a:rPr lang="en-GB" sz="2000" dirty="0">
                <a:solidFill>
                  <a:srgbClr val="115076"/>
                </a:solidFill>
              </a:rPr>
              <a:t>, </a:t>
            </a:r>
            <a:r>
              <a:rPr lang="en-GB" sz="2000" dirty="0" err="1">
                <a:solidFill>
                  <a:srgbClr val="115076"/>
                </a:solidFill>
              </a:rPr>
              <a:t>Schwimmen</a:t>
            </a:r>
            <a:endParaRPr lang="en-GB" sz="2000" dirty="0">
              <a:solidFill>
                <a:srgbClr val="115076"/>
              </a:solidFill>
            </a:endParaRPr>
          </a:p>
          <a:p>
            <a:pPr algn="ctr"/>
            <a:r>
              <a:rPr lang="en-GB" sz="2000" dirty="0">
                <a:solidFill>
                  <a:srgbClr val="115076"/>
                </a:solidFill>
              </a:rPr>
              <a:t>Alte </a:t>
            </a:r>
            <a:r>
              <a:rPr lang="en-GB" sz="2000" dirty="0" err="1">
                <a:solidFill>
                  <a:srgbClr val="115076"/>
                </a:solidFill>
              </a:rPr>
              <a:t>Musik</a:t>
            </a:r>
            <a:endParaRPr lang="en-GB" sz="2000" dirty="0">
              <a:solidFill>
                <a:srgbClr val="115076"/>
              </a:solidFill>
            </a:endParaRPr>
          </a:p>
          <a:p>
            <a:pPr algn="ctr"/>
            <a:r>
              <a:rPr lang="en-GB" sz="2000" dirty="0" err="1">
                <a:solidFill>
                  <a:srgbClr val="115076"/>
                </a:solidFill>
              </a:rPr>
              <a:t>Bequeme</a:t>
            </a:r>
            <a:r>
              <a:rPr lang="en-GB" sz="2000" dirty="0">
                <a:solidFill>
                  <a:srgbClr val="115076"/>
                </a:solidFill>
              </a:rPr>
              <a:t> </a:t>
            </a:r>
            <a:r>
              <a:rPr lang="en-GB" sz="2000" dirty="0" err="1">
                <a:solidFill>
                  <a:srgbClr val="115076"/>
                </a:solidFill>
              </a:rPr>
              <a:t>Schuhe</a:t>
            </a:r>
            <a:endParaRPr lang="en-GB" sz="2000" dirty="0">
              <a:solidFill>
                <a:srgbClr val="115076"/>
              </a:solidFill>
            </a:endParaRPr>
          </a:p>
          <a:p>
            <a:pPr algn="ctr"/>
            <a:r>
              <a:rPr lang="en-GB" sz="2000" dirty="0" err="1">
                <a:solidFill>
                  <a:srgbClr val="115076"/>
                </a:solidFill>
              </a:rPr>
              <a:t>Begreifen</a:t>
            </a:r>
            <a:endParaRPr lang="en-GB" sz="2000" dirty="0">
              <a:solidFill>
                <a:srgbClr val="115076"/>
              </a:solidFill>
            </a:endParaRPr>
          </a:p>
          <a:p>
            <a:pPr algn="ctr"/>
            <a:r>
              <a:rPr lang="en-GB" sz="2000" dirty="0">
                <a:solidFill>
                  <a:srgbClr val="115076"/>
                </a:solidFill>
              </a:rPr>
              <a:t>Neue </a:t>
            </a:r>
            <a:r>
              <a:rPr lang="en-GB" sz="2000" dirty="0" err="1">
                <a:solidFill>
                  <a:srgbClr val="115076"/>
                </a:solidFill>
              </a:rPr>
              <a:t>Musik</a:t>
            </a:r>
            <a:endParaRPr lang="en-GB" sz="2000" dirty="0">
              <a:solidFill>
                <a:srgbClr val="115076"/>
              </a:solidFill>
            </a:endParaRPr>
          </a:p>
          <a:p>
            <a:pPr algn="ctr"/>
            <a:r>
              <a:rPr lang="en-GB" sz="2000" dirty="0" err="1">
                <a:solidFill>
                  <a:srgbClr val="115076"/>
                </a:solidFill>
              </a:rPr>
              <a:t>Schreiben</a:t>
            </a:r>
            <a:r>
              <a:rPr lang="en-GB" sz="2000" dirty="0">
                <a:solidFill>
                  <a:srgbClr val="115076"/>
                </a:solidFill>
              </a:rPr>
              <a:t>, </a:t>
            </a:r>
            <a:r>
              <a:rPr lang="en-GB" sz="2000" dirty="0" err="1">
                <a:solidFill>
                  <a:srgbClr val="115076"/>
                </a:solidFill>
              </a:rPr>
              <a:t>Pflanzen</a:t>
            </a:r>
            <a:endParaRPr lang="en-GB" sz="2000" dirty="0">
              <a:solidFill>
                <a:srgbClr val="115076"/>
              </a:solidFill>
            </a:endParaRPr>
          </a:p>
          <a:p>
            <a:pPr algn="ctr"/>
            <a:r>
              <a:rPr lang="en-GB" sz="2000" dirty="0">
                <a:solidFill>
                  <a:srgbClr val="115076"/>
                </a:solidFill>
              </a:rPr>
              <a:t>Reisen</a:t>
            </a:r>
          </a:p>
          <a:p>
            <a:pPr algn="ctr"/>
            <a:r>
              <a:rPr lang="en-GB" sz="2000" dirty="0" err="1">
                <a:solidFill>
                  <a:srgbClr val="115076"/>
                </a:solidFill>
              </a:rPr>
              <a:t>Singen</a:t>
            </a:r>
            <a:endParaRPr lang="en-GB" sz="2000" dirty="0">
              <a:solidFill>
                <a:srgbClr val="115076"/>
              </a:solidFill>
            </a:endParaRPr>
          </a:p>
          <a:p>
            <a:pPr algn="ctr"/>
            <a:r>
              <a:rPr lang="en-GB" sz="2000" dirty="0">
                <a:solidFill>
                  <a:srgbClr val="115076"/>
                </a:solidFill>
              </a:rPr>
              <a:t>Freundlich sein.</a:t>
            </a:r>
          </a:p>
        </p:txBody>
      </p:sp>
      <p:sp>
        <p:nvSpPr>
          <p:cNvPr id="31" name="Rectangle 30">
            <a:extLst>
              <a:ext uri="{FF2B5EF4-FFF2-40B4-BE49-F238E27FC236}">
                <a16:creationId xmlns:a16="http://schemas.microsoft.com/office/drawing/2014/main" id="{92B0798E-4BEB-4EB7-85C0-E34CB9AED2B7}"/>
              </a:ext>
            </a:extLst>
          </p:cNvPr>
          <p:cNvSpPr/>
          <p:nvPr/>
        </p:nvSpPr>
        <p:spPr>
          <a:xfrm>
            <a:off x="1302327" y="4355590"/>
            <a:ext cx="9337964" cy="1952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1940"/>
            <a:ext cx="4294909" cy="686011"/>
          </a:xfrm>
          <a:prstGeom prst="rect">
            <a:avLst/>
          </a:prstGeom>
        </p:spPr>
      </p:pic>
      <p:sp>
        <p:nvSpPr>
          <p:cNvPr id="4" name="Title 3"/>
          <p:cNvSpPr>
            <a:spLocks noGrp="1"/>
          </p:cNvSpPr>
          <p:nvPr>
            <p:ph type="title"/>
          </p:nvPr>
        </p:nvSpPr>
        <p:spPr>
          <a:xfrm>
            <a:off x="0" y="54138"/>
            <a:ext cx="3745089" cy="707849"/>
          </a:xfrm>
        </p:spPr>
        <p:txBody>
          <a:bodyPr>
            <a:normAutofit/>
          </a:bodyPr>
          <a:lstStyle/>
          <a:p>
            <a:r>
              <a:rPr lang="en-GB" sz="3600" b="1" dirty="0" err="1">
                <a:solidFill>
                  <a:schemeClr val="bg1"/>
                </a:solidFill>
              </a:rPr>
              <a:t>Vergnügungen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762ECF7D-733D-4C51-83FF-281B82D9A9A5}"/>
              </a:ext>
            </a:extLst>
          </p:cNvPr>
          <p:cNvSpPr/>
          <p:nvPr/>
        </p:nvSpPr>
        <p:spPr>
          <a:xfrm>
            <a:off x="3253368" y="6379293"/>
            <a:ext cx="3467616" cy="400110"/>
          </a:xfrm>
          <a:prstGeom prst="rect">
            <a:avLst/>
          </a:prstGeom>
        </p:spPr>
        <p:txBody>
          <a:bodyPr wrap="none">
            <a:spAutoFit/>
          </a:bodyPr>
          <a:lstStyle/>
          <a:p>
            <a:r>
              <a:rPr lang="en-GB" sz="2000" dirty="0" err="1">
                <a:solidFill>
                  <a:schemeClr val="bg1"/>
                </a:solidFill>
              </a:rPr>
              <a:t>Vergnügungen</a:t>
            </a:r>
            <a:r>
              <a:rPr lang="en-GB" sz="2000" dirty="0">
                <a:solidFill>
                  <a:schemeClr val="bg1"/>
                </a:solidFill>
              </a:rPr>
              <a:t> - pleasures</a:t>
            </a:r>
            <a:endParaRPr lang="en-GB" sz="2000" dirty="0"/>
          </a:p>
        </p:txBody>
      </p:sp>
      <p:sp>
        <p:nvSpPr>
          <p:cNvPr id="8" name="Isosceles Triangle 7">
            <a:extLst>
              <a:ext uri="{FF2B5EF4-FFF2-40B4-BE49-F238E27FC236}">
                <a16:creationId xmlns:a16="http://schemas.microsoft.com/office/drawing/2014/main" id="{2DE9A15D-38C1-41A8-BADB-A29ED237ABD3}"/>
              </a:ext>
            </a:extLst>
          </p:cNvPr>
          <p:cNvSpPr/>
          <p:nvPr/>
        </p:nvSpPr>
        <p:spPr>
          <a:xfrm rot="10800000">
            <a:off x="1297374" y="846903"/>
            <a:ext cx="9342014" cy="5500340"/>
          </a:xfrm>
          <a:prstGeom prst="triangl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9" name="TextBox 8">
            <a:extLst>
              <a:ext uri="{FF2B5EF4-FFF2-40B4-BE49-F238E27FC236}">
                <a16:creationId xmlns:a16="http://schemas.microsoft.com/office/drawing/2014/main" id="{B30EFAD3-56E5-48AB-ADAC-4062E08E8560}"/>
              </a:ext>
            </a:extLst>
          </p:cNvPr>
          <p:cNvSpPr txBox="1"/>
          <p:nvPr/>
        </p:nvSpPr>
        <p:spPr>
          <a:xfrm>
            <a:off x="2520910" y="949963"/>
            <a:ext cx="1165329" cy="400110"/>
          </a:xfrm>
          <a:prstGeom prst="rect">
            <a:avLst/>
          </a:prstGeom>
          <a:solidFill>
            <a:srgbClr val="115076"/>
          </a:solidFill>
        </p:spPr>
        <p:txBody>
          <a:bodyPr wrap="square" rtlCol="0">
            <a:spAutoFit/>
          </a:bodyPr>
          <a:lstStyle/>
          <a:p>
            <a:pPr algn="ctr"/>
            <a:r>
              <a:rPr lang="en-GB" sz="2000" dirty="0" err="1">
                <a:solidFill>
                  <a:schemeClr val="bg1"/>
                </a:solidFill>
              </a:rPr>
              <a:t>erste</a:t>
            </a:r>
            <a:endParaRPr lang="en-GB" sz="2000" dirty="0">
              <a:solidFill>
                <a:schemeClr val="bg1"/>
              </a:solidFill>
            </a:endParaRPr>
          </a:p>
        </p:txBody>
      </p:sp>
      <p:sp>
        <p:nvSpPr>
          <p:cNvPr id="10" name="TextBox 9">
            <a:extLst>
              <a:ext uri="{FF2B5EF4-FFF2-40B4-BE49-F238E27FC236}">
                <a16:creationId xmlns:a16="http://schemas.microsoft.com/office/drawing/2014/main" id="{A4FE9C77-BACB-4218-B194-BE236B809712}"/>
              </a:ext>
            </a:extLst>
          </p:cNvPr>
          <p:cNvSpPr txBox="1"/>
          <p:nvPr/>
        </p:nvSpPr>
        <p:spPr>
          <a:xfrm>
            <a:off x="3827932" y="980656"/>
            <a:ext cx="1348371" cy="400110"/>
          </a:xfrm>
          <a:prstGeom prst="rect">
            <a:avLst/>
          </a:prstGeom>
          <a:solidFill>
            <a:srgbClr val="115076"/>
          </a:solidFill>
        </p:spPr>
        <p:txBody>
          <a:bodyPr wrap="square" rtlCol="0">
            <a:spAutoFit/>
          </a:bodyPr>
          <a:lstStyle/>
          <a:p>
            <a:pPr algn="ctr"/>
            <a:r>
              <a:rPr lang="en-GB" sz="2000" dirty="0" err="1">
                <a:solidFill>
                  <a:schemeClr val="bg1"/>
                </a:solidFill>
              </a:rPr>
              <a:t>Blick</a:t>
            </a:r>
            <a:endParaRPr lang="en-GB" sz="2000" dirty="0">
              <a:solidFill>
                <a:schemeClr val="bg1"/>
              </a:solidFill>
            </a:endParaRPr>
          </a:p>
        </p:txBody>
      </p:sp>
      <p:sp>
        <p:nvSpPr>
          <p:cNvPr id="11" name="TextBox 10">
            <a:extLst>
              <a:ext uri="{FF2B5EF4-FFF2-40B4-BE49-F238E27FC236}">
                <a16:creationId xmlns:a16="http://schemas.microsoft.com/office/drawing/2014/main" id="{5DCD4A7E-08E5-44C5-97AB-E8E49F5852E6}"/>
              </a:ext>
            </a:extLst>
          </p:cNvPr>
          <p:cNvSpPr txBox="1"/>
          <p:nvPr/>
        </p:nvSpPr>
        <p:spPr>
          <a:xfrm>
            <a:off x="6066172" y="958118"/>
            <a:ext cx="1689249" cy="400110"/>
          </a:xfrm>
          <a:prstGeom prst="rect">
            <a:avLst/>
          </a:prstGeom>
          <a:solidFill>
            <a:srgbClr val="115076"/>
          </a:solidFill>
        </p:spPr>
        <p:txBody>
          <a:bodyPr wrap="square" rtlCol="0">
            <a:spAutoFit/>
          </a:bodyPr>
          <a:lstStyle/>
          <a:p>
            <a:pPr algn="ctr"/>
            <a:r>
              <a:rPr lang="en-GB" sz="2000" dirty="0">
                <a:solidFill>
                  <a:schemeClr val="bg1"/>
                </a:solidFill>
              </a:rPr>
              <a:t>Fenster</a:t>
            </a:r>
          </a:p>
        </p:txBody>
      </p:sp>
      <p:sp>
        <p:nvSpPr>
          <p:cNvPr id="12" name="TextBox 11">
            <a:extLst>
              <a:ext uri="{FF2B5EF4-FFF2-40B4-BE49-F238E27FC236}">
                <a16:creationId xmlns:a16="http://schemas.microsoft.com/office/drawing/2014/main" id="{04C9F3BF-5EE8-4278-8BCE-967FA432AB93}"/>
              </a:ext>
            </a:extLst>
          </p:cNvPr>
          <p:cNvSpPr txBox="1"/>
          <p:nvPr/>
        </p:nvSpPr>
        <p:spPr>
          <a:xfrm>
            <a:off x="7880616" y="947353"/>
            <a:ext cx="1689249" cy="400110"/>
          </a:xfrm>
          <a:prstGeom prst="rect">
            <a:avLst/>
          </a:prstGeom>
          <a:solidFill>
            <a:srgbClr val="115076"/>
          </a:solidFill>
        </p:spPr>
        <p:txBody>
          <a:bodyPr wrap="square" rtlCol="0">
            <a:spAutoFit/>
          </a:bodyPr>
          <a:lstStyle/>
          <a:p>
            <a:pPr algn="ctr"/>
            <a:r>
              <a:rPr lang="en-GB" sz="2000" dirty="0">
                <a:solidFill>
                  <a:schemeClr val="bg1"/>
                </a:solidFill>
              </a:rPr>
              <a:t>Morgen</a:t>
            </a:r>
          </a:p>
        </p:txBody>
      </p:sp>
      <p:sp>
        <p:nvSpPr>
          <p:cNvPr id="13" name="TextBox 12">
            <a:extLst>
              <a:ext uri="{FF2B5EF4-FFF2-40B4-BE49-F238E27FC236}">
                <a16:creationId xmlns:a16="http://schemas.microsoft.com/office/drawing/2014/main" id="{66F3FC63-0A80-41DF-B6AF-E7FA79C7DCC1}"/>
              </a:ext>
            </a:extLst>
          </p:cNvPr>
          <p:cNvSpPr txBox="1"/>
          <p:nvPr/>
        </p:nvSpPr>
        <p:spPr>
          <a:xfrm>
            <a:off x="7497711" y="1420578"/>
            <a:ext cx="1689249" cy="400110"/>
          </a:xfrm>
          <a:prstGeom prst="rect">
            <a:avLst/>
          </a:prstGeom>
          <a:solidFill>
            <a:srgbClr val="115076"/>
          </a:solidFill>
        </p:spPr>
        <p:txBody>
          <a:bodyPr wrap="square" rtlCol="0">
            <a:spAutoFit/>
          </a:bodyPr>
          <a:lstStyle/>
          <a:p>
            <a:pPr algn="ctr"/>
            <a:r>
              <a:rPr lang="en-GB" sz="2000" dirty="0">
                <a:solidFill>
                  <a:schemeClr val="bg1"/>
                </a:solidFill>
              </a:rPr>
              <a:t>Buch</a:t>
            </a:r>
          </a:p>
        </p:txBody>
      </p:sp>
      <p:sp>
        <p:nvSpPr>
          <p:cNvPr id="14" name="TextBox 13">
            <a:extLst>
              <a:ext uri="{FF2B5EF4-FFF2-40B4-BE49-F238E27FC236}">
                <a16:creationId xmlns:a16="http://schemas.microsoft.com/office/drawing/2014/main" id="{C8D5515D-91BE-40A4-B2C6-29CC21A00C6D}"/>
              </a:ext>
            </a:extLst>
          </p:cNvPr>
          <p:cNvSpPr txBox="1"/>
          <p:nvPr/>
        </p:nvSpPr>
        <p:spPr>
          <a:xfrm>
            <a:off x="4328739" y="1896345"/>
            <a:ext cx="1689249" cy="400110"/>
          </a:xfrm>
          <a:prstGeom prst="rect">
            <a:avLst/>
          </a:prstGeom>
          <a:solidFill>
            <a:srgbClr val="115076"/>
          </a:solidFill>
        </p:spPr>
        <p:txBody>
          <a:bodyPr wrap="square" rtlCol="0">
            <a:spAutoFit/>
          </a:bodyPr>
          <a:lstStyle/>
          <a:p>
            <a:pPr algn="ctr"/>
            <a:r>
              <a:rPr lang="en-GB" sz="2000" dirty="0" err="1">
                <a:solidFill>
                  <a:schemeClr val="bg1"/>
                </a:solidFill>
              </a:rPr>
              <a:t>Wechsel</a:t>
            </a:r>
            <a:endParaRPr lang="en-GB" sz="2000" dirty="0">
              <a:solidFill>
                <a:schemeClr val="bg1"/>
              </a:solidFill>
            </a:endParaRPr>
          </a:p>
        </p:txBody>
      </p:sp>
      <p:sp>
        <p:nvSpPr>
          <p:cNvPr id="15" name="TextBox 14">
            <a:extLst>
              <a:ext uri="{FF2B5EF4-FFF2-40B4-BE49-F238E27FC236}">
                <a16:creationId xmlns:a16="http://schemas.microsoft.com/office/drawing/2014/main" id="{4BF45A38-E819-4B44-A11F-CD28D214CA33}"/>
              </a:ext>
            </a:extLst>
          </p:cNvPr>
          <p:cNvSpPr txBox="1"/>
          <p:nvPr/>
        </p:nvSpPr>
        <p:spPr>
          <a:xfrm>
            <a:off x="6196377" y="1900384"/>
            <a:ext cx="1689249" cy="400110"/>
          </a:xfrm>
          <a:prstGeom prst="rect">
            <a:avLst/>
          </a:prstGeom>
          <a:solidFill>
            <a:srgbClr val="115076"/>
          </a:solidFill>
        </p:spPr>
        <p:txBody>
          <a:bodyPr wrap="square" rtlCol="0">
            <a:spAutoFit/>
          </a:bodyPr>
          <a:lstStyle/>
          <a:p>
            <a:pPr algn="ctr"/>
            <a:r>
              <a:rPr lang="en-GB" sz="2000" dirty="0" err="1">
                <a:solidFill>
                  <a:schemeClr val="bg1"/>
                </a:solidFill>
              </a:rPr>
              <a:t>Jahreszeit</a:t>
            </a:r>
            <a:endParaRPr lang="en-GB" sz="2000" dirty="0">
              <a:solidFill>
                <a:schemeClr val="bg1"/>
              </a:solidFill>
            </a:endParaRPr>
          </a:p>
        </p:txBody>
      </p:sp>
      <p:sp>
        <p:nvSpPr>
          <p:cNvPr id="17" name="TextBox 16">
            <a:extLst>
              <a:ext uri="{FF2B5EF4-FFF2-40B4-BE49-F238E27FC236}">
                <a16:creationId xmlns:a16="http://schemas.microsoft.com/office/drawing/2014/main" id="{0F470962-D354-40AD-818E-11091913A39B}"/>
              </a:ext>
            </a:extLst>
          </p:cNvPr>
          <p:cNvSpPr txBox="1"/>
          <p:nvPr/>
        </p:nvSpPr>
        <p:spPr>
          <a:xfrm>
            <a:off x="5221547" y="2355427"/>
            <a:ext cx="1689249" cy="400110"/>
          </a:xfrm>
          <a:prstGeom prst="rect">
            <a:avLst/>
          </a:prstGeom>
          <a:solidFill>
            <a:srgbClr val="115076"/>
          </a:solidFill>
        </p:spPr>
        <p:txBody>
          <a:bodyPr wrap="square" rtlCol="0">
            <a:spAutoFit/>
          </a:bodyPr>
          <a:lstStyle/>
          <a:p>
            <a:pPr algn="ctr"/>
            <a:r>
              <a:rPr lang="en-GB" sz="2000" dirty="0">
                <a:solidFill>
                  <a:schemeClr val="bg1"/>
                </a:solidFill>
              </a:rPr>
              <a:t>Zeitung</a:t>
            </a:r>
          </a:p>
        </p:txBody>
      </p:sp>
      <p:sp>
        <p:nvSpPr>
          <p:cNvPr id="18" name="TextBox 17">
            <a:extLst>
              <a:ext uri="{FF2B5EF4-FFF2-40B4-BE49-F238E27FC236}">
                <a16:creationId xmlns:a16="http://schemas.microsoft.com/office/drawing/2014/main" id="{8F6E5152-89B4-45A9-ACB6-EF6E01E535E0}"/>
              </a:ext>
            </a:extLst>
          </p:cNvPr>
          <p:cNvSpPr txBox="1"/>
          <p:nvPr/>
        </p:nvSpPr>
        <p:spPr>
          <a:xfrm>
            <a:off x="5218455" y="2803869"/>
            <a:ext cx="1689249" cy="400110"/>
          </a:xfrm>
          <a:prstGeom prst="rect">
            <a:avLst/>
          </a:prstGeom>
          <a:solidFill>
            <a:srgbClr val="115076"/>
          </a:solidFill>
        </p:spPr>
        <p:txBody>
          <a:bodyPr wrap="square" rtlCol="0">
            <a:spAutoFit/>
          </a:bodyPr>
          <a:lstStyle/>
          <a:p>
            <a:pPr algn="ctr"/>
            <a:r>
              <a:rPr lang="en-GB" sz="2000" dirty="0">
                <a:solidFill>
                  <a:schemeClr val="bg1"/>
                </a:solidFill>
              </a:rPr>
              <a:t>Hund</a:t>
            </a:r>
          </a:p>
        </p:txBody>
      </p:sp>
      <p:sp>
        <p:nvSpPr>
          <p:cNvPr id="19" name="TextBox 18">
            <a:extLst>
              <a:ext uri="{FF2B5EF4-FFF2-40B4-BE49-F238E27FC236}">
                <a16:creationId xmlns:a16="http://schemas.microsoft.com/office/drawing/2014/main" id="{7FDAC167-091B-44ED-8E19-234CD5851CB6}"/>
              </a:ext>
            </a:extLst>
          </p:cNvPr>
          <p:cNvSpPr txBox="1"/>
          <p:nvPr/>
        </p:nvSpPr>
        <p:spPr>
          <a:xfrm>
            <a:off x="4142551" y="3254971"/>
            <a:ext cx="1689249" cy="400110"/>
          </a:xfrm>
          <a:prstGeom prst="rect">
            <a:avLst/>
          </a:prstGeom>
          <a:solidFill>
            <a:srgbClr val="115076"/>
          </a:solidFill>
        </p:spPr>
        <p:txBody>
          <a:bodyPr wrap="square" rtlCol="0">
            <a:spAutoFit/>
          </a:bodyPr>
          <a:lstStyle/>
          <a:p>
            <a:pPr algn="ctr"/>
            <a:r>
              <a:rPr lang="en-GB" sz="2000" dirty="0" err="1">
                <a:solidFill>
                  <a:schemeClr val="bg1"/>
                </a:solidFill>
              </a:rPr>
              <a:t>Duschen</a:t>
            </a:r>
            <a:endParaRPr lang="en-GB" sz="2000" dirty="0">
              <a:solidFill>
                <a:schemeClr val="bg1"/>
              </a:solidFill>
            </a:endParaRPr>
          </a:p>
        </p:txBody>
      </p:sp>
      <p:sp>
        <p:nvSpPr>
          <p:cNvPr id="20" name="TextBox 19">
            <a:extLst>
              <a:ext uri="{FF2B5EF4-FFF2-40B4-BE49-F238E27FC236}">
                <a16:creationId xmlns:a16="http://schemas.microsoft.com/office/drawing/2014/main" id="{466AD30D-847A-4FD8-9CF2-09388A64E5FB}"/>
              </a:ext>
            </a:extLst>
          </p:cNvPr>
          <p:cNvSpPr txBox="1"/>
          <p:nvPr/>
        </p:nvSpPr>
        <p:spPr>
          <a:xfrm>
            <a:off x="6063079" y="3257381"/>
            <a:ext cx="2138995" cy="400110"/>
          </a:xfrm>
          <a:prstGeom prst="rect">
            <a:avLst/>
          </a:prstGeom>
          <a:solidFill>
            <a:srgbClr val="115076"/>
          </a:solidFill>
        </p:spPr>
        <p:txBody>
          <a:bodyPr wrap="square" rtlCol="0">
            <a:spAutoFit/>
          </a:bodyPr>
          <a:lstStyle/>
          <a:p>
            <a:pPr algn="ctr"/>
            <a:r>
              <a:rPr lang="en-GB" sz="2000" dirty="0" err="1">
                <a:solidFill>
                  <a:schemeClr val="bg1"/>
                </a:solidFill>
              </a:rPr>
              <a:t>Schwimmen</a:t>
            </a:r>
            <a:endParaRPr lang="en-GB" sz="2000" dirty="0">
              <a:solidFill>
                <a:schemeClr val="bg1"/>
              </a:solidFill>
            </a:endParaRPr>
          </a:p>
        </p:txBody>
      </p:sp>
      <p:sp>
        <p:nvSpPr>
          <p:cNvPr id="21" name="TextBox 20">
            <a:extLst>
              <a:ext uri="{FF2B5EF4-FFF2-40B4-BE49-F238E27FC236}">
                <a16:creationId xmlns:a16="http://schemas.microsoft.com/office/drawing/2014/main" id="{4FFE52CF-BA4C-4EF3-8F97-03FB2178AE2D}"/>
              </a:ext>
            </a:extLst>
          </p:cNvPr>
          <p:cNvSpPr txBox="1"/>
          <p:nvPr/>
        </p:nvSpPr>
        <p:spPr>
          <a:xfrm>
            <a:off x="6230310" y="3706458"/>
            <a:ext cx="1689249" cy="400110"/>
          </a:xfrm>
          <a:prstGeom prst="rect">
            <a:avLst/>
          </a:prstGeom>
          <a:solidFill>
            <a:srgbClr val="115076"/>
          </a:solidFill>
        </p:spPr>
        <p:txBody>
          <a:bodyPr wrap="square" rtlCol="0">
            <a:spAutoFit/>
          </a:bodyPr>
          <a:lstStyle/>
          <a:p>
            <a:pPr algn="ctr"/>
            <a:r>
              <a:rPr lang="en-GB" sz="2000" dirty="0" err="1">
                <a:solidFill>
                  <a:schemeClr val="bg1"/>
                </a:solidFill>
              </a:rPr>
              <a:t>Musik</a:t>
            </a:r>
            <a:endParaRPr lang="en-GB" sz="2000" dirty="0">
              <a:solidFill>
                <a:schemeClr val="bg1"/>
              </a:solidFill>
            </a:endParaRPr>
          </a:p>
        </p:txBody>
      </p:sp>
      <p:sp>
        <p:nvSpPr>
          <p:cNvPr id="22" name="TextBox 21">
            <a:extLst>
              <a:ext uri="{FF2B5EF4-FFF2-40B4-BE49-F238E27FC236}">
                <a16:creationId xmlns:a16="http://schemas.microsoft.com/office/drawing/2014/main" id="{958A0DC3-5E8C-452D-AA9E-0DDA4F7F1D22}"/>
              </a:ext>
            </a:extLst>
          </p:cNvPr>
          <p:cNvSpPr txBox="1"/>
          <p:nvPr/>
        </p:nvSpPr>
        <p:spPr>
          <a:xfrm>
            <a:off x="4473295" y="4145005"/>
            <a:ext cx="1689249" cy="400110"/>
          </a:xfrm>
          <a:prstGeom prst="rect">
            <a:avLst/>
          </a:prstGeom>
          <a:solidFill>
            <a:srgbClr val="115076"/>
          </a:solidFill>
        </p:spPr>
        <p:txBody>
          <a:bodyPr wrap="square" rtlCol="0">
            <a:spAutoFit/>
          </a:bodyPr>
          <a:lstStyle/>
          <a:p>
            <a:pPr algn="ctr"/>
            <a:r>
              <a:rPr lang="en-GB" sz="2000" dirty="0" err="1">
                <a:solidFill>
                  <a:schemeClr val="bg1"/>
                </a:solidFill>
              </a:rPr>
              <a:t>bequem</a:t>
            </a:r>
            <a:endParaRPr lang="en-GB" sz="2000" dirty="0">
              <a:solidFill>
                <a:schemeClr val="bg1"/>
              </a:solidFill>
            </a:endParaRPr>
          </a:p>
        </p:txBody>
      </p:sp>
      <p:sp>
        <p:nvSpPr>
          <p:cNvPr id="23" name="TextBox 22">
            <a:extLst>
              <a:ext uri="{FF2B5EF4-FFF2-40B4-BE49-F238E27FC236}">
                <a16:creationId xmlns:a16="http://schemas.microsoft.com/office/drawing/2014/main" id="{F1B8A036-6A78-473F-8F2E-6496C9BB0395}"/>
              </a:ext>
            </a:extLst>
          </p:cNvPr>
          <p:cNvSpPr txBox="1"/>
          <p:nvPr/>
        </p:nvSpPr>
        <p:spPr>
          <a:xfrm>
            <a:off x="6263624" y="4155535"/>
            <a:ext cx="1689249" cy="400110"/>
          </a:xfrm>
          <a:prstGeom prst="rect">
            <a:avLst/>
          </a:prstGeom>
          <a:solidFill>
            <a:srgbClr val="115076"/>
          </a:solidFill>
        </p:spPr>
        <p:txBody>
          <a:bodyPr wrap="square" rtlCol="0">
            <a:spAutoFit/>
          </a:bodyPr>
          <a:lstStyle/>
          <a:p>
            <a:pPr algn="ctr"/>
            <a:r>
              <a:rPr lang="en-GB" sz="2000" dirty="0" err="1">
                <a:solidFill>
                  <a:schemeClr val="bg1"/>
                </a:solidFill>
              </a:rPr>
              <a:t>Schuhe</a:t>
            </a:r>
            <a:endParaRPr lang="en-GB" sz="2000" dirty="0">
              <a:solidFill>
                <a:schemeClr val="bg1"/>
              </a:solidFill>
            </a:endParaRPr>
          </a:p>
        </p:txBody>
      </p:sp>
      <p:sp>
        <p:nvSpPr>
          <p:cNvPr id="24" name="TextBox 23">
            <a:extLst>
              <a:ext uri="{FF2B5EF4-FFF2-40B4-BE49-F238E27FC236}">
                <a16:creationId xmlns:a16="http://schemas.microsoft.com/office/drawing/2014/main" id="{23593A13-2584-4E59-859E-8F4042226325}"/>
              </a:ext>
            </a:extLst>
          </p:cNvPr>
          <p:cNvSpPr txBox="1"/>
          <p:nvPr/>
        </p:nvSpPr>
        <p:spPr>
          <a:xfrm>
            <a:off x="5351752" y="4603345"/>
            <a:ext cx="1689249" cy="400110"/>
          </a:xfrm>
          <a:prstGeom prst="rect">
            <a:avLst/>
          </a:prstGeom>
          <a:solidFill>
            <a:srgbClr val="115076"/>
          </a:solidFill>
        </p:spPr>
        <p:txBody>
          <a:bodyPr wrap="square" rtlCol="0">
            <a:spAutoFit/>
          </a:bodyPr>
          <a:lstStyle/>
          <a:p>
            <a:pPr algn="ctr"/>
            <a:r>
              <a:rPr lang="en-GB" sz="2000" dirty="0" err="1">
                <a:solidFill>
                  <a:schemeClr val="bg1"/>
                </a:solidFill>
              </a:rPr>
              <a:t>Begreifen</a:t>
            </a:r>
            <a:endParaRPr lang="en-GB" sz="2000" dirty="0">
              <a:solidFill>
                <a:schemeClr val="bg1"/>
              </a:solidFill>
            </a:endParaRPr>
          </a:p>
        </p:txBody>
      </p:sp>
      <p:sp>
        <p:nvSpPr>
          <p:cNvPr id="25" name="TextBox 24">
            <a:extLst>
              <a:ext uri="{FF2B5EF4-FFF2-40B4-BE49-F238E27FC236}">
                <a16:creationId xmlns:a16="http://schemas.microsoft.com/office/drawing/2014/main" id="{33F88160-E8EF-4305-B6C4-AF96BD945E9F}"/>
              </a:ext>
            </a:extLst>
          </p:cNvPr>
          <p:cNvSpPr txBox="1"/>
          <p:nvPr/>
        </p:nvSpPr>
        <p:spPr>
          <a:xfrm>
            <a:off x="4373830" y="5057696"/>
            <a:ext cx="1689249" cy="400110"/>
          </a:xfrm>
          <a:prstGeom prst="rect">
            <a:avLst/>
          </a:prstGeom>
          <a:solidFill>
            <a:srgbClr val="115076"/>
          </a:solidFill>
        </p:spPr>
        <p:txBody>
          <a:bodyPr wrap="square" rtlCol="0">
            <a:spAutoFit/>
          </a:bodyPr>
          <a:lstStyle/>
          <a:p>
            <a:pPr algn="ctr"/>
            <a:r>
              <a:rPr lang="en-GB" sz="2000" dirty="0" err="1">
                <a:solidFill>
                  <a:schemeClr val="bg1"/>
                </a:solidFill>
              </a:rPr>
              <a:t>Schreiben</a:t>
            </a:r>
            <a:endParaRPr lang="en-GB" sz="2000" dirty="0">
              <a:solidFill>
                <a:schemeClr val="bg1"/>
              </a:solidFill>
            </a:endParaRPr>
          </a:p>
        </p:txBody>
      </p:sp>
      <p:sp>
        <p:nvSpPr>
          <p:cNvPr id="26" name="TextBox 25">
            <a:extLst>
              <a:ext uri="{FF2B5EF4-FFF2-40B4-BE49-F238E27FC236}">
                <a16:creationId xmlns:a16="http://schemas.microsoft.com/office/drawing/2014/main" id="{86060E52-F0F2-4B51-BB95-D91A49E73D83}"/>
              </a:ext>
            </a:extLst>
          </p:cNvPr>
          <p:cNvSpPr txBox="1"/>
          <p:nvPr/>
        </p:nvSpPr>
        <p:spPr>
          <a:xfrm>
            <a:off x="6191367" y="5051155"/>
            <a:ext cx="1689249" cy="400110"/>
          </a:xfrm>
          <a:prstGeom prst="rect">
            <a:avLst/>
          </a:prstGeom>
          <a:solidFill>
            <a:srgbClr val="115076"/>
          </a:solidFill>
        </p:spPr>
        <p:txBody>
          <a:bodyPr wrap="square" rtlCol="0">
            <a:spAutoFit/>
          </a:bodyPr>
          <a:lstStyle/>
          <a:p>
            <a:pPr algn="ctr"/>
            <a:r>
              <a:rPr lang="en-GB" sz="2000" dirty="0" err="1">
                <a:solidFill>
                  <a:schemeClr val="bg1"/>
                </a:solidFill>
              </a:rPr>
              <a:t>Pflanzen</a:t>
            </a:r>
            <a:endParaRPr lang="en-GB" sz="2000" dirty="0">
              <a:solidFill>
                <a:schemeClr val="bg1"/>
              </a:solidFill>
            </a:endParaRPr>
          </a:p>
        </p:txBody>
      </p:sp>
      <p:sp>
        <p:nvSpPr>
          <p:cNvPr id="27" name="TextBox 26">
            <a:extLst>
              <a:ext uri="{FF2B5EF4-FFF2-40B4-BE49-F238E27FC236}">
                <a16:creationId xmlns:a16="http://schemas.microsoft.com/office/drawing/2014/main" id="{653C7569-908C-4448-B020-C4EB0F3CBBC1}"/>
              </a:ext>
            </a:extLst>
          </p:cNvPr>
          <p:cNvSpPr txBox="1"/>
          <p:nvPr/>
        </p:nvSpPr>
        <p:spPr>
          <a:xfrm>
            <a:off x="4389251" y="5506649"/>
            <a:ext cx="1689249" cy="400110"/>
          </a:xfrm>
          <a:prstGeom prst="rect">
            <a:avLst/>
          </a:prstGeom>
          <a:solidFill>
            <a:srgbClr val="115076"/>
          </a:solidFill>
        </p:spPr>
        <p:txBody>
          <a:bodyPr wrap="square" rtlCol="0">
            <a:spAutoFit/>
          </a:bodyPr>
          <a:lstStyle/>
          <a:p>
            <a:pPr algn="ctr"/>
            <a:r>
              <a:rPr lang="en-GB" sz="2000" dirty="0">
                <a:solidFill>
                  <a:schemeClr val="bg1"/>
                </a:solidFill>
              </a:rPr>
              <a:t>Reisen</a:t>
            </a:r>
          </a:p>
        </p:txBody>
      </p:sp>
      <p:sp>
        <p:nvSpPr>
          <p:cNvPr id="28" name="TextBox 27">
            <a:extLst>
              <a:ext uri="{FF2B5EF4-FFF2-40B4-BE49-F238E27FC236}">
                <a16:creationId xmlns:a16="http://schemas.microsoft.com/office/drawing/2014/main" id="{3335C959-E8CD-4E7E-981E-F785FC2A11D3}"/>
              </a:ext>
            </a:extLst>
          </p:cNvPr>
          <p:cNvSpPr txBox="1"/>
          <p:nvPr/>
        </p:nvSpPr>
        <p:spPr>
          <a:xfrm>
            <a:off x="6197361" y="5478939"/>
            <a:ext cx="1689249" cy="400110"/>
          </a:xfrm>
          <a:prstGeom prst="rect">
            <a:avLst/>
          </a:prstGeom>
          <a:solidFill>
            <a:srgbClr val="115076"/>
          </a:solidFill>
        </p:spPr>
        <p:txBody>
          <a:bodyPr wrap="square" rtlCol="0">
            <a:spAutoFit/>
          </a:bodyPr>
          <a:lstStyle/>
          <a:p>
            <a:pPr algn="ctr"/>
            <a:r>
              <a:rPr lang="en-GB" sz="2000" dirty="0" err="1">
                <a:solidFill>
                  <a:schemeClr val="bg1"/>
                </a:solidFill>
              </a:rPr>
              <a:t>Singen</a:t>
            </a:r>
            <a:endParaRPr lang="en-GB" sz="2000" dirty="0">
              <a:solidFill>
                <a:schemeClr val="bg1"/>
              </a:solidFill>
            </a:endParaRPr>
          </a:p>
        </p:txBody>
      </p:sp>
      <p:sp>
        <p:nvSpPr>
          <p:cNvPr id="29" name="TextBox 28">
            <a:extLst>
              <a:ext uri="{FF2B5EF4-FFF2-40B4-BE49-F238E27FC236}">
                <a16:creationId xmlns:a16="http://schemas.microsoft.com/office/drawing/2014/main" id="{6FF5F7CE-CBFE-4BA0-A89A-53D58E8E6D7E}"/>
              </a:ext>
            </a:extLst>
          </p:cNvPr>
          <p:cNvSpPr txBox="1"/>
          <p:nvPr/>
        </p:nvSpPr>
        <p:spPr>
          <a:xfrm>
            <a:off x="4406751" y="5920230"/>
            <a:ext cx="1689249" cy="400110"/>
          </a:xfrm>
          <a:prstGeom prst="rect">
            <a:avLst/>
          </a:prstGeom>
          <a:solidFill>
            <a:srgbClr val="115076"/>
          </a:solidFill>
        </p:spPr>
        <p:txBody>
          <a:bodyPr wrap="square" rtlCol="0">
            <a:spAutoFit/>
          </a:bodyPr>
          <a:lstStyle/>
          <a:p>
            <a:pPr algn="ctr"/>
            <a:r>
              <a:rPr lang="en-GB" sz="2000" dirty="0" err="1">
                <a:solidFill>
                  <a:schemeClr val="bg1"/>
                </a:solidFill>
              </a:rPr>
              <a:t>freundlich</a:t>
            </a:r>
            <a:endParaRPr lang="en-GB" sz="2000" dirty="0">
              <a:solidFill>
                <a:schemeClr val="bg1"/>
              </a:solidFill>
            </a:endParaRPr>
          </a:p>
        </p:txBody>
      </p:sp>
      <p:sp>
        <p:nvSpPr>
          <p:cNvPr id="30" name="TextBox 29">
            <a:extLst>
              <a:ext uri="{FF2B5EF4-FFF2-40B4-BE49-F238E27FC236}">
                <a16:creationId xmlns:a16="http://schemas.microsoft.com/office/drawing/2014/main" id="{76534083-21FB-4A0A-88B3-4E1E6F86763D}"/>
              </a:ext>
            </a:extLst>
          </p:cNvPr>
          <p:cNvSpPr txBox="1"/>
          <p:nvPr/>
        </p:nvSpPr>
        <p:spPr>
          <a:xfrm>
            <a:off x="6189772" y="5915083"/>
            <a:ext cx="1689249" cy="400110"/>
          </a:xfrm>
          <a:prstGeom prst="rect">
            <a:avLst/>
          </a:prstGeom>
          <a:solidFill>
            <a:srgbClr val="115076"/>
          </a:solidFill>
        </p:spPr>
        <p:txBody>
          <a:bodyPr wrap="square" rtlCol="0">
            <a:spAutoFit/>
          </a:bodyPr>
          <a:lstStyle/>
          <a:p>
            <a:pPr algn="ctr"/>
            <a:r>
              <a:rPr lang="en-GB" sz="2000" dirty="0">
                <a:solidFill>
                  <a:schemeClr val="bg1"/>
                </a:solidFill>
              </a:rPr>
              <a:t>sein</a:t>
            </a:r>
          </a:p>
        </p:txBody>
      </p:sp>
    </p:spTree>
    <p:extLst>
      <p:ext uri="{BB962C8B-B14F-4D97-AF65-F5344CB8AC3E}">
        <p14:creationId xmlns:p14="http://schemas.microsoft.com/office/powerpoint/2010/main" val="176934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endParaRPr lang="en-GB" dirty="0"/>
          </a:p>
        </p:txBody>
      </p:sp>
      <p:pic>
        <p:nvPicPr>
          <p:cNvPr id="6" name="Picture 5" descr="man escaping from jail"/>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7906" y="377949"/>
            <a:ext cx="5125930" cy="4589934"/>
          </a:xfrm>
          <a:prstGeom prst="rect">
            <a:avLst/>
          </a:prstGeom>
        </p:spPr>
      </p:pic>
      <p:sp>
        <p:nvSpPr>
          <p:cNvPr id="2" name="Rectangle 1"/>
          <p:cNvSpPr/>
          <p:nvPr/>
        </p:nvSpPr>
        <p:spPr>
          <a:xfrm>
            <a:off x="4876756" y="4313746"/>
            <a:ext cx="243848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890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rei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frei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AC2C0-C30E-4FAA-9B28-C867A59ECE13}"/>
              </a:ext>
            </a:extLst>
          </p:cNvPr>
          <p:cNvSpPr/>
          <p:nvPr/>
        </p:nvSpPr>
        <p:spPr>
          <a:xfrm>
            <a:off x="2906527" y="1090243"/>
            <a:ext cx="6096000" cy="5016758"/>
          </a:xfrm>
          <a:prstGeom prst="rect">
            <a:avLst/>
          </a:prstGeom>
        </p:spPr>
        <p:txBody>
          <a:bodyPr>
            <a:spAutoFit/>
          </a:bodyPr>
          <a:lstStyle/>
          <a:p>
            <a:pPr algn="ctr"/>
            <a:r>
              <a:rPr lang="en-GB" sz="2000" b="1" dirty="0">
                <a:solidFill>
                  <a:srgbClr val="115076"/>
                </a:solidFill>
              </a:rPr>
              <a:t>Der </a:t>
            </a:r>
            <a:r>
              <a:rPr lang="en-GB" sz="2000" b="1" dirty="0" err="1">
                <a:solidFill>
                  <a:srgbClr val="115076"/>
                </a:solidFill>
              </a:rPr>
              <a:t>erste</a:t>
            </a:r>
            <a:r>
              <a:rPr lang="en-GB" sz="2000" b="1" dirty="0">
                <a:solidFill>
                  <a:srgbClr val="115076"/>
                </a:solidFill>
              </a:rPr>
              <a:t> </a:t>
            </a:r>
            <a:r>
              <a:rPr lang="en-GB" sz="2000" b="1" dirty="0" err="1">
                <a:solidFill>
                  <a:srgbClr val="115076"/>
                </a:solidFill>
              </a:rPr>
              <a:t>Blick</a:t>
            </a:r>
            <a:r>
              <a:rPr lang="en-GB" sz="2000" b="1" dirty="0">
                <a:solidFill>
                  <a:srgbClr val="115076"/>
                </a:solidFill>
              </a:rPr>
              <a:t> </a:t>
            </a:r>
            <a:r>
              <a:rPr lang="en-GB" sz="2000" dirty="0" err="1">
                <a:solidFill>
                  <a:srgbClr val="115076"/>
                </a:solidFill>
              </a:rPr>
              <a:t>aus</a:t>
            </a:r>
            <a:r>
              <a:rPr lang="en-GB" sz="2000" dirty="0">
                <a:solidFill>
                  <a:srgbClr val="115076"/>
                </a:solidFill>
              </a:rPr>
              <a:t> </a:t>
            </a:r>
            <a:r>
              <a:rPr lang="en-GB" sz="2000" dirty="0" err="1">
                <a:solidFill>
                  <a:srgbClr val="115076"/>
                </a:solidFill>
              </a:rPr>
              <a:t>dem</a:t>
            </a:r>
            <a:r>
              <a:rPr lang="en-GB" sz="2000" dirty="0">
                <a:solidFill>
                  <a:srgbClr val="115076"/>
                </a:solidFill>
              </a:rPr>
              <a:t> </a:t>
            </a:r>
            <a:r>
              <a:rPr lang="en-GB" sz="2000" b="1" dirty="0">
                <a:solidFill>
                  <a:srgbClr val="115076"/>
                </a:solidFill>
              </a:rPr>
              <a:t>Fenster am Morgen</a:t>
            </a:r>
          </a:p>
          <a:p>
            <a:pPr algn="ctr"/>
            <a:r>
              <a:rPr lang="en-GB" sz="2000" b="1" dirty="0">
                <a:solidFill>
                  <a:srgbClr val="115076"/>
                </a:solidFill>
              </a:rPr>
              <a:t>Das</a:t>
            </a:r>
            <a:r>
              <a:rPr lang="en-GB" sz="2000" dirty="0">
                <a:solidFill>
                  <a:srgbClr val="115076"/>
                </a:solidFill>
              </a:rPr>
              <a:t> </a:t>
            </a:r>
            <a:r>
              <a:rPr lang="en-GB" sz="2000" b="1" dirty="0" err="1">
                <a:solidFill>
                  <a:srgbClr val="115076"/>
                </a:solidFill>
              </a:rPr>
              <a:t>wiedergefunden</a:t>
            </a:r>
            <a:r>
              <a:rPr lang="en-GB" sz="2000" dirty="0" err="1">
                <a:solidFill>
                  <a:srgbClr val="115076"/>
                </a:solidFill>
              </a:rPr>
              <a:t>e</a:t>
            </a:r>
            <a:r>
              <a:rPr lang="en-GB" sz="2000" dirty="0">
                <a:solidFill>
                  <a:srgbClr val="115076"/>
                </a:solidFill>
              </a:rPr>
              <a:t> </a:t>
            </a:r>
            <a:r>
              <a:rPr lang="en-GB" sz="2000" dirty="0" err="1">
                <a:solidFill>
                  <a:srgbClr val="115076"/>
                </a:solidFill>
              </a:rPr>
              <a:t>alte</a:t>
            </a:r>
            <a:r>
              <a:rPr lang="en-GB" sz="2000" dirty="0">
                <a:solidFill>
                  <a:srgbClr val="115076"/>
                </a:solidFill>
              </a:rPr>
              <a:t> </a:t>
            </a:r>
            <a:r>
              <a:rPr lang="en-GB" sz="2000" b="1" dirty="0">
                <a:solidFill>
                  <a:srgbClr val="115076"/>
                </a:solidFill>
              </a:rPr>
              <a:t>Buch</a:t>
            </a:r>
          </a:p>
          <a:p>
            <a:pPr algn="ctr"/>
            <a:r>
              <a:rPr lang="en-GB" sz="2000" dirty="0" err="1">
                <a:solidFill>
                  <a:srgbClr val="115076"/>
                </a:solidFill>
              </a:rPr>
              <a:t>Begeisterte</a:t>
            </a:r>
            <a:r>
              <a:rPr lang="en-GB" sz="2000" dirty="0">
                <a:solidFill>
                  <a:srgbClr val="115076"/>
                </a:solidFill>
              </a:rPr>
              <a:t> </a:t>
            </a:r>
            <a:r>
              <a:rPr lang="en-GB" sz="2000" dirty="0" err="1">
                <a:solidFill>
                  <a:srgbClr val="115076"/>
                </a:solidFill>
              </a:rPr>
              <a:t>Gesichter</a:t>
            </a:r>
            <a:endParaRPr lang="en-GB" sz="2000" dirty="0">
              <a:solidFill>
                <a:srgbClr val="115076"/>
              </a:solidFill>
            </a:endParaRPr>
          </a:p>
          <a:p>
            <a:pPr algn="ctr"/>
            <a:r>
              <a:rPr lang="en-GB" sz="2000" dirty="0">
                <a:solidFill>
                  <a:srgbClr val="115076"/>
                </a:solidFill>
              </a:rPr>
              <a:t>Schnee, </a:t>
            </a:r>
            <a:r>
              <a:rPr lang="en-GB" sz="2000" b="1" dirty="0">
                <a:solidFill>
                  <a:srgbClr val="115076"/>
                </a:solidFill>
              </a:rPr>
              <a:t>der </a:t>
            </a:r>
            <a:r>
              <a:rPr lang="en-GB" sz="2000" b="1" dirty="0" err="1">
                <a:solidFill>
                  <a:srgbClr val="115076"/>
                </a:solidFill>
              </a:rPr>
              <a:t>Wechsel</a:t>
            </a:r>
            <a:r>
              <a:rPr lang="en-GB" sz="2000" b="1" dirty="0">
                <a:solidFill>
                  <a:srgbClr val="115076"/>
                </a:solidFill>
              </a:rPr>
              <a:t> </a:t>
            </a:r>
            <a:r>
              <a:rPr lang="en-GB" sz="2000" dirty="0">
                <a:solidFill>
                  <a:srgbClr val="115076"/>
                </a:solidFill>
              </a:rPr>
              <a:t>der </a:t>
            </a:r>
            <a:r>
              <a:rPr lang="en-GB" sz="2000" b="1" dirty="0">
                <a:solidFill>
                  <a:srgbClr val="115076"/>
                </a:solidFill>
              </a:rPr>
              <a:t>Jahreszeiten</a:t>
            </a:r>
          </a:p>
          <a:p>
            <a:pPr algn="ctr"/>
            <a:r>
              <a:rPr lang="en-GB" sz="2000" b="1" dirty="0">
                <a:solidFill>
                  <a:srgbClr val="115076"/>
                </a:solidFill>
              </a:rPr>
              <a:t>Die Zeitung</a:t>
            </a:r>
          </a:p>
          <a:p>
            <a:pPr algn="ctr"/>
            <a:r>
              <a:rPr lang="en-GB" sz="2000" b="1" dirty="0">
                <a:solidFill>
                  <a:srgbClr val="115076"/>
                </a:solidFill>
              </a:rPr>
              <a:t>Der Hund</a:t>
            </a:r>
          </a:p>
          <a:p>
            <a:pPr algn="ctr"/>
            <a:r>
              <a:rPr lang="en-GB" sz="2000" dirty="0">
                <a:solidFill>
                  <a:srgbClr val="115076"/>
                </a:solidFill>
              </a:rPr>
              <a:t>Die </a:t>
            </a:r>
            <a:r>
              <a:rPr lang="en-GB" sz="2000" dirty="0" err="1">
                <a:solidFill>
                  <a:srgbClr val="115076"/>
                </a:solidFill>
              </a:rPr>
              <a:t>Dialektik</a:t>
            </a:r>
            <a:endParaRPr lang="en-GB" sz="2000" dirty="0">
              <a:solidFill>
                <a:srgbClr val="115076"/>
              </a:solidFill>
            </a:endParaRPr>
          </a:p>
          <a:p>
            <a:pPr algn="ctr"/>
            <a:r>
              <a:rPr lang="en-GB" sz="2000" b="1" dirty="0" err="1">
                <a:solidFill>
                  <a:srgbClr val="115076"/>
                </a:solidFill>
              </a:rPr>
              <a:t>Duschen</a:t>
            </a:r>
            <a:r>
              <a:rPr lang="en-GB" sz="2000" dirty="0">
                <a:solidFill>
                  <a:srgbClr val="115076"/>
                </a:solidFill>
              </a:rPr>
              <a:t>, </a:t>
            </a:r>
            <a:r>
              <a:rPr lang="en-GB" sz="2000" b="1" dirty="0" err="1">
                <a:solidFill>
                  <a:srgbClr val="115076"/>
                </a:solidFill>
              </a:rPr>
              <a:t>Schwimmen</a:t>
            </a:r>
            <a:endParaRPr lang="en-GB" sz="2000" b="1" dirty="0">
              <a:solidFill>
                <a:srgbClr val="115076"/>
              </a:solidFill>
            </a:endParaRPr>
          </a:p>
          <a:p>
            <a:pPr algn="ctr"/>
            <a:r>
              <a:rPr lang="en-GB" sz="2000" dirty="0">
                <a:solidFill>
                  <a:srgbClr val="115076"/>
                </a:solidFill>
              </a:rPr>
              <a:t>Alte </a:t>
            </a:r>
            <a:r>
              <a:rPr lang="en-GB" sz="2000" b="1" dirty="0" err="1">
                <a:solidFill>
                  <a:srgbClr val="115076"/>
                </a:solidFill>
              </a:rPr>
              <a:t>Musik</a:t>
            </a:r>
            <a:endParaRPr lang="en-GB" sz="2000" b="1" dirty="0">
              <a:solidFill>
                <a:srgbClr val="115076"/>
              </a:solidFill>
            </a:endParaRPr>
          </a:p>
          <a:p>
            <a:pPr algn="ctr"/>
            <a:r>
              <a:rPr lang="en-GB" sz="2000" b="1" dirty="0" err="1">
                <a:solidFill>
                  <a:srgbClr val="115076"/>
                </a:solidFill>
              </a:rPr>
              <a:t>Bequeme</a:t>
            </a:r>
            <a:r>
              <a:rPr lang="en-GB" sz="2000" b="1" dirty="0">
                <a:solidFill>
                  <a:srgbClr val="115076"/>
                </a:solidFill>
              </a:rPr>
              <a:t> </a:t>
            </a:r>
            <a:r>
              <a:rPr lang="en-GB" sz="2000" b="1" dirty="0" err="1">
                <a:solidFill>
                  <a:srgbClr val="115076"/>
                </a:solidFill>
              </a:rPr>
              <a:t>Schuhe</a:t>
            </a:r>
            <a:endParaRPr lang="en-GB" sz="2000" b="1" dirty="0">
              <a:solidFill>
                <a:srgbClr val="115076"/>
              </a:solidFill>
            </a:endParaRPr>
          </a:p>
          <a:p>
            <a:pPr algn="ctr"/>
            <a:r>
              <a:rPr lang="en-GB" sz="2000" b="1" dirty="0" err="1">
                <a:solidFill>
                  <a:srgbClr val="115076"/>
                </a:solidFill>
              </a:rPr>
              <a:t>Begreifen</a:t>
            </a:r>
            <a:endParaRPr lang="en-GB" sz="2000" b="1" dirty="0">
              <a:solidFill>
                <a:srgbClr val="115076"/>
              </a:solidFill>
            </a:endParaRPr>
          </a:p>
          <a:p>
            <a:pPr algn="ctr"/>
            <a:r>
              <a:rPr lang="en-GB" sz="2000" dirty="0">
                <a:solidFill>
                  <a:srgbClr val="115076"/>
                </a:solidFill>
              </a:rPr>
              <a:t>Neue </a:t>
            </a:r>
            <a:r>
              <a:rPr lang="en-GB" sz="2000" b="1" dirty="0" err="1">
                <a:solidFill>
                  <a:srgbClr val="115076"/>
                </a:solidFill>
              </a:rPr>
              <a:t>Musik</a:t>
            </a:r>
            <a:endParaRPr lang="en-GB" sz="2000" b="1" dirty="0">
              <a:solidFill>
                <a:srgbClr val="115076"/>
              </a:solidFill>
            </a:endParaRPr>
          </a:p>
          <a:p>
            <a:pPr algn="ctr"/>
            <a:r>
              <a:rPr lang="en-GB" sz="2000" b="1" dirty="0" err="1">
                <a:solidFill>
                  <a:srgbClr val="115076"/>
                </a:solidFill>
              </a:rPr>
              <a:t>Schreiben</a:t>
            </a:r>
            <a:r>
              <a:rPr lang="en-GB" sz="2000" b="1" dirty="0">
                <a:solidFill>
                  <a:srgbClr val="115076"/>
                </a:solidFill>
              </a:rPr>
              <a:t>, </a:t>
            </a:r>
            <a:r>
              <a:rPr lang="en-GB" sz="2000" b="1" dirty="0" err="1">
                <a:solidFill>
                  <a:srgbClr val="115076"/>
                </a:solidFill>
              </a:rPr>
              <a:t>Pflanzen</a:t>
            </a:r>
            <a:endParaRPr lang="en-GB" sz="2000" b="1" dirty="0">
              <a:solidFill>
                <a:srgbClr val="115076"/>
              </a:solidFill>
            </a:endParaRPr>
          </a:p>
          <a:p>
            <a:pPr algn="ctr"/>
            <a:r>
              <a:rPr lang="en-GB" sz="2000" b="1" dirty="0">
                <a:solidFill>
                  <a:srgbClr val="115076"/>
                </a:solidFill>
              </a:rPr>
              <a:t>Reisen</a:t>
            </a:r>
          </a:p>
          <a:p>
            <a:pPr algn="ctr"/>
            <a:r>
              <a:rPr lang="en-GB" sz="2000" b="1" dirty="0" err="1">
                <a:solidFill>
                  <a:srgbClr val="115076"/>
                </a:solidFill>
              </a:rPr>
              <a:t>Singen</a:t>
            </a:r>
            <a:endParaRPr lang="en-GB" sz="2000" b="1" dirty="0">
              <a:solidFill>
                <a:srgbClr val="115076"/>
              </a:solidFill>
            </a:endParaRPr>
          </a:p>
          <a:p>
            <a:pPr algn="ctr"/>
            <a:r>
              <a:rPr lang="en-GB" sz="2000" b="1" dirty="0">
                <a:solidFill>
                  <a:srgbClr val="115076"/>
                </a:solidFill>
              </a:rPr>
              <a:t>Freundlich sein.</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31940"/>
            <a:ext cx="4294909" cy="686011"/>
          </a:xfrm>
          <a:prstGeom prst="rect">
            <a:avLst/>
          </a:prstGeom>
        </p:spPr>
      </p:pic>
      <p:sp>
        <p:nvSpPr>
          <p:cNvPr id="4" name="Title 3"/>
          <p:cNvSpPr>
            <a:spLocks noGrp="1"/>
          </p:cNvSpPr>
          <p:nvPr>
            <p:ph type="title"/>
          </p:nvPr>
        </p:nvSpPr>
        <p:spPr>
          <a:xfrm>
            <a:off x="0" y="54138"/>
            <a:ext cx="3745089" cy="707849"/>
          </a:xfrm>
        </p:spPr>
        <p:txBody>
          <a:bodyPr>
            <a:normAutofit/>
          </a:bodyPr>
          <a:lstStyle/>
          <a:p>
            <a:r>
              <a:rPr lang="en-GB" sz="3600" b="1" dirty="0" err="1">
                <a:solidFill>
                  <a:schemeClr val="bg1"/>
                </a:solidFill>
              </a:rPr>
              <a:t>Vergnügungen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762ECF7D-733D-4C51-83FF-281B82D9A9A5}"/>
              </a:ext>
            </a:extLst>
          </p:cNvPr>
          <p:cNvSpPr/>
          <p:nvPr/>
        </p:nvSpPr>
        <p:spPr>
          <a:xfrm>
            <a:off x="3253368" y="6379293"/>
            <a:ext cx="3467616" cy="400110"/>
          </a:xfrm>
          <a:prstGeom prst="rect">
            <a:avLst/>
          </a:prstGeom>
        </p:spPr>
        <p:txBody>
          <a:bodyPr wrap="none">
            <a:spAutoFit/>
          </a:bodyPr>
          <a:lstStyle/>
          <a:p>
            <a:r>
              <a:rPr lang="en-GB" sz="2000" dirty="0" err="1">
                <a:solidFill>
                  <a:schemeClr val="bg1"/>
                </a:solidFill>
              </a:rPr>
              <a:t>Vergnügungen</a:t>
            </a:r>
            <a:r>
              <a:rPr lang="en-GB" sz="2000" dirty="0">
                <a:solidFill>
                  <a:schemeClr val="bg1"/>
                </a:solidFill>
              </a:rPr>
              <a:t> - pleasures</a:t>
            </a:r>
            <a:endParaRPr lang="en-GB" sz="2000" dirty="0"/>
          </a:p>
        </p:txBody>
      </p:sp>
      <p:sp>
        <p:nvSpPr>
          <p:cNvPr id="6" name="TextBox 5">
            <a:extLst>
              <a:ext uri="{FF2B5EF4-FFF2-40B4-BE49-F238E27FC236}">
                <a16:creationId xmlns:a16="http://schemas.microsoft.com/office/drawing/2014/main" id="{7FDA8EA8-4E41-476E-BC95-D95A9AFEEF15}"/>
              </a:ext>
            </a:extLst>
          </p:cNvPr>
          <p:cNvSpPr txBox="1"/>
          <p:nvPr/>
        </p:nvSpPr>
        <p:spPr>
          <a:xfrm>
            <a:off x="9082727" y="1036650"/>
            <a:ext cx="2990437" cy="400110"/>
          </a:xfrm>
          <a:prstGeom prst="rect">
            <a:avLst/>
          </a:prstGeom>
          <a:solidFill>
            <a:srgbClr val="FFF4E7"/>
          </a:solidFill>
        </p:spPr>
        <p:txBody>
          <a:bodyPr wrap="square" rtlCol="0">
            <a:spAutoFit/>
          </a:bodyPr>
          <a:lstStyle/>
          <a:p>
            <a:pPr algn="ctr"/>
            <a:r>
              <a:rPr lang="en-GB" sz="2000" dirty="0" err="1">
                <a:solidFill>
                  <a:schemeClr val="accent5">
                    <a:lumMod val="50000"/>
                  </a:schemeClr>
                </a:solidFill>
              </a:rPr>
              <a:t>aus</a:t>
            </a:r>
            <a:r>
              <a:rPr lang="en-GB" sz="2000" dirty="0">
                <a:solidFill>
                  <a:schemeClr val="accent5">
                    <a:lumMod val="50000"/>
                  </a:schemeClr>
                </a:solidFill>
              </a:rPr>
              <a:t> – out of</a:t>
            </a:r>
          </a:p>
        </p:txBody>
      </p:sp>
      <p:sp>
        <p:nvSpPr>
          <p:cNvPr id="32" name="TextBox 31">
            <a:extLst>
              <a:ext uri="{FF2B5EF4-FFF2-40B4-BE49-F238E27FC236}">
                <a16:creationId xmlns:a16="http://schemas.microsoft.com/office/drawing/2014/main" id="{1826A302-122D-4551-BCE4-8B1EFBFAF116}"/>
              </a:ext>
            </a:extLst>
          </p:cNvPr>
          <p:cNvSpPr txBox="1"/>
          <p:nvPr/>
        </p:nvSpPr>
        <p:spPr>
          <a:xfrm>
            <a:off x="9082727" y="1436760"/>
            <a:ext cx="2990437" cy="400110"/>
          </a:xfrm>
          <a:prstGeom prst="rect">
            <a:avLst/>
          </a:prstGeom>
          <a:solidFill>
            <a:srgbClr val="FFF4E7"/>
          </a:solidFill>
        </p:spPr>
        <p:txBody>
          <a:bodyPr wrap="square" rtlCol="0">
            <a:spAutoFit/>
          </a:bodyPr>
          <a:lstStyle/>
          <a:p>
            <a:pPr algn="ctr"/>
            <a:r>
              <a:rPr lang="en-GB" sz="2000" dirty="0">
                <a:solidFill>
                  <a:schemeClr val="accent5">
                    <a:lumMod val="50000"/>
                  </a:schemeClr>
                </a:solidFill>
              </a:rPr>
              <a:t>alt - old</a:t>
            </a:r>
          </a:p>
        </p:txBody>
      </p:sp>
      <p:sp>
        <p:nvSpPr>
          <p:cNvPr id="33" name="TextBox 32">
            <a:extLst>
              <a:ext uri="{FF2B5EF4-FFF2-40B4-BE49-F238E27FC236}">
                <a16:creationId xmlns:a16="http://schemas.microsoft.com/office/drawing/2014/main" id="{7760C1A7-07C7-427A-8F4E-EC393FAC54C2}"/>
              </a:ext>
            </a:extLst>
          </p:cNvPr>
          <p:cNvSpPr txBox="1"/>
          <p:nvPr/>
        </p:nvSpPr>
        <p:spPr>
          <a:xfrm>
            <a:off x="9096581" y="1825445"/>
            <a:ext cx="2976583" cy="400110"/>
          </a:xfrm>
          <a:prstGeom prst="rect">
            <a:avLst/>
          </a:prstGeom>
          <a:solidFill>
            <a:srgbClr val="FFF4E7"/>
          </a:solidFill>
        </p:spPr>
        <p:txBody>
          <a:bodyPr wrap="square" rtlCol="0">
            <a:spAutoFit/>
          </a:bodyPr>
          <a:lstStyle/>
          <a:p>
            <a:pPr algn="ctr"/>
            <a:r>
              <a:rPr lang="en-GB" sz="2000" dirty="0" err="1">
                <a:solidFill>
                  <a:schemeClr val="accent5">
                    <a:lumMod val="50000"/>
                  </a:schemeClr>
                </a:solidFill>
              </a:rPr>
              <a:t>begeistert</a:t>
            </a:r>
            <a:r>
              <a:rPr lang="en-GB" sz="2000" dirty="0">
                <a:solidFill>
                  <a:schemeClr val="accent5">
                    <a:lumMod val="50000"/>
                  </a:schemeClr>
                </a:solidFill>
              </a:rPr>
              <a:t> - excited</a:t>
            </a:r>
          </a:p>
        </p:txBody>
      </p:sp>
      <p:sp>
        <p:nvSpPr>
          <p:cNvPr id="34" name="TextBox 33">
            <a:extLst>
              <a:ext uri="{FF2B5EF4-FFF2-40B4-BE49-F238E27FC236}">
                <a16:creationId xmlns:a16="http://schemas.microsoft.com/office/drawing/2014/main" id="{B7D89645-40E5-4A2C-9D15-3574A3CDBB71}"/>
              </a:ext>
            </a:extLst>
          </p:cNvPr>
          <p:cNvSpPr txBox="1"/>
          <p:nvPr/>
        </p:nvSpPr>
        <p:spPr>
          <a:xfrm>
            <a:off x="9096581" y="2225555"/>
            <a:ext cx="2990437" cy="400110"/>
          </a:xfrm>
          <a:prstGeom prst="rect">
            <a:avLst/>
          </a:prstGeom>
          <a:solidFill>
            <a:srgbClr val="FFF4E7"/>
          </a:solidFill>
        </p:spPr>
        <p:txBody>
          <a:bodyPr wrap="square" rtlCol="0">
            <a:spAutoFit/>
          </a:bodyPr>
          <a:lstStyle/>
          <a:p>
            <a:pPr algn="ctr"/>
            <a:r>
              <a:rPr lang="en-GB" sz="2000" dirty="0">
                <a:solidFill>
                  <a:schemeClr val="accent5">
                    <a:lumMod val="50000"/>
                  </a:schemeClr>
                </a:solidFill>
              </a:rPr>
              <a:t>das </a:t>
            </a:r>
            <a:r>
              <a:rPr lang="en-GB" sz="2000" dirty="0" err="1">
                <a:solidFill>
                  <a:schemeClr val="accent5">
                    <a:lumMod val="50000"/>
                  </a:schemeClr>
                </a:solidFill>
              </a:rPr>
              <a:t>Gesicht</a:t>
            </a:r>
            <a:r>
              <a:rPr lang="en-GB" sz="2000" dirty="0">
                <a:solidFill>
                  <a:schemeClr val="accent5">
                    <a:lumMod val="50000"/>
                  </a:schemeClr>
                </a:solidFill>
              </a:rPr>
              <a:t> - face</a:t>
            </a:r>
          </a:p>
        </p:txBody>
      </p:sp>
      <p:sp>
        <p:nvSpPr>
          <p:cNvPr id="35" name="TextBox 34">
            <a:extLst>
              <a:ext uri="{FF2B5EF4-FFF2-40B4-BE49-F238E27FC236}">
                <a16:creationId xmlns:a16="http://schemas.microsoft.com/office/drawing/2014/main" id="{C70C7061-4192-48FC-8527-7AD947216027}"/>
              </a:ext>
            </a:extLst>
          </p:cNvPr>
          <p:cNvSpPr txBox="1"/>
          <p:nvPr/>
        </p:nvSpPr>
        <p:spPr>
          <a:xfrm>
            <a:off x="9096581" y="2625665"/>
            <a:ext cx="2990437" cy="400110"/>
          </a:xfrm>
          <a:prstGeom prst="rect">
            <a:avLst/>
          </a:prstGeom>
          <a:solidFill>
            <a:srgbClr val="FFF4E7"/>
          </a:solidFill>
        </p:spPr>
        <p:txBody>
          <a:bodyPr wrap="square" rtlCol="0">
            <a:spAutoFit/>
          </a:bodyPr>
          <a:lstStyle/>
          <a:p>
            <a:pPr algn="ctr"/>
            <a:r>
              <a:rPr lang="en-GB" sz="2000" dirty="0">
                <a:solidFill>
                  <a:schemeClr val="accent5">
                    <a:lumMod val="50000"/>
                  </a:schemeClr>
                </a:solidFill>
              </a:rPr>
              <a:t>der Schnee - snow</a:t>
            </a:r>
          </a:p>
        </p:txBody>
      </p:sp>
      <p:sp>
        <p:nvSpPr>
          <p:cNvPr id="37" name="TextBox 36">
            <a:extLst>
              <a:ext uri="{FF2B5EF4-FFF2-40B4-BE49-F238E27FC236}">
                <a16:creationId xmlns:a16="http://schemas.microsoft.com/office/drawing/2014/main" id="{2C26F64F-C765-4ADF-82BB-981091F3B450}"/>
              </a:ext>
            </a:extLst>
          </p:cNvPr>
          <p:cNvSpPr txBox="1"/>
          <p:nvPr/>
        </p:nvSpPr>
        <p:spPr>
          <a:xfrm>
            <a:off x="9082727" y="3002925"/>
            <a:ext cx="3004291" cy="400110"/>
          </a:xfrm>
          <a:prstGeom prst="rect">
            <a:avLst/>
          </a:prstGeom>
          <a:solidFill>
            <a:srgbClr val="FFF4E7"/>
          </a:solidFill>
        </p:spPr>
        <p:txBody>
          <a:bodyPr wrap="square" rtlCol="0">
            <a:spAutoFit/>
          </a:bodyPr>
          <a:lstStyle/>
          <a:p>
            <a:pPr algn="ctr"/>
            <a:r>
              <a:rPr lang="en-GB" sz="2000" dirty="0">
                <a:solidFill>
                  <a:schemeClr val="accent5">
                    <a:lumMod val="50000"/>
                  </a:schemeClr>
                </a:solidFill>
              </a:rPr>
              <a:t>die </a:t>
            </a:r>
            <a:r>
              <a:rPr lang="en-GB" sz="2000" dirty="0" err="1">
                <a:solidFill>
                  <a:schemeClr val="accent5">
                    <a:lumMod val="50000"/>
                  </a:schemeClr>
                </a:solidFill>
              </a:rPr>
              <a:t>Dialektik</a:t>
            </a:r>
            <a:r>
              <a:rPr lang="en-GB" sz="2000" dirty="0">
                <a:solidFill>
                  <a:schemeClr val="accent5">
                    <a:lumMod val="50000"/>
                  </a:schemeClr>
                </a:solidFill>
              </a:rPr>
              <a:t> - dialectic</a:t>
            </a:r>
          </a:p>
        </p:txBody>
      </p:sp>
      <p:sp>
        <p:nvSpPr>
          <p:cNvPr id="38" name="TextBox 37">
            <a:extLst>
              <a:ext uri="{FF2B5EF4-FFF2-40B4-BE49-F238E27FC236}">
                <a16:creationId xmlns:a16="http://schemas.microsoft.com/office/drawing/2014/main" id="{168537CC-5531-439A-ACA8-234B2FBE9D26}"/>
              </a:ext>
            </a:extLst>
          </p:cNvPr>
          <p:cNvSpPr txBox="1"/>
          <p:nvPr/>
        </p:nvSpPr>
        <p:spPr>
          <a:xfrm>
            <a:off x="9096581" y="3403035"/>
            <a:ext cx="2990437" cy="400110"/>
          </a:xfrm>
          <a:prstGeom prst="rect">
            <a:avLst/>
          </a:prstGeom>
          <a:solidFill>
            <a:srgbClr val="FFF4E7"/>
          </a:solidFill>
        </p:spPr>
        <p:txBody>
          <a:bodyPr wrap="square" rtlCol="0">
            <a:spAutoFit/>
          </a:bodyPr>
          <a:lstStyle/>
          <a:p>
            <a:pPr algn="ctr"/>
            <a:r>
              <a:rPr lang="en-GB" sz="2000" dirty="0">
                <a:solidFill>
                  <a:schemeClr val="accent5">
                    <a:lumMod val="50000"/>
                  </a:schemeClr>
                </a:solidFill>
              </a:rPr>
              <a:t>neu - new</a:t>
            </a:r>
          </a:p>
        </p:txBody>
      </p:sp>
      <p:pic>
        <p:nvPicPr>
          <p:cNvPr id="8" name="Vergnuegungen_T">
            <a:hlinkClick r:id="" action="ppaction://media"/>
            <a:extLst>
              <a:ext uri="{FF2B5EF4-FFF2-40B4-BE49-F238E27FC236}">
                <a16:creationId xmlns:a16="http://schemas.microsoft.com/office/drawing/2014/main" id="{EE640505-E487-41B6-85EB-2CE51724F5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1990" y="1087138"/>
            <a:ext cx="609600" cy="609600"/>
          </a:xfrm>
          <a:prstGeom prst="rect">
            <a:avLst/>
          </a:prstGeom>
        </p:spPr>
      </p:pic>
    </p:spTree>
    <p:extLst>
      <p:ext uri="{BB962C8B-B14F-4D97-AF65-F5344CB8AC3E}">
        <p14:creationId xmlns:p14="http://schemas.microsoft.com/office/powerpoint/2010/main" val="253591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76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8"/>
                </p:tgtEl>
              </p:cMediaNode>
            </p:audio>
          </p:childTnLst>
        </p:cTn>
      </p:par>
    </p:tnLst>
    <p:bldLst>
      <p:bldP spid="6" grpId="0" animBg="1"/>
      <p:bldP spid="32" grpId="0" animBg="1"/>
      <p:bldP spid="33" grpId="0" animBg="1"/>
      <p:bldP spid="34" grpId="0" animBg="1"/>
      <p:bldP spid="35" grpId="0" animBg="1"/>
      <p:bldP spid="37"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Welche</a:t>
            </a:r>
            <a:r>
              <a:rPr lang="en-GB" sz="3600" b="1" dirty="0">
                <a:solidFill>
                  <a:schemeClr val="bg1"/>
                </a:solidFill>
              </a:rPr>
              <a:t> </a:t>
            </a:r>
            <a:r>
              <a:rPr lang="en-GB" sz="3600" b="1" dirty="0" err="1">
                <a:solidFill>
                  <a:schemeClr val="bg1"/>
                </a:solidFill>
              </a:rPr>
              <a:t>Adjektivendung</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207336" y="1361751"/>
            <a:ext cx="1177732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when adjectives come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before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noun, they have different endings.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endings depend on</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the type of article:</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B1C415A7-25D4-4230-AD86-3E6CFA9E39EF}"/>
              </a:ext>
            </a:extLst>
          </p:cNvPr>
          <p:cNvSpPr txBox="1"/>
          <p:nvPr/>
        </p:nvSpPr>
        <p:spPr>
          <a:xfrm>
            <a:off x="236346" y="2366610"/>
            <a:ext cx="3613531" cy="2862322"/>
          </a:xfrm>
          <a:prstGeom prst="rect">
            <a:avLst/>
          </a:prstGeom>
          <a:noFill/>
          <a:ln w="19050">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masculine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groß</a:t>
            </a:r>
            <a:r>
              <a:rPr kumimoji="0" lang="en-GB"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Tisch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the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big table)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lgn="ct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dirty="0" err="1">
                <a:solidFill>
                  <a:srgbClr val="4472C4">
                    <a:lumMod val="50000"/>
                  </a:srgbClr>
                </a:solidFill>
              </a:rPr>
              <a:t>groß</a:t>
            </a:r>
            <a:r>
              <a:rPr lang="en-GB" sz="2000" b="1" u="sng" dirty="0" err="1">
                <a:solidFill>
                  <a:srgbClr val="4472C4">
                    <a:lumMod val="50000"/>
                  </a:srgbClr>
                </a:solidFill>
              </a:rPr>
              <a:t>er</a:t>
            </a:r>
            <a:r>
              <a:rPr lang="en-GB" sz="2000" b="1" dirty="0">
                <a:solidFill>
                  <a:srgbClr val="4472C4">
                    <a:lumMod val="50000"/>
                  </a:srgbClr>
                </a:solidFill>
              </a:rPr>
              <a:t> </a:t>
            </a:r>
            <a:r>
              <a:rPr kumimoji="0" lang="en-GB" sz="2000" b="0" i="0" strike="noStrike" kern="1200" cap="none" spc="0" normalizeH="0" baseline="0" noProof="0" dirty="0">
                <a:ln>
                  <a:noFill/>
                </a:ln>
                <a:solidFill>
                  <a:srgbClr val="4472C4">
                    <a:lumMod val="50000"/>
                  </a:srgbClr>
                </a:solidFill>
                <a:effectLst/>
                <a:uLnTx/>
                <a:uFillTx/>
                <a:latin typeface="Century Gothic" panose="020F0302020204030204"/>
              </a:rPr>
              <a:t>Tisch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big table)</a:t>
            </a:r>
          </a:p>
        </p:txBody>
      </p:sp>
      <p:sp>
        <p:nvSpPr>
          <p:cNvPr id="8" name="TextBox 7">
            <a:extLst>
              <a:ext uri="{FF2B5EF4-FFF2-40B4-BE49-F238E27FC236}">
                <a16:creationId xmlns:a16="http://schemas.microsoft.com/office/drawing/2014/main" id="{65266932-6410-4864-8E07-3AD5EAFF8D7D}"/>
              </a:ext>
            </a:extLst>
          </p:cNvPr>
          <p:cNvSpPr txBox="1"/>
          <p:nvPr/>
        </p:nvSpPr>
        <p:spPr>
          <a:xfrm>
            <a:off x="4261898" y="2366610"/>
            <a:ext cx="3613531" cy="2862322"/>
          </a:xfrm>
          <a:prstGeom prst="rect">
            <a:avLst/>
          </a:prstGeom>
          <a:no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gelb</a:t>
            </a:r>
            <a:r>
              <a:rPr kumimoji="0" lang="en-GB"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Flasche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the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yellow bottle)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gelb</a:t>
            </a:r>
            <a:r>
              <a:rPr kumimoji="0" lang="en-GB"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Flasche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4472C4">
                    <a:lumMod val="50000"/>
                  </a:srgbClr>
                </a:solidFill>
                <a:effectLst/>
                <a:uLnTx/>
                <a:uFillTx/>
                <a:latin typeface="Century Gothic" panose="020F0302020204030204"/>
              </a:rPr>
              <a:t>yello</a:t>
            </a:r>
            <a:r>
              <a:rPr lang="en-GB" sz="2000" dirty="0">
                <a:solidFill>
                  <a:srgbClr val="4472C4">
                    <a:lumMod val="50000"/>
                  </a:srgbClr>
                </a:solidFill>
                <a:latin typeface="Century Gothic" panose="020F0302020204030204"/>
              </a:rPr>
              <a:t>w</a:t>
            </a:r>
            <a:r>
              <a:rPr lang="en-GB" sz="2000" b="1" dirty="0">
                <a:solidFill>
                  <a:srgbClr val="4472C4">
                    <a:lumMod val="50000"/>
                  </a:srgbClr>
                </a:solidFill>
                <a:latin typeface="Century Gothic" panose="020F0302020204030204"/>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bottle)</a:t>
            </a:r>
          </a:p>
        </p:txBody>
      </p:sp>
      <p:sp>
        <p:nvSpPr>
          <p:cNvPr id="9" name="TextBox 8">
            <a:extLst>
              <a:ext uri="{FF2B5EF4-FFF2-40B4-BE49-F238E27FC236}">
                <a16:creationId xmlns:a16="http://schemas.microsoft.com/office/drawing/2014/main" id="{BAAC5755-72E2-40E3-8E86-B87905EAE5BF}"/>
              </a:ext>
            </a:extLst>
          </p:cNvPr>
          <p:cNvSpPr txBox="1"/>
          <p:nvPr/>
        </p:nvSpPr>
        <p:spPr>
          <a:xfrm>
            <a:off x="8287450" y="2366610"/>
            <a:ext cx="3613531" cy="2862322"/>
          </a:xfrm>
          <a:prstGeom prst="rect">
            <a:avLst/>
          </a:prstGeom>
          <a:no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neuter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klein</a:t>
            </a:r>
            <a:r>
              <a:rPr kumimoji="0" lang="en-GB"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Fenster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the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small</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window)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klein</a:t>
            </a:r>
            <a:r>
              <a:rPr kumimoji="0" lang="en-GB"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Fenster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small</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window)</a:t>
            </a:r>
          </a:p>
        </p:txBody>
      </p:sp>
      <p:pic>
        <p:nvPicPr>
          <p:cNvPr id="2050" name="Picture 2" descr="Wooden Table Clip Art">
            <a:extLst>
              <a:ext uri="{FF2B5EF4-FFF2-40B4-BE49-F238E27FC236}">
                <a16:creationId xmlns:a16="http://schemas.microsoft.com/office/drawing/2014/main" id="{E83A494E-27C5-4544-BC0B-6C09A26B61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80" y="2883606"/>
            <a:ext cx="957845" cy="5842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A703450-7A39-495D-AB5A-56120DA077E5}"/>
              </a:ext>
            </a:extLst>
          </p:cNvPr>
          <p:cNvPicPr>
            <a:picLocks noChangeAspect="1"/>
          </p:cNvPicPr>
          <p:nvPr/>
        </p:nvPicPr>
        <p:blipFill>
          <a:blip r:embed="rId6"/>
          <a:stretch>
            <a:fillRect/>
          </a:stretch>
        </p:blipFill>
        <p:spPr>
          <a:xfrm>
            <a:off x="9798935" y="2883606"/>
            <a:ext cx="590560" cy="657789"/>
          </a:xfrm>
          <a:prstGeom prst="rect">
            <a:avLst/>
          </a:prstGeom>
        </p:spPr>
      </p:pic>
      <p:sp>
        <p:nvSpPr>
          <p:cNvPr id="10" name="TextBox 9">
            <a:extLst>
              <a:ext uri="{FF2B5EF4-FFF2-40B4-BE49-F238E27FC236}">
                <a16:creationId xmlns:a16="http://schemas.microsoft.com/office/drawing/2014/main" id="{D20930EF-A279-4D61-82C2-1220543CCBF1}"/>
              </a:ext>
            </a:extLst>
          </p:cNvPr>
          <p:cNvSpPr txBox="1"/>
          <p:nvPr/>
        </p:nvSpPr>
        <p:spPr>
          <a:xfrm>
            <a:off x="1566280" y="3551413"/>
            <a:ext cx="786627" cy="400919"/>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a:t>
            </a:r>
          </a:p>
        </p:txBody>
      </p:sp>
      <p:sp>
        <p:nvSpPr>
          <p:cNvPr id="15" name="TextBox 14">
            <a:extLst>
              <a:ext uri="{FF2B5EF4-FFF2-40B4-BE49-F238E27FC236}">
                <a16:creationId xmlns:a16="http://schemas.microsoft.com/office/drawing/2014/main" id="{8C8A51D4-3C99-45DD-A652-D9E4DBADA302}"/>
              </a:ext>
            </a:extLst>
          </p:cNvPr>
          <p:cNvSpPr txBox="1"/>
          <p:nvPr/>
        </p:nvSpPr>
        <p:spPr>
          <a:xfrm>
            <a:off x="5438346" y="3583721"/>
            <a:ext cx="740256"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a:t>
            </a:r>
          </a:p>
        </p:txBody>
      </p:sp>
      <p:sp>
        <p:nvSpPr>
          <p:cNvPr id="16" name="TextBox 15">
            <a:extLst>
              <a:ext uri="{FF2B5EF4-FFF2-40B4-BE49-F238E27FC236}">
                <a16:creationId xmlns:a16="http://schemas.microsoft.com/office/drawing/2014/main" id="{8DAD3B46-CCAE-409E-A06B-0EB1A8FC0958}"/>
              </a:ext>
            </a:extLst>
          </p:cNvPr>
          <p:cNvSpPr txBox="1"/>
          <p:nvPr/>
        </p:nvSpPr>
        <p:spPr>
          <a:xfrm>
            <a:off x="9516807" y="3597311"/>
            <a:ext cx="793385" cy="400919"/>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a:t>
            </a:r>
          </a:p>
        </p:txBody>
      </p:sp>
      <p:sp>
        <p:nvSpPr>
          <p:cNvPr id="17" name="TextBox 16">
            <a:extLst>
              <a:ext uri="{FF2B5EF4-FFF2-40B4-BE49-F238E27FC236}">
                <a16:creationId xmlns:a16="http://schemas.microsoft.com/office/drawing/2014/main" id="{D87803CC-C265-4D88-8D0E-0C5A7D63B3D3}"/>
              </a:ext>
            </a:extLst>
          </p:cNvPr>
          <p:cNvSpPr txBox="1"/>
          <p:nvPr/>
        </p:nvSpPr>
        <p:spPr>
          <a:xfrm>
            <a:off x="1555129" y="4509017"/>
            <a:ext cx="797778" cy="400919"/>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a:t>
            </a:r>
          </a:p>
        </p:txBody>
      </p:sp>
      <p:sp>
        <p:nvSpPr>
          <p:cNvPr id="20" name="TextBox 19">
            <a:extLst>
              <a:ext uri="{FF2B5EF4-FFF2-40B4-BE49-F238E27FC236}">
                <a16:creationId xmlns:a16="http://schemas.microsoft.com/office/drawing/2014/main" id="{0F1E6EFC-0294-4ABE-B1CF-40ACC8497374}"/>
              </a:ext>
            </a:extLst>
          </p:cNvPr>
          <p:cNvSpPr txBox="1"/>
          <p:nvPr/>
        </p:nvSpPr>
        <p:spPr>
          <a:xfrm>
            <a:off x="5526346" y="4463706"/>
            <a:ext cx="740256" cy="400919"/>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a:t>
            </a:r>
          </a:p>
        </p:txBody>
      </p:sp>
      <p:sp>
        <p:nvSpPr>
          <p:cNvPr id="21" name="TextBox 20">
            <a:extLst>
              <a:ext uri="{FF2B5EF4-FFF2-40B4-BE49-F238E27FC236}">
                <a16:creationId xmlns:a16="http://schemas.microsoft.com/office/drawing/2014/main" id="{67CBBCC7-8C5E-4C04-86E5-6B6C70776F30}"/>
              </a:ext>
            </a:extLst>
          </p:cNvPr>
          <p:cNvSpPr txBox="1"/>
          <p:nvPr/>
        </p:nvSpPr>
        <p:spPr>
          <a:xfrm>
            <a:off x="9446131" y="4516237"/>
            <a:ext cx="864061" cy="400919"/>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a:t>
            </a:r>
          </a:p>
        </p:txBody>
      </p:sp>
      <p:pic>
        <p:nvPicPr>
          <p:cNvPr id="14" name="Picture 13" descr="A picture containing light, guitar, drawing&#10;&#10;Description automatically generated">
            <a:extLst>
              <a:ext uri="{FF2B5EF4-FFF2-40B4-BE49-F238E27FC236}">
                <a16:creationId xmlns:a16="http://schemas.microsoft.com/office/drawing/2014/main" id="{BFDFE600-997B-4615-B930-6133AF3ACE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7683" y="2774916"/>
            <a:ext cx="400919" cy="683320"/>
          </a:xfrm>
          <a:prstGeom prst="rect">
            <a:avLst/>
          </a:prstGeom>
        </p:spPr>
      </p:pic>
    </p:spTree>
    <p:extLst>
      <p:ext uri="{BB962C8B-B14F-4D97-AF65-F5344CB8AC3E}">
        <p14:creationId xmlns:p14="http://schemas.microsoft.com/office/powerpoint/2010/main" val="308217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0" grpId="1" animBg="1"/>
      <p:bldP spid="15" grpId="0" animBg="1"/>
      <p:bldP spid="15" grpId="1" animBg="1"/>
      <p:bldP spid="16" grpId="0" animBg="1"/>
      <p:bldP spid="16" grpId="1" animBg="1"/>
      <p:bldP spid="17" grpId="0" animBg="1"/>
      <p:bldP spid="17" grpId="1" animBg="1"/>
      <p:bldP spid="20" grpId="0" animBg="1"/>
      <p:bldP spid="20" grpId="1" animBg="1"/>
      <p:bldP spid="21" grpId="0" animBg="1"/>
      <p:bldP spid="2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653259"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im</a:t>
            </a:r>
            <a:r>
              <a:rPr lang="en-GB" sz="3600" b="1" dirty="0">
                <a:solidFill>
                  <a:schemeClr val="bg1"/>
                </a:solidFill>
              </a:rPr>
              <a:t> Plural?</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 name="TextBox 1">
            <a:extLst>
              <a:ext uri="{FF2B5EF4-FFF2-40B4-BE49-F238E27FC236}">
                <a16:creationId xmlns:a16="http://schemas.microsoft.com/office/drawing/2014/main" id="{B1C415A7-25D4-4230-AD86-3E6CFA9E39EF}"/>
              </a:ext>
            </a:extLst>
          </p:cNvPr>
          <p:cNvSpPr txBox="1"/>
          <p:nvPr/>
        </p:nvSpPr>
        <p:spPr>
          <a:xfrm>
            <a:off x="236346" y="1847567"/>
            <a:ext cx="3613531" cy="2862322"/>
          </a:xfrm>
          <a:prstGeom prst="rect">
            <a:avLst/>
          </a:prstGeom>
          <a:noFill/>
          <a:ln w="19050">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masculine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groß</a:t>
            </a:r>
            <a:r>
              <a:rPr kumimoji="0" lang="en-GB"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Tisch</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the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big table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lgn="ct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dirty="0" err="1">
                <a:solidFill>
                  <a:srgbClr val="4472C4">
                    <a:lumMod val="50000"/>
                  </a:srgbClr>
                </a:solidFill>
              </a:rPr>
              <a:t>groß</a:t>
            </a:r>
            <a:r>
              <a:rPr lang="en-GB" sz="2000" b="1" u="sng" dirty="0" err="1">
                <a:solidFill>
                  <a:srgbClr val="4472C4">
                    <a:lumMod val="50000"/>
                  </a:srgbClr>
                </a:solidFill>
              </a:rPr>
              <a:t>en</a:t>
            </a:r>
            <a:r>
              <a:rPr lang="en-GB" sz="2000" b="1" dirty="0">
                <a:solidFill>
                  <a:srgbClr val="4472C4">
                    <a:lumMod val="50000"/>
                  </a:srgbClr>
                </a:solidFill>
              </a:rPr>
              <a:t> </a:t>
            </a:r>
            <a:r>
              <a:rPr kumimoji="0" lang="en-GB" sz="2000" b="0" i="0" strike="noStrike" kern="1200" cap="none" spc="0" normalizeH="0" baseline="0" noProof="0" dirty="0" err="1">
                <a:ln>
                  <a:noFill/>
                </a:ln>
                <a:solidFill>
                  <a:srgbClr val="4472C4">
                    <a:lumMod val="50000"/>
                  </a:srgbClr>
                </a:solidFill>
                <a:effectLst/>
                <a:uLnTx/>
                <a:uFillTx/>
                <a:latin typeface="Century Gothic" panose="020F0302020204030204"/>
              </a:rPr>
              <a:t>Tisch</a:t>
            </a:r>
            <a:r>
              <a:rPr kumimoji="0" lang="en-GB" sz="2000" b="1" i="0" strike="noStrike" kern="1200" cap="none" spc="0" normalizeH="0" baseline="0" noProof="0" dirty="0" err="1">
                <a:ln>
                  <a:noFill/>
                </a:ln>
                <a:solidFill>
                  <a:srgbClr val="4472C4">
                    <a:lumMod val="50000"/>
                  </a:srgbClr>
                </a:solidFill>
                <a:effectLst/>
                <a:uLnTx/>
                <a:uFillTx/>
                <a:latin typeface="Century Gothic" panose="020F0302020204030204"/>
              </a:rPr>
              <a: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no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big table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TextBox 7">
            <a:extLst>
              <a:ext uri="{FF2B5EF4-FFF2-40B4-BE49-F238E27FC236}">
                <a16:creationId xmlns:a16="http://schemas.microsoft.com/office/drawing/2014/main" id="{65266932-6410-4864-8E07-3AD5EAFF8D7D}"/>
              </a:ext>
            </a:extLst>
          </p:cNvPr>
          <p:cNvSpPr txBox="1"/>
          <p:nvPr/>
        </p:nvSpPr>
        <p:spPr>
          <a:xfrm>
            <a:off x="4289234" y="1847567"/>
            <a:ext cx="3613531" cy="2862322"/>
          </a:xfrm>
          <a:prstGeom prst="rect">
            <a:avLst/>
          </a:prstGeom>
          <a:no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gelb</a:t>
            </a:r>
            <a:r>
              <a:rPr kumimoji="0" lang="en-GB"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Flasche</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the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yellow bottle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gelb</a:t>
            </a:r>
            <a:r>
              <a:rPr kumimoji="0" lang="en-GB"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Flasche</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no</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4472C4">
                    <a:lumMod val="50000"/>
                  </a:srgbClr>
                </a:solidFill>
                <a:effectLst/>
                <a:uLnTx/>
                <a:uFillTx/>
                <a:latin typeface="Century Gothic" panose="020F0302020204030204"/>
              </a:rPr>
              <a:t>yello</a:t>
            </a:r>
            <a:r>
              <a:rPr lang="en-GB" sz="2000" dirty="0">
                <a:solidFill>
                  <a:srgbClr val="4472C4">
                    <a:lumMod val="50000"/>
                  </a:srgbClr>
                </a:solidFill>
                <a:latin typeface="Century Gothic" panose="020F0302020204030204"/>
              </a:rPr>
              <a:t>w</a:t>
            </a:r>
            <a:r>
              <a:rPr lang="en-GB" sz="2000" b="1" dirty="0">
                <a:solidFill>
                  <a:srgbClr val="4472C4">
                    <a:lumMod val="50000"/>
                  </a:srgbClr>
                </a:solidFill>
                <a:latin typeface="Century Gothic" panose="020F0302020204030204"/>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bottle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BAAC5755-72E2-40E3-8E86-B87905EAE5BF}"/>
              </a:ext>
            </a:extLst>
          </p:cNvPr>
          <p:cNvSpPr txBox="1"/>
          <p:nvPr/>
        </p:nvSpPr>
        <p:spPr>
          <a:xfrm>
            <a:off x="8287450" y="1847567"/>
            <a:ext cx="3613531" cy="2862322"/>
          </a:xfrm>
          <a:prstGeom prst="rect">
            <a:avLst/>
          </a:prstGeom>
          <a:no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neuter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klein</a:t>
            </a:r>
            <a:r>
              <a:rPr kumimoji="0" lang="en-GB"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Fenster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the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small</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windows)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klein</a:t>
            </a:r>
            <a:r>
              <a:rPr kumimoji="0" lang="en-GB"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Fenster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no</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small</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window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050" name="Picture 2" descr="Wooden Table Clip Art">
            <a:extLst>
              <a:ext uri="{FF2B5EF4-FFF2-40B4-BE49-F238E27FC236}">
                <a16:creationId xmlns:a16="http://schemas.microsoft.com/office/drawing/2014/main" id="{E83A494E-27C5-4544-BC0B-6C09A26B61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2205" y="2364563"/>
            <a:ext cx="957845" cy="5842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A703450-7A39-495D-AB5A-56120DA077E5}"/>
              </a:ext>
            </a:extLst>
          </p:cNvPr>
          <p:cNvPicPr>
            <a:picLocks noChangeAspect="1"/>
          </p:cNvPicPr>
          <p:nvPr/>
        </p:nvPicPr>
        <p:blipFill>
          <a:blip r:embed="rId6"/>
          <a:stretch>
            <a:fillRect/>
          </a:stretch>
        </p:blipFill>
        <p:spPr>
          <a:xfrm>
            <a:off x="9471692" y="2364563"/>
            <a:ext cx="590560" cy="657789"/>
          </a:xfrm>
          <a:prstGeom prst="rect">
            <a:avLst/>
          </a:prstGeom>
        </p:spPr>
      </p:pic>
      <p:sp>
        <p:nvSpPr>
          <p:cNvPr id="10" name="TextBox 9">
            <a:extLst>
              <a:ext uri="{FF2B5EF4-FFF2-40B4-BE49-F238E27FC236}">
                <a16:creationId xmlns:a16="http://schemas.microsoft.com/office/drawing/2014/main" id="{D20930EF-A279-4D61-82C2-1220543CCBF1}"/>
              </a:ext>
            </a:extLst>
          </p:cNvPr>
          <p:cNvSpPr txBox="1"/>
          <p:nvPr/>
        </p:nvSpPr>
        <p:spPr>
          <a:xfrm>
            <a:off x="1419952" y="3065734"/>
            <a:ext cx="957845"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p>
        </p:txBody>
      </p:sp>
      <p:pic>
        <p:nvPicPr>
          <p:cNvPr id="14" name="Picture 13" descr="A picture containing light, guitar, drawing&#10;&#10;Description automatically generated">
            <a:extLst>
              <a:ext uri="{FF2B5EF4-FFF2-40B4-BE49-F238E27FC236}">
                <a16:creationId xmlns:a16="http://schemas.microsoft.com/office/drawing/2014/main" id="{BFDFE600-997B-4615-B930-6133AF3ACE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7683" y="2255873"/>
            <a:ext cx="400919" cy="683320"/>
          </a:xfrm>
          <a:prstGeom prst="rect">
            <a:avLst/>
          </a:prstGeom>
        </p:spPr>
      </p:pic>
      <p:sp>
        <p:nvSpPr>
          <p:cNvPr id="25" name="TextBox 24">
            <a:extLst>
              <a:ext uri="{FF2B5EF4-FFF2-40B4-BE49-F238E27FC236}">
                <a16:creationId xmlns:a16="http://schemas.microsoft.com/office/drawing/2014/main" id="{34AA5873-00ED-439D-888C-09CE809951EC}"/>
              </a:ext>
            </a:extLst>
          </p:cNvPr>
          <p:cNvSpPr txBox="1"/>
          <p:nvPr/>
        </p:nvSpPr>
        <p:spPr>
          <a:xfrm>
            <a:off x="89478" y="1293071"/>
            <a:ext cx="117773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When adjectives come before </a:t>
            </a:r>
            <a:r>
              <a:rPr lang="en-US" sz="2200" b="1" dirty="0">
                <a:solidFill>
                  <a:srgbClr val="4472C4">
                    <a:lumMod val="50000"/>
                  </a:srgbClr>
                </a:solidFill>
                <a:latin typeface="Century Gothic" panose="020F0302020204030204"/>
              </a:rPr>
              <a:t>plural</a:t>
            </a:r>
            <a:r>
              <a:rPr lang="en-US" sz="2200" dirty="0">
                <a:solidFill>
                  <a:srgbClr val="4472C4">
                    <a:lumMod val="50000"/>
                  </a:srgbClr>
                </a:solidFill>
                <a:latin typeface="Century Gothic" panose="020F0302020204030204"/>
              </a:rPr>
              <a:t> nouns, the ending is –</a:t>
            </a:r>
            <a:r>
              <a:rPr lang="en-US" sz="2200" b="1" dirty="0" err="1">
                <a:solidFill>
                  <a:srgbClr val="4472C4">
                    <a:lumMod val="50000"/>
                  </a:srgbClr>
                </a:solidFill>
                <a:latin typeface="Century Gothic" panose="020F0302020204030204"/>
              </a:rPr>
              <a:t>en</a:t>
            </a:r>
            <a:r>
              <a:rPr lang="en-US" sz="2200" dirty="0">
                <a:solidFill>
                  <a:srgbClr val="4472C4">
                    <a:lumMod val="50000"/>
                  </a:srgbClr>
                </a:solidFill>
                <a:latin typeface="Century Gothic" panose="020F0302020204030204"/>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6" name="Picture 2" descr="Wooden Table Clip Art">
            <a:extLst>
              <a:ext uri="{FF2B5EF4-FFF2-40B4-BE49-F238E27FC236}">
                <a16:creationId xmlns:a16="http://schemas.microsoft.com/office/drawing/2014/main" id="{8BAA305F-6DE7-44F4-B789-A5A9DC381A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0346" y="2307198"/>
            <a:ext cx="957845" cy="5842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light, guitar, drawing&#10;&#10;Description automatically generated">
            <a:extLst>
              <a:ext uri="{FF2B5EF4-FFF2-40B4-BE49-F238E27FC236}">
                <a16:creationId xmlns:a16="http://schemas.microsoft.com/office/drawing/2014/main" id="{2C1CBC47-03EA-48C0-80F8-C9F38902E5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9704" y="2255444"/>
            <a:ext cx="400919" cy="683320"/>
          </a:xfrm>
          <a:prstGeom prst="rect">
            <a:avLst/>
          </a:prstGeom>
        </p:spPr>
      </p:pic>
      <p:pic>
        <p:nvPicPr>
          <p:cNvPr id="28" name="Picture 27">
            <a:extLst>
              <a:ext uri="{FF2B5EF4-FFF2-40B4-BE49-F238E27FC236}">
                <a16:creationId xmlns:a16="http://schemas.microsoft.com/office/drawing/2014/main" id="{26258FCF-EBD8-4C47-A061-29265A1B33CD}"/>
              </a:ext>
            </a:extLst>
          </p:cNvPr>
          <p:cNvPicPr>
            <a:picLocks noChangeAspect="1"/>
          </p:cNvPicPr>
          <p:nvPr/>
        </p:nvPicPr>
        <p:blipFill>
          <a:blip r:embed="rId6"/>
          <a:stretch>
            <a:fillRect/>
          </a:stretch>
        </p:blipFill>
        <p:spPr>
          <a:xfrm>
            <a:off x="10097207" y="2354161"/>
            <a:ext cx="590560" cy="657789"/>
          </a:xfrm>
          <a:prstGeom prst="rect">
            <a:avLst/>
          </a:prstGeom>
        </p:spPr>
      </p:pic>
      <p:sp>
        <p:nvSpPr>
          <p:cNvPr id="29" name="TextBox 28">
            <a:extLst>
              <a:ext uri="{FF2B5EF4-FFF2-40B4-BE49-F238E27FC236}">
                <a16:creationId xmlns:a16="http://schemas.microsoft.com/office/drawing/2014/main" id="{FDB7E267-5764-404C-BB8B-8D10800070CA}"/>
              </a:ext>
            </a:extLst>
          </p:cNvPr>
          <p:cNvSpPr txBox="1"/>
          <p:nvPr/>
        </p:nvSpPr>
        <p:spPr>
          <a:xfrm>
            <a:off x="89478" y="4922776"/>
            <a:ext cx="117773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Plural nouns are often used </a:t>
            </a:r>
            <a:r>
              <a:rPr lang="en-US" sz="2200" u="sng" dirty="0">
                <a:solidFill>
                  <a:srgbClr val="4472C4">
                    <a:lumMod val="50000"/>
                  </a:srgbClr>
                </a:solidFill>
                <a:latin typeface="Century Gothic" panose="020F0302020204030204"/>
              </a:rPr>
              <a:t>without</a:t>
            </a:r>
            <a:r>
              <a:rPr lang="en-US" sz="2200" dirty="0">
                <a:solidFill>
                  <a:srgbClr val="4472C4">
                    <a:lumMod val="50000"/>
                  </a:srgbClr>
                </a:solidFill>
                <a:latin typeface="Century Gothic" panose="020F0302020204030204"/>
              </a:rPr>
              <a:t> an article. In this case, the ending is </a:t>
            </a:r>
            <a:r>
              <a:rPr lang="en-US" sz="2200" b="1" dirty="0">
                <a:solidFill>
                  <a:srgbClr val="4472C4">
                    <a:lumMod val="50000"/>
                  </a:srgbClr>
                </a:solidFill>
                <a:latin typeface="Century Gothic" panose="020F0302020204030204"/>
              </a:rPr>
              <a:t>-e</a:t>
            </a:r>
            <a:r>
              <a:rPr lang="en-US" sz="2200" dirty="0">
                <a:solidFill>
                  <a:srgbClr val="4472C4">
                    <a:lumMod val="50000"/>
                  </a:srgbClr>
                </a:solidFill>
                <a:latin typeface="Century Gothic" panose="020F0302020204030204"/>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4D3249AD-24E3-4FB4-B750-DCBA524571D8}"/>
              </a:ext>
            </a:extLst>
          </p:cNvPr>
          <p:cNvSpPr/>
          <p:nvPr/>
        </p:nvSpPr>
        <p:spPr>
          <a:xfrm>
            <a:off x="757976" y="5431774"/>
            <a:ext cx="2460215" cy="707886"/>
          </a:xfrm>
          <a:prstGeom prst="rect">
            <a:avLst/>
          </a:prstGeom>
        </p:spPr>
        <p:txBody>
          <a:bodyPr wrap="square">
            <a:spAutoFit/>
          </a:bodyPr>
          <a:lstStyle/>
          <a:p>
            <a:pPr lvl="0" algn="ctr"/>
            <a:r>
              <a:rPr lang="en-GB" sz="2000" dirty="0" err="1">
                <a:solidFill>
                  <a:srgbClr val="4472C4">
                    <a:lumMod val="50000"/>
                  </a:srgbClr>
                </a:solidFill>
              </a:rPr>
              <a:t>groß</a:t>
            </a:r>
            <a:r>
              <a:rPr lang="en-GB" sz="2000" b="1" u="sng" dirty="0" err="1">
                <a:solidFill>
                  <a:srgbClr val="4472C4">
                    <a:lumMod val="50000"/>
                  </a:srgbClr>
                </a:solidFill>
              </a:rPr>
              <a:t>e</a:t>
            </a:r>
            <a:r>
              <a:rPr lang="en-GB" sz="2000" b="1" dirty="0">
                <a:solidFill>
                  <a:srgbClr val="4472C4">
                    <a:lumMod val="50000"/>
                  </a:srgbClr>
                </a:solidFill>
              </a:rPr>
              <a:t> </a:t>
            </a:r>
            <a:r>
              <a:rPr lang="en-GB" sz="2000" dirty="0" err="1">
                <a:solidFill>
                  <a:srgbClr val="4472C4">
                    <a:lumMod val="50000"/>
                  </a:srgbClr>
                </a:solidFill>
              </a:rPr>
              <a:t>Tisch</a:t>
            </a:r>
            <a:r>
              <a:rPr lang="en-GB" sz="2000" b="1" dirty="0" err="1">
                <a:solidFill>
                  <a:srgbClr val="4472C4">
                    <a:lumMod val="50000"/>
                  </a:srgbClr>
                </a:solidFill>
              </a:rPr>
              <a:t>e</a:t>
            </a:r>
            <a:r>
              <a:rPr lang="en-GB" sz="2000" dirty="0">
                <a:solidFill>
                  <a:srgbClr val="4472C4">
                    <a:lumMod val="50000"/>
                  </a:srgbClr>
                </a:solidFill>
              </a:rPr>
              <a:t> </a:t>
            </a:r>
          </a:p>
          <a:p>
            <a:pPr lvl="0" algn="ctr">
              <a:defRPr/>
            </a:pPr>
            <a:r>
              <a:rPr lang="en-GB" sz="2000" dirty="0">
                <a:solidFill>
                  <a:srgbClr val="4472C4">
                    <a:lumMod val="50000"/>
                  </a:srgbClr>
                </a:solidFill>
              </a:rPr>
              <a:t>(big table</a:t>
            </a:r>
            <a:r>
              <a:rPr lang="en-GB" sz="2000" b="1" dirty="0">
                <a:solidFill>
                  <a:srgbClr val="4472C4">
                    <a:lumMod val="50000"/>
                  </a:srgbClr>
                </a:solidFill>
              </a:rPr>
              <a:t>s</a:t>
            </a:r>
            <a:r>
              <a:rPr lang="en-GB" sz="2000" dirty="0">
                <a:solidFill>
                  <a:srgbClr val="4472C4">
                    <a:lumMod val="50000"/>
                  </a:srgbClr>
                </a:solidFill>
              </a:rPr>
              <a:t>)</a:t>
            </a:r>
          </a:p>
        </p:txBody>
      </p:sp>
      <p:sp>
        <p:nvSpPr>
          <p:cNvPr id="30" name="Rectangle 29">
            <a:extLst>
              <a:ext uri="{FF2B5EF4-FFF2-40B4-BE49-F238E27FC236}">
                <a16:creationId xmlns:a16="http://schemas.microsoft.com/office/drawing/2014/main" id="{D095791C-3732-425D-BC32-6BF60302BF0E}"/>
              </a:ext>
            </a:extLst>
          </p:cNvPr>
          <p:cNvSpPr/>
          <p:nvPr/>
        </p:nvSpPr>
        <p:spPr>
          <a:xfrm>
            <a:off x="4984386" y="5424838"/>
            <a:ext cx="2460215" cy="707886"/>
          </a:xfrm>
          <a:prstGeom prst="rect">
            <a:avLst/>
          </a:prstGeom>
        </p:spPr>
        <p:txBody>
          <a:bodyPr wrap="square">
            <a:spAutoFit/>
          </a:bodyPr>
          <a:lstStyle/>
          <a:p>
            <a:pPr lvl="0" algn="ctr"/>
            <a:r>
              <a:rPr lang="en-GB" sz="2000" dirty="0" err="1">
                <a:solidFill>
                  <a:srgbClr val="4472C4">
                    <a:lumMod val="50000"/>
                  </a:srgbClr>
                </a:solidFill>
              </a:rPr>
              <a:t>gelb</a:t>
            </a:r>
            <a:r>
              <a:rPr lang="en-GB" sz="2000" b="1" u="sng" dirty="0" err="1">
                <a:solidFill>
                  <a:srgbClr val="4472C4">
                    <a:lumMod val="50000"/>
                  </a:srgbClr>
                </a:solidFill>
              </a:rPr>
              <a:t>e</a:t>
            </a:r>
            <a:r>
              <a:rPr lang="en-GB" sz="2000" b="1" dirty="0">
                <a:solidFill>
                  <a:srgbClr val="4472C4">
                    <a:lumMod val="50000"/>
                  </a:srgbClr>
                </a:solidFill>
              </a:rPr>
              <a:t> </a:t>
            </a:r>
            <a:r>
              <a:rPr lang="en-GB" sz="2000" dirty="0" err="1">
                <a:solidFill>
                  <a:srgbClr val="4472C4">
                    <a:lumMod val="50000"/>
                  </a:srgbClr>
                </a:solidFill>
              </a:rPr>
              <a:t>Flasch</a:t>
            </a:r>
            <a:r>
              <a:rPr lang="en-GB" sz="2000" b="1" dirty="0" err="1">
                <a:solidFill>
                  <a:srgbClr val="4472C4">
                    <a:lumMod val="50000"/>
                  </a:srgbClr>
                </a:solidFill>
              </a:rPr>
              <a:t>en</a:t>
            </a:r>
            <a:r>
              <a:rPr lang="en-GB" sz="2000" dirty="0">
                <a:solidFill>
                  <a:srgbClr val="4472C4">
                    <a:lumMod val="50000"/>
                  </a:srgbClr>
                </a:solidFill>
              </a:rPr>
              <a:t> </a:t>
            </a:r>
          </a:p>
          <a:p>
            <a:pPr lvl="0" algn="ctr">
              <a:defRPr/>
            </a:pPr>
            <a:r>
              <a:rPr lang="en-GB" sz="2000" dirty="0">
                <a:solidFill>
                  <a:srgbClr val="4472C4">
                    <a:lumMod val="50000"/>
                  </a:srgbClr>
                </a:solidFill>
              </a:rPr>
              <a:t>(yellow bottle</a:t>
            </a:r>
            <a:r>
              <a:rPr lang="en-GB" sz="2000" b="1" dirty="0">
                <a:solidFill>
                  <a:srgbClr val="4472C4">
                    <a:lumMod val="50000"/>
                  </a:srgbClr>
                </a:solidFill>
              </a:rPr>
              <a:t>s</a:t>
            </a:r>
            <a:r>
              <a:rPr lang="en-GB" sz="2000" dirty="0">
                <a:solidFill>
                  <a:srgbClr val="4472C4">
                    <a:lumMod val="50000"/>
                  </a:srgbClr>
                </a:solidFill>
              </a:rPr>
              <a:t>)</a:t>
            </a:r>
          </a:p>
        </p:txBody>
      </p:sp>
      <p:sp>
        <p:nvSpPr>
          <p:cNvPr id="31" name="Rectangle 30">
            <a:extLst>
              <a:ext uri="{FF2B5EF4-FFF2-40B4-BE49-F238E27FC236}">
                <a16:creationId xmlns:a16="http://schemas.microsoft.com/office/drawing/2014/main" id="{8C673367-80D6-4EA9-8573-2DC2726C93EC}"/>
              </a:ext>
            </a:extLst>
          </p:cNvPr>
          <p:cNvSpPr/>
          <p:nvPr/>
        </p:nvSpPr>
        <p:spPr>
          <a:xfrm>
            <a:off x="8970384" y="5408325"/>
            <a:ext cx="2460215" cy="707886"/>
          </a:xfrm>
          <a:prstGeom prst="rect">
            <a:avLst/>
          </a:prstGeom>
        </p:spPr>
        <p:txBody>
          <a:bodyPr wrap="square">
            <a:spAutoFit/>
          </a:bodyPr>
          <a:lstStyle/>
          <a:p>
            <a:pPr lvl="0" algn="ctr"/>
            <a:r>
              <a:rPr lang="en-GB" sz="2000" dirty="0" err="1">
                <a:solidFill>
                  <a:srgbClr val="4472C4">
                    <a:lumMod val="50000"/>
                  </a:srgbClr>
                </a:solidFill>
              </a:rPr>
              <a:t>klein</a:t>
            </a:r>
            <a:r>
              <a:rPr lang="en-GB" sz="2000" b="1" u="sng" dirty="0" err="1">
                <a:solidFill>
                  <a:srgbClr val="4472C4">
                    <a:lumMod val="50000"/>
                  </a:srgbClr>
                </a:solidFill>
              </a:rPr>
              <a:t>e</a:t>
            </a:r>
            <a:r>
              <a:rPr lang="en-GB" sz="2000" b="1" dirty="0">
                <a:solidFill>
                  <a:srgbClr val="4472C4">
                    <a:lumMod val="50000"/>
                  </a:srgbClr>
                </a:solidFill>
              </a:rPr>
              <a:t> </a:t>
            </a:r>
            <a:r>
              <a:rPr lang="en-GB" sz="2000" dirty="0">
                <a:solidFill>
                  <a:srgbClr val="4472C4">
                    <a:lumMod val="50000"/>
                  </a:srgbClr>
                </a:solidFill>
              </a:rPr>
              <a:t>Fenst</a:t>
            </a:r>
            <a:r>
              <a:rPr lang="en-GB" sz="2000" b="1" dirty="0">
                <a:solidFill>
                  <a:srgbClr val="4472C4">
                    <a:lumMod val="50000"/>
                  </a:srgbClr>
                </a:solidFill>
              </a:rPr>
              <a:t>er</a:t>
            </a:r>
            <a:r>
              <a:rPr lang="en-GB" sz="2000" dirty="0">
                <a:solidFill>
                  <a:srgbClr val="4472C4">
                    <a:lumMod val="50000"/>
                  </a:srgbClr>
                </a:solidFill>
              </a:rPr>
              <a:t> </a:t>
            </a:r>
          </a:p>
          <a:p>
            <a:pPr lvl="0" algn="ctr">
              <a:defRPr/>
            </a:pPr>
            <a:r>
              <a:rPr lang="en-GB" sz="2000" dirty="0">
                <a:solidFill>
                  <a:srgbClr val="4472C4">
                    <a:lumMod val="50000"/>
                  </a:srgbClr>
                </a:solidFill>
              </a:rPr>
              <a:t>(small window</a:t>
            </a:r>
            <a:r>
              <a:rPr lang="en-GB" sz="2000" b="1" dirty="0">
                <a:solidFill>
                  <a:srgbClr val="4472C4">
                    <a:lumMod val="50000"/>
                  </a:srgbClr>
                </a:solidFill>
              </a:rPr>
              <a:t>s</a:t>
            </a:r>
            <a:r>
              <a:rPr lang="en-GB" sz="2000" dirty="0">
                <a:solidFill>
                  <a:srgbClr val="4472C4">
                    <a:lumMod val="50000"/>
                  </a:srgbClr>
                </a:solidFill>
              </a:rPr>
              <a:t>)</a:t>
            </a:r>
          </a:p>
        </p:txBody>
      </p:sp>
      <p:sp>
        <p:nvSpPr>
          <p:cNvPr id="32" name="TextBox 31">
            <a:extLst>
              <a:ext uri="{FF2B5EF4-FFF2-40B4-BE49-F238E27FC236}">
                <a16:creationId xmlns:a16="http://schemas.microsoft.com/office/drawing/2014/main" id="{B47C1E89-10DB-4FC6-BDC5-313C5902D018}"/>
              </a:ext>
            </a:extLst>
          </p:cNvPr>
          <p:cNvSpPr txBox="1"/>
          <p:nvPr/>
        </p:nvSpPr>
        <p:spPr>
          <a:xfrm>
            <a:off x="5298760" y="3083982"/>
            <a:ext cx="957845"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p>
        </p:txBody>
      </p:sp>
      <p:sp>
        <p:nvSpPr>
          <p:cNvPr id="33" name="TextBox 32">
            <a:extLst>
              <a:ext uri="{FF2B5EF4-FFF2-40B4-BE49-F238E27FC236}">
                <a16:creationId xmlns:a16="http://schemas.microsoft.com/office/drawing/2014/main" id="{15D5A656-90D9-4DD3-B3CF-D892BF77F9E2}"/>
              </a:ext>
            </a:extLst>
          </p:cNvPr>
          <p:cNvSpPr txBox="1"/>
          <p:nvPr/>
        </p:nvSpPr>
        <p:spPr>
          <a:xfrm>
            <a:off x="9354934" y="3083982"/>
            <a:ext cx="957845"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p>
        </p:txBody>
      </p:sp>
      <p:sp>
        <p:nvSpPr>
          <p:cNvPr id="34" name="TextBox 33">
            <a:extLst>
              <a:ext uri="{FF2B5EF4-FFF2-40B4-BE49-F238E27FC236}">
                <a16:creationId xmlns:a16="http://schemas.microsoft.com/office/drawing/2014/main" id="{C0E23CE5-6405-4C5F-86E3-3D8FD2902DDE}"/>
              </a:ext>
            </a:extLst>
          </p:cNvPr>
          <p:cNvSpPr txBox="1"/>
          <p:nvPr/>
        </p:nvSpPr>
        <p:spPr>
          <a:xfrm>
            <a:off x="1564188" y="3959026"/>
            <a:ext cx="957845"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p>
        </p:txBody>
      </p:sp>
      <p:sp>
        <p:nvSpPr>
          <p:cNvPr id="35" name="TextBox 34">
            <a:extLst>
              <a:ext uri="{FF2B5EF4-FFF2-40B4-BE49-F238E27FC236}">
                <a16:creationId xmlns:a16="http://schemas.microsoft.com/office/drawing/2014/main" id="{93E6C694-EF39-47BD-BC2B-7F939355A450}"/>
              </a:ext>
            </a:extLst>
          </p:cNvPr>
          <p:cNvSpPr txBox="1"/>
          <p:nvPr/>
        </p:nvSpPr>
        <p:spPr>
          <a:xfrm>
            <a:off x="5432318" y="3959026"/>
            <a:ext cx="957845"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p>
        </p:txBody>
      </p:sp>
      <p:sp>
        <p:nvSpPr>
          <p:cNvPr id="36" name="TextBox 35">
            <a:extLst>
              <a:ext uri="{FF2B5EF4-FFF2-40B4-BE49-F238E27FC236}">
                <a16:creationId xmlns:a16="http://schemas.microsoft.com/office/drawing/2014/main" id="{5F32E5AA-685A-49EB-BB06-37EFB84B4665}"/>
              </a:ext>
            </a:extLst>
          </p:cNvPr>
          <p:cNvSpPr txBox="1"/>
          <p:nvPr/>
        </p:nvSpPr>
        <p:spPr>
          <a:xfrm>
            <a:off x="9561027" y="3983824"/>
            <a:ext cx="957845"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p>
        </p:txBody>
      </p:sp>
      <p:sp>
        <p:nvSpPr>
          <p:cNvPr id="37" name="TextBox 36">
            <a:extLst>
              <a:ext uri="{FF2B5EF4-FFF2-40B4-BE49-F238E27FC236}">
                <a16:creationId xmlns:a16="http://schemas.microsoft.com/office/drawing/2014/main" id="{3C525392-6B5D-4DD1-BA4E-3CBF7B3CF231}"/>
              </a:ext>
            </a:extLst>
          </p:cNvPr>
          <p:cNvSpPr txBox="1"/>
          <p:nvPr/>
        </p:nvSpPr>
        <p:spPr>
          <a:xfrm>
            <a:off x="1030238" y="5426716"/>
            <a:ext cx="957845"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p>
        </p:txBody>
      </p:sp>
      <p:sp>
        <p:nvSpPr>
          <p:cNvPr id="38" name="TextBox 37">
            <a:extLst>
              <a:ext uri="{FF2B5EF4-FFF2-40B4-BE49-F238E27FC236}">
                <a16:creationId xmlns:a16="http://schemas.microsoft.com/office/drawing/2014/main" id="{1FEBF0FB-2725-40A1-B76D-06CED053A3F8}"/>
              </a:ext>
            </a:extLst>
          </p:cNvPr>
          <p:cNvSpPr txBox="1"/>
          <p:nvPr/>
        </p:nvSpPr>
        <p:spPr>
          <a:xfrm>
            <a:off x="5056338" y="5443823"/>
            <a:ext cx="957845"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p>
        </p:txBody>
      </p:sp>
      <p:sp>
        <p:nvSpPr>
          <p:cNvPr id="39" name="TextBox 38">
            <a:extLst>
              <a:ext uri="{FF2B5EF4-FFF2-40B4-BE49-F238E27FC236}">
                <a16:creationId xmlns:a16="http://schemas.microsoft.com/office/drawing/2014/main" id="{B67F537D-9A42-4915-B9AA-AEA2E90A2745}"/>
              </a:ext>
            </a:extLst>
          </p:cNvPr>
          <p:cNvSpPr txBox="1"/>
          <p:nvPr/>
        </p:nvSpPr>
        <p:spPr>
          <a:xfrm>
            <a:off x="9136370" y="5445187"/>
            <a:ext cx="957845"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p>
        </p:txBody>
      </p:sp>
      <p:sp>
        <p:nvSpPr>
          <p:cNvPr id="19" name="Speech Bubble: Rectangle with Corners Rounded 18">
            <a:extLst>
              <a:ext uri="{FF2B5EF4-FFF2-40B4-BE49-F238E27FC236}">
                <a16:creationId xmlns:a16="http://schemas.microsoft.com/office/drawing/2014/main" id="{28DD2BE1-DE80-444E-9F77-7E36C0343B4E}"/>
              </a:ext>
            </a:extLst>
          </p:cNvPr>
          <p:cNvSpPr/>
          <p:nvPr/>
        </p:nvSpPr>
        <p:spPr>
          <a:xfrm>
            <a:off x="2653259" y="204825"/>
            <a:ext cx="4072530" cy="1088246"/>
          </a:xfrm>
          <a:prstGeom prst="wedgeRoundRectCallout">
            <a:avLst>
              <a:gd name="adj1" fmla="val -84044"/>
              <a:gd name="adj2" fmla="val 30355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Note: we use ‘</a:t>
            </a:r>
            <a:r>
              <a:rPr lang="en-GB" sz="2200" b="1" dirty="0" err="1">
                <a:solidFill>
                  <a:schemeClr val="bg1"/>
                </a:solidFill>
              </a:rPr>
              <a:t>keine</a:t>
            </a:r>
            <a:r>
              <a:rPr lang="en-GB" sz="2200" dirty="0">
                <a:solidFill>
                  <a:schemeClr val="bg1"/>
                </a:solidFill>
              </a:rPr>
              <a:t>’ for the indefinite as you can’t say ‘</a:t>
            </a:r>
            <a:r>
              <a:rPr lang="en-GB" sz="2200" b="1" dirty="0">
                <a:solidFill>
                  <a:schemeClr val="bg1"/>
                </a:solidFill>
              </a:rPr>
              <a:t>a big tables</a:t>
            </a:r>
            <a:r>
              <a:rPr lang="en-GB" sz="2200" dirty="0">
                <a:solidFill>
                  <a:schemeClr val="bg1"/>
                </a:solidFill>
              </a:rPr>
              <a:t>’!</a:t>
            </a:r>
          </a:p>
        </p:txBody>
      </p:sp>
    </p:spTree>
    <p:extLst>
      <p:ext uri="{BB962C8B-B14F-4D97-AF65-F5344CB8AC3E}">
        <p14:creationId xmlns:p14="http://schemas.microsoft.com/office/powerpoint/2010/main" val="50184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38"/>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0" grpId="1" animBg="1"/>
      <p:bldP spid="25" grpId="0"/>
      <p:bldP spid="29" grpId="0"/>
      <p:bldP spid="12" grpId="0"/>
      <p:bldP spid="30" grpId="0"/>
      <p:bldP spid="31" grpId="0"/>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AC2C0-C30E-4FAA-9B28-C867A59ECE13}"/>
              </a:ext>
            </a:extLst>
          </p:cNvPr>
          <p:cNvSpPr/>
          <p:nvPr/>
        </p:nvSpPr>
        <p:spPr>
          <a:xfrm>
            <a:off x="2906527" y="1090243"/>
            <a:ext cx="6096000" cy="5016758"/>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Der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erste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Blick</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aus</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dem</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Fenster am Morgen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Das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wiedergefundene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alte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Buch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Begeisterte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Gesichter</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Schnee, der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Wechsel</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der Jahreszeiten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Die Zeitung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Der Hund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Dialektik</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Duschen</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Schwimmen</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Alte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Musik</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Bequeme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Schuhe</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Begreifen</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Neue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Musik</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Schreiben</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Pflanzen</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Reisen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Singen</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Freundlich sein.</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1940"/>
            <a:ext cx="4294909" cy="686011"/>
          </a:xfrm>
          <a:prstGeom prst="rect">
            <a:avLst/>
          </a:prstGeom>
        </p:spPr>
      </p:pic>
      <p:sp>
        <p:nvSpPr>
          <p:cNvPr id="4" name="Title 3"/>
          <p:cNvSpPr>
            <a:spLocks noGrp="1"/>
          </p:cNvSpPr>
          <p:nvPr>
            <p:ph type="title"/>
          </p:nvPr>
        </p:nvSpPr>
        <p:spPr>
          <a:xfrm>
            <a:off x="0" y="54138"/>
            <a:ext cx="3745089" cy="707849"/>
          </a:xfrm>
        </p:spPr>
        <p:txBody>
          <a:bodyPr>
            <a:normAutofit/>
          </a:bodyPr>
          <a:lstStyle/>
          <a:p>
            <a:r>
              <a:rPr lang="en-GB" sz="3600" b="1" dirty="0" err="1">
                <a:solidFill>
                  <a:schemeClr val="bg1"/>
                </a:solidFill>
              </a:rPr>
              <a:t>Vergnügungen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762ECF7D-733D-4C51-83FF-281B82D9A9A5}"/>
              </a:ext>
            </a:extLst>
          </p:cNvPr>
          <p:cNvSpPr/>
          <p:nvPr/>
        </p:nvSpPr>
        <p:spPr>
          <a:xfrm>
            <a:off x="3253368" y="6379293"/>
            <a:ext cx="346761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Vergnügungen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pleasures</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7FDA8EA8-4E41-476E-BC95-D95A9AFEEF15}"/>
              </a:ext>
            </a:extLst>
          </p:cNvPr>
          <p:cNvSpPr txBox="1"/>
          <p:nvPr/>
        </p:nvSpPr>
        <p:spPr>
          <a:xfrm>
            <a:off x="9082727" y="1036650"/>
            <a:ext cx="2990437"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out of</a:t>
            </a:r>
          </a:p>
        </p:txBody>
      </p:sp>
      <p:sp>
        <p:nvSpPr>
          <p:cNvPr id="32" name="TextBox 31">
            <a:extLst>
              <a:ext uri="{FF2B5EF4-FFF2-40B4-BE49-F238E27FC236}">
                <a16:creationId xmlns:a16="http://schemas.microsoft.com/office/drawing/2014/main" id="{1826A302-122D-4551-BCE4-8B1EFBFAF116}"/>
              </a:ext>
            </a:extLst>
          </p:cNvPr>
          <p:cNvSpPr txBox="1"/>
          <p:nvPr/>
        </p:nvSpPr>
        <p:spPr>
          <a:xfrm>
            <a:off x="9082727" y="1436760"/>
            <a:ext cx="2990437"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alt - old</a:t>
            </a:r>
          </a:p>
        </p:txBody>
      </p:sp>
      <p:sp>
        <p:nvSpPr>
          <p:cNvPr id="33" name="TextBox 32">
            <a:extLst>
              <a:ext uri="{FF2B5EF4-FFF2-40B4-BE49-F238E27FC236}">
                <a16:creationId xmlns:a16="http://schemas.microsoft.com/office/drawing/2014/main" id="{7760C1A7-07C7-427A-8F4E-EC393FAC54C2}"/>
              </a:ext>
            </a:extLst>
          </p:cNvPr>
          <p:cNvSpPr txBox="1"/>
          <p:nvPr/>
        </p:nvSpPr>
        <p:spPr>
          <a:xfrm>
            <a:off x="9096581" y="1825445"/>
            <a:ext cx="2976583"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begeistert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excited</a:t>
            </a:r>
          </a:p>
        </p:txBody>
      </p:sp>
      <p:sp>
        <p:nvSpPr>
          <p:cNvPr id="34" name="TextBox 33">
            <a:extLst>
              <a:ext uri="{FF2B5EF4-FFF2-40B4-BE49-F238E27FC236}">
                <a16:creationId xmlns:a16="http://schemas.microsoft.com/office/drawing/2014/main" id="{B7D89645-40E5-4A2C-9D15-3574A3CDBB71}"/>
              </a:ext>
            </a:extLst>
          </p:cNvPr>
          <p:cNvSpPr txBox="1"/>
          <p:nvPr/>
        </p:nvSpPr>
        <p:spPr>
          <a:xfrm>
            <a:off x="9096581" y="2225555"/>
            <a:ext cx="2990437"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Gesicht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face</a:t>
            </a:r>
          </a:p>
        </p:txBody>
      </p:sp>
      <p:sp>
        <p:nvSpPr>
          <p:cNvPr id="35" name="TextBox 34">
            <a:extLst>
              <a:ext uri="{FF2B5EF4-FFF2-40B4-BE49-F238E27FC236}">
                <a16:creationId xmlns:a16="http://schemas.microsoft.com/office/drawing/2014/main" id="{C70C7061-4192-48FC-8527-7AD947216027}"/>
              </a:ext>
            </a:extLst>
          </p:cNvPr>
          <p:cNvSpPr txBox="1"/>
          <p:nvPr/>
        </p:nvSpPr>
        <p:spPr>
          <a:xfrm>
            <a:off x="9096581" y="2625665"/>
            <a:ext cx="2990437"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Schnee - snow</a:t>
            </a:r>
          </a:p>
        </p:txBody>
      </p:sp>
      <p:sp>
        <p:nvSpPr>
          <p:cNvPr id="37" name="TextBox 36">
            <a:extLst>
              <a:ext uri="{FF2B5EF4-FFF2-40B4-BE49-F238E27FC236}">
                <a16:creationId xmlns:a16="http://schemas.microsoft.com/office/drawing/2014/main" id="{2C26F64F-C765-4ADF-82BB-981091F3B450}"/>
              </a:ext>
            </a:extLst>
          </p:cNvPr>
          <p:cNvSpPr txBox="1"/>
          <p:nvPr/>
        </p:nvSpPr>
        <p:spPr>
          <a:xfrm>
            <a:off x="9082727" y="3002925"/>
            <a:ext cx="3004291"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Dialektik</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dialectic</a:t>
            </a:r>
          </a:p>
        </p:txBody>
      </p:sp>
      <p:sp>
        <p:nvSpPr>
          <p:cNvPr id="38" name="TextBox 37">
            <a:extLst>
              <a:ext uri="{FF2B5EF4-FFF2-40B4-BE49-F238E27FC236}">
                <a16:creationId xmlns:a16="http://schemas.microsoft.com/office/drawing/2014/main" id="{168537CC-5531-439A-ACA8-234B2FBE9D26}"/>
              </a:ext>
            </a:extLst>
          </p:cNvPr>
          <p:cNvSpPr txBox="1"/>
          <p:nvPr/>
        </p:nvSpPr>
        <p:spPr>
          <a:xfrm>
            <a:off x="9096581" y="3403035"/>
            <a:ext cx="2990437"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neu - new</a:t>
            </a:r>
          </a:p>
        </p:txBody>
      </p:sp>
      <p:sp>
        <p:nvSpPr>
          <p:cNvPr id="14" name="Rectangle 13">
            <a:extLst>
              <a:ext uri="{FF2B5EF4-FFF2-40B4-BE49-F238E27FC236}">
                <a16:creationId xmlns:a16="http://schemas.microsoft.com/office/drawing/2014/main" id="{C5BE3B83-090A-4627-9651-94B3B2CE82C8}"/>
              </a:ext>
            </a:extLst>
          </p:cNvPr>
          <p:cNvSpPr/>
          <p:nvPr/>
        </p:nvSpPr>
        <p:spPr>
          <a:xfrm>
            <a:off x="2674696" y="1090243"/>
            <a:ext cx="6096000" cy="5016758"/>
          </a:xfrm>
          <a:prstGeom prst="rect">
            <a:avLst/>
          </a:prstGeom>
          <a:solidFill>
            <a:schemeClr val="bg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Der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erste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Blick</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aus</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dem</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Fenster am Morgen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wiedergefundene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alte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Buch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Begeisterte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Gesichter</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Schnee, der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Wechsel</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der Jahreszeiten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Die Zeitung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Der Hund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Dialektik</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Duschen</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Schwimmen</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Alte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Musik</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Bequeme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Schuhe</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Begreifen</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Neue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Musik</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Schreiben</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Pflanzen</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Reisen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Singen</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Freundlich</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sein.</a:t>
            </a:r>
          </a:p>
        </p:txBody>
      </p:sp>
    </p:spTree>
    <p:extLst>
      <p:ext uri="{BB962C8B-B14F-4D97-AF65-F5344CB8AC3E}">
        <p14:creationId xmlns:p14="http://schemas.microsoft.com/office/powerpoint/2010/main" val="391982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ounded Rectangle 5"/>
          <p:cNvSpPr/>
          <p:nvPr/>
        </p:nvSpPr>
        <p:spPr>
          <a:xfrm>
            <a:off x="183941" y="1580861"/>
            <a:ext cx="4554649" cy="105899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a:t>
            </a: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likes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swim / swimming</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Swimming</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is easy.</a:t>
            </a:r>
            <a:endPar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7" name="Rounded Rectangle 6"/>
          <p:cNvSpPr/>
          <p:nvPr/>
        </p:nvSpPr>
        <p:spPr>
          <a:xfrm>
            <a:off x="6733732" y="1564576"/>
            <a:ext cx="5006975" cy="101252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Er</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mag </a:t>
            </a:r>
            <a:r>
              <a:rPr kumimoji="0" lang="en-GB" sz="3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schwimmen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b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br>
            <a:r>
              <a:rPr kumimoji="0" lang="en-GB" sz="3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Schwimmen</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leicht</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p>
        </p:txBody>
      </p:sp>
      <p:sp>
        <p:nvSpPr>
          <p:cNvPr id="8" name="Right Arrow 7"/>
          <p:cNvSpPr/>
          <p:nvPr/>
        </p:nvSpPr>
        <p:spPr>
          <a:xfrm>
            <a:off x="4920465" y="1627335"/>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 name="Rounded Rectangle 9"/>
          <p:cNvSpPr/>
          <p:nvPr/>
        </p:nvSpPr>
        <p:spPr>
          <a:xfrm>
            <a:off x="183941" y="2841791"/>
            <a:ext cx="5005441" cy="18444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Lernen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interessant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Cooking is my favourite hobby.</a:t>
            </a:r>
          </a:p>
        </p:txBody>
      </p:sp>
      <p:sp>
        <p:nvSpPr>
          <p:cNvPr id="11" name="Rounded Rectangle 10"/>
          <p:cNvSpPr/>
          <p:nvPr/>
        </p:nvSpPr>
        <p:spPr>
          <a:xfrm>
            <a:off x="6367791" y="3179273"/>
            <a:ext cx="5728875" cy="2994561"/>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What would the following words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travel / travelling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singing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352584"/>
            <a:ext cx="731881" cy="74639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2929" y="2170515"/>
            <a:ext cx="1434265" cy="1458575"/>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You can often make nouns from the infinitive of verbs.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r>
              <a:rPr lang="en-GB" sz="2800" b="1" dirty="0">
                <a:solidFill>
                  <a:srgbClr val="4472C4">
                    <a:lumMod val="50000"/>
                  </a:srgbClr>
                </a:solidFill>
                <a:ea typeface="+mn-ea"/>
                <a:cs typeface="+mn-cs"/>
              </a:rPr>
              <a:t/>
            </a:r>
            <a:br>
              <a:rPr lang="en-GB" sz="2800" b="1" dirty="0">
                <a:solidFill>
                  <a:srgbClr val="4472C4">
                    <a:lumMod val="50000"/>
                  </a:srgbClr>
                </a:solidFill>
                <a:ea typeface="+mn-ea"/>
                <a:cs typeface="+mn-cs"/>
              </a:rPr>
            </a:br>
            <a:endParaRPr lang="en-GB" dirty="0"/>
          </a:p>
        </p:txBody>
      </p:sp>
      <p:sp>
        <p:nvSpPr>
          <p:cNvPr id="3" name="Speech Bubble: Rectangle with Corners Rounded 2">
            <a:extLst>
              <a:ext uri="{FF2B5EF4-FFF2-40B4-BE49-F238E27FC236}">
                <a16:creationId xmlns:a16="http://schemas.microsoft.com/office/drawing/2014/main" id="{FAD47F8F-86D3-4C1F-A9B2-54790F85BE70}"/>
              </a:ext>
            </a:extLst>
          </p:cNvPr>
          <p:cNvSpPr/>
          <p:nvPr/>
        </p:nvSpPr>
        <p:spPr>
          <a:xfrm>
            <a:off x="183941" y="4796852"/>
            <a:ext cx="5640269" cy="130212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All nouns made from infinitive verbs are ‘</a:t>
            </a:r>
            <a:r>
              <a:rPr lang="en-GB" sz="2000" b="1" dirty="0"/>
              <a:t>das</a:t>
            </a:r>
            <a:r>
              <a:rPr lang="en-GB" sz="2000" dirty="0"/>
              <a:t>’. However, they are usually used without the indefinite article, as in English.</a:t>
            </a:r>
          </a:p>
        </p:txBody>
      </p:sp>
    </p:spTree>
    <p:extLst>
      <p:ext uri="{BB962C8B-B14F-4D97-AF65-F5344CB8AC3E}">
        <p14:creationId xmlns:p14="http://schemas.microsoft.com/office/powerpoint/2010/main" val="273589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71115" y="652010"/>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915033" y="1743026"/>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Lernen ist interessant.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Cooking is my favourite hobby.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travelling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singing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96000" y="1743026"/>
            <a:ext cx="523529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Learning is interesting.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Kochen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mein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Lieblingshobby</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Reisen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Singen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Schreiben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342538" y="4920372"/>
            <a:ext cx="7985728"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What do you notice about the </a:t>
            </a:r>
            <a:r>
              <a:rPr kumimoji="0" lang="en-GB" sz="22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gender</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of these nouns?</a:t>
            </a:r>
          </a:p>
        </p:txBody>
      </p:sp>
      <p:sp>
        <p:nvSpPr>
          <p:cNvPr id="7" name="TextBox 6"/>
          <p:cNvSpPr txBox="1"/>
          <p:nvPr/>
        </p:nvSpPr>
        <p:spPr>
          <a:xfrm>
            <a:off x="354718" y="5446388"/>
            <a:ext cx="5879461" cy="769441"/>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forget </a:t>
            </a: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forgetting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vergessen</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Vergessen</a:t>
            </a: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normal!)</a:t>
            </a:r>
          </a:p>
        </p:txBody>
      </p:sp>
      <p:sp>
        <p:nvSpPr>
          <p:cNvPr id="9" name="TextBox 8"/>
          <p:cNvSpPr txBox="1"/>
          <p:nvPr/>
        </p:nvSpPr>
        <p:spPr>
          <a:xfrm>
            <a:off x="6712011" y="5694254"/>
            <a:ext cx="5097111"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Don’t forget to pronounce the words. </a:t>
            </a:r>
          </a:p>
        </p:txBody>
      </p:sp>
      <p:sp>
        <p:nvSpPr>
          <p:cNvPr id="10" name="TextBox 9"/>
          <p:cNvSpPr txBox="1"/>
          <p:nvPr/>
        </p:nvSpPr>
        <p:spPr>
          <a:xfrm>
            <a:off x="3169981" y="3587646"/>
            <a:ext cx="2330842" cy="1015663"/>
          </a:xfrm>
          <a:prstGeom prst="rect">
            <a:avLst/>
          </a:prstGeom>
          <a:solidFill>
            <a:schemeClr val="accent4">
              <a:lumMod val="20000"/>
              <a:lumOff val="80000"/>
            </a:schemeClr>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These words often end 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in English…</a:t>
            </a:r>
          </a:p>
        </p:txBody>
      </p:sp>
      <p:sp>
        <p:nvSpPr>
          <p:cNvPr id="11" name="TextBox 10"/>
          <p:cNvSpPr txBox="1"/>
          <p:nvPr/>
        </p:nvSpPr>
        <p:spPr>
          <a:xfrm>
            <a:off x="9471555" y="2949199"/>
            <a:ext cx="2454913" cy="1938992"/>
          </a:xfrm>
          <a:prstGeom prst="rect">
            <a:avLst/>
          </a:prstGeom>
          <a:solidFill>
            <a:schemeClr val="accent4">
              <a:lumMod val="20000"/>
              <a:lumOff val="80000"/>
            </a:schemeClr>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…but some don’t. What do these mean?</a:t>
            </a:r>
            <a:b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Leben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
            <a:b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Wissen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
            <a:b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Essen</a:t>
            </a:r>
          </a:p>
        </p:txBody>
      </p:sp>
      <p:sp>
        <p:nvSpPr>
          <p:cNvPr id="12" name="Title 11"/>
          <p:cNvSpPr>
            <a:spLocks noGrp="1"/>
          </p:cNvSpPr>
          <p:nvPr>
            <p:ph type="title"/>
          </p:nvPr>
        </p:nvSpPr>
        <p:spPr>
          <a:xfrm>
            <a:off x="456665" y="376223"/>
            <a:ext cx="10515600" cy="1325563"/>
          </a:xfrm>
        </p:spPr>
        <p:txBody>
          <a:bodyPr/>
          <a:lstStyle/>
          <a:p>
            <a:pPr algn="ctr"/>
            <a:r>
              <a:rPr lang="en-GB" b="1" dirty="0">
                <a:solidFill>
                  <a:prstClr val="white"/>
                </a:solidFill>
              </a:rPr>
              <a:t>ANTWORTEN</a:t>
            </a:r>
          </a:p>
        </p:txBody>
      </p:sp>
    </p:spTree>
    <p:extLst>
      <p:ext uri="{BB962C8B-B14F-4D97-AF65-F5344CB8AC3E}">
        <p14:creationId xmlns:p14="http://schemas.microsoft.com/office/powerpoint/2010/main" val="20087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08797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Adaption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5563891"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Adjektiven</a:t>
            </a:r>
            <a:r>
              <a:rPr lang="en-US" sz="2400" dirty="0">
                <a:solidFill>
                  <a:schemeClr val="accent5">
                    <a:lumMod val="50000"/>
                  </a:schemeClr>
                </a:solidFill>
              </a:rPr>
              <a:t> </a:t>
            </a:r>
            <a:r>
              <a:rPr lang="en-US" sz="2400" dirty="0" err="1">
                <a:solidFill>
                  <a:schemeClr val="accent5">
                    <a:lumMod val="50000"/>
                  </a:schemeClr>
                </a:solidFill>
              </a:rPr>
              <a:t>hin</a:t>
            </a:r>
            <a:r>
              <a:rPr lang="en-US" sz="2400" dirty="0">
                <a:solidFill>
                  <a:schemeClr val="accent5">
                    <a:lumMod val="50000"/>
                  </a:schemeClr>
                </a:solidFill>
              </a:rPr>
              <a:t>.</a:t>
            </a:r>
          </a:p>
        </p:txBody>
      </p:sp>
      <p:sp>
        <p:nvSpPr>
          <p:cNvPr id="2" name="Rectangle: Rounded Corners 1">
            <a:extLst>
              <a:ext uri="{FF2B5EF4-FFF2-40B4-BE49-F238E27FC236}">
                <a16:creationId xmlns:a16="http://schemas.microsoft.com/office/drawing/2014/main" id="{74035A81-C2CA-482C-9B5C-5232220B0FC9}"/>
              </a:ext>
            </a:extLst>
          </p:cNvPr>
          <p:cNvSpPr/>
          <p:nvPr/>
        </p:nvSpPr>
        <p:spPr>
          <a:xfrm>
            <a:off x="180001" y="2158585"/>
            <a:ext cx="3565088" cy="629586"/>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1 __________ </a:t>
            </a:r>
            <a:r>
              <a:rPr lang="en-GB" sz="2400" dirty="0" err="1">
                <a:solidFill>
                  <a:srgbClr val="115076"/>
                </a:solidFill>
              </a:rPr>
              <a:t>Duschen</a:t>
            </a:r>
            <a:endParaRPr lang="en-GB" sz="2400" dirty="0">
              <a:solidFill>
                <a:srgbClr val="115076"/>
              </a:solidFill>
            </a:endParaRPr>
          </a:p>
        </p:txBody>
      </p:sp>
      <p:sp>
        <p:nvSpPr>
          <p:cNvPr id="8" name="Rectangle: Rounded Corners 7">
            <a:extLst>
              <a:ext uri="{FF2B5EF4-FFF2-40B4-BE49-F238E27FC236}">
                <a16:creationId xmlns:a16="http://schemas.microsoft.com/office/drawing/2014/main" id="{897A5EEF-1DA3-43A5-BB51-3B9100E1577B}"/>
              </a:ext>
            </a:extLst>
          </p:cNvPr>
          <p:cNvSpPr/>
          <p:nvPr/>
        </p:nvSpPr>
        <p:spPr>
          <a:xfrm>
            <a:off x="4148663" y="2158585"/>
            <a:ext cx="3968663" cy="629586"/>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2 __________ </a:t>
            </a:r>
            <a:r>
              <a:rPr lang="en-GB" sz="2400" dirty="0" err="1">
                <a:solidFill>
                  <a:srgbClr val="115076"/>
                </a:solidFill>
              </a:rPr>
              <a:t>Schwimmen</a:t>
            </a:r>
            <a:endParaRPr lang="en-GB" sz="2400" dirty="0">
              <a:solidFill>
                <a:srgbClr val="115076"/>
              </a:solidFill>
            </a:endParaRPr>
          </a:p>
        </p:txBody>
      </p:sp>
      <p:sp>
        <p:nvSpPr>
          <p:cNvPr id="9" name="Rectangle: Rounded Corners 8">
            <a:extLst>
              <a:ext uri="{FF2B5EF4-FFF2-40B4-BE49-F238E27FC236}">
                <a16:creationId xmlns:a16="http://schemas.microsoft.com/office/drawing/2014/main" id="{115FA2C1-32F2-47A8-BC51-91BFE986DDD1}"/>
              </a:ext>
            </a:extLst>
          </p:cNvPr>
          <p:cNvSpPr/>
          <p:nvPr/>
        </p:nvSpPr>
        <p:spPr>
          <a:xfrm>
            <a:off x="8392240" y="2158585"/>
            <a:ext cx="3565088" cy="629586"/>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3 __________ </a:t>
            </a:r>
            <a:r>
              <a:rPr lang="en-GB" sz="2400" dirty="0" err="1">
                <a:solidFill>
                  <a:srgbClr val="115076"/>
                </a:solidFill>
              </a:rPr>
              <a:t>Begreifen</a:t>
            </a:r>
            <a:endParaRPr lang="en-GB" sz="2400" dirty="0">
              <a:solidFill>
                <a:srgbClr val="115076"/>
              </a:solidFill>
            </a:endParaRPr>
          </a:p>
        </p:txBody>
      </p:sp>
      <p:sp>
        <p:nvSpPr>
          <p:cNvPr id="10" name="Rectangle: Rounded Corners 9">
            <a:extLst>
              <a:ext uri="{FF2B5EF4-FFF2-40B4-BE49-F238E27FC236}">
                <a16:creationId xmlns:a16="http://schemas.microsoft.com/office/drawing/2014/main" id="{D55AEB3B-69EE-4770-9E83-A425CF83B0C8}"/>
              </a:ext>
            </a:extLst>
          </p:cNvPr>
          <p:cNvSpPr/>
          <p:nvPr/>
        </p:nvSpPr>
        <p:spPr>
          <a:xfrm>
            <a:off x="180000" y="3268285"/>
            <a:ext cx="3693748" cy="629586"/>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4 __________ </a:t>
            </a:r>
            <a:r>
              <a:rPr lang="en-GB" sz="2400" dirty="0" err="1">
                <a:solidFill>
                  <a:srgbClr val="115076"/>
                </a:solidFill>
              </a:rPr>
              <a:t>Schreiben</a:t>
            </a:r>
            <a:endParaRPr lang="en-GB" sz="2400" dirty="0">
              <a:solidFill>
                <a:srgbClr val="115076"/>
              </a:solidFill>
            </a:endParaRPr>
          </a:p>
        </p:txBody>
      </p:sp>
      <p:sp>
        <p:nvSpPr>
          <p:cNvPr id="11" name="Rectangle: Rounded Corners 10">
            <a:extLst>
              <a:ext uri="{FF2B5EF4-FFF2-40B4-BE49-F238E27FC236}">
                <a16:creationId xmlns:a16="http://schemas.microsoft.com/office/drawing/2014/main" id="{D49F50B0-B06F-4E93-9301-AA3C23673450}"/>
              </a:ext>
            </a:extLst>
          </p:cNvPr>
          <p:cNvSpPr/>
          <p:nvPr/>
        </p:nvSpPr>
        <p:spPr>
          <a:xfrm>
            <a:off x="4148662" y="3268285"/>
            <a:ext cx="3968663" cy="629586"/>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5 __________ </a:t>
            </a:r>
            <a:r>
              <a:rPr lang="en-GB" sz="2400" dirty="0" err="1">
                <a:solidFill>
                  <a:srgbClr val="115076"/>
                </a:solidFill>
              </a:rPr>
              <a:t>Pflanzen</a:t>
            </a:r>
            <a:endParaRPr lang="en-GB" sz="2400" dirty="0">
              <a:solidFill>
                <a:srgbClr val="115076"/>
              </a:solidFill>
            </a:endParaRPr>
          </a:p>
        </p:txBody>
      </p:sp>
      <p:sp>
        <p:nvSpPr>
          <p:cNvPr id="12" name="Rectangle: Rounded Corners 11">
            <a:extLst>
              <a:ext uri="{FF2B5EF4-FFF2-40B4-BE49-F238E27FC236}">
                <a16:creationId xmlns:a16="http://schemas.microsoft.com/office/drawing/2014/main" id="{2E8FA29B-0D74-491B-8FBB-213AC354E9F0}"/>
              </a:ext>
            </a:extLst>
          </p:cNvPr>
          <p:cNvSpPr/>
          <p:nvPr/>
        </p:nvSpPr>
        <p:spPr>
          <a:xfrm>
            <a:off x="8392239" y="3268285"/>
            <a:ext cx="3565088" cy="629586"/>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6  __________ Reisen</a:t>
            </a:r>
          </a:p>
        </p:txBody>
      </p:sp>
      <p:sp>
        <p:nvSpPr>
          <p:cNvPr id="14" name="Rectangle: Rounded Corners 13">
            <a:extLst>
              <a:ext uri="{FF2B5EF4-FFF2-40B4-BE49-F238E27FC236}">
                <a16:creationId xmlns:a16="http://schemas.microsoft.com/office/drawing/2014/main" id="{D9C74388-9532-4149-A1F6-F53C2E1E5737}"/>
              </a:ext>
            </a:extLst>
          </p:cNvPr>
          <p:cNvSpPr/>
          <p:nvPr/>
        </p:nvSpPr>
        <p:spPr>
          <a:xfrm>
            <a:off x="2327838" y="4298790"/>
            <a:ext cx="3968663" cy="629586"/>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7 __________ </a:t>
            </a:r>
            <a:r>
              <a:rPr lang="en-GB" sz="2400" dirty="0" err="1">
                <a:solidFill>
                  <a:srgbClr val="115076"/>
                </a:solidFill>
              </a:rPr>
              <a:t>Singen</a:t>
            </a:r>
            <a:endParaRPr lang="en-GB" sz="2400" dirty="0">
              <a:solidFill>
                <a:srgbClr val="115076"/>
              </a:solidFill>
            </a:endParaRPr>
          </a:p>
        </p:txBody>
      </p:sp>
      <p:graphicFrame>
        <p:nvGraphicFramePr>
          <p:cNvPr id="6" name="Table 15">
            <a:extLst>
              <a:ext uri="{FF2B5EF4-FFF2-40B4-BE49-F238E27FC236}">
                <a16:creationId xmlns:a16="http://schemas.microsoft.com/office/drawing/2014/main" id="{01DAEED5-7784-4526-BE9B-2613C322CC09}"/>
              </a:ext>
            </a:extLst>
          </p:cNvPr>
          <p:cNvGraphicFramePr>
            <a:graphicFrameLocks noGrp="1"/>
          </p:cNvGraphicFramePr>
          <p:nvPr>
            <p:extLst>
              <p:ext uri="{D42A27DB-BD31-4B8C-83A1-F6EECF244321}">
                <p14:modId xmlns:p14="http://schemas.microsoft.com/office/powerpoint/2010/main" val="171755728"/>
              </p:ext>
            </p:extLst>
          </p:nvPr>
        </p:nvGraphicFramePr>
        <p:xfrm>
          <a:off x="428051" y="5329296"/>
          <a:ext cx="11384195" cy="914400"/>
        </p:xfrm>
        <a:graphic>
          <a:graphicData uri="http://schemas.openxmlformats.org/drawingml/2006/table">
            <a:tbl>
              <a:tblPr firstRow="1" bandRow="1">
                <a:tableStyleId>{5940675A-B579-460E-94D1-54222C63F5DA}</a:tableStyleId>
              </a:tblPr>
              <a:tblGrid>
                <a:gridCol w="2276839">
                  <a:extLst>
                    <a:ext uri="{9D8B030D-6E8A-4147-A177-3AD203B41FA5}">
                      <a16:colId xmlns:a16="http://schemas.microsoft.com/office/drawing/2014/main" val="4110578519"/>
                    </a:ext>
                  </a:extLst>
                </a:gridCol>
                <a:gridCol w="2276839">
                  <a:extLst>
                    <a:ext uri="{9D8B030D-6E8A-4147-A177-3AD203B41FA5}">
                      <a16:colId xmlns:a16="http://schemas.microsoft.com/office/drawing/2014/main" val="1668098643"/>
                    </a:ext>
                  </a:extLst>
                </a:gridCol>
                <a:gridCol w="2276839">
                  <a:extLst>
                    <a:ext uri="{9D8B030D-6E8A-4147-A177-3AD203B41FA5}">
                      <a16:colId xmlns:a16="http://schemas.microsoft.com/office/drawing/2014/main" val="2059684137"/>
                    </a:ext>
                  </a:extLst>
                </a:gridCol>
                <a:gridCol w="2276839">
                  <a:extLst>
                    <a:ext uri="{9D8B030D-6E8A-4147-A177-3AD203B41FA5}">
                      <a16:colId xmlns:a16="http://schemas.microsoft.com/office/drawing/2014/main" val="2152834217"/>
                    </a:ext>
                  </a:extLst>
                </a:gridCol>
                <a:gridCol w="2276839">
                  <a:extLst>
                    <a:ext uri="{9D8B030D-6E8A-4147-A177-3AD203B41FA5}">
                      <a16:colId xmlns:a16="http://schemas.microsoft.com/office/drawing/2014/main" val="2966532692"/>
                    </a:ext>
                  </a:extLst>
                </a:gridCol>
              </a:tblGrid>
              <a:tr h="438316">
                <a:tc>
                  <a:txBody>
                    <a:bodyPr/>
                    <a:lstStyle/>
                    <a:p>
                      <a:pPr algn="ctr"/>
                      <a:r>
                        <a:rPr lang="en-GB" sz="2400" dirty="0" err="1">
                          <a:solidFill>
                            <a:srgbClr val="115076"/>
                          </a:solidFill>
                        </a:rPr>
                        <a:t>interessant</a:t>
                      </a:r>
                      <a:endParaRPr lang="en-GB" sz="2400" dirty="0">
                        <a:solidFill>
                          <a:srgbClr val="115076"/>
                        </a:solidFill>
                      </a:endParaRPr>
                    </a:p>
                  </a:txBody>
                  <a:tcPr anchor="ctr"/>
                </a:tc>
                <a:tc>
                  <a:txBody>
                    <a:bodyPr/>
                    <a:lstStyle/>
                    <a:p>
                      <a:pPr algn="ctr"/>
                      <a:r>
                        <a:rPr lang="en-GB" sz="2400" dirty="0" err="1">
                          <a:solidFill>
                            <a:srgbClr val="115076"/>
                          </a:solidFill>
                        </a:rPr>
                        <a:t>ruhig</a:t>
                      </a:r>
                      <a:endParaRPr lang="en-GB" sz="2400" dirty="0">
                        <a:solidFill>
                          <a:srgbClr val="115076"/>
                        </a:solidFill>
                      </a:endParaRPr>
                    </a:p>
                  </a:txBody>
                  <a:tcPr anchor="ctr"/>
                </a:tc>
                <a:tc>
                  <a:txBody>
                    <a:bodyPr/>
                    <a:lstStyle/>
                    <a:p>
                      <a:pPr algn="ctr"/>
                      <a:r>
                        <a:rPr lang="en-GB" sz="2400" dirty="0">
                          <a:solidFill>
                            <a:srgbClr val="115076"/>
                          </a:solidFill>
                        </a:rPr>
                        <a:t>warm</a:t>
                      </a:r>
                    </a:p>
                  </a:txBody>
                  <a:tcPr anchor="ctr"/>
                </a:tc>
                <a:tc>
                  <a:txBody>
                    <a:bodyPr/>
                    <a:lstStyle/>
                    <a:p>
                      <a:pPr algn="ctr"/>
                      <a:r>
                        <a:rPr lang="en-GB" sz="2400" dirty="0">
                          <a:solidFill>
                            <a:srgbClr val="115076"/>
                          </a:solidFill>
                        </a:rPr>
                        <a:t>neu</a:t>
                      </a:r>
                    </a:p>
                  </a:txBody>
                  <a:tcPr anchor="ctr"/>
                </a:tc>
                <a:tc>
                  <a:txBody>
                    <a:bodyPr/>
                    <a:lstStyle/>
                    <a:p>
                      <a:pPr algn="ctr"/>
                      <a:r>
                        <a:rPr lang="en-GB" sz="2400" dirty="0" err="1">
                          <a:solidFill>
                            <a:srgbClr val="115076"/>
                          </a:solidFill>
                        </a:rPr>
                        <a:t>lecker</a:t>
                      </a:r>
                      <a:endParaRPr lang="en-GB" sz="2400" dirty="0">
                        <a:solidFill>
                          <a:srgbClr val="115076"/>
                        </a:solidFill>
                      </a:endParaRPr>
                    </a:p>
                  </a:txBody>
                  <a:tcPr anchor="ctr"/>
                </a:tc>
                <a:extLst>
                  <a:ext uri="{0D108BD9-81ED-4DB2-BD59-A6C34878D82A}">
                    <a16:rowId xmlns:a16="http://schemas.microsoft.com/office/drawing/2014/main" val="1018640702"/>
                  </a:ext>
                </a:extLst>
              </a:tr>
              <a:tr h="438316">
                <a:tc>
                  <a:txBody>
                    <a:bodyPr/>
                    <a:lstStyle/>
                    <a:p>
                      <a:pPr algn="ctr"/>
                      <a:r>
                        <a:rPr lang="en-GB" sz="2400" dirty="0" err="1">
                          <a:solidFill>
                            <a:srgbClr val="115076"/>
                          </a:solidFill>
                        </a:rPr>
                        <a:t>glücklich</a:t>
                      </a:r>
                      <a:endParaRPr lang="en-GB" sz="2400" dirty="0">
                        <a:solidFill>
                          <a:srgbClr val="115076"/>
                        </a:solidFill>
                      </a:endParaRPr>
                    </a:p>
                  </a:txBody>
                  <a:tcPr anchor="ctr"/>
                </a:tc>
                <a:tc>
                  <a:txBody>
                    <a:bodyPr/>
                    <a:lstStyle/>
                    <a:p>
                      <a:pPr algn="ctr"/>
                      <a:r>
                        <a:rPr lang="en-GB" sz="2400" dirty="0" err="1">
                          <a:solidFill>
                            <a:srgbClr val="115076"/>
                          </a:solidFill>
                        </a:rPr>
                        <a:t>angenehm</a:t>
                      </a:r>
                      <a:endParaRPr lang="en-GB" sz="2400" dirty="0">
                        <a:solidFill>
                          <a:srgbClr val="115076"/>
                        </a:solidFill>
                      </a:endParaRPr>
                    </a:p>
                  </a:txBody>
                  <a:tcPr anchor="ctr"/>
                </a:tc>
                <a:tc>
                  <a:txBody>
                    <a:bodyPr/>
                    <a:lstStyle/>
                    <a:p>
                      <a:pPr algn="ctr"/>
                      <a:r>
                        <a:rPr lang="en-GB" sz="2400" dirty="0" err="1">
                          <a:solidFill>
                            <a:srgbClr val="115076"/>
                          </a:solidFill>
                        </a:rPr>
                        <a:t>gesund</a:t>
                      </a:r>
                      <a:endParaRPr lang="en-GB" sz="2400" dirty="0">
                        <a:solidFill>
                          <a:srgbClr val="115076"/>
                        </a:solidFill>
                      </a:endParaRPr>
                    </a:p>
                  </a:txBody>
                  <a:tcPr anchor="ctr"/>
                </a:tc>
                <a:tc>
                  <a:txBody>
                    <a:bodyPr/>
                    <a:lstStyle/>
                    <a:p>
                      <a:pPr algn="ctr"/>
                      <a:r>
                        <a:rPr lang="en-GB" sz="2400" dirty="0" err="1">
                          <a:solidFill>
                            <a:srgbClr val="115076"/>
                          </a:solidFill>
                        </a:rPr>
                        <a:t>praktisch</a:t>
                      </a:r>
                      <a:endParaRPr lang="en-GB" sz="2400" dirty="0">
                        <a:solidFill>
                          <a:srgbClr val="115076"/>
                        </a:solidFill>
                      </a:endParaRPr>
                    </a:p>
                  </a:txBody>
                  <a:tcPr anchor="ctr"/>
                </a:tc>
                <a:tc>
                  <a:txBody>
                    <a:bodyPr/>
                    <a:lstStyle/>
                    <a:p>
                      <a:pPr algn="ctr"/>
                      <a:r>
                        <a:rPr lang="en-GB" sz="2400" dirty="0" err="1">
                          <a:solidFill>
                            <a:srgbClr val="115076"/>
                          </a:solidFill>
                        </a:rPr>
                        <a:t>lustig</a:t>
                      </a:r>
                      <a:endParaRPr lang="en-GB" sz="2400" dirty="0">
                        <a:solidFill>
                          <a:srgbClr val="115076"/>
                        </a:solidFill>
                      </a:endParaRPr>
                    </a:p>
                  </a:txBody>
                  <a:tcPr anchor="ctr"/>
                </a:tc>
                <a:extLst>
                  <a:ext uri="{0D108BD9-81ED-4DB2-BD59-A6C34878D82A}">
                    <a16:rowId xmlns:a16="http://schemas.microsoft.com/office/drawing/2014/main" val="4230952317"/>
                  </a:ext>
                </a:extLst>
              </a:tr>
            </a:tbl>
          </a:graphicData>
        </a:graphic>
      </p:graphicFrame>
      <p:sp>
        <p:nvSpPr>
          <p:cNvPr id="17" name="Rectangle: Rounded Corners 16">
            <a:extLst>
              <a:ext uri="{FF2B5EF4-FFF2-40B4-BE49-F238E27FC236}">
                <a16:creationId xmlns:a16="http://schemas.microsoft.com/office/drawing/2014/main" id="{92EE4658-21A2-4B4A-A222-4698A451F4C9}"/>
              </a:ext>
            </a:extLst>
          </p:cNvPr>
          <p:cNvSpPr/>
          <p:nvPr/>
        </p:nvSpPr>
        <p:spPr>
          <a:xfrm>
            <a:off x="6747871" y="4280412"/>
            <a:ext cx="3968663" cy="629586"/>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8 __________ Essen</a:t>
            </a:r>
          </a:p>
        </p:txBody>
      </p:sp>
      <p:sp>
        <p:nvSpPr>
          <p:cNvPr id="19" name="Speech Bubble: Rectangle with Corners Rounded 18">
            <a:extLst>
              <a:ext uri="{FF2B5EF4-FFF2-40B4-BE49-F238E27FC236}">
                <a16:creationId xmlns:a16="http://schemas.microsoft.com/office/drawing/2014/main" id="{FC8A6DBF-C5C2-494B-8812-66719A742FE3}"/>
              </a:ext>
            </a:extLst>
          </p:cNvPr>
          <p:cNvSpPr/>
          <p:nvPr/>
        </p:nvSpPr>
        <p:spPr>
          <a:xfrm>
            <a:off x="4454928" y="116746"/>
            <a:ext cx="5586305" cy="1720113"/>
          </a:xfrm>
          <a:prstGeom prst="wedgeRoundRectCallout">
            <a:avLst>
              <a:gd name="adj1" fmla="val -89143"/>
              <a:gd name="adj2" fmla="val 7272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Note: </a:t>
            </a:r>
            <a:r>
              <a:rPr lang="en-US" sz="2200" dirty="0">
                <a:solidFill>
                  <a:schemeClr val="bg1"/>
                </a:solidFill>
              </a:rPr>
              <a:t>When nouns are used </a:t>
            </a:r>
            <a:r>
              <a:rPr lang="en-US" sz="2200" u="sng" dirty="0">
                <a:solidFill>
                  <a:schemeClr val="bg1"/>
                </a:solidFill>
              </a:rPr>
              <a:t>without</a:t>
            </a:r>
            <a:r>
              <a:rPr lang="en-US" sz="2200" dirty="0">
                <a:solidFill>
                  <a:schemeClr val="bg1"/>
                </a:solidFill>
              </a:rPr>
              <a:t> an article, the adjective ending is the same as for the indefinite article:</a:t>
            </a:r>
            <a:br>
              <a:rPr lang="en-US" sz="2200" dirty="0">
                <a:solidFill>
                  <a:schemeClr val="bg1"/>
                </a:solidFill>
              </a:rPr>
            </a:br>
            <a:r>
              <a:rPr lang="en-US" sz="2200" dirty="0" err="1">
                <a:solidFill>
                  <a:schemeClr val="bg1"/>
                </a:solidFill>
              </a:rPr>
              <a:t>e.g</a:t>
            </a:r>
            <a:r>
              <a:rPr lang="en-US" sz="2200" dirty="0">
                <a:solidFill>
                  <a:schemeClr val="bg1"/>
                </a:solidFill>
              </a:rPr>
              <a:t> </a:t>
            </a:r>
            <a:r>
              <a:rPr lang="en-US" sz="2200" dirty="0" err="1">
                <a:solidFill>
                  <a:schemeClr val="bg1"/>
                </a:solidFill>
              </a:rPr>
              <a:t>kalt</a:t>
            </a:r>
            <a:r>
              <a:rPr lang="en-US" sz="2200" b="1" dirty="0" err="1">
                <a:solidFill>
                  <a:schemeClr val="bg1"/>
                </a:solidFill>
              </a:rPr>
              <a:t>es</a:t>
            </a:r>
            <a:r>
              <a:rPr lang="en-US" sz="2200" b="1" dirty="0">
                <a:solidFill>
                  <a:schemeClr val="bg1"/>
                </a:solidFill>
              </a:rPr>
              <a:t> </a:t>
            </a:r>
            <a:r>
              <a:rPr lang="en-US" sz="2200" dirty="0" err="1">
                <a:solidFill>
                  <a:schemeClr val="bg1"/>
                </a:solidFill>
              </a:rPr>
              <a:t>Duschen</a:t>
            </a:r>
            <a:endParaRPr lang="en-US" sz="2200" dirty="0">
              <a:solidFill>
                <a:schemeClr val="bg1"/>
              </a:solidFill>
            </a:endParaRP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224"/>
            <a:ext cx="2893102" cy="707849"/>
          </a:xfrm>
          <a:prstGeom prst="rect">
            <a:avLst/>
          </a:prstGeom>
        </p:spPr>
      </p:pic>
      <p:sp>
        <p:nvSpPr>
          <p:cNvPr id="4" name="Title 3"/>
          <p:cNvSpPr>
            <a:spLocks noGrp="1"/>
          </p:cNvSpPr>
          <p:nvPr>
            <p:ph type="title"/>
          </p:nvPr>
        </p:nvSpPr>
        <p:spPr>
          <a:xfrm>
            <a:off x="0" y="93580"/>
            <a:ext cx="3745089" cy="707849"/>
          </a:xfrm>
        </p:spPr>
        <p:txBody>
          <a:bodyPr>
            <a:normAutofit/>
          </a:bodyPr>
          <a:lstStyle/>
          <a:p>
            <a:r>
              <a:rPr lang="en-GB" sz="3600" b="1" dirty="0" err="1">
                <a:solidFill>
                  <a:schemeClr val="bg1"/>
                </a:solidFill>
              </a:rPr>
              <a:t>Optionen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979108" y="247046"/>
            <a:ext cx="297821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25327" y="930717"/>
            <a:ext cx="11832000" cy="461665"/>
          </a:xfrm>
          <a:prstGeom prst="rect">
            <a:avLst/>
          </a:prstGeom>
          <a:noFill/>
        </p:spPr>
        <p:txBody>
          <a:bodyPr wrap="square" rtlCol="0">
            <a:spAutoFit/>
          </a:bodyPr>
          <a:lstStyle/>
          <a:p>
            <a:r>
              <a:rPr lang="en-US" sz="2400" b="1" dirty="0">
                <a:solidFill>
                  <a:schemeClr val="accent5">
                    <a:lumMod val="50000"/>
                  </a:schemeClr>
                </a:solidFill>
              </a:rPr>
              <a:t>Option 1</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eine</a:t>
            </a:r>
            <a:r>
              <a:rPr lang="en-US" sz="2400" dirty="0">
                <a:solidFill>
                  <a:schemeClr val="accent5">
                    <a:lumMod val="50000"/>
                  </a:schemeClr>
                </a:solidFill>
              </a:rPr>
              <a:t> Adaption. </a:t>
            </a:r>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Adjektive</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das </a:t>
            </a:r>
            <a:r>
              <a:rPr lang="en-US" sz="2400" dirty="0" err="1">
                <a:solidFill>
                  <a:schemeClr val="accent5">
                    <a:lumMod val="50000"/>
                  </a:schemeClr>
                </a:solidFill>
              </a:rPr>
              <a:t>Gedicht</a:t>
            </a:r>
            <a:r>
              <a:rPr lang="en-US" sz="2400" dirty="0">
                <a:solidFill>
                  <a:schemeClr val="accent5">
                    <a:lumMod val="50000"/>
                  </a:schemeClr>
                </a:solidFill>
              </a:rPr>
              <a:t>.</a:t>
            </a:r>
          </a:p>
        </p:txBody>
      </p:sp>
      <p:sp>
        <p:nvSpPr>
          <p:cNvPr id="6" name="TextBox 5">
            <a:extLst>
              <a:ext uri="{FF2B5EF4-FFF2-40B4-BE49-F238E27FC236}">
                <a16:creationId xmlns:a16="http://schemas.microsoft.com/office/drawing/2014/main" id="{BC62CD62-8E75-4FF9-B62A-4C78F2D37A26}"/>
              </a:ext>
            </a:extLst>
          </p:cNvPr>
          <p:cNvSpPr txBox="1"/>
          <p:nvPr/>
        </p:nvSpPr>
        <p:spPr>
          <a:xfrm>
            <a:off x="125327" y="1411886"/>
            <a:ext cx="10395235" cy="461665"/>
          </a:xfrm>
          <a:prstGeom prst="rect">
            <a:avLst/>
          </a:prstGeom>
          <a:noFill/>
        </p:spPr>
        <p:txBody>
          <a:bodyPr wrap="square" rtlCol="0">
            <a:spAutoFit/>
          </a:bodyPr>
          <a:lstStyle/>
          <a:p>
            <a:r>
              <a:rPr lang="en-US" sz="2400" b="1" dirty="0">
                <a:solidFill>
                  <a:schemeClr val="accent5">
                    <a:lumMod val="50000"/>
                  </a:schemeClr>
                </a:solidFill>
              </a:rPr>
              <a:t>Option 2</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dein</a:t>
            </a:r>
            <a:r>
              <a:rPr lang="en-US" sz="2400" dirty="0">
                <a:solidFill>
                  <a:schemeClr val="accent5">
                    <a:lumMod val="50000"/>
                  </a:schemeClr>
                </a:solidFill>
              </a:rPr>
              <a:t> </a:t>
            </a:r>
            <a:r>
              <a:rPr lang="en-US" sz="2400" dirty="0" err="1">
                <a:solidFill>
                  <a:schemeClr val="accent5">
                    <a:lumMod val="50000"/>
                  </a:schemeClr>
                </a:solidFill>
              </a:rPr>
              <a:t>Gedicht</a:t>
            </a:r>
            <a:r>
              <a:rPr lang="en-US" sz="2400" dirty="0">
                <a:solidFill>
                  <a:schemeClr val="accent5">
                    <a:lumMod val="50000"/>
                  </a:schemeClr>
                </a:solidFill>
              </a:rPr>
              <a:t> ‘</a:t>
            </a:r>
            <a:r>
              <a:rPr lang="en-US" sz="2400" dirty="0" err="1">
                <a:solidFill>
                  <a:schemeClr val="accent5">
                    <a:lumMod val="50000"/>
                  </a:schemeClr>
                </a:solidFill>
              </a:rPr>
              <a:t>Vergnügungen</a:t>
            </a:r>
            <a:r>
              <a:rPr lang="en-US" sz="2400" dirty="0">
                <a:solidFill>
                  <a:schemeClr val="accent5">
                    <a:lumMod val="50000"/>
                  </a:schemeClr>
                </a:solidFill>
              </a:rPr>
              <a:t>’.</a:t>
            </a:r>
          </a:p>
        </p:txBody>
      </p:sp>
      <p:sp>
        <p:nvSpPr>
          <p:cNvPr id="8" name="Rectangle 7">
            <a:extLst>
              <a:ext uri="{FF2B5EF4-FFF2-40B4-BE49-F238E27FC236}">
                <a16:creationId xmlns:a16="http://schemas.microsoft.com/office/drawing/2014/main" id="{EBEDF36A-B2EB-432B-8E8D-1C89471A19CE}"/>
              </a:ext>
            </a:extLst>
          </p:cNvPr>
          <p:cNvSpPr/>
          <p:nvPr/>
        </p:nvSpPr>
        <p:spPr>
          <a:xfrm>
            <a:off x="2689686" y="1893055"/>
            <a:ext cx="6096000" cy="452431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Der </a:t>
            </a: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erste</a:t>
            </a: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Blick</a:t>
            </a: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aus</a:t>
            </a: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dem</a:t>
            </a: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 Fenster am Morgen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Das </a:t>
            </a: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wiedergefundene</a:t>
            </a: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alte</a:t>
            </a: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 Buch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Begeisterte</a:t>
            </a: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Gesichter</a:t>
            </a:r>
            <a:endPar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Schnee, der </a:t>
            </a: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Wechsel</a:t>
            </a: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 der Jahreszeiten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Die Zeitung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Der Hund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Dialektik</a:t>
            </a:r>
            <a:endPar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Duschen</a:t>
            </a: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Schwimmen</a:t>
            </a:r>
            <a:endPar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Alte </a:t>
            </a: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Musik</a:t>
            </a:r>
            <a:endPar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Bequeme</a:t>
            </a: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Schuhe</a:t>
            </a:r>
            <a:endPar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Begreifen</a:t>
            </a:r>
            <a:endPar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Neue </a:t>
            </a: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Musik</a:t>
            </a:r>
            <a:endPar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Schreiben</a:t>
            </a: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Pflanzen</a:t>
            </a:r>
            <a:endPar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Reisen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err="1">
                <a:ln>
                  <a:noFill/>
                </a:ln>
                <a:solidFill>
                  <a:srgbClr val="115076"/>
                </a:solidFill>
                <a:effectLst/>
                <a:uLnTx/>
                <a:uFillTx/>
                <a:latin typeface="Century Gothic" panose="020F0302020204030204"/>
                <a:ea typeface="+mn-ea"/>
                <a:cs typeface="+mn-cs"/>
              </a:rPr>
              <a:t>Singen</a:t>
            </a:r>
            <a:endPar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115076"/>
                </a:solidFill>
                <a:effectLst/>
                <a:uLnTx/>
                <a:uFillTx/>
                <a:latin typeface="Century Gothic" panose="020F0302020204030204"/>
                <a:ea typeface="+mn-ea"/>
                <a:cs typeface="+mn-cs"/>
              </a:rPr>
              <a:t>Freundlich sein.</a:t>
            </a:r>
          </a:p>
        </p:txBody>
      </p:sp>
    </p:spTree>
    <p:extLst>
      <p:ext uri="{BB962C8B-B14F-4D97-AF65-F5344CB8AC3E}">
        <p14:creationId xmlns:p14="http://schemas.microsoft.com/office/powerpoint/2010/main" val="1576897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20" name="TextBox 19">
            <a:extLst>
              <a:ext uri="{FF2B5EF4-FFF2-40B4-BE49-F238E27FC236}">
                <a16:creationId xmlns:a16="http://schemas.microsoft.com/office/drawing/2014/main" id="{B2B46D8B-74B5-4A84-B057-6D17125FFD56}"/>
              </a:ext>
            </a:extLst>
          </p:cNvPr>
          <p:cNvSpPr txBox="1"/>
          <p:nvPr/>
        </p:nvSpPr>
        <p:spPr>
          <a:xfrm>
            <a:off x="175149" y="1395715"/>
            <a:ext cx="9750706" cy="523220"/>
          </a:xfrm>
          <a:prstGeom prst="rect">
            <a:avLst/>
          </a:prstGeom>
          <a:noFill/>
        </p:spPr>
        <p:txBody>
          <a:bodyPr wrap="square" rtlCol="0">
            <a:spAutoFit/>
          </a:bodyPr>
          <a:lstStyle/>
          <a:p>
            <a:pPr>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lang="en-GB" sz="2800" b="1" dirty="0">
                <a:solidFill>
                  <a:srgbClr val="FF6600"/>
                </a:solidFill>
                <a:latin typeface="Century Gothic" panose="020B0502020202020204" pitchFamily="34" charset="0"/>
              </a:rPr>
              <a:t>Year 8 German Term 1.1 Week 6</a:t>
            </a:r>
          </a:p>
        </p:txBody>
      </p:sp>
      <p:sp>
        <p:nvSpPr>
          <p:cNvPr id="21" name="TextBox 20">
            <a:extLst>
              <a:ext uri="{FF2B5EF4-FFF2-40B4-BE49-F238E27FC236}">
                <a16:creationId xmlns:a16="http://schemas.microsoft.com/office/drawing/2014/main" id="{BDFB773A-8DED-4F84-AC9B-DC2252DC0483}"/>
              </a:ext>
            </a:extLst>
          </p:cNvPr>
          <p:cNvSpPr txBox="1"/>
          <p:nvPr/>
        </p:nvSpPr>
        <p:spPr>
          <a:xfrm>
            <a:off x="175149" y="2745243"/>
            <a:ext cx="10113605" cy="523220"/>
          </a:xfrm>
          <a:prstGeom prst="rect">
            <a:avLst/>
          </a:prstGeom>
          <a:noFill/>
        </p:spPr>
        <p:txBody>
          <a:bodyPr wrap="square" rtlCol="0">
            <a:spAutoFit/>
          </a:bodyPr>
          <a:lstStyle/>
          <a:p>
            <a:pPr lvl="0">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lang="en-GB" sz="2800" b="1" dirty="0">
                <a:solidFill>
                  <a:srgbClr val="FF6600"/>
                </a:solidFill>
                <a:latin typeface="Century Gothic" panose="020B0502020202020204" pitchFamily="34" charset="0"/>
              </a:rPr>
              <a:t>Year 8 German Term 1.1 Week 2</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8F6D676A-FBBA-4069-A10C-03DB83B95CC4}"/>
              </a:ext>
            </a:extLst>
          </p:cNvPr>
          <p:cNvSpPr txBox="1"/>
          <p:nvPr/>
        </p:nvSpPr>
        <p:spPr>
          <a:xfrm>
            <a:off x="175149" y="4230328"/>
            <a:ext cx="9750706" cy="523220"/>
          </a:xfrm>
          <a:prstGeom prst="rect">
            <a:avLst/>
          </a:prstGeom>
          <a:noFill/>
        </p:spPr>
        <p:txBody>
          <a:bodyPr wrap="square" rtlCol="0">
            <a:spAutoFit/>
          </a:bodyPr>
          <a:lstStyle/>
          <a:p>
            <a:pPr lvl="0">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lang="en-GB" sz="2800" b="1" dirty="0">
                <a:solidFill>
                  <a:srgbClr val="FF6600"/>
                </a:solidFill>
                <a:latin typeface="Century Gothic" panose="020B0502020202020204" pitchFamily="34" charset="0"/>
              </a:rPr>
              <a:t>Year 7 German Term 3.1 Week 4</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 name="Picture 3" descr="A close up of a logo&#10;&#10;Description automatically generated">
            <a:extLst>
              <a:ext uri="{FF2B5EF4-FFF2-40B4-BE49-F238E27FC236}">
                <a16:creationId xmlns:a16="http://schemas.microsoft.com/office/drawing/2014/main" id="{E5A580C8-439F-4A30-A51C-70F00BECAE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1889" y="3965209"/>
            <a:ext cx="1321372" cy="1321372"/>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14E00F7B-3720-44A2-BEBF-411086A9AF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1889" y="2375892"/>
            <a:ext cx="1321372" cy="1321372"/>
          </a:xfrm>
          <a:prstGeom prst="rect">
            <a:avLst/>
          </a:prstGeom>
        </p:spPr>
      </p:pic>
      <p:pic>
        <p:nvPicPr>
          <p:cNvPr id="24" name="Picture 23" descr="A picture containing clock&#10;&#10;Description automatically generated">
            <a:extLst>
              <a:ext uri="{FF2B5EF4-FFF2-40B4-BE49-F238E27FC236}">
                <a16:creationId xmlns:a16="http://schemas.microsoft.com/office/drawing/2014/main" id="{14C9AC2A-68B8-49D7-9BD1-60344B9DE9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5856" y="909245"/>
            <a:ext cx="1302965" cy="1302965"/>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02996"/>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369" y="1204646"/>
            <a:ext cx="9750706" cy="523220"/>
          </a:xfrm>
          <a:prstGeom prst="rect">
            <a:avLst/>
          </a:prstGeom>
          <a:noFill/>
        </p:spPr>
        <p:txBody>
          <a:bodyPr wrap="square" rtlCol="0">
            <a:spAutoFit/>
          </a:bodyPr>
          <a:lstStyle/>
          <a:p>
            <a:pPr algn="ctr">
              <a:tabLst>
                <a:tab pos="2865755" algn="ctr"/>
                <a:tab pos="5731510" algn="r"/>
              </a:tabLst>
            </a:pPr>
            <a:r>
              <a:rPr lang="en-GB" sz="2800" b="1" dirty="0">
                <a:solidFill>
                  <a:srgbClr val="5B9BD5">
                    <a:lumMod val="50000"/>
                  </a:srgbClr>
                </a:solidFill>
                <a:ea typeface="Calibri" panose="020F0502020204030204" pitchFamily="34" charset="0"/>
                <a:cs typeface="Calibri" panose="020F0502020204030204" pitchFamily="34" charset="0"/>
              </a:rPr>
              <a:t>Vocabulary Learning Homework</a:t>
            </a:r>
            <a:r>
              <a:rPr lang="en-GB" sz="2800" b="1" dirty="0">
                <a:solidFill>
                  <a:srgbClr val="5B9BD5">
                    <a:lumMod val="50000"/>
                  </a:srgbClr>
                </a:solidFill>
                <a:ea typeface="Calibri" panose="020F0502020204030204" pitchFamily="34" charset="0"/>
                <a:cs typeface="Times New Roman" panose="02020603050405020304" pitchFamily="18" charset="0"/>
              </a:rPr>
              <a:t> </a:t>
            </a:r>
            <a:r>
              <a:rPr lang="en-GB" sz="2800" b="1" dirty="0" smtClean="0">
                <a:solidFill>
                  <a:srgbClr val="5B9BD5">
                    <a:lumMod val="50000"/>
                  </a:srgbClr>
                </a:solidFill>
                <a:ea typeface="Calibri" panose="020F0502020204030204" pitchFamily="34" charset="0"/>
                <a:cs typeface="Times New Roman" panose="02020603050405020304" pitchFamily="18" charset="0"/>
              </a:rPr>
              <a:t>(Y8, </a:t>
            </a:r>
            <a:r>
              <a:rPr lang="en-GB" sz="2800" b="1" dirty="0" smtClean="0">
                <a:solidFill>
                  <a:srgbClr val="5B9BD5">
                    <a:lumMod val="50000"/>
                  </a:srgbClr>
                </a:solidFill>
                <a:ea typeface="Calibri" panose="020F0502020204030204" pitchFamily="34" charset="0"/>
                <a:cs typeface="Calibri" panose="020F0502020204030204" pitchFamily="34" charset="0"/>
              </a:rPr>
              <a:t>Term 1.1, </a:t>
            </a:r>
            <a:r>
              <a:rPr lang="en-GB" sz="2800" b="1" dirty="0">
                <a:solidFill>
                  <a:srgbClr val="5B9BD5">
                    <a:lumMod val="50000"/>
                  </a:srgbClr>
                </a:solidFill>
                <a:ea typeface="Calibri" panose="020F0502020204030204" pitchFamily="34" charset="0"/>
                <a:cs typeface="Calibri" panose="020F0502020204030204" pitchFamily="34" charset="0"/>
              </a:rPr>
              <a:t>Week 6</a:t>
            </a:r>
            <a:r>
              <a:rPr lang="en-GB" sz="2800" b="1" dirty="0" smtClean="0">
                <a:solidFill>
                  <a:srgbClr val="5B9BD5">
                    <a:lumMod val="50000"/>
                  </a:srgbClr>
                </a:solidFill>
                <a:ea typeface="Calibri" panose="020F0502020204030204" pitchFamily="34" charset="0"/>
                <a:cs typeface="Calibri" panose="020F0502020204030204" pitchFamily="34" charset="0"/>
              </a:rPr>
              <a:t>)</a:t>
            </a:r>
            <a:endParaRPr lang="en-GB" sz="2800" dirty="0">
              <a:solidFill>
                <a:srgbClr val="5B9BD5">
                  <a:lumMod val="50000"/>
                </a:srgbClr>
              </a:solidFill>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hlinkClick r:id="rId5"/>
              </a:rPr>
              <a:t>Audio </a:t>
            </a:r>
            <a:r>
              <a:rPr lang="en-GB" sz="2400" dirty="0" smtClean="0">
                <a:solidFill>
                  <a:srgbClr val="115076"/>
                </a:solidFill>
                <a:hlinkClick r:id="rId5"/>
              </a:rPr>
              <a:t>file</a:t>
            </a:r>
            <a:endParaRPr lang="en-GB" sz="2400" dirty="0">
              <a:solidFill>
                <a:srgbClr val="115076"/>
              </a:solidFill>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hlinkClick r:id="rId6"/>
              </a:rPr>
              <a:t>Student </a:t>
            </a:r>
            <a:r>
              <a:rPr lang="en-GB" sz="2400" dirty="0" smtClean="0">
                <a:solidFill>
                  <a:srgbClr val="115076"/>
                </a:solidFill>
                <a:hlinkClick r:id="rId6"/>
              </a:rPr>
              <a:t>worksheet</a:t>
            </a:r>
            <a:endParaRPr lang="en-GB" sz="2400" dirty="0">
              <a:solidFill>
                <a:srgbClr val="115076"/>
              </a:solidFill>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hlinkClick r:id="rId7"/>
              </a:rPr>
              <a:t>Quizlet link</a:t>
            </a:r>
            <a:r>
              <a:rPr lang="en-GB" sz="2400" dirty="0">
                <a:solidFill>
                  <a:prstClr val="black"/>
                </a:solidFill>
              </a:rPr>
              <a:t/>
            </a:r>
            <a:br>
              <a:rPr lang="en-GB" sz="2400" dirty="0">
                <a:solidFill>
                  <a:prstClr val="black"/>
                </a:solidFill>
              </a:rPr>
            </a:br>
            <a:endParaRPr lang="en-GB" sz="2400" dirty="0">
              <a:solidFill>
                <a:srgbClr val="115076"/>
              </a:solidFill>
            </a:endParaRPr>
          </a:p>
        </p:txBody>
      </p:sp>
      <p:sp>
        <p:nvSpPr>
          <p:cNvPr id="2" name="Rectangle 1"/>
          <p:cNvSpPr/>
          <p:nvPr/>
        </p:nvSpPr>
        <p:spPr>
          <a:xfrm>
            <a:off x="175149" y="5373936"/>
            <a:ext cx="11066804" cy="984885"/>
          </a:xfrm>
          <a:prstGeom prst="rect">
            <a:avLst/>
          </a:prstGeom>
        </p:spPr>
        <p:txBody>
          <a:bodyPr wrap="square">
            <a:spAutoFit/>
          </a:bodyPr>
          <a:lstStyle/>
          <a:p>
            <a:pPr>
              <a:defRPr/>
            </a:pPr>
            <a:r>
              <a:rPr lang="en-GB" sz="2000" b="1" dirty="0">
                <a:solidFill>
                  <a:srgbClr val="5B9BD5">
                    <a:lumMod val="50000"/>
                  </a:srgbClr>
                </a:solidFill>
              </a:rPr>
              <a:t>In addition, revisit:	</a:t>
            </a:r>
            <a:r>
              <a:rPr lang="en-GB" sz="2000" dirty="0" smtClean="0">
                <a:solidFill>
                  <a:srgbClr val="5B9BD5">
                    <a:lumMod val="50000"/>
                  </a:srgbClr>
                </a:solidFill>
                <a:hlinkClick r:id="rId8"/>
              </a:rPr>
              <a:t>Year 8 Term 1.1 </a:t>
            </a:r>
            <a:r>
              <a:rPr lang="en-GB" sz="2000" dirty="0">
                <a:solidFill>
                  <a:srgbClr val="5B9BD5">
                    <a:lumMod val="50000"/>
                  </a:srgbClr>
                </a:solidFill>
                <a:hlinkClick r:id="rId8"/>
              </a:rPr>
              <a:t>Week </a:t>
            </a:r>
            <a:r>
              <a:rPr lang="en-GB" sz="2000" dirty="0" smtClean="0">
                <a:solidFill>
                  <a:srgbClr val="5B9BD5">
                    <a:lumMod val="50000"/>
                  </a:srgbClr>
                </a:solidFill>
                <a:hlinkClick r:id="rId8"/>
              </a:rPr>
              <a:t>2</a:t>
            </a:r>
            <a:endParaRPr lang="en-GB" sz="2000" dirty="0">
              <a:solidFill>
                <a:srgbClr val="5B9BD5">
                  <a:lumMod val="50000"/>
                </a:srgbClr>
              </a:solidFill>
            </a:endParaRPr>
          </a:p>
          <a:p>
            <a:pPr>
              <a:defRPr/>
            </a:pPr>
            <a:r>
              <a:rPr lang="en-GB" sz="2000" dirty="0">
                <a:solidFill>
                  <a:srgbClr val="5B9BD5">
                    <a:lumMod val="50000"/>
                  </a:srgbClr>
                </a:solidFill>
              </a:rPr>
              <a:t>			</a:t>
            </a:r>
            <a:r>
              <a:rPr lang="en-GB" sz="2000" dirty="0" smtClean="0">
                <a:solidFill>
                  <a:srgbClr val="5B9BD5">
                    <a:lumMod val="50000"/>
                  </a:srgbClr>
                </a:solidFill>
                <a:hlinkClick r:id="rId9"/>
              </a:rPr>
              <a:t>Year 7 Term 3.1 </a:t>
            </a:r>
            <a:r>
              <a:rPr lang="en-GB" sz="2000" dirty="0">
                <a:solidFill>
                  <a:srgbClr val="5B9BD5">
                    <a:lumMod val="50000"/>
                  </a:srgbClr>
                </a:solidFill>
                <a:hlinkClick r:id="rId9"/>
              </a:rPr>
              <a:t>Week </a:t>
            </a:r>
            <a:r>
              <a:rPr lang="en-GB" sz="2000" dirty="0" smtClean="0">
                <a:solidFill>
                  <a:srgbClr val="5B9BD5">
                    <a:lumMod val="50000"/>
                  </a:srgbClr>
                </a:solidFill>
                <a:hlinkClick r:id="rId9"/>
              </a:rPr>
              <a:t>4</a:t>
            </a:r>
            <a:r>
              <a:rPr lang="en-GB" sz="2000" dirty="0">
                <a:solidFill>
                  <a:srgbClr val="5B9BD5">
                    <a:lumMod val="50000"/>
                  </a:srgbClr>
                </a:solidFill>
              </a:rPr>
              <a:t/>
            </a:r>
            <a:br>
              <a:rPr lang="en-GB" sz="2000" dirty="0">
                <a:solidFill>
                  <a:srgbClr val="5B9BD5">
                    <a:lumMod val="50000"/>
                  </a:srgbClr>
                </a:solidFill>
              </a:rPr>
            </a:br>
            <a:endParaRPr lang="en-GB" dirty="0">
              <a:solidFill>
                <a:prstClr val="black"/>
              </a:solidFill>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6" name="Picture 15">
            <a:extLst>
              <a:ext uri="{FF2B5EF4-FFF2-40B4-BE49-F238E27FC236}">
                <a16:creationId xmlns:a16="http://schemas.microsoft.com/office/drawing/2014/main" id="{67349300-1993-2944-AE96-EB74704F5E38}"/>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403600" y="2528612"/>
            <a:ext cx="1167130" cy="1167130"/>
          </a:xfrm>
          <a:prstGeom prst="rect">
            <a:avLst/>
          </a:prstGeom>
        </p:spPr>
      </p:pic>
    </p:spTree>
    <p:extLst>
      <p:ext uri="{BB962C8B-B14F-4D97-AF65-F5344CB8AC3E}">
        <p14:creationId xmlns:p14="http://schemas.microsoft.com/office/powerpoint/2010/main" val="2921690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a:solidFill>
                  <a:srgbClr val="FFCC00"/>
                </a:solidFill>
              </a:rPr>
              <a:t>ai</a:t>
            </a:r>
            <a:endParaRPr lang="en-GB" dirty="0"/>
          </a:p>
        </p:txBody>
      </p:sp>
      <p:sp>
        <p:nvSpPr>
          <p:cNvPr id="2" name="Rectangle 1"/>
          <p:cNvSpPr/>
          <p:nvPr/>
        </p:nvSpPr>
        <p:spPr>
          <a:xfrm>
            <a:off x="3137499" y="4313746"/>
            <a:ext cx="591700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ai</a:t>
            </a:r>
            <a:r>
              <a:rPr kumimoji="0" lang="en-GB" sz="1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fisch</a:t>
            </a:r>
            <a:endParaRPr kumimoji="0" lang="en-GB" sz="1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pic>
        <p:nvPicPr>
          <p:cNvPr id="5" name="Picture 4" descr="A picture containing hat, clock&#10;&#10;Description automatically generated">
            <a:extLst>
              <a:ext uri="{FF2B5EF4-FFF2-40B4-BE49-F238E27FC236}">
                <a16:creationId xmlns:a16="http://schemas.microsoft.com/office/drawing/2014/main" id="{383C5831-BC17-4318-967D-D7666A32D2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5486" y="769001"/>
            <a:ext cx="7101010" cy="3550505"/>
          </a:xfrm>
          <a:prstGeom prst="rect">
            <a:avLst/>
          </a:prstGeom>
        </p:spPr>
      </p:pic>
    </p:spTree>
    <p:extLst>
      <p:ext uri="{BB962C8B-B14F-4D97-AF65-F5344CB8AC3E}">
        <p14:creationId xmlns:p14="http://schemas.microsoft.com/office/powerpoint/2010/main" val="183117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HAIFISCH.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HAIFISC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87921" cy="707849"/>
          </a:xfrm>
        </p:spPr>
        <p:txBody>
          <a:bodyPr>
            <a:normAutofit fontScale="90000"/>
          </a:bodyPr>
          <a:lstStyle/>
          <a:p>
            <a:r>
              <a:rPr lang="en-GB" sz="3600" b="1" dirty="0">
                <a:solidFill>
                  <a:schemeClr val="bg1"/>
                </a:solidFill>
              </a:rPr>
              <a:t>Auf Deutsch und auf </a:t>
            </a:r>
            <a:r>
              <a:rPr lang="en-GB" sz="3600" b="1" dirty="0" err="1">
                <a:solidFill>
                  <a:schemeClr val="bg1"/>
                </a:solidFill>
              </a:rPr>
              <a:t>Englisch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graphicFrame>
        <p:nvGraphicFramePr>
          <p:cNvPr id="6" name="Table 5">
            <a:extLst>
              <a:ext uri="{FF2B5EF4-FFF2-40B4-BE49-F238E27FC236}">
                <a16:creationId xmlns:a16="http://schemas.microsoft.com/office/drawing/2014/main" id="{EE2E2FA8-A170-4DDE-A38F-1421A2774889}"/>
              </a:ext>
            </a:extLst>
          </p:cNvPr>
          <p:cNvGraphicFramePr>
            <a:graphicFrameLocks noGrp="1"/>
          </p:cNvGraphicFramePr>
          <p:nvPr>
            <p:extLst>
              <p:ext uri="{D42A27DB-BD31-4B8C-83A1-F6EECF244321}">
                <p14:modId xmlns:p14="http://schemas.microsoft.com/office/powerpoint/2010/main" val="1272724747"/>
              </p:ext>
            </p:extLst>
          </p:nvPr>
        </p:nvGraphicFramePr>
        <p:xfrm>
          <a:off x="576214" y="1782263"/>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graphicFrame>
        <p:nvGraphicFramePr>
          <p:cNvPr id="7" name="Table 6">
            <a:extLst>
              <a:ext uri="{FF2B5EF4-FFF2-40B4-BE49-F238E27FC236}">
                <a16:creationId xmlns:a16="http://schemas.microsoft.com/office/drawing/2014/main" id="{E90D2517-F52D-4285-B265-4025E4353939}"/>
              </a:ext>
            </a:extLst>
          </p:cNvPr>
          <p:cNvGraphicFramePr>
            <a:graphicFrameLocks noGrp="1"/>
          </p:cNvGraphicFramePr>
          <p:nvPr>
            <p:extLst>
              <p:ext uri="{D42A27DB-BD31-4B8C-83A1-F6EECF244321}">
                <p14:modId xmlns:p14="http://schemas.microsoft.com/office/powerpoint/2010/main" val="433222304"/>
              </p:ext>
            </p:extLst>
          </p:nvPr>
        </p:nvGraphicFramePr>
        <p:xfrm>
          <a:off x="6215788" y="1785095"/>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sp>
        <p:nvSpPr>
          <p:cNvPr id="8" name="Action Button: Custom 16">
            <a:hlinkClick r:id="" action="ppaction://noaction" highlightClick="1">
              <a:snd r:embed="rId5" name="SSC_Detail.wav"/>
            </a:hlinkClick>
            <a:extLst>
              <a:ext uri="{FF2B5EF4-FFF2-40B4-BE49-F238E27FC236}">
                <a16:creationId xmlns:a16="http://schemas.microsoft.com/office/drawing/2014/main" id="{51E50ED1-EA37-4B14-B4C1-2FF27F7D6A45}"/>
              </a:ext>
            </a:extLst>
          </p:cNvPr>
          <p:cNvSpPr/>
          <p:nvPr/>
        </p:nvSpPr>
        <p:spPr>
          <a:xfrm>
            <a:off x="840841" y="203853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6" name="SSC_Mai.wav"/>
            </a:hlinkClick>
            <a:extLst>
              <a:ext uri="{FF2B5EF4-FFF2-40B4-BE49-F238E27FC236}">
                <a16:creationId xmlns:a16="http://schemas.microsoft.com/office/drawing/2014/main" id="{837A8094-56B5-46B8-9054-735309FE0F8A}"/>
              </a:ext>
            </a:extLst>
          </p:cNvPr>
          <p:cNvSpPr/>
          <p:nvPr/>
        </p:nvSpPr>
        <p:spPr>
          <a:xfrm>
            <a:off x="840841" y="29397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7" name="SSC_Haifisch.wav"/>
            </a:hlinkClick>
            <a:extLst>
              <a:ext uri="{FF2B5EF4-FFF2-40B4-BE49-F238E27FC236}">
                <a16:creationId xmlns:a16="http://schemas.microsoft.com/office/drawing/2014/main" id="{6643DBCA-8674-4D8B-B160-30DCCFF88AB4}"/>
              </a:ext>
            </a:extLst>
          </p:cNvPr>
          <p:cNvSpPr/>
          <p:nvPr/>
        </p:nvSpPr>
        <p:spPr>
          <a:xfrm>
            <a:off x="838763" y="38342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8" name="SSC_Email.wav"/>
            </a:hlinkClick>
            <a:extLst>
              <a:ext uri="{FF2B5EF4-FFF2-40B4-BE49-F238E27FC236}">
                <a16:creationId xmlns:a16="http://schemas.microsoft.com/office/drawing/2014/main" id="{5197DA1B-B106-4D19-89D8-FE4FC8D85979}"/>
              </a:ext>
            </a:extLst>
          </p:cNvPr>
          <p:cNvSpPr/>
          <p:nvPr/>
        </p:nvSpPr>
        <p:spPr>
          <a:xfrm>
            <a:off x="838763" y="47395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9" name="SSC_Mainz.wav"/>
            </a:hlinkClick>
            <a:extLst>
              <a:ext uri="{FF2B5EF4-FFF2-40B4-BE49-F238E27FC236}">
                <a16:creationId xmlns:a16="http://schemas.microsoft.com/office/drawing/2014/main" id="{86D90FB3-DDFD-49B3-A3A4-6D2C231A158B}"/>
              </a:ext>
            </a:extLst>
          </p:cNvPr>
          <p:cNvSpPr/>
          <p:nvPr/>
        </p:nvSpPr>
        <p:spPr>
          <a:xfrm>
            <a:off x="838763" y="568910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10" name="SSC_trainieren.wav"/>
            </a:hlinkClick>
            <a:extLst>
              <a:ext uri="{FF2B5EF4-FFF2-40B4-BE49-F238E27FC236}">
                <a16:creationId xmlns:a16="http://schemas.microsoft.com/office/drawing/2014/main" id="{89DE80AC-1429-4FD9-B310-CE674F42474A}"/>
              </a:ext>
            </a:extLst>
          </p:cNvPr>
          <p:cNvSpPr/>
          <p:nvPr/>
        </p:nvSpPr>
        <p:spPr>
          <a:xfrm>
            <a:off x="6510983" y="20440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1" name="SSC_Puffmais.wav"/>
            </a:hlinkClick>
            <a:extLst>
              <a:ext uri="{FF2B5EF4-FFF2-40B4-BE49-F238E27FC236}">
                <a16:creationId xmlns:a16="http://schemas.microsoft.com/office/drawing/2014/main" id="{E76AC92D-44CA-4A8E-9A1E-569CAE3EE6AC}"/>
              </a:ext>
            </a:extLst>
          </p:cNvPr>
          <p:cNvSpPr/>
          <p:nvPr/>
        </p:nvSpPr>
        <p:spPr>
          <a:xfrm>
            <a:off x="6510983" y="29526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2" name="SSC_Kaiserin.wav"/>
            </a:hlinkClick>
            <a:extLst>
              <a:ext uri="{FF2B5EF4-FFF2-40B4-BE49-F238E27FC236}">
                <a16:creationId xmlns:a16="http://schemas.microsoft.com/office/drawing/2014/main" id="{B8229850-BE93-4415-86B1-7EDFE97B7EBD}"/>
              </a:ext>
            </a:extLst>
          </p:cNvPr>
          <p:cNvSpPr/>
          <p:nvPr/>
        </p:nvSpPr>
        <p:spPr>
          <a:xfrm>
            <a:off x="6510983" y="384714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6" name="Action Button: Custom 16">
            <a:hlinkClick r:id="" action="ppaction://noaction" highlightClick="1">
              <a:snd r:embed="rId13" name="SSC_unfair.wav"/>
            </a:hlinkClick>
            <a:extLst>
              <a:ext uri="{FF2B5EF4-FFF2-40B4-BE49-F238E27FC236}">
                <a16:creationId xmlns:a16="http://schemas.microsoft.com/office/drawing/2014/main" id="{68192BA2-5672-4475-A5AE-FE65DFFBC7BF}"/>
              </a:ext>
            </a:extLst>
          </p:cNvPr>
          <p:cNvSpPr/>
          <p:nvPr/>
        </p:nvSpPr>
        <p:spPr>
          <a:xfrm>
            <a:off x="6510983" y="47564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7" name="Action Button: Custom 16">
            <a:hlinkClick r:id="" action="ppaction://noaction" highlightClick="1">
              <a:snd r:embed="rId14" name="SSC_Taiwaner.wav"/>
            </a:hlinkClick>
            <a:extLst>
              <a:ext uri="{FF2B5EF4-FFF2-40B4-BE49-F238E27FC236}">
                <a16:creationId xmlns:a16="http://schemas.microsoft.com/office/drawing/2014/main" id="{2A60550D-9779-46CA-B80F-F5820A7577F5}"/>
              </a:ext>
            </a:extLst>
          </p:cNvPr>
          <p:cNvSpPr/>
          <p:nvPr/>
        </p:nvSpPr>
        <p:spPr>
          <a:xfrm>
            <a:off x="6510983" y="570198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8" name="TextBox 17">
            <a:extLst>
              <a:ext uri="{FF2B5EF4-FFF2-40B4-BE49-F238E27FC236}">
                <a16:creationId xmlns:a16="http://schemas.microsoft.com/office/drawing/2014/main" id="{5A0DB59E-D1E1-44D8-B70B-440DC1FD56D0}"/>
              </a:ext>
            </a:extLst>
          </p:cNvPr>
          <p:cNvSpPr txBox="1"/>
          <p:nvPr/>
        </p:nvSpPr>
        <p:spPr>
          <a:xfrm>
            <a:off x="4091762" y="1116608"/>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[ai]</a:t>
            </a:r>
          </a:p>
        </p:txBody>
      </p:sp>
      <p:sp>
        <p:nvSpPr>
          <p:cNvPr id="19" name="TextBox 18">
            <a:extLst>
              <a:ext uri="{FF2B5EF4-FFF2-40B4-BE49-F238E27FC236}">
                <a16:creationId xmlns:a16="http://schemas.microsoft.com/office/drawing/2014/main" id="{52552520-0890-4A4E-BD64-5A503331FE8C}"/>
              </a:ext>
            </a:extLst>
          </p:cNvPr>
          <p:cNvSpPr txBox="1"/>
          <p:nvPr/>
        </p:nvSpPr>
        <p:spPr>
          <a:xfrm>
            <a:off x="4911438" y="1116608"/>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[ai]</a:t>
            </a:r>
          </a:p>
        </p:txBody>
      </p:sp>
      <p:pic>
        <p:nvPicPr>
          <p:cNvPr id="20" name="Picture 19">
            <a:extLst>
              <a:ext uri="{FF2B5EF4-FFF2-40B4-BE49-F238E27FC236}">
                <a16:creationId xmlns:a16="http://schemas.microsoft.com/office/drawing/2014/main" id="{985FF1F6-7EDC-41C0-B0D4-C556A6EDAF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74747" y="2082065"/>
            <a:ext cx="457866" cy="476944"/>
          </a:xfrm>
          <a:prstGeom prst="rect">
            <a:avLst/>
          </a:prstGeom>
        </p:spPr>
      </p:pic>
      <p:pic>
        <p:nvPicPr>
          <p:cNvPr id="21" name="Picture 20">
            <a:extLst>
              <a:ext uri="{FF2B5EF4-FFF2-40B4-BE49-F238E27FC236}">
                <a16:creationId xmlns:a16="http://schemas.microsoft.com/office/drawing/2014/main" id="{5126D47F-260A-472F-842A-7F2245BDFE3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56730" y="2946461"/>
            <a:ext cx="457866" cy="476944"/>
          </a:xfrm>
          <a:prstGeom prst="rect">
            <a:avLst/>
          </a:prstGeom>
        </p:spPr>
      </p:pic>
      <p:pic>
        <p:nvPicPr>
          <p:cNvPr id="22" name="Picture 21">
            <a:extLst>
              <a:ext uri="{FF2B5EF4-FFF2-40B4-BE49-F238E27FC236}">
                <a16:creationId xmlns:a16="http://schemas.microsoft.com/office/drawing/2014/main" id="{D4CE28FC-238E-41EC-9E4A-00CBCB7069A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56730" y="3864275"/>
            <a:ext cx="457866" cy="476944"/>
          </a:xfrm>
          <a:prstGeom prst="rect">
            <a:avLst/>
          </a:prstGeom>
        </p:spPr>
      </p:pic>
      <p:pic>
        <p:nvPicPr>
          <p:cNvPr id="23" name="Picture 22">
            <a:extLst>
              <a:ext uri="{FF2B5EF4-FFF2-40B4-BE49-F238E27FC236}">
                <a16:creationId xmlns:a16="http://schemas.microsoft.com/office/drawing/2014/main" id="{0C7D4434-DBA4-4B41-A301-80ED8842A9A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38280" y="4775118"/>
            <a:ext cx="457866" cy="476944"/>
          </a:xfrm>
          <a:prstGeom prst="rect">
            <a:avLst/>
          </a:prstGeom>
        </p:spPr>
      </p:pic>
      <p:pic>
        <p:nvPicPr>
          <p:cNvPr id="24" name="Picture 23">
            <a:extLst>
              <a:ext uri="{FF2B5EF4-FFF2-40B4-BE49-F238E27FC236}">
                <a16:creationId xmlns:a16="http://schemas.microsoft.com/office/drawing/2014/main" id="{6CDBE120-50F2-4B31-AF2A-74997BCC63A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28988" y="5689104"/>
            <a:ext cx="457866" cy="476944"/>
          </a:xfrm>
          <a:prstGeom prst="rect">
            <a:avLst/>
          </a:prstGeom>
        </p:spPr>
      </p:pic>
      <p:pic>
        <p:nvPicPr>
          <p:cNvPr id="25" name="Picture 24">
            <a:extLst>
              <a:ext uri="{FF2B5EF4-FFF2-40B4-BE49-F238E27FC236}">
                <a16:creationId xmlns:a16="http://schemas.microsoft.com/office/drawing/2014/main" id="{D9ED3A7D-75B5-4179-BF74-CEF38EF674E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95456" y="1966542"/>
            <a:ext cx="457866" cy="476944"/>
          </a:xfrm>
          <a:prstGeom prst="rect">
            <a:avLst/>
          </a:prstGeom>
        </p:spPr>
      </p:pic>
      <p:pic>
        <p:nvPicPr>
          <p:cNvPr id="26" name="Picture 25">
            <a:extLst>
              <a:ext uri="{FF2B5EF4-FFF2-40B4-BE49-F238E27FC236}">
                <a16:creationId xmlns:a16="http://schemas.microsoft.com/office/drawing/2014/main" id="{5B7664F7-3C9D-43EC-91FA-DD6CD446A4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37992" y="2865517"/>
            <a:ext cx="457866" cy="476944"/>
          </a:xfrm>
          <a:prstGeom prst="rect">
            <a:avLst/>
          </a:prstGeom>
        </p:spPr>
      </p:pic>
      <p:pic>
        <p:nvPicPr>
          <p:cNvPr id="27" name="Picture 26">
            <a:extLst>
              <a:ext uri="{FF2B5EF4-FFF2-40B4-BE49-F238E27FC236}">
                <a16:creationId xmlns:a16="http://schemas.microsoft.com/office/drawing/2014/main" id="{8FD943F3-38AE-491E-B85A-6B9618AAF23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37992" y="3783331"/>
            <a:ext cx="457866" cy="476944"/>
          </a:xfrm>
          <a:prstGeom prst="rect">
            <a:avLst/>
          </a:prstGeom>
        </p:spPr>
      </p:pic>
      <p:pic>
        <p:nvPicPr>
          <p:cNvPr id="28" name="Picture 27">
            <a:extLst>
              <a:ext uri="{FF2B5EF4-FFF2-40B4-BE49-F238E27FC236}">
                <a16:creationId xmlns:a16="http://schemas.microsoft.com/office/drawing/2014/main" id="{1F528C60-C4BD-4509-8DAB-69A32FB7705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19542" y="4694174"/>
            <a:ext cx="457866" cy="476944"/>
          </a:xfrm>
          <a:prstGeom prst="rect">
            <a:avLst/>
          </a:prstGeom>
        </p:spPr>
      </p:pic>
      <p:pic>
        <p:nvPicPr>
          <p:cNvPr id="29" name="Picture 28">
            <a:extLst>
              <a:ext uri="{FF2B5EF4-FFF2-40B4-BE49-F238E27FC236}">
                <a16:creationId xmlns:a16="http://schemas.microsoft.com/office/drawing/2014/main" id="{7EDA3C40-0B43-4D75-B0E4-8679CE8728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10250" y="5608160"/>
            <a:ext cx="457866" cy="476944"/>
          </a:xfrm>
          <a:prstGeom prst="rect">
            <a:avLst/>
          </a:prstGeom>
        </p:spPr>
      </p:pic>
      <p:sp>
        <p:nvSpPr>
          <p:cNvPr id="30" name="TextBox 29">
            <a:extLst>
              <a:ext uri="{FF2B5EF4-FFF2-40B4-BE49-F238E27FC236}">
                <a16:creationId xmlns:a16="http://schemas.microsoft.com/office/drawing/2014/main" id="{5DD1D18A-FB7F-4C1B-946A-C88791D87FF0}"/>
              </a:ext>
            </a:extLst>
          </p:cNvPr>
          <p:cNvSpPr txBox="1"/>
          <p:nvPr/>
        </p:nvSpPr>
        <p:spPr>
          <a:xfrm>
            <a:off x="2300674" y="2090385"/>
            <a:ext cx="1040670" cy="461665"/>
          </a:xfrm>
          <a:prstGeom prst="rect">
            <a:avLst/>
          </a:prstGeom>
          <a:noFill/>
        </p:spPr>
        <p:txBody>
          <a:bodyPr wrap="none" rtlCol="0">
            <a:spAutoFit/>
          </a:bodyPr>
          <a:lstStyle/>
          <a:p>
            <a:pPr lvl="0">
              <a:defRPr/>
            </a:pPr>
            <a:r>
              <a:rPr lang="en-GB" sz="2400" b="1" dirty="0">
                <a:solidFill>
                  <a:srgbClr val="115076"/>
                </a:solidFill>
                <a:latin typeface="Century Gothic" panose="020F0302020204030204"/>
              </a:rPr>
              <a:t>Det</a:t>
            </a:r>
            <a:r>
              <a:rPr lang="en-GB" sz="2400" b="1" dirty="0">
                <a:solidFill>
                  <a:srgbClr val="DAA520"/>
                </a:solidFill>
                <a:latin typeface="Century Gothic" panose="020F0302020204030204"/>
              </a:rPr>
              <a:t>ai</a:t>
            </a:r>
            <a:r>
              <a:rPr lang="en-GB" sz="2400" b="1" dirty="0">
                <a:solidFill>
                  <a:srgbClr val="115076"/>
                </a:solidFill>
                <a:latin typeface="Century Gothic" panose="020F0302020204030204"/>
              </a:rPr>
              <a:t>l</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47B66D56-0E75-473C-A512-756232870B7D}"/>
              </a:ext>
            </a:extLst>
          </p:cNvPr>
          <p:cNvSpPr txBox="1"/>
          <p:nvPr/>
        </p:nvSpPr>
        <p:spPr>
          <a:xfrm>
            <a:off x="2264861" y="2950367"/>
            <a:ext cx="7393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a:t>
            </a:r>
            <a:r>
              <a:rPr lang="en-GB" sz="2400" b="1" dirty="0">
                <a:solidFill>
                  <a:srgbClr val="DAA520"/>
                </a:solidFill>
                <a:latin typeface="Century Gothic" panose="020F0302020204030204"/>
              </a:rPr>
              <a:t>ai</a:t>
            </a:r>
            <a:endParaRPr kumimoji="0" lang="en-GB" sz="2400" b="1" i="0" u="none" strike="noStrike" kern="1200" cap="none" spc="0" normalizeH="0" baseline="0" noProof="0" dirty="0">
              <a:ln>
                <a:noFill/>
              </a:ln>
              <a:solidFill>
                <a:srgbClr val="DAA520"/>
              </a:solidFill>
              <a:effectLst/>
              <a:uLnTx/>
              <a:uFillTx/>
              <a:latin typeface="Century Gothic" panose="020F0302020204030204"/>
            </a:endParaRPr>
          </a:p>
        </p:txBody>
      </p:sp>
      <p:sp>
        <p:nvSpPr>
          <p:cNvPr id="32" name="TextBox 31">
            <a:extLst>
              <a:ext uri="{FF2B5EF4-FFF2-40B4-BE49-F238E27FC236}">
                <a16:creationId xmlns:a16="http://schemas.microsoft.com/office/drawing/2014/main" id="{05CC315D-EABC-438C-B3AA-E50FC71706CE}"/>
              </a:ext>
            </a:extLst>
          </p:cNvPr>
          <p:cNvSpPr txBox="1"/>
          <p:nvPr/>
        </p:nvSpPr>
        <p:spPr>
          <a:xfrm>
            <a:off x="2300674" y="3810349"/>
            <a:ext cx="13484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ai</a:t>
            </a:r>
            <a:r>
              <a:rPr lang="en-GB" sz="2400" b="1" dirty="0" err="1">
                <a:solidFill>
                  <a:srgbClr val="115076"/>
                </a:solidFill>
                <a:latin typeface="Century Gothic" panose="020F0302020204030204"/>
              </a:rPr>
              <a:t>fisch</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EF09FF63-5400-406C-8595-576B0B440A69}"/>
              </a:ext>
            </a:extLst>
          </p:cNvPr>
          <p:cNvSpPr txBox="1"/>
          <p:nvPr/>
        </p:nvSpPr>
        <p:spPr>
          <a:xfrm>
            <a:off x="2262121" y="4709755"/>
            <a:ext cx="11031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E-M</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ai</a:t>
            </a:r>
            <a:r>
              <a:rPr lang="en-GB" sz="2400" b="1" dirty="0">
                <a:solidFill>
                  <a:srgbClr val="115076"/>
                </a:solidFill>
                <a:latin typeface="Century Gothic" panose="020F0302020204030204"/>
              </a:rPr>
              <a:t>l</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F790DFCD-15CD-41CB-A582-9DBB9E702B91}"/>
              </a:ext>
            </a:extLst>
          </p:cNvPr>
          <p:cNvSpPr txBox="1"/>
          <p:nvPr/>
        </p:nvSpPr>
        <p:spPr>
          <a:xfrm>
            <a:off x="2300674" y="5609161"/>
            <a:ext cx="1064715" cy="461665"/>
          </a:xfrm>
          <a:prstGeom prst="rect">
            <a:avLst/>
          </a:prstGeom>
          <a:noFill/>
        </p:spPr>
        <p:txBody>
          <a:bodyPr wrap="none" rtlCol="0">
            <a:spAutoFit/>
          </a:bodyPr>
          <a:lstStyle/>
          <a:p>
            <a:pPr>
              <a:defRPr/>
            </a:pPr>
            <a:r>
              <a:rPr lang="en-GB" sz="2400" b="1" dirty="0">
                <a:solidFill>
                  <a:srgbClr val="115076"/>
                </a:solidFill>
              </a:rPr>
              <a:t>M</a:t>
            </a:r>
            <a:r>
              <a:rPr lang="en-GB" sz="2400" b="1" dirty="0">
                <a:solidFill>
                  <a:srgbClr val="DAA520"/>
                </a:solidFill>
              </a:rPr>
              <a:t>ai</a:t>
            </a:r>
            <a:r>
              <a:rPr lang="en-GB" sz="2400" b="1" dirty="0">
                <a:solidFill>
                  <a:srgbClr val="115076"/>
                </a:solidFill>
                <a:latin typeface="Century Gothic" panose="020F0302020204030204"/>
              </a:rPr>
              <a:t>nz</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6005F2BC-525B-491F-B9D0-BD99A9C348FC}"/>
              </a:ext>
            </a:extLst>
          </p:cNvPr>
          <p:cNvSpPr txBox="1"/>
          <p:nvPr/>
        </p:nvSpPr>
        <p:spPr>
          <a:xfrm>
            <a:off x="8045172" y="2090385"/>
            <a:ext cx="1624163" cy="461665"/>
          </a:xfrm>
          <a:prstGeom prst="rect">
            <a:avLst/>
          </a:prstGeom>
          <a:noFill/>
        </p:spPr>
        <p:txBody>
          <a:bodyPr wrap="none" rtlCol="0">
            <a:spAutoFit/>
          </a:bodyPr>
          <a:lstStyle/>
          <a:p>
            <a:pPr lvl="0">
              <a:defRPr/>
            </a:pPr>
            <a:r>
              <a:rPr lang="en-GB" sz="2400" b="1" dirty="0">
                <a:solidFill>
                  <a:srgbClr val="115076"/>
                </a:solidFill>
                <a:latin typeface="Century Gothic" panose="020F0302020204030204"/>
              </a:rPr>
              <a:t>tr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ai</a:t>
            </a:r>
            <a:r>
              <a:rPr lang="en-GB" sz="2400" b="1" dirty="0" err="1">
                <a:solidFill>
                  <a:srgbClr val="115076"/>
                </a:solidFill>
                <a:latin typeface="Century Gothic" panose="020F0302020204030204"/>
              </a:rPr>
              <a:t>nieren</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A8DA8414-722E-47BF-8984-CFC658954D0F}"/>
              </a:ext>
            </a:extLst>
          </p:cNvPr>
          <p:cNvSpPr txBox="1"/>
          <p:nvPr/>
        </p:nvSpPr>
        <p:spPr>
          <a:xfrm>
            <a:off x="8009359" y="2950367"/>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Puffm</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ai</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AC0CCF21-8073-4484-A1A5-F7DC1AE7C5F5}"/>
              </a:ext>
            </a:extLst>
          </p:cNvPr>
          <p:cNvSpPr txBox="1"/>
          <p:nvPr/>
        </p:nvSpPr>
        <p:spPr>
          <a:xfrm>
            <a:off x="8045172" y="3810349"/>
            <a:ext cx="13404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r>
              <a:rPr lang="en-GB" sz="2400" b="1" dirty="0" err="1">
                <a:solidFill>
                  <a:srgbClr val="DAA520"/>
                </a:solidFill>
                <a:latin typeface="Century Gothic" panose="020F0302020204030204"/>
              </a:rPr>
              <a:t>ai</a:t>
            </a:r>
            <a:r>
              <a:rPr lang="en-GB" sz="2400" b="1" dirty="0" err="1">
                <a:solidFill>
                  <a:srgbClr val="115076"/>
                </a:solidFill>
                <a:latin typeface="Century Gothic" panose="020F0302020204030204"/>
              </a:rPr>
              <a:t>serin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C28D0A98-C904-4BC0-9BE2-97FE92DAAFF7}"/>
              </a:ext>
            </a:extLst>
          </p:cNvPr>
          <p:cNvSpPr txBox="1"/>
          <p:nvPr/>
        </p:nvSpPr>
        <p:spPr>
          <a:xfrm>
            <a:off x="8006619" y="4709755"/>
            <a:ext cx="10150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unf</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ai</a:t>
            </a:r>
            <a:r>
              <a:rPr lang="en-GB" sz="2400" b="1" dirty="0">
                <a:solidFill>
                  <a:srgbClr val="115076"/>
                </a:solidFill>
                <a:latin typeface="Century Gothic" panose="020F0302020204030204"/>
              </a:rPr>
              <a:t>r</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F7DDEBDD-C53E-47CE-938A-3BC65CE09D35}"/>
              </a:ext>
            </a:extLst>
          </p:cNvPr>
          <p:cNvSpPr txBox="1"/>
          <p:nvPr/>
        </p:nvSpPr>
        <p:spPr>
          <a:xfrm>
            <a:off x="8045172" y="5609161"/>
            <a:ext cx="1521570" cy="461665"/>
          </a:xfrm>
          <a:prstGeom prst="rect">
            <a:avLst/>
          </a:prstGeom>
          <a:noFill/>
        </p:spPr>
        <p:txBody>
          <a:bodyPr wrap="none" rtlCol="0">
            <a:spAutoFit/>
          </a:bodyPr>
          <a:lstStyle/>
          <a:p>
            <a:pPr>
              <a:defRPr/>
            </a:pPr>
            <a:r>
              <a:rPr lang="en-GB" sz="2400" b="1" dirty="0" err="1">
                <a:solidFill>
                  <a:srgbClr val="115076"/>
                </a:solidFill>
              </a:rPr>
              <a:t>T</a:t>
            </a:r>
            <a:r>
              <a:rPr lang="en-GB" sz="2400" b="1" dirty="0" err="1">
                <a:solidFill>
                  <a:srgbClr val="DAA520"/>
                </a:solidFill>
              </a:rPr>
              <a:t>ai</a:t>
            </a:r>
            <a:r>
              <a:rPr lang="en-GB" sz="2400" b="1" dirty="0" err="1">
                <a:solidFill>
                  <a:srgbClr val="115076"/>
                </a:solidFill>
                <a:latin typeface="Century Gothic" panose="020F0302020204030204"/>
              </a:rPr>
              <a:t>wa</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ner</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A3C60740-A10B-405C-AD6C-647B3BE678E8}"/>
              </a:ext>
            </a:extLst>
          </p:cNvPr>
          <p:cNvSpPr txBox="1"/>
          <p:nvPr/>
        </p:nvSpPr>
        <p:spPr>
          <a:xfrm>
            <a:off x="9734091" y="1130521"/>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[ai]</a:t>
            </a:r>
          </a:p>
        </p:txBody>
      </p:sp>
      <p:sp>
        <p:nvSpPr>
          <p:cNvPr id="41" name="TextBox 40">
            <a:extLst>
              <a:ext uri="{FF2B5EF4-FFF2-40B4-BE49-F238E27FC236}">
                <a16:creationId xmlns:a16="http://schemas.microsoft.com/office/drawing/2014/main" id="{352E4A30-FD77-4F05-8D35-A9976F35DD98}"/>
              </a:ext>
            </a:extLst>
          </p:cNvPr>
          <p:cNvSpPr txBox="1"/>
          <p:nvPr/>
        </p:nvSpPr>
        <p:spPr>
          <a:xfrm>
            <a:off x="10553767" y="1130521"/>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[ai]</a:t>
            </a:r>
          </a:p>
        </p:txBody>
      </p:sp>
      <p:pic>
        <p:nvPicPr>
          <p:cNvPr id="42" name="Picture 41" descr="A picture containing hat, clock&#10;&#10;Description automatically generated">
            <a:extLst>
              <a:ext uri="{FF2B5EF4-FFF2-40B4-BE49-F238E27FC236}">
                <a16:creationId xmlns:a16="http://schemas.microsoft.com/office/drawing/2014/main" id="{D95D3D6F-A2BB-4A07-B839-3F9D9B4D427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74337" y="3847142"/>
            <a:ext cx="819517" cy="409759"/>
          </a:xfrm>
          <a:prstGeom prst="rect">
            <a:avLst/>
          </a:prstGeom>
        </p:spPr>
      </p:pic>
      <p:pic>
        <p:nvPicPr>
          <p:cNvPr id="44" name="Picture 43" descr="A close up of a sign&#10;&#10;Description automatically generated">
            <a:extLst>
              <a:ext uri="{FF2B5EF4-FFF2-40B4-BE49-F238E27FC236}">
                <a16:creationId xmlns:a16="http://schemas.microsoft.com/office/drawing/2014/main" id="{4D2BD8DF-F6E0-42D0-8C54-0F60C030E8D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00012" y="2865517"/>
            <a:ext cx="568166" cy="610111"/>
          </a:xfrm>
          <a:prstGeom prst="rect">
            <a:avLst/>
          </a:prstGeom>
        </p:spPr>
      </p:pic>
      <p:pic>
        <p:nvPicPr>
          <p:cNvPr id="46" name="Picture 45" descr="A picture containing drawing&#10;&#10;Description automatically generated">
            <a:extLst>
              <a:ext uri="{FF2B5EF4-FFF2-40B4-BE49-F238E27FC236}">
                <a16:creationId xmlns:a16="http://schemas.microsoft.com/office/drawing/2014/main" id="{FF54719A-2A28-4F7E-B919-8DD2C58F106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01587" y="4708828"/>
            <a:ext cx="476944" cy="476944"/>
          </a:xfrm>
          <a:prstGeom prst="rect">
            <a:avLst/>
          </a:prstGeom>
        </p:spPr>
      </p:pic>
      <p:pic>
        <p:nvPicPr>
          <p:cNvPr id="48" name="Picture 47" descr="A person standing in front of a statue&#10;&#10;Description automatically generated">
            <a:extLst>
              <a:ext uri="{FF2B5EF4-FFF2-40B4-BE49-F238E27FC236}">
                <a16:creationId xmlns:a16="http://schemas.microsoft.com/office/drawing/2014/main" id="{AEEC4396-F3DA-43C8-84CF-17FA0CB0B21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386114" y="3679594"/>
            <a:ext cx="457866" cy="744854"/>
          </a:xfrm>
          <a:prstGeom prst="rect">
            <a:avLst/>
          </a:prstGeom>
        </p:spPr>
      </p:pic>
      <p:pic>
        <p:nvPicPr>
          <p:cNvPr id="50" name="Picture 49" descr="A picture containing drawing&#10;&#10;Description automatically generated">
            <a:extLst>
              <a:ext uri="{FF2B5EF4-FFF2-40B4-BE49-F238E27FC236}">
                <a16:creationId xmlns:a16="http://schemas.microsoft.com/office/drawing/2014/main" id="{50F1D4C8-A161-480D-A103-565EB07D8BE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295561" y="5636519"/>
            <a:ext cx="691655" cy="461464"/>
          </a:xfrm>
          <a:prstGeom prst="rect">
            <a:avLst/>
          </a:prstGeom>
        </p:spPr>
      </p:pic>
      <p:pic>
        <p:nvPicPr>
          <p:cNvPr id="54" name="Picture 53" descr="A picture containing table, food&#10;&#10;Description automatically generated">
            <a:extLst>
              <a:ext uri="{FF2B5EF4-FFF2-40B4-BE49-F238E27FC236}">
                <a16:creationId xmlns:a16="http://schemas.microsoft.com/office/drawing/2014/main" id="{A132536B-DF67-4C69-8A98-924474B5E9F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408788" y="2858743"/>
            <a:ext cx="436690" cy="643967"/>
          </a:xfrm>
          <a:prstGeom prst="rect">
            <a:avLst/>
          </a:prstGeom>
        </p:spPr>
      </p:pic>
      <p:pic>
        <p:nvPicPr>
          <p:cNvPr id="56" name="Picture 55" descr="A drawing of a cartoon character&#10;&#10;Description automatically generated">
            <a:extLst>
              <a:ext uri="{FF2B5EF4-FFF2-40B4-BE49-F238E27FC236}">
                <a16:creationId xmlns:a16="http://schemas.microsoft.com/office/drawing/2014/main" id="{77F6722A-1887-4402-BAAC-47B0FA3EE66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386114" y="1838407"/>
            <a:ext cx="396001" cy="792002"/>
          </a:xfrm>
          <a:prstGeom prst="rect">
            <a:avLst/>
          </a:prstGeom>
        </p:spPr>
      </p:pic>
      <p:grpSp>
        <p:nvGrpSpPr>
          <p:cNvPr id="58" name="Group 57">
            <a:extLst>
              <a:ext uri="{FF2B5EF4-FFF2-40B4-BE49-F238E27FC236}">
                <a16:creationId xmlns:a16="http://schemas.microsoft.com/office/drawing/2014/main" id="{26782CD3-3E5E-4556-BA59-B4B84F82AF3D}"/>
              </a:ext>
            </a:extLst>
          </p:cNvPr>
          <p:cNvGrpSpPr/>
          <p:nvPr/>
        </p:nvGrpSpPr>
        <p:grpSpPr>
          <a:xfrm>
            <a:off x="1556125" y="5429294"/>
            <a:ext cx="515615" cy="806830"/>
            <a:chOff x="1556125" y="5429294"/>
            <a:chExt cx="515615" cy="806830"/>
          </a:xfrm>
        </p:grpSpPr>
        <p:pic>
          <p:nvPicPr>
            <p:cNvPr id="52" name="Picture 51" descr="A silhouette of a person&#10;&#10;Description automatically generated">
              <a:extLst>
                <a:ext uri="{FF2B5EF4-FFF2-40B4-BE49-F238E27FC236}">
                  <a16:creationId xmlns:a16="http://schemas.microsoft.com/office/drawing/2014/main" id="{FEC55B2C-A20E-4621-9ADC-8E5D8C9D21C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556125" y="5429294"/>
              <a:ext cx="515615" cy="806830"/>
            </a:xfrm>
            <a:prstGeom prst="rect">
              <a:avLst/>
            </a:prstGeom>
          </p:spPr>
        </p:pic>
        <p:sp>
          <p:nvSpPr>
            <p:cNvPr id="57" name="Oval 56">
              <a:extLst>
                <a:ext uri="{FF2B5EF4-FFF2-40B4-BE49-F238E27FC236}">
                  <a16:creationId xmlns:a16="http://schemas.microsoft.com/office/drawing/2014/main" id="{D9D3D7FD-E5BE-4ED2-9D96-844712B4678F}"/>
                </a:ext>
              </a:extLst>
            </p:cNvPr>
            <p:cNvSpPr/>
            <p:nvPr/>
          </p:nvSpPr>
          <p:spPr>
            <a:xfrm>
              <a:off x="1680210" y="5927576"/>
              <a:ext cx="68580" cy="617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2878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490D5808-10AC-486F-B881-A2A72DAD2277}"/>
              </a:ext>
            </a:extLst>
          </p:cNvPr>
          <p:cNvSpPr/>
          <p:nvPr/>
        </p:nvSpPr>
        <p:spPr>
          <a:xfrm>
            <a:off x="330740" y="1341437"/>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rPr>
              <a:t>das Mal</a:t>
            </a:r>
          </a:p>
        </p:txBody>
      </p:sp>
      <p:sp>
        <p:nvSpPr>
          <p:cNvPr id="11" name="Rectangle: Rounded Corners 10">
            <a:extLst>
              <a:ext uri="{FF2B5EF4-FFF2-40B4-BE49-F238E27FC236}">
                <a16:creationId xmlns:a16="http://schemas.microsoft.com/office/drawing/2014/main" id="{F4B96DCA-4409-446A-B21E-278699C6911D}"/>
              </a:ext>
            </a:extLst>
          </p:cNvPr>
          <p:cNvSpPr/>
          <p:nvPr/>
        </p:nvSpPr>
        <p:spPr>
          <a:xfrm>
            <a:off x="2675046"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dirty="0" err="1">
                <a:solidFill>
                  <a:srgbClr val="4472C4">
                    <a:lumMod val="50000"/>
                  </a:srgbClr>
                </a:solidFill>
              </a:rPr>
              <a:t>wieder</a:t>
            </a:r>
            <a:endParaRPr lang="en-GB" sz="2800" dirty="0">
              <a:solidFill>
                <a:srgbClr val="4472C4">
                  <a:lumMod val="50000"/>
                </a:srgbClr>
              </a:solidFill>
            </a:endParaRPr>
          </a:p>
        </p:txBody>
      </p:sp>
      <p:sp>
        <p:nvSpPr>
          <p:cNvPr id="12" name="Rectangle: Rounded Corners 11">
            <a:extLst>
              <a:ext uri="{FF2B5EF4-FFF2-40B4-BE49-F238E27FC236}">
                <a16:creationId xmlns:a16="http://schemas.microsoft.com/office/drawing/2014/main" id="{46B75E29-9FD0-489F-BADC-0D96B6EED5D3}"/>
              </a:ext>
            </a:extLst>
          </p:cNvPr>
          <p:cNvSpPr/>
          <p:nvPr/>
        </p:nvSpPr>
        <p:spPr>
          <a:xfrm>
            <a:off x="5019352"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dirty="0" err="1">
                <a:solidFill>
                  <a:srgbClr val="4472C4">
                    <a:lumMod val="50000"/>
                  </a:srgbClr>
                </a:solidFill>
              </a:rPr>
              <a:t>begreifen</a:t>
            </a:r>
            <a:endParaRPr lang="en-GB" sz="2800" dirty="0">
              <a:solidFill>
                <a:srgbClr val="4472C4">
                  <a:lumMod val="50000"/>
                </a:srgbClr>
              </a:solidFill>
            </a:endParaRPr>
          </a:p>
        </p:txBody>
      </p:sp>
      <p:sp>
        <p:nvSpPr>
          <p:cNvPr id="13" name="Rectangle: Rounded Corners 12">
            <a:extLst>
              <a:ext uri="{FF2B5EF4-FFF2-40B4-BE49-F238E27FC236}">
                <a16:creationId xmlns:a16="http://schemas.microsoft.com/office/drawing/2014/main" id="{6F8411BA-4AC2-437B-BFEE-919CA08A56EE}"/>
              </a:ext>
            </a:extLst>
          </p:cNvPr>
          <p:cNvSpPr/>
          <p:nvPr/>
        </p:nvSpPr>
        <p:spPr>
          <a:xfrm>
            <a:off x="7363658"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accent5">
                    <a:lumMod val="50000"/>
                  </a:schemeClr>
                </a:solidFill>
              </a:rPr>
              <a:t>duschen</a:t>
            </a:r>
            <a:endParaRPr lang="en-GB" sz="3200" dirty="0">
              <a:solidFill>
                <a:schemeClr val="accent5">
                  <a:lumMod val="50000"/>
                </a:schemeClr>
              </a:solidFill>
            </a:endParaRPr>
          </a:p>
        </p:txBody>
      </p:sp>
      <p:sp>
        <p:nvSpPr>
          <p:cNvPr id="14" name="Rectangle: Rounded Corners 13">
            <a:extLst>
              <a:ext uri="{FF2B5EF4-FFF2-40B4-BE49-F238E27FC236}">
                <a16:creationId xmlns:a16="http://schemas.microsoft.com/office/drawing/2014/main" id="{A8DB7C67-0A9D-4C56-A05B-96AC77C94845}"/>
              </a:ext>
            </a:extLst>
          </p:cNvPr>
          <p:cNvSpPr/>
          <p:nvPr/>
        </p:nvSpPr>
        <p:spPr>
          <a:xfrm>
            <a:off x="9707964"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dirty="0" err="1">
                <a:solidFill>
                  <a:srgbClr val="4472C4">
                    <a:lumMod val="50000"/>
                  </a:srgbClr>
                </a:solidFill>
              </a:rPr>
              <a:t>bequem</a:t>
            </a:r>
            <a:endParaRPr lang="en-GB" sz="2800" dirty="0">
              <a:solidFill>
                <a:srgbClr val="4472C4">
                  <a:lumMod val="50000"/>
                </a:srgbClr>
              </a:solidFill>
            </a:endParaRPr>
          </a:p>
        </p:txBody>
      </p:sp>
      <p:sp>
        <p:nvSpPr>
          <p:cNvPr id="15" name="Rectangle: Rounded Corners 14">
            <a:extLst>
              <a:ext uri="{FF2B5EF4-FFF2-40B4-BE49-F238E27FC236}">
                <a16:creationId xmlns:a16="http://schemas.microsoft.com/office/drawing/2014/main" id="{51C0E9A9-7089-4C92-AC1C-118BC6964F2A}"/>
              </a:ext>
            </a:extLst>
          </p:cNvPr>
          <p:cNvSpPr/>
          <p:nvPr/>
        </p:nvSpPr>
        <p:spPr>
          <a:xfrm>
            <a:off x="330740" y="2668965"/>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dirty="0">
                <a:solidFill>
                  <a:srgbClr val="4472C4">
                    <a:lumMod val="50000"/>
                  </a:srgbClr>
                </a:solidFill>
              </a:rPr>
              <a:t>der </a:t>
            </a:r>
            <a:r>
              <a:rPr lang="en-GB" sz="2800" dirty="0" err="1">
                <a:solidFill>
                  <a:srgbClr val="4472C4">
                    <a:lumMod val="50000"/>
                  </a:srgbClr>
                </a:solidFill>
              </a:rPr>
              <a:t>Wechsel</a:t>
            </a:r>
            <a:endParaRPr lang="en-GB" sz="2800" dirty="0">
              <a:solidFill>
                <a:srgbClr val="4472C4">
                  <a:lumMod val="50000"/>
                </a:srgbClr>
              </a:solidFill>
            </a:endParaRPr>
          </a:p>
        </p:txBody>
      </p:sp>
      <p:sp>
        <p:nvSpPr>
          <p:cNvPr id="16" name="Rectangle: Rounded Corners 15">
            <a:extLst>
              <a:ext uri="{FF2B5EF4-FFF2-40B4-BE49-F238E27FC236}">
                <a16:creationId xmlns:a16="http://schemas.microsoft.com/office/drawing/2014/main" id="{843B6CF8-9E64-4058-8793-AF69E135136A}"/>
              </a:ext>
            </a:extLst>
          </p:cNvPr>
          <p:cNvSpPr/>
          <p:nvPr/>
        </p:nvSpPr>
        <p:spPr>
          <a:xfrm>
            <a:off x="388025" y="397781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dirty="0">
                <a:solidFill>
                  <a:srgbClr val="4472C4">
                    <a:lumMod val="50000"/>
                  </a:srgbClr>
                </a:solidFill>
              </a:rPr>
              <a:t>der </a:t>
            </a:r>
            <a:r>
              <a:rPr lang="en-GB" sz="2800" dirty="0" err="1">
                <a:solidFill>
                  <a:srgbClr val="4472C4">
                    <a:lumMod val="50000"/>
                  </a:srgbClr>
                </a:solidFill>
              </a:rPr>
              <a:t>Blick</a:t>
            </a:r>
            <a:endParaRPr lang="en-GB" sz="2800" dirty="0">
              <a:solidFill>
                <a:srgbClr val="4472C4">
                  <a:lumMod val="50000"/>
                </a:srgbClr>
              </a:solidFill>
            </a:endParaRPr>
          </a:p>
        </p:txBody>
      </p:sp>
      <p:sp>
        <p:nvSpPr>
          <p:cNvPr id="17" name="Rectangle: Rounded Corners 16">
            <a:extLst>
              <a:ext uri="{FF2B5EF4-FFF2-40B4-BE49-F238E27FC236}">
                <a16:creationId xmlns:a16="http://schemas.microsoft.com/office/drawing/2014/main" id="{D67CD551-0C3B-41AD-A5BD-EE80A616F38D}"/>
              </a:ext>
            </a:extLst>
          </p:cNvPr>
          <p:cNvSpPr/>
          <p:nvPr/>
        </p:nvSpPr>
        <p:spPr>
          <a:xfrm>
            <a:off x="388025" y="528666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rPr>
              <a:t>Dezember</a:t>
            </a:r>
            <a:endParaRPr lang="en-GB" sz="2800" dirty="0">
              <a:solidFill>
                <a:schemeClr val="accent5">
                  <a:lumMod val="50000"/>
                </a:schemeClr>
              </a:solidFill>
            </a:endParaRPr>
          </a:p>
        </p:txBody>
      </p:sp>
      <p:sp>
        <p:nvSpPr>
          <p:cNvPr id="18" name="Rectangle: Rounded Corners 17">
            <a:extLst>
              <a:ext uri="{FF2B5EF4-FFF2-40B4-BE49-F238E27FC236}">
                <a16:creationId xmlns:a16="http://schemas.microsoft.com/office/drawing/2014/main" id="{D86A6AEC-C6E0-4898-8F1E-04662A830998}"/>
              </a:ext>
            </a:extLst>
          </p:cNvPr>
          <p:cNvSpPr/>
          <p:nvPr/>
        </p:nvSpPr>
        <p:spPr>
          <a:xfrm>
            <a:off x="9707964" y="266275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rPr>
              <a:t>die </a:t>
            </a:r>
            <a:r>
              <a:rPr lang="en-GB" sz="3200" dirty="0" err="1">
                <a:solidFill>
                  <a:schemeClr val="accent5">
                    <a:lumMod val="50000"/>
                  </a:schemeClr>
                </a:solidFill>
              </a:rPr>
              <a:t>Pflanze</a:t>
            </a:r>
            <a:endParaRPr lang="en-GB" sz="3200" dirty="0">
              <a:solidFill>
                <a:schemeClr val="accent5">
                  <a:lumMod val="50000"/>
                </a:schemeClr>
              </a:solidFill>
            </a:endParaRPr>
          </a:p>
        </p:txBody>
      </p:sp>
      <p:sp>
        <p:nvSpPr>
          <p:cNvPr id="19" name="Rectangle: Rounded Corners 18">
            <a:extLst>
              <a:ext uri="{FF2B5EF4-FFF2-40B4-BE49-F238E27FC236}">
                <a16:creationId xmlns:a16="http://schemas.microsoft.com/office/drawing/2014/main" id="{FEC98938-7626-40F2-8B20-B2540CFB67D8}"/>
              </a:ext>
            </a:extLst>
          </p:cNvPr>
          <p:cNvSpPr/>
          <p:nvPr/>
        </p:nvSpPr>
        <p:spPr>
          <a:xfrm>
            <a:off x="9707964" y="4020942"/>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accent5">
                    <a:lumMod val="50000"/>
                  </a:schemeClr>
                </a:solidFill>
              </a:rPr>
              <a:t>März</a:t>
            </a:r>
            <a:endParaRPr lang="en-GB" sz="3200" dirty="0">
              <a:solidFill>
                <a:schemeClr val="accent5">
                  <a:lumMod val="50000"/>
                </a:schemeClr>
              </a:solidFill>
            </a:endParaRPr>
          </a:p>
        </p:txBody>
      </p:sp>
      <p:sp>
        <p:nvSpPr>
          <p:cNvPr id="20" name="Rectangle: Rounded Corners 19">
            <a:extLst>
              <a:ext uri="{FF2B5EF4-FFF2-40B4-BE49-F238E27FC236}">
                <a16:creationId xmlns:a16="http://schemas.microsoft.com/office/drawing/2014/main" id="{EC617000-B15E-499C-9A4C-53B837F3CFC6}"/>
              </a:ext>
            </a:extLst>
          </p:cNvPr>
          <p:cNvSpPr/>
          <p:nvPr/>
        </p:nvSpPr>
        <p:spPr>
          <a:xfrm>
            <a:off x="9707964" y="528666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dirty="0">
                <a:solidFill>
                  <a:srgbClr val="4472C4">
                    <a:lumMod val="50000"/>
                  </a:srgbClr>
                </a:solidFill>
              </a:rPr>
              <a:t>Ich </a:t>
            </a:r>
            <a:r>
              <a:rPr lang="en-GB" sz="2800" dirty="0" err="1">
                <a:solidFill>
                  <a:srgbClr val="4472C4">
                    <a:lumMod val="50000"/>
                  </a:srgbClr>
                </a:solidFill>
              </a:rPr>
              <a:t>begreife</a:t>
            </a:r>
            <a:endParaRPr lang="en-GB" sz="2800" dirty="0">
              <a:solidFill>
                <a:srgbClr val="4472C4">
                  <a:lumMod val="50000"/>
                </a:srgbClr>
              </a:solidFill>
            </a:endParaRPr>
          </a:p>
        </p:txBody>
      </p:sp>
      <p:sp>
        <p:nvSpPr>
          <p:cNvPr id="21" name="Rectangle: Rounded Corners 20">
            <a:extLst>
              <a:ext uri="{FF2B5EF4-FFF2-40B4-BE49-F238E27FC236}">
                <a16:creationId xmlns:a16="http://schemas.microsoft.com/office/drawing/2014/main" id="{DB20D0C1-980F-4ED4-93FB-627666785434}"/>
              </a:ext>
            </a:extLst>
          </p:cNvPr>
          <p:cNvSpPr/>
          <p:nvPr/>
        </p:nvSpPr>
        <p:spPr>
          <a:xfrm>
            <a:off x="2675046" y="528666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dirty="0">
                <a:solidFill>
                  <a:srgbClr val="4472C4">
                    <a:lumMod val="50000"/>
                  </a:srgbClr>
                </a:solidFill>
              </a:rPr>
              <a:t>die </a:t>
            </a:r>
            <a:r>
              <a:rPr lang="en-GB" sz="2800" dirty="0" err="1">
                <a:solidFill>
                  <a:srgbClr val="4472C4">
                    <a:lumMod val="50000"/>
                  </a:srgbClr>
                </a:solidFill>
              </a:rPr>
              <a:t>Jahreszeit</a:t>
            </a:r>
            <a:endParaRPr lang="en-GB" sz="2800" dirty="0">
              <a:solidFill>
                <a:srgbClr val="4472C4">
                  <a:lumMod val="50000"/>
                </a:srgbClr>
              </a:solidFill>
            </a:endParaRPr>
          </a:p>
        </p:txBody>
      </p:sp>
      <p:sp>
        <p:nvSpPr>
          <p:cNvPr id="22" name="Rectangle: Rounded Corners 21">
            <a:extLst>
              <a:ext uri="{FF2B5EF4-FFF2-40B4-BE49-F238E27FC236}">
                <a16:creationId xmlns:a16="http://schemas.microsoft.com/office/drawing/2014/main" id="{82AED56D-91AC-4D40-AF47-54411E6FE83C}"/>
              </a:ext>
            </a:extLst>
          </p:cNvPr>
          <p:cNvSpPr/>
          <p:nvPr/>
        </p:nvSpPr>
        <p:spPr>
          <a:xfrm>
            <a:off x="4951079" y="5280453"/>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dirty="0" err="1">
                <a:solidFill>
                  <a:srgbClr val="4472C4">
                    <a:lumMod val="50000"/>
                  </a:srgbClr>
                </a:solidFill>
              </a:rPr>
              <a:t>freundlich</a:t>
            </a:r>
            <a:endParaRPr lang="en-GB" sz="2800" dirty="0">
              <a:solidFill>
                <a:srgbClr val="4472C4">
                  <a:lumMod val="50000"/>
                </a:srgbClr>
              </a:solidFill>
            </a:endParaRPr>
          </a:p>
        </p:txBody>
      </p:sp>
      <p:sp>
        <p:nvSpPr>
          <p:cNvPr id="23" name="Rectangle: Rounded Corners 22">
            <a:extLst>
              <a:ext uri="{FF2B5EF4-FFF2-40B4-BE49-F238E27FC236}">
                <a16:creationId xmlns:a16="http://schemas.microsoft.com/office/drawing/2014/main" id="{F711BE98-0451-4BC4-AAC2-68644A074F35}"/>
              </a:ext>
            </a:extLst>
          </p:cNvPr>
          <p:cNvSpPr/>
          <p:nvPr/>
        </p:nvSpPr>
        <p:spPr>
          <a:xfrm>
            <a:off x="7329521" y="5280453"/>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der Schuh</a:t>
            </a:r>
          </a:p>
        </p:txBody>
      </p:sp>
      <p:sp>
        <p:nvSpPr>
          <p:cNvPr id="25" name="Rectangle: Rounded Corners 24">
            <a:extLst>
              <a:ext uri="{FF2B5EF4-FFF2-40B4-BE49-F238E27FC236}">
                <a16:creationId xmlns:a16="http://schemas.microsoft.com/office/drawing/2014/main" id="{EE38EA05-49DA-45CE-A33B-490063ECA080}"/>
              </a:ext>
            </a:extLst>
          </p:cNvPr>
          <p:cNvSpPr/>
          <p:nvPr/>
        </p:nvSpPr>
        <p:spPr>
          <a:xfrm rot="20827266">
            <a:off x="4718359" y="2957067"/>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to shower</a:t>
            </a:r>
          </a:p>
        </p:txBody>
      </p:sp>
      <p:sp>
        <p:nvSpPr>
          <p:cNvPr id="26" name="Rectangle: Rounded Corners 25">
            <a:extLst>
              <a:ext uri="{FF2B5EF4-FFF2-40B4-BE49-F238E27FC236}">
                <a16:creationId xmlns:a16="http://schemas.microsoft.com/office/drawing/2014/main" id="{8CA8DFBB-A589-4136-9469-7963D71276A4}"/>
              </a:ext>
            </a:extLst>
          </p:cNvPr>
          <p:cNvSpPr/>
          <p:nvPr/>
        </p:nvSpPr>
        <p:spPr>
          <a:xfrm rot="20827266">
            <a:off x="4718358" y="2957067"/>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shoe</a:t>
            </a:r>
          </a:p>
        </p:txBody>
      </p:sp>
      <p:sp>
        <p:nvSpPr>
          <p:cNvPr id="27" name="Rectangle: Rounded Corners 26">
            <a:extLst>
              <a:ext uri="{FF2B5EF4-FFF2-40B4-BE49-F238E27FC236}">
                <a16:creationId xmlns:a16="http://schemas.microsoft.com/office/drawing/2014/main" id="{6BA447C9-92C5-4FEE-AE72-FBB3F0145525}"/>
              </a:ext>
            </a:extLst>
          </p:cNvPr>
          <p:cNvSpPr/>
          <p:nvPr/>
        </p:nvSpPr>
        <p:spPr>
          <a:xfrm rot="20827266">
            <a:off x="4725818" y="295706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plant</a:t>
            </a:r>
          </a:p>
        </p:txBody>
      </p:sp>
      <p:sp>
        <p:nvSpPr>
          <p:cNvPr id="28" name="Rectangle: Rounded Corners 27">
            <a:extLst>
              <a:ext uri="{FF2B5EF4-FFF2-40B4-BE49-F238E27FC236}">
                <a16:creationId xmlns:a16="http://schemas.microsoft.com/office/drawing/2014/main" id="{79F46397-0BBB-4F7B-9556-440D17495ED1}"/>
              </a:ext>
            </a:extLst>
          </p:cNvPr>
          <p:cNvSpPr/>
          <p:nvPr/>
        </p:nvSpPr>
        <p:spPr>
          <a:xfrm rot="20827266">
            <a:off x="4733278" y="2956680"/>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time (occasion)</a:t>
            </a:r>
          </a:p>
        </p:txBody>
      </p:sp>
      <p:sp>
        <p:nvSpPr>
          <p:cNvPr id="29" name="Rectangle: Rounded Corners 28">
            <a:extLst>
              <a:ext uri="{FF2B5EF4-FFF2-40B4-BE49-F238E27FC236}">
                <a16:creationId xmlns:a16="http://schemas.microsoft.com/office/drawing/2014/main" id="{C6D2BC5A-9076-4CF6-82F9-7AD2B7432312}"/>
              </a:ext>
            </a:extLst>
          </p:cNvPr>
          <p:cNvSpPr/>
          <p:nvPr/>
        </p:nvSpPr>
        <p:spPr>
          <a:xfrm rot="20827266">
            <a:off x="4748899" y="2945917"/>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friendly</a:t>
            </a:r>
          </a:p>
        </p:txBody>
      </p:sp>
      <p:sp>
        <p:nvSpPr>
          <p:cNvPr id="38" name="Rectangle: Rounded Corners 37">
            <a:extLst>
              <a:ext uri="{FF2B5EF4-FFF2-40B4-BE49-F238E27FC236}">
                <a16:creationId xmlns:a16="http://schemas.microsoft.com/office/drawing/2014/main" id="{056378E4-AC29-460F-864F-287A7D1DE853}"/>
              </a:ext>
            </a:extLst>
          </p:cNvPr>
          <p:cNvSpPr/>
          <p:nvPr/>
        </p:nvSpPr>
        <p:spPr>
          <a:xfrm rot="20827266">
            <a:off x="4744364" y="2924463"/>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December</a:t>
            </a:r>
          </a:p>
        </p:txBody>
      </p:sp>
      <p:sp>
        <p:nvSpPr>
          <p:cNvPr id="30" name="Rectangle: Rounded Corners 29">
            <a:extLst>
              <a:ext uri="{FF2B5EF4-FFF2-40B4-BE49-F238E27FC236}">
                <a16:creationId xmlns:a16="http://schemas.microsoft.com/office/drawing/2014/main" id="{B6681387-2BE2-4B04-9B7B-77F11D058FC6}"/>
              </a:ext>
            </a:extLst>
          </p:cNvPr>
          <p:cNvSpPr/>
          <p:nvPr/>
        </p:nvSpPr>
        <p:spPr>
          <a:xfrm rot="20827266">
            <a:off x="4796774" y="2974979"/>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comfortable</a:t>
            </a:r>
          </a:p>
        </p:txBody>
      </p:sp>
      <p:sp>
        <p:nvSpPr>
          <p:cNvPr id="31" name="Rectangle: Rounded Corners 30">
            <a:extLst>
              <a:ext uri="{FF2B5EF4-FFF2-40B4-BE49-F238E27FC236}">
                <a16:creationId xmlns:a16="http://schemas.microsoft.com/office/drawing/2014/main" id="{168B2E95-EAE7-4525-82A7-DF9EF35E5C0E}"/>
              </a:ext>
            </a:extLst>
          </p:cNvPr>
          <p:cNvSpPr/>
          <p:nvPr/>
        </p:nvSpPr>
        <p:spPr>
          <a:xfrm rot="20827266">
            <a:off x="4758916" y="2939182"/>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I understand</a:t>
            </a:r>
          </a:p>
        </p:txBody>
      </p:sp>
      <p:sp>
        <p:nvSpPr>
          <p:cNvPr id="32" name="Rectangle: Rounded Corners 31">
            <a:extLst>
              <a:ext uri="{FF2B5EF4-FFF2-40B4-BE49-F238E27FC236}">
                <a16:creationId xmlns:a16="http://schemas.microsoft.com/office/drawing/2014/main" id="{CAFDFA81-D677-4D3E-88F4-94CC2B2B9476}"/>
              </a:ext>
            </a:extLst>
          </p:cNvPr>
          <p:cNvSpPr/>
          <p:nvPr/>
        </p:nvSpPr>
        <p:spPr>
          <a:xfrm rot="20827266">
            <a:off x="4767259" y="2938995"/>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season</a:t>
            </a:r>
          </a:p>
        </p:txBody>
      </p:sp>
      <p:sp>
        <p:nvSpPr>
          <p:cNvPr id="33" name="Rectangle: Rounded Corners 32">
            <a:extLst>
              <a:ext uri="{FF2B5EF4-FFF2-40B4-BE49-F238E27FC236}">
                <a16:creationId xmlns:a16="http://schemas.microsoft.com/office/drawing/2014/main" id="{2EB922E3-C2CC-45CA-B58D-5C4A6CD490A8}"/>
              </a:ext>
            </a:extLst>
          </p:cNvPr>
          <p:cNvSpPr/>
          <p:nvPr/>
        </p:nvSpPr>
        <p:spPr>
          <a:xfrm rot="20827266">
            <a:off x="4775603" y="2916855"/>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again</a:t>
            </a:r>
          </a:p>
        </p:txBody>
      </p:sp>
      <p:sp>
        <p:nvSpPr>
          <p:cNvPr id="34" name="Rectangle: Rounded Corners 33">
            <a:extLst>
              <a:ext uri="{FF2B5EF4-FFF2-40B4-BE49-F238E27FC236}">
                <a16:creationId xmlns:a16="http://schemas.microsoft.com/office/drawing/2014/main" id="{860DFFC3-2CC8-4628-A665-4D9A5B9583C3}"/>
              </a:ext>
            </a:extLst>
          </p:cNvPr>
          <p:cNvSpPr/>
          <p:nvPr/>
        </p:nvSpPr>
        <p:spPr>
          <a:xfrm rot="20827266">
            <a:off x="4754431" y="2952451"/>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March</a:t>
            </a:r>
          </a:p>
        </p:txBody>
      </p:sp>
      <p:sp>
        <p:nvSpPr>
          <p:cNvPr id="35" name="Rectangle: Rounded Corners 34">
            <a:extLst>
              <a:ext uri="{FF2B5EF4-FFF2-40B4-BE49-F238E27FC236}">
                <a16:creationId xmlns:a16="http://schemas.microsoft.com/office/drawing/2014/main" id="{AB54062E-2948-4AB1-9902-0B015A4A9DFF}"/>
              </a:ext>
            </a:extLst>
          </p:cNvPr>
          <p:cNvSpPr/>
          <p:nvPr/>
        </p:nvSpPr>
        <p:spPr>
          <a:xfrm rot="20827266">
            <a:off x="4765018" y="2938459"/>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look</a:t>
            </a:r>
          </a:p>
        </p:txBody>
      </p:sp>
      <p:sp>
        <p:nvSpPr>
          <p:cNvPr id="36" name="Rectangle: Rounded Corners 35">
            <a:extLst>
              <a:ext uri="{FF2B5EF4-FFF2-40B4-BE49-F238E27FC236}">
                <a16:creationId xmlns:a16="http://schemas.microsoft.com/office/drawing/2014/main" id="{A17D1E94-986A-4C14-834B-50E32A75371C}"/>
              </a:ext>
            </a:extLst>
          </p:cNvPr>
          <p:cNvSpPr/>
          <p:nvPr/>
        </p:nvSpPr>
        <p:spPr>
          <a:xfrm rot="20827266">
            <a:off x="4758390" y="2952450"/>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to understand</a:t>
            </a:r>
          </a:p>
        </p:txBody>
      </p:sp>
      <p:sp>
        <p:nvSpPr>
          <p:cNvPr id="37" name="Rectangle: Rounded Corners 36">
            <a:extLst>
              <a:ext uri="{FF2B5EF4-FFF2-40B4-BE49-F238E27FC236}">
                <a16:creationId xmlns:a16="http://schemas.microsoft.com/office/drawing/2014/main" id="{FEB81550-1D00-4BF9-9756-A95DFA6A846C}"/>
              </a:ext>
            </a:extLst>
          </p:cNvPr>
          <p:cNvSpPr/>
          <p:nvPr/>
        </p:nvSpPr>
        <p:spPr>
          <a:xfrm rot="20827266">
            <a:off x="4762777" y="2930123"/>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change</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13"/>
                                        </p:tgtEl>
                                        <p:attrNameLst>
                                          <p:attrName>fillcolor</p:attrName>
                                        </p:attrNameLst>
                                      </p:cBhvr>
                                      <p:to>
                                        <a:srgbClr val="FCCF28"/>
                                      </p:to>
                                    </p:animClr>
                                    <p:set>
                                      <p:cBhvr>
                                        <p:cTn id="11" dur="2000" fill="hold"/>
                                        <p:tgtEl>
                                          <p:spTgt spid="13"/>
                                        </p:tgtEl>
                                        <p:attrNameLst>
                                          <p:attrName>fill.type</p:attrName>
                                        </p:attrNameLst>
                                      </p:cBhvr>
                                      <p:to>
                                        <p:strVal val="solid"/>
                                      </p:to>
                                    </p:set>
                                    <p:set>
                                      <p:cBhvr>
                                        <p:cTn id="12" dur="2000" fill="hold"/>
                                        <p:tgtEl>
                                          <p:spTgt spid="13"/>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3"/>
                                        </p:tgtEl>
                                        <p:attrNameLst>
                                          <p:attrName>fillcolor</p:attrName>
                                        </p:attrNameLst>
                                      </p:cBhvr>
                                      <p:to>
                                        <a:srgbClr val="FCCF28"/>
                                      </p:to>
                                    </p:animClr>
                                    <p:set>
                                      <p:cBhvr>
                                        <p:cTn id="21" dur="2000" fill="hold"/>
                                        <p:tgtEl>
                                          <p:spTgt spid="23"/>
                                        </p:tgtEl>
                                        <p:attrNameLst>
                                          <p:attrName>fill.type</p:attrName>
                                        </p:attrNameLst>
                                      </p:cBhvr>
                                      <p:to>
                                        <p:strVal val="solid"/>
                                      </p:to>
                                    </p:set>
                                    <p:set>
                                      <p:cBhvr>
                                        <p:cTn id="22" dur="2000" fill="hold"/>
                                        <p:tgtEl>
                                          <p:spTgt spid="23"/>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8"/>
                                        </p:tgtEl>
                                        <p:attrNameLst>
                                          <p:attrName>fillcolor</p:attrName>
                                        </p:attrNameLst>
                                      </p:cBhvr>
                                      <p:to>
                                        <a:srgbClr val="FCCF28"/>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2"/>
                                        </p:tgtEl>
                                        <p:attrNameLst>
                                          <p:attrName>fillcolor</p:attrName>
                                        </p:attrNameLst>
                                      </p:cBhvr>
                                      <p:to>
                                        <a:srgbClr val="FCCF28"/>
                                      </p:to>
                                    </p:animClr>
                                    <p:set>
                                      <p:cBhvr>
                                        <p:cTn id="41" dur="2000" fill="hold"/>
                                        <p:tgtEl>
                                          <p:spTgt spid="2"/>
                                        </p:tgtEl>
                                        <p:attrNameLst>
                                          <p:attrName>fill.type</p:attrName>
                                        </p:attrNameLst>
                                      </p:cBhvr>
                                      <p:to>
                                        <p:strVal val="solid"/>
                                      </p:to>
                                    </p:set>
                                    <p:set>
                                      <p:cBhvr>
                                        <p:cTn id="42" dur="2000" fill="hold"/>
                                        <p:tgtEl>
                                          <p:spTgt spid="2"/>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22"/>
                                        </p:tgtEl>
                                        <p:attrNameLst>
                                          <p:attrName>fillcolor</p:attrName>
                                        </p:attrNameLst>
                                      </p:cBhvr>
                                      <p:to>
                                        <a:srgbClr val="FCCF28"/>
                                      </p:to>
                                    </p:animClr>
                                    <p:set>
                                      <p:cBhvr>
                                        <p:cTn id="51" dur="2000" fill="hold"/>
                                        <p:tgtEl>
                                          <p:spTgt spid="22"/>
                                        </p:tgtEl>
                                        <p:attrNameLst>
                                          <p:attrName>fill.type</p:attrName>
                                        </p:attrNameLst>
                                      </p:cBhvr>
                                      <p:to>
                                        <p:strVal val="solid"/>
                                      </p:to>
                                    </p:set>
                                    <p:set>
                                      <p:cBhvr>
                                        <p:cTn id="52" dur="2000" fill="hold"/>
                                        <p:tgtEl>
                                          <p:spTgt spid="22"/>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7"/>
                                        </p:tgtEl>
                                        <p:attrNameLst>
                                          <p:attrName>fillcolor</p:attrName>
                                        </p:attrNameLst>
                                      </p:cBhvr>
                                      <p:to>
                                        <a:srgbClr val="FCCF28"/>
                                      </p:to>
                                    </p:animClr>
                                    <p:set>
                                      <p:cBhvr>
                                        <p:cTn id="61" dur="2000" fill="hold"/>
                                        <p:tgtEl>
                                          <p:spTgt spid="17"/>
                                        </p:tgtEl>
                                        <p:attrNameLst>
                                          <p:attrName>fill.type</p:attrName>
                                        </p:attrNameLst>
                                      </p:cBhvr>
                                      <p:to>
                                        <p:strVal val="solid"/>
                                      </p:to>
                                    </p:set>
                                    <p:set>
                                      <p:cBhvr>
                                        <p:cTn id="62" dur="2000" fill="hold"/>
                                        <p:tgtEl>
                                          <p:spTgt spid="17"/>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4"/>
                                        </p:tgtEl>
                                        <p:attrNameLst>
                                          <p:attrName>fillcolor</p:attrName>
                                        </p:attrNameLst>
                                      </p:cBhvr>
                                      <p:to>
                                        <a:srgbClr val="FCCF28"/>
                                      </p:to>
                                    </p:animClr>
                                    <p:set>
                                      <p:cBhvr>
                                        <p:cTn id="71" dur="2000" fill="hold"/>
                                        <p:tgtEl>
                                          <p:spTgt spid="14"/>
                                        </p:tgtEl>
                                        <p:attrNameLst>
                                          <p:attrName>fill.type</p:attrName>
                                        </p:attrNameLst>
                                      </p:cBhvr>
                                      <p:to>
                                        <p:strVal val="solid"/>
                                      </p:to>
                                    </p:set>
                                    <p:set>
                                      <p:cBhvr>
                                        <p:cTn id="72" dur="2000" fill="hold"/>
                                        <p:tgtEl>
                                          <p:spTgt spid="14"/>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20"/>
                                        </p:tgtEl>
                                        <p:attrNameLst>
                                          <p:attrName>fillcolor</p:attrName>
                                        </p:attrNameLst>
                                      </p:cBhvr>
                                      <p:to>
                                        <a:srgbClr val="FCCF28"/>
                                      </p:to>
                                    </p:animClr>
                                    <p:set>
                                      <p:cBhvr>
                                        <p:cTn id="81" dur="2000" fill="hold"/>
                                        <p:tgtEl>
                                          <p:spTgt spid="20"/>
                                        </p:tgtEl>
                                        <p:attrNameLst>
                                          <p:attrName>fill.type</p:attrName>
                                        </p:attrNameLst>
                                      </p:cBhvr>
                                      <p:to>
                                        <p:strVal val="solid"/>
                                      </p:to>
                                    </p:set>
                                    <p:set>
                                      <p:cBhvr>
                                        <p:cTn id="82" dur="2000" fill="hold"/>
                                        <p:tgtEl>
                                          <p:spTgt spid="20"/>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21"/>
                                        </p:tgtEl>
                                        <p:attrNameLst>
                                          <p:attrName>fillcolor</p:attrName>
                                        </p:attrNameLst>
                                      </p:cBhvr>
                                      <p:to>
                                        <a:srgbClr val="FCCF28"/>
                                      </p:to>
                                    </p:animClr>
                                    <p:set>
                                      <p:cBhvr>
                                        <p:cTn id="91" dur="2000" fill="hold"/>
                                        <p:tgtEl>
                                          <p:spTgt spid="21"/>
                                        </p:tgtEl>
                                        <p:attrNameLst>
                                          <p:attrName>fill.type</p:attrName>
                                        </p:attrNameLst>
                                      </p:cBhvr>
                                      <p:to>
                                        <p:strVal val="solid"/>
                                      </p:to>
                                    </p:set>
                                    <p:set>
                                      <p:cBhvr>
                                        <p:cTn id="92" dur="2000" fill="hold"/>
                                        <p:tgtEl>
                                          <p:spTgt spid="21"/>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11"/>
                                        </p:tgtEl>
                                        <p:attrNameLst>
                                          <p:attrName>fillcolor</p:attrName>
                                        </p:attrNameLst>
                                      </p:cBhvr>
                                      <p:to>
                                        <a:srgbClr val="FCCF28"/>
                                      </p:to>
                                    </p:animClr>
                                    <p:set>
                                      <p:cBhvr>
                                        <p:cTn id="101" dur="2000" fill="hold"/>
                                        <p:tgtEl>
                                          <p:spTgt spid="11"/>
                                        </p:tgtEl>
                                        <p:attrNameLst>
                                          <p:attrName>fill.type</p:attrName>
                                        </p:attrNameLst>
                                      </p:cBhvr>
                                      <p:to>
                                        <p:strVal val="solid"/>
                                      </p:to>
                                    </p:set>
                                    <p:set>
                                      <p:cBhvr>
                                        <p:cTn id="102" dur="2000" fill="hold"/>
                                        <p:tgtEl>
                                          <p:spTgt spid="11"/>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mph" presetSubtype="2" fill="hold" nodeType="clickEffect">
                                  <p:stCondLst>
                                    <p:cond delay="0"/>
                                  </p:stCondLst>
                                  <p:childTnLst>
                                    <p:animClr clrSpc="rgb" dir="cw">
                                      <p:cBhvr>
                                        <p:cTn id="110" dur="2000" fill="hold"/>
                                        <p:tgtEl>
                                          <p:spTgt spid="19"/>
                                        </p:tgtEl>
                                        <p:attrNameLst>
                                          <p:attrName>fillcolor</p:attrName>
                                        </p:attrNameLst>
                                      </p:cBhvr>
                                      <p:to>
                                        <a:srgbClr val="FCCF28"/>
                                      </p:to>
                                    </p:animClr>
                                    <p:set>
                                      <p:cBhvr>
                                        <p:cTn id="111" dur="2000" fill="hold"/>
                                        <p:tgtEl>
                                          <p:spTgt spid="19"/>
                                        </p:tgtEl>
                                        <p:attrNameLst>
                                          <p:attrName>fill.type</p:attrName>
                                        </p:attrNameLst>
                                      </p:cBhvr>
                                      <p:to>
                                        <p:strVal val="solid"/>
                                      </p:to>
                                    </p:set>
                                    <p:set>
                                      <p:cBhvr>
                                        <p:cTn id="112" dur="2000" fill="hold"/>
                                        <p:tgtEl>
                                          <p:spTgt spid="19"/>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6"/>
                                        </p:tgtEl>
                                        <p:attrNameLst>
                                          <p:attrName>fillcolor</p:attrName>
                                        </p:attrNameLst>
                                      </p:cBhvr>
                                      <p:to>
                                        <a:srgbClr val="FCCF28"/>
                                      </p:to>
                                    </p:animClr>
                                    <p:set>
                                      <p:cBhvr>
                                        <p:cTn id="121" dur="2000" fill="hold"/>
                                        <p:tgtEl>
                                          <p:spTgt spid="16"/>
                                        </p:tgtEl>
                                        <p:attrNameLst>
                                          <p:attrName>fill.type</p:attrName>
                                        </p:attrNameLst>
                                      </p:cBhvr>
                                      <p:to>
                                        <p:strVal val="solid"/>
                                      </p:to>
                                    </p:set>
                                    <p:set>
                                      <p:cBhvr>
                                        <p:cTn id="122" dur="2000" fill="hold"/>
                                        <p:tgtEl>
                                          <p:spTgt spid="16"/>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12"/>
                                        </p:tgtEl>
                                        <p:attrNameLst>
                                          <p:attrName>fillcolor</p:attrName>
                                        </p:attrNameLst>
                                      </p:cBhvr>
                                      <p:to>
                                        <a:srgbClr val="FCCF28"/>
                                      </p:to>
                                    </p:animClr>
                                    <p:set>
                                      <p:cBhvr>
                                        <p:cTn id="131" dur="2000" fill="hold"/>
                                        <p:tgtEl>
                                          <p:spTgt spid="12"/>
                                        </p:tgtEl>
                                        <p:attrNameLst>
                                          <p:attrName>fill.type</p:attrName>
                                        </p:attrNameLst>
                                      </p:cBhvr>
                                      <p:to>
                                        <p:strVal val="solid"/>
                                      </p:to>
                                    </p:set>
                                    <p:set>
                                      <p:cBhvr>
                                        <p:cTn id="132" dur="2000" fill="hold"/>
                                        <p:tgtEl>
                                          <p:spTgt spid="12"/>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5"/>
                                        </p:tgtEl>
                                        <p:attrNameLst>
                                          <p:attrName>fillcolor</p:attrName>
                                        </p:attrNameLst>
                                      </p:cBhvr>
                                      <p:to>
                                        <a:srgbClr val="FCCF28"/>
                                      </p:to>
                                    </p:animClr>
                                    <p:set>
                                      <p:cBhvr>
                                        <p:cTn id="141" dur="2000" fill="hold"/>
                                        <p:tgtEl>
                                          <p:spTgt spid="15"/>
                                        </p:tgtEl>
                                        <p:attrNameLst>
                                          <p:attrName>fill.type</p:attrName>
                                        </p:attrNameLst>
                                      </p:cBhvr>
                                      <p:to>
                                        <p:strVal val="solid"/>
                                      </p:to>
                                    </p:set>
                                    <p:set>
                                      <p:cBhvr>
                                        <p:cTn id="142"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8"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70A42D9-0A6C-4694-BB8F-9F6670389049}"/>
              </a:ext>
            </a:extLst>
          </p:cNvPr>
          <p:cNvSpPr/>
          <p:nvPr/>
        </p:nvSpPr>
        <p:spPr>
          <a:xfrm>
            <a:off x="4656306" y="1889674"/>
            <a:ext cx="3218297" cy="42875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2521F75-4D98-4B8E-A6E7-D8550D5AF55E}"/>
              </a:ext>
            </a:extLst>
          </p:cNvPr>
          <p:cNvSpPr/>
          <p:nvPr/>
        </p:nvSpPr>
        <p:spPr>
          <a:xfrm>
            <a:off x="865701" y="1877821"/>
            <a:ext cx="2879388" cy="461665"/>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F82FA03-30A3-42AB-937C-C930591AA945}"/>
              </a:ext>
            </a:extLst>
          </p:cNvPr>
          <p:cNvSpPr txBox="1"/>
          <p:nvPr/>
        </p:nvSpPr>
        <p:spPr>
          <a:xfrm>
            <a:off x="865701" y="1877822"/>
            <a:ext cx="2879388" cy="461665"/>
          </a:xfrm>
          <a:prstGeom prst="rect">
            <a:avLst/>
          </a:prstGeom>
          <a:noFill/>
        </p:spPr>
        <p:txBody>
          <a:bodyPr wrap="square" rtlCol="0">
            <a:spAutoFit/>
          </a:bodyPr>
          <a:lstStyle/>
          <a:p>
            <a:pPr algn="l"/>
            <a:r>
              <a:rPr lang="en-GB" sz="2400" dirty="0">
                <a:solidFill>
                  <a:schemeClr val="accent5">
                    <a:lumMod val="50000"/>
                  </a:schemeClr>
                </a:solidFill>
              </a:rPr>
              <a:t>Der See </a:t>
            </a:r>
            <a:r>
              <a:rPr lang="en-GB" sz="2400" dirty="0" err="1">
                <a:solidFill>
                  <a:schemeClr val="accent5">
                    <a:lumMod val="50000"/>
                  </a:schemeClr>
                </a:solidFill>
              </a:rPr>
              <a:t>ist</a:t>
            </a:r>
            <a:r>
              <a:rPr lang="en-GB" sz="2400" dirty="0">
                <a:solidFill>
                  <a:schemeClr val="accent5">
                    <a:lumMod val="50000"/>
                  </a:schemeClr>
                </a:solidFill>
              </a:rPr>
              <a:t> </a:t>
            </a:r>
            <a:r>
              <a:rPr lang="en-GB" sz="2400" b="1" dirty="0" err="1">
                <a:solidFill>
                  <a:schemeClr val="accent5">
                    <a:lumMod val="50000"/>
                  </a:schemeClr>
                </a:solidFill>
              </a:rPr>
              <a:t>schön</a:t>
            </a:r>
            <a:r>
              <a:rPr lang="en-GB" sz="2400" dirty="0">
                <a:solidFill>
                  <a:schemeClr val="accent5">
                    <a:lumMod val="50000"/>
                  </a:schemeClr>
                </a:solidFill>
              </a:rPr>
              <a:t>.</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256834" cy="869950"/>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600" b="1" dirty="0" err="1">
                <a:solidFill>
                  <a:schemeClr val="bg1"/>
                </a:solidFill>
              </a:rPr>
              <a:t>Adjektive</a:t>
            </a:r>
            <a:r>
              <a:rPr lang="en-GB" sz="3600" b="1" dirty="0">
                <a:solidFill>
                  <a:schemeClr val="bg1"/>
                </a:solidFill>
              </a:rPr>
              <a:t> – definite articles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German, when adjectives come </a:t>
            </a:r>
            <a:r>
              <a:rPr kumimoji="0" lang="en-US" sz="24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verb ‘to be’ they don’t change:</a:t>
            </a:r>
          </a:p>
        </p:txBody>
      </p:sp>
      <p:sp>
        <p:nvSpPr>
          <p:cNvPr id="8" name="TextBox 7">
            <a:extLst>
              <a:ext uri="{FF2B5EF4-FFF2-40B4-BE49-F238E27FC236}">
                <a16:creationId xmlns:a16="http://schemas.microsoft.com/office/drawing/2014/main" id="{46863D8D-6DD8-4789-870A-7F6AE0025DCF}"/>
              </a:ext>
            </a:extLst>
          </p:cNvPr>
          <p:cNvSpPr txBox="1"/>
          <p:nvPr/>
        </p:nvSpPr>
        <p:spPr>
          <a:xfrm>
            <a:off x="4686570" y="1877822"/>
            <a:ext cx="4241259" cy="461665"/>
          </a:xfrm>
          <a:prstGeom prst="rect">
            <a:avLst/>
          </a:prstGeom>
          <a:noFill/>
        </p:spPr>
        <p:txBody>
          <a:bodyPr wrap="square" rtlCol="0">
            <a:spAutoFit/>
          </a:bodyPr>
          <a:lstStyle/>
          <a:p>
            <a:pPr algn="l"/>
            <a:r>
              <a:rPr lang="en-GB" sz="2400" dirty="0">
                <a:solidFill>
                  <a:schemeClr val="accent5">
                    <a:lumMod val="50000"/>
                  </a:schemeClr>
                </a:solidFill>
              </a:rPr>
              <a:t>Die </a:t>
            </a:r>
            <a:r>
              <a:rPr lang="en-GB" sz="2400" dirty="0" err="1">
                <a:solidFill>
                  <a:schemeClr val="accent5">
                    <a:lumMod val="50000"/>
                  </a:schemeClr>
                </a:solidFill>
              </a:rPr>
              <a:t>Pflanze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b="1" dirty="0" err="1">
                <a:solidFill>
                  <a:schemeClr val="accent5">
                    <a:lumMod val="50000"/>
                  </a:schemeClr>
                </a:solidFill>
              </a:rPr>
              <a:t>schön</a:t>
            </a:r>
            <a:r>
              <a:rPr lang="en-GB" sz="2400" dirty="0">
                <a:solidFill>
                  <a:schemeClr val="accent5">
                    <a:lumMod val="50000"/>
                  </a:schemeClr>
                </a:solidFill>
              </a:rPr>
              <a:t>.</a:t>
            </a:r>
          </a:p>
        </p:txBody>
      </p:sp>
      <p:sp>
        <p:nvSpPr>
          <p:cNvPr id="13" name="Rectangle 12">
            <a:extLst>
              <a:ext uri="{FF2B5EF4-FFF2-40B4-BE49-F238E27FC236}">
                <a16:creationId xmlns:a16="http://schemas.microsoft.com/office/drawing/2014/main" id="{B128CE19-21FE-41D9-9C27-2108796596EA}"/>
              </a:ext>
            </a:extLst>
          </p:cNvPr>
          <p:cNvSpPr/>
          <p:nvPr/>
        </p:nvSpPr>
        <p:spPr>
          <a:xfrm>
            <a:off x="8613783" y="1873216"/>
            <a:ext cx="2879388" cy="42875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8FFDA76-4D7D-43C5-A23F-1A5A7608A988}"/>
              </a:ext>
            </a:extLst>
          </p:cNvPr>
          <p:cNvSpPr txBox="1"/>
          <p:nvPr/>
        </p:nvSpPr>
        <p:spPr>
          <a:xfrm>
            <a:off x="8613783" y="1859268"/>
            <a:ext cx="2879388" cy="461665"/>
          </a:xfrm>
          <a:prstGeom prst="rect">
            <a:avLst/>
          </a:prstGeom>
          <a:noFill/>
        </p:spPr>
        <p:txBody>
          <a:bodyPr wrap="square" rtlCol="0">
            <a:spAutoFit/>
          </a:bodyPr>
          <a:lstStyle/>
          <a:p>
            <a:pPr algn="l"/>
            <a:r>
              <a:rPr lang="en-GB" sz="2400" dirty="0">
                <a:solidFill>
                  <a:schemeClr val="accent5">
                    <a:lumMod val="50000"/>
                  </a:schemeClr>
                </a:solidFill>
              </a:rPr>
              <a:t>Das Dorf </a:t>
            </a:r>
            <a:r>
              <a:rPr lang="en-GB" sz="2400" dirty="0" err="1">
                <a:solidFill>
                  <a:schemeClr val="accent5">
                    <a:lumMod val="50000"/>
                  </a:schemeClr>
                </a:solidFill>
              </a:rPr>
              <a:t>ist</a:t>
            </a:r>
            <a:r>
              <a:rPr lang="en-GB" sz="2400" dirty="0">
                <a:solidFill>
                  <a:schemeClr val="accent5">
                    <a:lumMod val="50000"/>
                  </a:schemeClr>
                </a:solidFill>
              </a:rPr>
              <a:t> </a:t>
            </a:r>
            <a:r>
              <a:rPr lang="en-GB" sz="2400" b="1" dirty="0" err="1">
                <a:solidFill>
                  <a:schemeClr val="accent5">
                    <a:lumMod val="50000"/>
                  </a:schemeClr>
                </a:solidFill>
              </a:rPr>
              <a:t>schön</a:t>
            </a:r>
            <a:r>
              <a:rPr lang="en-GB" sz="2400" dirty="0">
                <a:solidFill>
                  <a:schemeClr val="accent5">
                    <a:lumMod val="50000"/>
                  </a:schemeClr>
                </a:solidFill>
              </a:rPr>
              <a:t>.</a:t>
            </a:r>
          </a:p>
        </p:txBody>
      </p:sp>
      <p:pic>
        <p:nvPicPr>
          <p:cNvPr id="16" name="Picture 15" descr="A drawing of a cartoon character&#10;&#10;Description automatically generated">
            <a:extLst>
              <a:ext uri="{FF2B5EF4-FFF2-40B4-BE49-F238E27FC236}">
                <a16:creationId xmlns:a16="http://schemas.microsoft.com/office/drawing/2014/main" id="{15B7FB08-05E8-4BA6-A370-C41D901AA9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9530" y="2334881"/>
            <a:ext cx="2206769" cy="1210275"/>
          </a:xfrm>
          <a:prstGeom prst="rect">
            <a:avLst/>
          </a:prstGeom>
        </p:spPr>
      </p:pic>
      <p:pic>
        <p:nvPicPr>
          <p:cNvPr id="18" name="Picture 17" descr="A close up of a logo&#10;&#10;Description automatically generated">
            <a:extLst>
              <a:ext uri="{FF2B5EF4-FFF2-40B4-BE49-F238E27FC236}">
                <a16:creationId xmlns:a16="http://schemas.microsoft.com/office/drawing/2014/main" id="{DC685CDC-A28C-4683-A6F0-0E9DC092F2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2544" y="2504389"/>
            <a:ext cx="1081812" cy="924611"/>
          </a:xfrm>
          <a:prstGeom prst="rect">
            <a:avLst/>
          </a:prstGeom>
        </p:spPr>
      </p:pic>
      <p:pic>
        <p:nvPicPr>
          <p:cNvPr id="20" name="Picture 19" descr="A picture containing flower, tree&#10;&#10;Description automatically generated">
            <a:extLst>
              <a:ext uri="{FF2B5EF4-FFF2-40B4-BE49-F238E27FC236}">
                <a16:creationId xmlns:a16="http://schemas.microsoft.com/office/drawing/2014/main" id="{19BB754D-E1D2-4686-924A-6E1A2B513A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1551" y="2468532"/>
            <a:ext cx="865648" cy="1028493"/>
          </a:xfrm>
          <a:prstGeom prst="rect">
            <a:avLst/>
          </a:prstGeom>
        </p:spPr>
      </p:pic>
      <p:sp>
        <p:nvSpPr>
          <p:cNvPr id="21" name="TextBox 20">
            <a:extLst>
              <a:ext uri="{FF2B5EF4-FFF2-40B4-BE49-F238E27FC236}">
                <a16:creationId xmlns:a16="http://schemas.microsoft.com/office/drawing/2014/main" id="{645DBEBD-119E-4D58-BE0D-B4F4B6960AB8}"/>
              </a:ext>
            </a:extLst>
          </p:cNvPr>
          <p:cNvSpPr txBox="1"/>
          <p:nvPr/>
        </p:nvSpPr>
        <p:spPr>
          <a:xfrm>
            <a:off x="180000" y="3673866"/>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Adjectives </a:t>
            </a:r>
            <a:r>
              <a:rPr kumimoji="0" lang="en-US" sz="24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front of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noun add endings:</a:t>
            </a:r>
          </a:p>
        </p:txBody>
      </p:sp>
      <p:sp>
        <p:nvSpPr>
          <p:cNvPr id="22" name="Rectangle 21">
            <a:extLst>
              <a:ext uri="{FF2B5EF4-FFF2-40B4-BE49-F238E27FC236}">
                <a16:creationId xmlns:a16="http://schemas.microsoft.com/office/drawing/2014/main" id="{069AC303-E24C-4D3A-A44C-C40AFE1A1C19}"/>
              </a:ext>
            </a:extLst>
          </p:cNvPr>
          <p:cNvSpPr/>
          <p:nvPr/>
        </p:nvSpPr>
        <p:spPr>
          <a:xfrm>
            <a:off x="4144825" y="4135531"/>
            <a:ext cx="4007492" cy="47579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F35F34C-659D-44E6-9C90-1E734574AF4E}"/>
              </a:ext>
            </a:extLst>
          </p:cNvPr>
          <p:cNvSpPr/>
          <p:nvPr/>
        </p:nvSpPr>
        <p:spPr>
          <a:xfrm>
            <a:off x="369651" y="4135712"/>
            <a:ext cx="3670035"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CB88505B-445C-4F6F-8D07-6B7FE22AF407}"/>
              </a:ext>
            </a:extLst>
          </p:cNvPr>
          <p:cNvSpPr txBox="1"/>
          <p:nvPr/>
        </p:nvSpPr>
        <p:spPr>
          <a:xfrm>
            <a:off x="369651" y="4198157"/>
            <a:ext cx="4884149" cy="461665"/>
          </a:xfrm>
          <a:prstGeom prst="rect">
            <a:avLst/>
          </a:prstGeom>
          <a:noFill/>
        </p:spPr>
        <p:txBody>
          <a:bodyPr wrap="square" rtlCol="0">
            <a:spAutoFit/>
          </a:bodyPr>
          <a:lstStyle/>
          <a:p>
            <a:pPr algn="l"/>
            <a:r>
              <a:rPr lang="en-GB" sz="2400" dirty="0">
                <a:solidFill>
                  <a:schemeClr val="accent5">
                    <a:lumMod val="50000"/>
                  </a:schemeClr>
                </a:solidFill>
              </a:rPr>
              <a:t>Der </a:t>
            </a:r>
            <a:r>
              <a:rPr lang="en-GB" sz="2400" b="1" dirty="0" err="1">
                <a:solidFill>
                  <a:schemeClr val="accent5">
                    <a:lumMod val="50000"/>
                  </a:schemeClr>
                </a:solidFill>
              </a:rPr>
              <a:t>schön</a:t>
            </a:r>
            <a:r>
              <a:rPr lang="en-GB" sz="2400" b="1" dirty="0" err="1">
                <a:solidFill>
                  <a:srgbClr val="DAA520"/>
                </a:solidFill>
              </a:rPr>
              <a:t>e</a:t>
            </a:r>
            <a:r>
              <a:rPr lang="en-GB" sz="2400" dirty="0">
                <a:solidFill>
                  <a:schemeClr val="accent5">
                    <a:lumMod val="50000"/>
                  </a:schemeClr>
                </a:solidFill>
              </a:rPr>
              <a:t> See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dort</a:t>
            </a:r>
            <a:r>
              <a:rPr lang="en-GB" sz="2400" dirty="0">
                <a:solidFill>
                  <a:schemeClr val="accent5">
                    <a:lumMod val="50000"/>
                  </a:schemeClr>
                </a:solidFill>
              </a:rPr>
              <a:t>.</a:t>
            </a:r>
          </a:p>
        </p:txBody>
      </p:sp>
      <p:sp>
        <p:nvSpPr>
          <p:cNvPr id="25" name="TextBox 24">
            <a:extLst>
              <a:ext uri="{FF2B5EF4-FFF2-40B4-BE49-F238E27FC236}">
                <a16:creationId xmlns:a16="http://schemas.microsoft.com/office/drawing/2014/main" id="{96794DD8-5135-407F-911A-2715B8F1F76E}"/>
              </a:ext>
            </a:extLst>
          </p:cNvPr>
          <p:cNvSpPr txBox="1"/>
          <p:nvPr/>
        </p:nvSpPr>
        <p:spPr>
          <a:xfrm>
            <a:off x="4111736" y="4149564"/>
            <a:ext cx="4241259" cy="461665"/>
          </a:xfrm>
          <a:prstGeom prst="rect">
            <a:avLst/>
          </a:prstGeom>
          <a:noFill/>
        </p:spPr>
        <p:txBody>
          <a:bodyPr wrap="square" rtlCol="0">
            <a:spAutoFit/>
          </a:bodyPr>
          <a:lstStyle/>
          <a:p>
            <a:r>
              <a:rPr lang="en-GB" sz="2400" dirty="0">
                <a:solidFill>
                  <a:schemeClr val="accent5">
                    <a:lumMod val="50000"/>
                  </a:schemeClr>
                </a:solidFill>
              </a:rPr>
              <a:t>Die </a:t>
            </a:r>
            <a:r>
              <a:rPr lang="en-GB" sz="2400" b="1" dirty="0" err="1">
                <a:solidFill>
                  <a:schemeClr val="accent5">
                    <a:lumMod val="50000"/>
                  </a:schemeClr>
                </a:solidFill>
              </a:rPr>
              <a:t>schön</a:t>
            </a:r>
            <a:r>
              <a:rPr lang="en-GB" sz="2400" b="1" dirty="0" err="1">
                <a:solidFill>
                  <a:srgbClr val="DAA520"/>
                </a:solidFill>
              </a:rPr>
              <a:t>e</a:t>
            </a:r>
            <a:r>
              <a:rPr lang="en-GB" sz="2400" dirty="0">
                <a:solidFill>
                  <a:schemeClr val="accent5">
                    <a:lumMod val="50000"/>
                  </a:schemeClr>
                </a:solidFill>
              </a:rPr>
              <a:t> </a:t>
            </a:r>
            <a:r>
              <a:rPr lang="en-GB" sz="2400" dirty="0" err="1">
                <a:solidFill>
                  <a:schemeClr val="accent5">
                    <a:lumMod val="50000"/>
                  </a:schemeClr>
                </a:solidFill>
              </a:rPr>
              <a:t>Pflanze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dort</a:t>
            </a:r>
            <a:r>
              <a:rPr lang="en-GB" sz="2400" dirty="0">
                <a:solidFill>
                  <a:schemeClr val="accent5">
                    <a:lumMod val="50000"/>
                  </a:schemeClr>
                </a:solidFill>
              </a:rPr>
              <a:t>.</a:t>
            </a:r>
          </a:p>
        </p:txBody>
      </p:sp>
      <p:sp>
        <p:nvSpPr>
          <p:cNvPr id="26" name="Rectangle 25">
            <a:extLst>
              <a:ext uri="{FF2B5EF4-FFF2-40B4-BE49-F238E27FC236}">
                <a16:creationId xmlns:a16="http://schemas.microsoft.com/office/drawing/2014/main" id="{8C7CFC3D-08E3-4934-AEDE-BF80F25D002A}"/>
              </a:ext>
            </a:extLst>
          </p:cNvPr>
          <p:cNvSpPr/>
          <p:nvPr/>
        </p:nvSpPr>
        <p:spPr>
          <a:xfrm>
            <a:off x="8257456" y="4140965"/>
            <a:ext cx="3699872" cy="445206"/>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9FD455AA-C64A-4004-ACA9-B8F666F5725B}"/>
              </a:ext>
            </a:extLst>
          </p:cNvPr>
          <p:cNvSpPr txBox="1"/>
          <p:nvPr/>
        </p:nvSpPr>
        <p:spPr>
          <a:xfrm>
            <a:off x="8213911" y="4144704"/>
            <a:ext cx="4303094" cy="461665"/>
          </a:xfrm>
          <a:prstGeom prst="rect">
            <a:avLst/>
          </a:prstGeom>
          <a:noFill/>
        </p:spPr>
        <p:txBody>
          <a:bodyPr wrap="square" rtlCol="0">
            <a:spAutoFit/>
          </a:bodyPr>
          <a:lstStyle/>
          <a:p>
            <a:r>
              <a:rPr lang="en-GB" sz="2400" dirty="0">
                <a:solidFill>
                  <a:schemeClr val="accent5">
                    <a:lumMod val="50000"/>
                  </a:schemeClr>
                </a:solidFill>
              </a:rPr>
              <a:t>Das </a:t>
            </a:r>
            <a:r>
              <a:rPr lang="en-GB" sz="2400" b="1" dirty="0" err="1">
                <a:solidFill>
                  <a:schemeClr val="accent5">
                    <a:lumMod val="50000"/>
                  </a:schemeClr>
                </a:solidFill>
              </a:rPr>
              <a:t>schön</a:t>
            </a:r>
            <a:r>
              <a:rPr lang="en-GB" sz="2400" b="1" dirty="0" err="1">
                <a:solidFill>
                  <a:srgbClr val="DAA520"/>
                </a:solidFill>
              </a:rPr>
              <a:t>e</a:t>
            </a:r>
            <a:r>
              <a:rPr lang="en-GB" sz="2400" b="1" dirty="0">
                <a:solidFill>
                  <a:srgbClr val="DAA520"/>
                </a:solidFill>
              </a:rPr>
              <a:t> </a:t>
            </a:r>
            <a:r>
              <a:rPr lang="en-GB" sz="2400" dirty="0">
                <a:solidFill>
                  <a:schemeClr val="accent5">
                    <a:lumMod val="50000"/>
                  </a:schemeClr>
                </a:solidFill>
              </a:rPr>
              <a:t>Dorf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dort</a:t>
            </a:r>
            <a:r>
              <a:rPr lang="en-GB" sz="2400" dirty="0">
                <a:solidFill>
                  <a:schemeClr val="accent5">
                    <a:lumMod val="50000"/>
                  </a:schemeClr>
                </a:solidFill>
              </a:rPr>
              <a:t>.</a:t>
            </a:r>
          </a:p>
        </p:txBody>
      </p:sp>
      <p:pic>
        <p:nvPicPr>
          <p:cNvPr id="28" name="Picture 27" descr="A drawing of a cartoon character&#10;&#10;Description automatically generated">
            <a:extLst>
              <a:ext uri="{FF2B5EF4-FFF2-40B4-BE49-F238E27FC236}">
                <a16:creationId xmlns:a16="http://schemas.microsoft.com/office/drawing/2014/main" id="{63DF5CD2-3722-492E-86C8-2CB4166AA9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9530" y="4611326"/>
            <a:ext cx="2206769" cy="1210275"/>
          </a:xfrm>
          <a:prstGeom prst="rect">
            <a:avLst/>
          </a:prstGeom>
        </p:spPr>
      </p:pic>
      <p:pic>
        <p:nvPicPr>
          <p:cNvPr id="29" name="Picture 28" descr="A close up of a logo&#10;&#10;Description automatically generated">
            <a:extLst>
              <a:ext uri="{FF2B5EF4-FFF2-40B4-BE49-F238E27FC236}">
                <a16:creationId xmlns:a16="http://schemas.microsoft.com/office/drawing/2014/main" id="{A3C97FD2-57A1-4D65-A2AD-BC60D0EADF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2544" y="4780834"/>
            <a:ext cx="1081812" cy="924611"/>
          </a:xfrm>
          <a:prstGeom prst="rect">
            <a:avLst/>
          </a:prstGeom>
        </p:spPr>
      </p:pic>
      <p:pic>
        <p:nvPicPr>
          <p:cNvPr id="30" name="Picture 29" descr="A picture containing flower, tree&#10;&#10;Description automatically generated">
            <a:extLst>
              <a:ext uri="{FF2B5EF4-FFF2-40B4-BE49-F238E27FC236}">
                <a16:creationId xmlns:a16="http://schemas.microsoft.com/office/drawing/2014/main" id="{D10A3498-86D8-4C26-BA62-2A23D57318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1551" y="4744977"/>
            <a:ext cx="865648" cy="1028493"/>
          </a:xfrm>
          <a:prstGeom prst="rect">
            <a:avLst/>
          </a:prstGeom>
        </p:spPr>
      </p:pic>
      <p:sp>
        <p:nvSpPr>
          <p:cNvPr id="31" name="TextBox 30">
            <a:extLst>
              <a:ext uri="{FF2B5EF4-FFF2-40B4-BE49-F238E27FC236}">
                <a16:creationId xmlns:a16="http://schemas.microsoft.com/office/drawing/2014/main" id="{49574C8C-164A-4ABB-A290-271FC7780916}"/>
              </a:ext>
            </a:extLst>
          </p:cNvPr>
          <p:cNvSpPr txBox="1"/>
          <p:nvPr/>
        </p:nvSpPr>
        <p:spPr>
          <a:xfrm>
            <a:off x="142571" y="5887709"/>
            <a:ext cx="1201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R1 (nominative) singular endings for definite articles are all ‘</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85334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2" grpId="0"/>
      <p:bldP spid="7" grpId="0"/>
      <p:bldP spid="8" grpId="0"/>
      <p:bldP spid="13" grpId="0" animBg="1"/>
      <p:bldP spid="9" grpId="0"/>
      <p:bldP spid="21" grpId="0"/>
      <p:bldP spid="22" grpId="0" animBg="1"/>
      <p:bldP spid="23" grpId="0" animBg="1"/>
      <p:bldP spid="24" grpId="0"/>
      <p:bldP spid="25" grpId="0"/>
      <p:bldP spid="26" grpId="0" animBg="1"/>
      <p:bldP spid="27"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59145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Lieblingssachen</a:t>
            </a:r>
            <a:endParaRPr lang="en-GB" sz="3600" b="1" dirty="0">
              <a:solidFill>
                <a:schemeClr val="bg1"/>
              </a:solidFill>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02693" y="1256670"/>
            <a:ext cx="55638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1a-5b.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Welches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Adjektiv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a:t>
            </a:r>
          </a:p>
        </p:txBody>
      </p:sp>
      <p:pic>
        <p:nvPicPr>
          <p:cNvPr id="6" name="Picture 5" descr="A close up of a logo&#10;&#10;Description automatically generated">
            <a:extLst>
              <a:ext uri="{FF2B5EF4-FFF2-40B4-BE49-F238E27FC236}">
                <a16:creationId xmlns:a16="http://schemas.microsoft.com/office/drawing/2014/main" id="{C2B9FF08-5B02-468D-A3E7-271D821BD6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8115" y="117545"/>
            <a:ext cx="1409528" cy="1741181"/>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F0A8A66B-9FCC-4258-81A3-38262C298C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2618" y="109226"/>
            <a:ext cx="1053382" cy="1601952"/>
          </a:xfrm>
          <a:prstGeom prst="rect">
            <a:avLst/>
          </a:prstGeom>
        </p:spPr>
      </p:pic>
      <p:sp>
        <p:nvSpPr>
          <p:cNvPr id="10" name="Rounded Rectangular Callout 4">
            <a:extLst>
              <a:ext uri="{FF2B5EF4-FFF2-40B4-BE49-F238E27FC236}">
                <a16:creationId xmlns:a16="http://schemas.microsoft.com/office/drawing/2014/main" id="{15A3ADA1-C32F-468E-A8E1-081E53F62C40}"/>
              </a:ext>
            </a:extLst>
          </p:cNvPr>
          <p:cNvSpPr/>
          <p:nvPr/>
        </p:nvSpPr>
        <p:spPr>
          <a:xfrm>
            <a:off x="6170718" y="289316"/>
            <a:ext cx="2922679" cy="1089768"/>
          </a:xfrm>
          <a:prstGeom prst="wedgeRoundRectCallout">
            <a:avLst>
              <a:gd name="adj1" fmla="val 61710"/>
              <a:gd name="adj2" fmla="val 10727"/>
              <a:gd name="adj3" fmla="val 16667"/>
            </a:avLst>
          </a:prstGeom>
          <a:solidFill>
            <a:srgbClr val="104F75"/>
          </a:solidFill>
          <a:ln w="3810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Was </a:t>
            </a:r>
            <a:r>
              <a:rPr lang="en-GB" sz="2000" dirty="0" err="1">
                <a:solidFill>
                  <a:schemeClr val="bg1"/>
                </a:solidFill>
                <a:latin typeface="Century Gothic" panose="020B0502020202020204" pitchFamily="34" charset="0"/>
              </a:rPr>
              <a:t>sind</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deine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Lieblingssachen</a:t>
            </a:r>
            <a:r>
              <a:rPr lang="en-GB" sz="2000" dirty="0">
                <a:solidFill>
                  <a:schemeClr val="bg1"/>
                </a:solidFill>
                <a:latin typeface="Century Gothic" panose="020B0502020202020204" pitchFamily="34" charset="0"/>
              </a:rPr>
              <a:t>, Andrea?</a:t>
            </a:r>
          </a:p>
        </p:txBody>
      </p:sp>
      <p:sp>
        <p:nvSpPr>
          <p:cNvPr id="11" name="Rounded Rectangular Callout 4">
            <a:extLst>
              <a:ext uri="{FF2B5EF4-FFF2-40B4-BE49-F238E27FC236}">
                <a16:creationId xmlns:a16="http://schemas.microsoft.com/office/drawing/2014/main" id="{C8CA78D4-5493-4218-AC8C-57D8732F7DBB}"/>
              </a:ext>
            </a:extLst>
          </p:cNvPr>
          <p:cNvSpPr/>
          <p:nvPr/>
        </p:nvSpPr>
        <p:spPr>
          <a:xfrm>
            <a:off x="2485096" y="2149334"/>
            <a:ext cx="7520679" cy="2890797"/>
          </a:xfrm>
          <a:prstGeom prst="wedgeRoundRectCallout">
            <a:avLst>
              <a:gd name="adj1" fmla="val -14636"/>
              <a:gd name="adj2" fmla="val -62056"/>
              <a:gd name="adj3" fmla="val 16667"/>
            </a:avLst>
          </a:prstGeom>
          <a:solidFill>
            <a:srgbClr val="104F75"/>
          </a:solidFill>
          <a:ln w="3810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bg1"/>
                </a:solidFill>
                <a:latin typeface="Century Gothic" panose="020B0502020202020204" pitchFamily="34" charset="0"/>
              </a:rPr>
              <a:t>Zu </a:t>
            </a:r>
            <a:r>
              <a:rPr lang="en-GB" sz="2000" dirty="0" err="1">
                <a:solidFill>
                  <a:schemeClr val="bg1"/>
                </a:solidFill>
                <a:latin typeface="Century Gothic" panose="020B0502020202020204" pitchFamily="34" charset="0"/>
              </a:rPr>
              <a:t>Hause</a:t>
            </a:r>
            <a:r>
              <a:rPr lang="en-GB" sz="2000" dirty="0">
                <a:solidFill>
                  <a:schemeClr val="bg1"/>
                </a:solidFill>
                <a:latin typeface="Century Gothic" panose="020B0502020202020204" pitchFamily="34" charset="0"/>
              </a:rPr>
              <a:t> in England? OK... [1a] die ________ Pizza.  </a:t>
            </a:r>
            <a:r>
              <a:rPr lang="en-GB" sz="2000" dirty="0" err="1">
                <a:solidFill>
                  <a:schemeClr val="bg1"/>
                </a:solidFill>
                <a:latin typeface="Century Gothic" panose="020B0502020202020204" pitchFamily="34" charset="0"/>
              </a:rPr>
              <a:t>Meine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Mutti</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macht</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sie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immer</a:t>
            </a:r>
            <a:r>
              <a:rPr lang="en-GB" sz="2000" dirty="0">
                <a:solidFill>
                  <a:schemeClr val="bg1"/>
                </a:solidFill>
                <a:latin typeface="Century Gothic" panose="020B0502020202020204" pitchFamily="34" charset="0"/>
              </a:rPr>
              <a:t> so [1b] _________.  Und [2a] der __________ Ort </a:t>
            </a:r>
            <a:r>
              <a:rPr lang="en-GB" sz="2000" dirty="0" err="1">
                <a:solidFill>
                  <a:schemeClr val="bg1"/>
                </a:solidFill>
                <a:latin typeface="Century Gothic" panose="020B0502020202020204" pitchFamily="34" charset="0"/>
              </a:rPr>
              <a:t>im</a:t>
            </a:r>
            <a:r>
              <a:rPr lang="en-GB" sz="2000" dirty="0">
                <a:solidFill>
                  <a:schemeClr val="bg1"/>
                </a:solidFill>
                <a:latin typeface="Century Gothic" panose="020B0502020202020204" pitchFamily="34" charset="0"/>
              </a:rPr>
              <a:t> Garten, wo ich lese. Dort </a:t>
            </a:r>
            <a:r>
              <a:rPr lang="en-GB" sz="2000" dirty="0" err="1">
                <a:solidFill>
                  <a:schemeClr val="bg1"/>
                </a:solidFill>
                <a:latin typeface="Century Gothic" panose="020B0502020202020204" pitchFamily="34" charset="0"/>
              </a:rPr>
              <a:t>ist</a:t>
            </a:r>
            <a:r>
              <a:rPr lang="en-GB" sz="2000" dirty="0">
                <a:solidFill>
                  <a:schemeClr val="bg1"/>
                </a:solidFill>
                <a:latin typeface="Century Gothic" panose="020B0502020202020204" pitchFamily="34" charset="0"/>
              </a:rPr>
              <a:t> es </a:t>
            </a:r>
            <a:r>
              <a:rPr lang="en-GB" sz="2000" dirty="0" err="1">
                <a:solidFill>
                  <a:schemeClr val="bg1"/>
                </a:solidFill>
                <a:latin typeface="Century Gothic" panose="020B0502020202020204" pitchFamily="34" charset="0"/>
              </a:rPr>
              <a:t>sehr</a:t>
            </a:r>
            <a:r>
              <a:rPr lang="en-GB" sz="2000" dirty="0">
                <a:solidFill>
                  <a:schemeClr val="bg1"/>
                </a:solidFill>
                <a:latin typeface="Century Gothic" panose="020B0502020202020204" pitchFamily="34" charset="0"/>
              </a:rPr>
              <a:t> [2b] ______________. </a:t>
            </a:r>
            <a:r>
              <a:rPr lang="en-GB" sz="2000" dirty="0" err="1">
                <a:solidFill>
                  <a:schemeClr val="bg1"/>
                </a:solidFill>
                <a:latin typeface="Century Gothic" panose="020B0502020202020204" pitchFamily="34" charset="0"/>
              </a:rPr>
              <a:t>Hier</a:t>
            </a:r>
            <a:r>
              <a:rPr lang="en-GB" sz="2000" dirty="0">
                <a:solidFill>
                  <a:schemeClr val="bg1"/>
                </a:solidFill>
                <a:latin typeface="Century Gothic" panose="020B0502020202020204" pitchFamily="34" charset="0"/>
              </a:rPr>
              <a:t> in Deutschland? [3a] Der ________ </a:t>
            </a:r>
            <a:r>
              <a:rPr lang="en-GB" sz="2000" dirty="0" err="1">
                <a:solidFill>
                  <a:schemeClr val="bg1"/>
                </a:solidFill>
                <a:latin typeface="Century Gothic" panose="020B0502020202020204" pitchFamily="34" charset="0"/>
              </a:rPr>
              <a:t>Dezember</a:t>
            </a:r>
            <a:r>
              <a:rPr lang="en-GB" sz="2000" dirty="0">
                <a:solidFill>
                  <a:schemeClr val="bg1"/>
                </a:solidFill>
                <a:latin typeface="Century Gothic" panose="020B0502020202020204" pitchFamily="34" charset="0"/>
              </a:rPr>
              <a:t>. Ich </a:t>
            </a:r>
            <a:r>
              <a:rPr lang="en-GB" sz="2000" dirty="0" err="1">
                <a:solidFill>
                  <a:schemeClr val="bg1"/>
                </a:solidFill>
                <a:latin typeface="Century Gothic" panose="020B0502020202020204" pitchFamily="34" charset="0"/>
              </a:rPr>
              <a:t>denke</a:t>
            </a:r>
            <a:r>
              <a:rPr lang="en-GB" sz="2000" dirty="0">
                <a:solidFill>
                  <a:schemeClr val="bg1"/>
                </a:solidFill>
                <a:latin typeface="Century Gothic" panose="020B0502020202020204" pitchFamily="34" charset="0"/>
              </a:rPr>
              <a:t>, der Schnee </a:t>
            </a:r>
            <a:r>
              <a:rPr lang="en-GB" sz="2000" dirty="0" err="1">
                <a:solidFill>
                  <a:schemeClr val="bg1"/>
                </a:solidFill>
                <a:latin typeface="Century Gothic" panose="020B0502020202020204" pitchFamily="34" charset="0"/>
              </a:rPr>
              <a:t>ist</a:t>
            </a:r>
            <a:r>
              <a:rPr lang="en-GB" sz="2000" dirty="0">
                <a:solidFill>
                  <a:schemeClr val="bg1"/>
                </a:solidFill>
                <a:latin typeface="Century Gothic" panose="020B0502020202020204" pitchFamily="34" charset="0"/>
              </a:rPr>
              <a:t> [3b]____________. Und [4a] die ___________ </a:t>
            </a:r>
            <a:r>
              <a:rPr lang="en-GB" sz="2000" dirty="0" err="1">
                <a:solidFill>
                  <a:schemeClr val="bg1"/>
                </a:solidFill>
                <a:latin typeface="Century Gothic" panose="020B0502020202020204" pitchFamily="34" charset="0"/>
              </a:rPr>
              <a:t>Mieze</a:t>
            </a:r>
            <a:r>
              <a:rPr lang="en-GB" sz="2000" dirty="0">
                <a:solidFill>
                  <a:schemeClr val="bg1"/>
                </a:solidFill>
                <a:latin typeface="Century Gothic" panose="020B0502020202020204" pitchFamily="34" charset="0"/>
              </a:rPr>
              <a:t>.  Sie </a:t>
            </a:r>
            <a:r>
              <a:rPr lang="en-GB" sz="2000" dirty="0" err="1">
                <a:solidFill>
                  <a:schemeClr val="bg1"/>
                </a:solidFill>
                <a:latin typeface="Century Gothic" panose="020B0502020202020204" pitchFamily="34" charset="0"/>
              </a:rPr>
              <a:t>ist</a:t>
            </a:r>
            <a:r>
              <a:rPr lang="en-GB" sz="2000" dirty="0">
                <a:solidFill>
                  <a:schemeClr val="bg1"/>
                </a:solidFill>
                <a:latin typeface="Century Gothic" panose="020B0502020202020204" pitchFamily="34" charset="0"/>
              </a:rPr>
              <a:t> so [4b] _______ und </a:t>
            </a:r>
            <a:r>
              <a:rPr lang="en-GB" sz="2000" dirty="0" err="1">
                <a:solidFill>
                  <a:schemeClr val="bg1"/>
                </a:solidFill>
                <a:latin typeface="Century Gothic" panose="020B0502020202020204" pitchFamily="34" charset="0"/>
              </a:rPr>
              <a:t>lieb</a:t>
            </a:r>
            <a:r>
              <a:rPr lang="en-GB" sz="2000" dirty="0">
                <a:solidFill>
                  <a:schemeClr val="bg1"/>
                </a:solidFill>
                <a:latin typeface="Century Gothic" panose="020B0502020202020204" pitchFamily="34" charset="0"/>
              </a:rPr>
              <a:t>*. Was </a:t>
            </a:r>
            <a:r>
              <a:rPr lang="en-GB" sz="2000" dirty="0" err="1">
                <a:solidFill>
                  <a:schemeClr val="bg1"/>
                </a:solidFill>
                <a:latin typeface="Century Gothic" panose="020B0502020202020204" pitchFamily="34" charset="0"/>
              </a:rPr>
              <a:t>noch</a:t>
            </a:r>
            <a:r>
              <a:rPr lang="en-GB" sz="2000" dirty="0">
                <a:solidFill>
                  <a:schemeClr val="bg1"/>
                </a:solidFill>
                <a:latin typeface="Century Gothic" panose="020B0502020202020204" pitchFamily="34" charset="0"/>
              </a:rPr>
              <a:t>? Oh </a:t>
            </a:r>
            <a:r>
              <a:rPr lang="en-GB" sz="2000" dirty="0" err="1">
                <a:solidFill>
                  <a:schemeClr val="bg1"/>
                </a:solidFill>
                <a:latin typeface="Century Gothic" panose="020B0502020202020204" pitchFamily="34" charset="0"/>
              </a:rPr>
              <a:t>ja</a:t>
            </a:r>
            <a:r>
              <a:rPr lang="en-GB" sz="2000" dirty="0">
                <a:solidFill>
                  <a:schemeClr val="bg1"/>
                </a:solidFill>
                <a:latin typeface="Century Gothic" panose="020B0502020202020204" pitchFamily="34" charset="0"/>
              </a:rPr>
              <a:t>, [5a] das ____________ Wasser </a:t>
            </a:r>
            <a:r>
              <a:rPr lang="en-GB" sz="2000" dirty="0" err="1">
                <a:solidFill>
                  <a:schemeClr val="bg1"/>
                </a:solidFill>
                <a:latin typeface="Century Gothic" panose="020B0502020202020204" pitchFamily="34" charset="0"/>
              </a:rPr>
              <a:t>bei</a:t>
            </a:r>
            <a:r>
              <a:rPr lang="en-GB" sz="2000" dirty="0">
                <a:solidFill>
                  <a:schemeClr val="bg1"/>
                </a:solidFill>
                <a:latin typeface="Century Gothic" panose="020B0502020202020204" pitchFamily="34" charset="0"/>
              </a:rPr>
              <a:t> Mia.  Ich </a:t>
            </a:r>
            <a:r>
              <a:rPr lang="en-GB" sz="2000" dirty="0" err="1">
                <a:solidFill>
                  <a:schemeClr val="bg1"/>
                </a:solidFill>
                <a:latin typeface="Century Gothic" panose="020B0502020202020204" pitchFamily="34" charset="0"/>
              </a:rPr>
              <a:t>dusche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hier</a:t>
            </a:r>
            <a:r>
              <a:rPr lang="en-GB" sz="2000" dirty="0">
                <a:solidFill>
                  <a:schemeClr val="bg1"/>
                </a:solidFill>
                <a:latin typeface="Century Gothic" panose="020B0502020202020204" pitchFamily="34" charset="0"/>
              </a:rPr>
              <a:t> so [5b] _________. </a:t>
            </a:r>
          </a:p>
        </p:txBody>
      </p:sp>
      <p:graphicFrame>
        <p:nvGraphicFramePr>
          <p:cNvPr id="12" name="Table 12">
            <a:extLst>
              <a:ext uri="{FF2B5EF4-FFF2-40B4-BE49-F238E27FC236}">
                <a16:creationId xmlns:a16="http://schemas.microsoft.com/office/drawing/2014/main" id="{890F9115-9577-4216-A158-B2121D4345E9}"/>
              </a:ext>
            </a:extLst>
          </p:cNvPr>
          <p:cNvGraphicFramePr>
            <a:graphicFrameLocks noGrp="1"/>
          </p:cNvGraphicFramePr>
          <p:nvPr>
            <p:extLst>
              <p:ext uri="{D42A27DB-BD31-4B8C-83A1-F6EECF244321}">
                <p14:modId xmlns:p14="http://schemas.microsoft.com/office/powerpoint/2010/main" val="4102667462"/>
              </p:ext>
            </p:extLst>
          </p:nvPr>
        </p:nvGraphicFramePr>
        <p:xfrm>
          <a:off x="822960" y="5519773"/>
          <a:ext cx="10933611" cy="708582"/>
        </p:xfrm>
        <a:graphic>
          <a:graphicData uri="http://schemas.openxmlformats.org/drawingml/2006/table">
            <a:tbl>
              <a:tblPr firstRow="1" bandRow="1">
                <a:tableStyleId>{5940675A-B579-460E-94D1-54222C63F5DA}</a:tableStyleId>
              </a:tblPr>
              <a:tblGrid>
                <a:gridCol w="2094317">
                  <a:extLst>
                    <a:ext uri="{9D8B030D-6E8A-4147-A177-3AD203B41FA5}">
                      <a16:colId xmlns:a16="http://schemas.microsoft.com/office/drawing/2014/main" val="18335921"/>
                    </a:ext>
                  </a:extLst>
                </a:gridCol>
                <a:gridCol w="2774710">
                  <a:extLst>
                    <a:ext uri="{9D8B030D-6E8A-4147-A177-3AD203B41FA5}">
                      <a16:colId xmlns:a16="http://schemas.microsoft.com/office/drawing/2014/main" val="1014188632"/>
                    </a:ext>
                  </a:extLst>
                </a:gridCol>
                <a:gridCol w="1609358">
                  <a:extLst>
                    <a:ext uri="{9D8B030D-6E8A-4147-A177-3AD203B41FA5}">
                      <a16:colId xmlns:a16="http://schemas.microsoft.com/office/drawing/2014/main" val="4195540782"/>
                    </a:ext>
                  </a:extLst>
                </a:gridCol>
                <a:gridCol w="2148157">
                  <a:extLst>
                    <a:ext uri="{9D8B030D-6E8A-4147-A177-3AD203B41FA5}">
                      <a16:colId xmlns:a16="http://schemas.microsoft.com/office/drawing/2014/main" val="2224371847"/>
                    </a:ext>
                  </a:extLst>
                </a:gridCol>
                <a:gridCol w="2307069">
                  <a:extLst>
                    <a:ext uri="{9D8B030D-6E8A-4147-A177-3AD203B41FA5}">
                      <a16:colId xmlns:a16="http://schemas.microsoft.com/office/drawing/2014/main" val="2688236009"/>
                    </a:ext>
                  </a:extLst>
                </a:gridCol>
              </a:tblGrid>
              <a:tr h="708582">
                <a:tc>
                  <a:txBody>
                    <a:bodyPr/>
                    <a:lstStyle/>
                    <a:p>
                      <a:pPr algn="ctr"/>
                      <a:r>
                        <a:rPr lang="en-GB" sz="2000" dirty="0">
                          <a:solidFill>
                            <a:srgbClr val="115076"/>
                          </a:solidFill>
                        </a:rPr>
                        <a:t>1 </a:t>
                      </a:r>
                      <a:br>
                        <a:rPr lang="en-GB" sz="2000" dirty="0">
                          <a:solidFill>
                            <a:srgbClr val="115076"/>
                          </a:solidFill>
                        </a:rPr>
                      </a:br>
                      <a:r>
                        <a:rPr lang="en-GB" sz="2000" dirty="0" err="1">
                          <a:solidFill>
                            <a:srgbClr val="115076"/>
                          </a:solidFill>
                        </a:rPr>
                        <a:t>lecker</a:t>
                      </a:r>
                      <a:r>
                        <a:rPr lang="en-GB" sz="2000" dirty="0">
                          <a:solidFill>
                            <a:srgbClr val="115076"/>
                          </a:solidFill>
                        </a:rPr>
                        <a:t> / </a:t>
                      </a:r>
                      <a:r>
                        <a:rPr lang="en-GB" sz="2000" dirty="0" err="1">
                          <a:solidFill>
                            <a:srgbClr val="115076"/>
                          </a:solidFill>
                        </a:rPr>
                        <a:t>frische</a:t>
                      </a:r>
                      <a:endParaRPr lang="en-GB" sz="2000" dirty="0">
                        <a:solidFill>
                          <a:srgbClr val="115076"/>
                        </a:solidFill>
                      </a:endParaRPr>
                    </a:p>
                  </a:txBody>
                  <a:tcPr anchor="ctr">
                    <a:lnL w="19050" cap="flat" cmpd="sng" algn="ctr">
                      <a:solidFill>
                        <a:schemeClr val="accent4">
                          <a:lumMod val="60000"/>
                          <a:lumOff val="40000"/>
                        </a:schemeClr>
                      </a:solidFill>
                      <a:prstDash val="solid"/>
                      <a:round/>
                      <a:headEnd type="none" w="med" len="med"/>
                      <a:tailEnd type="none" w="med" len="med"/>
                    </a:lnL>
                    <a:lnR w="19050" cap="flat" cmpd="sng" algn="ctr">
                      <a:solidFill>
                        <a:schemeClr val="accent4">
                          <a:lumMod val="60000"/>
                          <a:lumOff val="40000"/>
                        </a:schemeClr>
                      </a:solidFill>
                      <a:prstDash val="solid"/>
                      <a:round/>
                      <a:headEnd type="none" w="med" len="med"/>
                      <a:tailEnd type="none" w="med" len="med"/>
                    </a:lnR>
                    <a:lnT w="19050" cap="flat" cmpd="sng" algn="ctr">
                      <a:solidFill>
                        <a:schemeClr val="accent4">
                          <a:lumMod val="60000"/>
                          <a:lumOff val="40000"/>
                        </a:schemeClr>
                      </a:solidFill>
                      <a:prstDash val="solid"/>
                      <a:round/>
                      <a:headEnd type="none" w="med" len="med"/>
                      <a:tailEnd type="none" w="med" len="med"/>
                    </a:lnT>
                    <a:lnB w="19050" cap="flat" cmpd="sng" algn="ctr">
                      <a:solidFill>
                        <a:schemeClr val="accent4">
                          <a:lumMod val="60000"/>
                          <a:lumOff val="40000"/>
                        </a:schemeClr>
                      </a:solidFill>
                      <a:prstDash val="solid"/>
                      <a:round/>
                      <a:headEnd type="none" w="med" len="med"/>
                      <a:tailEnd type="none" w="med" len="med"/>
                    </a:lnB>
                  </a:tcPr>
                </a:tc>
                <a:tc>
                  <a:txBody>
                    <a:bodyPr/>
                    <a:lstStyle/>
                    <a:p>
                      <a:pPr algn="ctr"/>
                      <a:r>
                        <a:rPr lang="en-GB" sz="2000" dirty="0">
                          <a:solidFill>
                            <a:srgbClr val="115076"/>
                          </a:solidFill>
                        </a:rPr>
                        <a:t>2</a:t>
                      </a:r>
                      <a:br>
                        <a:rPr lang="en-GB" sz="2000" dirty="0">
                          <a:solidFill>
                            <a:srgbClr val="115076"/>
                          </a:solidFill>
                        </a:rPr>
                      </a:br>
                      <a:r>
                        <a:rPr lang="en-GB" sz="2000" dirty="0" err="1">
                          <a:solidFill>
                            <a:srgbClr val="115076"/>
                          </a:solidFill>
                        </a:rPr>
                        <a:t>ruhige</a:t>
                      </a:r>
                      <a:r>
                        <a:rPr lang="en-GB" sz="2000" dirty="0">
                          <a:solidFill>
                            <a:srgbClr val="115076"/>
                          </a:solidFill>
                        </a:rPr>
                        <a:t> / </a:t>
                      </a:r>
                      <a:r>
                        <a:rPr lang="en-GB" sz="2000" dirty="0" err="1">
                          <a:solidFill>
                            <a:srgbClr val="115076"/>
                          </a:solidFill>
                        </a:rPr>
                        <a:t>bequem</a:t>
                      </a:r>
                      <a:endParaRPr lang="en-GB" sz="2000" dirty="0">
                        <a:solidFill>
                          <a:srgbClr val="115076"/>
                        </a:solidFill>
                      </a:endParaRPr>
                    </a:p>
                  </a:txBody>
                  <a:tcPr anchor="ctr">
                    <a:lnL w="19050" cap="flat" cmpd="sng" algn="ctr">
                      <a:solidFill>
                        <a:schemeClr val="accent4">
                          <a:lumMod val="60000"/>
                          <a:lumOff val="40000"/>
                        </a:schemeClr>
                      </a:solidFill>
                      <a:prstDash val="solid"/>
                      <a:round/>
                      <a:headEnd type="none" w="med" len="med"/>
                      <a:tailEnd type="none" w="med" len="med"/>
                    </a:lnL>
                    <a:lnR w="19050" cap="flat" cmpd="sng" algn="ctr">
                      <a:solidFill>
                        <a:schemeClr val="accent4">
                          <a:lumMod val="60000"/>
                          <a:lumOff val="40000"/>
                        </a:schemeClr>
                      </a:solidFill>
                      <a:prstDash val="solid"/>
                      <a:round/>
                      <a:headEnd type="none" w="med" len="med"/>
                      <a:tailEnd type="none" w="med" len="med"/>
                    </a:lnR>
                    <a:lnT w="19050" cap="flat" cmpd="sng" algn="ctr">
                      <a:solidFill>
                        <a:schemeClr val="accent4">
                          <a:lumMod val="60000"/>
                          <a:lumOff val="40000"/>
                        </a:schemeClr>
                      </a:solidFill>
                      <a:prstDash val="solid"/>
                      <a:round/>
                      <a:headEnd type="none" w="med" len="med"/>
                      <a:tailEnd type="none" w="med" len="med"/>
                    </a:lnT>
                    <a:lnB w="19050" cap="flat" cmpd="sng" algn="ctr">
                      <a:solidFill>
                        <a:schemeClr val="accent4">
                          <a:lumMod val="60000"/>
                          <a:lumOff val="40000"/>
                        </a:schemeClr>
                      </a:solidFill>
                      <a:prstDash val="solid"/>
                      <a:round/>
                      <a:headEnd type="none" w="med" len="med"/>
                      <a:tailEnd type="none" w="med" len="med"/>
                    </a:lnB>
                  </a:tcPr>
                </a:tc>
                <a:tc>
                  <a:txBody>
                    <a:bodyPr/>
                    <a:lstStyle/>
                    <a:p>
                      <a:pPr algn="ctr"/>
                      <a:r>
                        <a:rPr lang="en-GB" sz="2000" dirty="0">
                          <a:solidFill>
                            <a:srgbClr val="115076"/>
                          </a:solidFill>
                        </a:rPr>
                        <a:t>3</a:t>
                      </a:r>
                      <a:br>
                        <a:rPr lang="en-GB" sz="2000" dirty="0">
                          <a:solidFill>
                            <a:srgbClr val="115076"/>
                          </a:solidFill>
                        </a:rPr>
                      </a:br>
                      <a:r>
                        <a:rPr lang="en-GB" sz="2000" dirty="0">
                          <a:solidFill>
                            <a:srgbClr val="115076"/>
                          </a:solidFill>
                        </a:rPr>
                        <a:t>toll / </a:t>
                      </a:r>
                      <a:r>
                        <a:rPr lang="en-GB" sz="2000" dirty="0" err="1">
                          <a:solidFill>
                            <a:srgbClr val="115076"/>
                          </a:solidFill>
                        </a:rPr>
                        <a:t>kalte</a:t>
                      </a:r>
                      <a:endParaRPr lang="en-GB" sz="2000" dirty="0">
                        <a:solidFill>
                          <a:srgbClr val="115076"/>
                        </a:solidFill>
                      </a:endParaRPr>
                    </a:p>
                  </a:txBody>
                  <a:tcPr anchor="ctr">
                    <a:lnL w="19050" cap="flat" cmpd="sng" algn="ctr">
                      <a:solidFill>
                        <a:schemeClr val="accent4">
                          <a:lumMod val="60000"/>
                          <a:lumOff val="40000"/>
                        </a:schemeClr>
                      </a:solidFill>
                      <a:prstDash val="solid"/>
                      <a:round/>
                      <a:headEnd type="none" w="med" len="med"/>
                      <a:tailEnd type="none" w="med" len="med"/>
                    </a:lnL>
                    <a:lnR w="19050" cap="flat" cmpd="sng" algn="ctr">
                      <a:solidFill>
                        <a:schemeClr val="accent4">
                          <a:lumMod val="60000"/>
                          <a:lumOff val="40000"/>
                        </a:schemeClr>
                      </a:solidFill>
                      <a:prstDash val="solid"/>
                      <a:round/>
                      <a:headEnd type="none" w="med" len="med"/>
                      <a:tailEnd type="none" w="med" len="med"/>
                    </a:lnR>
                    <a:lnT w="19050" cap="flat" cmpd="sng" algn="ctr">
                      <a:solidFill>
                        <a:schemeClr val="accent4">
                          <a:lumMod val="60000"/>
                          <a:lumOff val="40000"/>
                        </a:schemeClr>
                      </a:solidFill>
                      <a:prstDash val="solid"/>
                      <a:round/>
                      <a:headEnd type="none" w="med" len="med"/>
                      <a:tailEnd type="none" w="med" len="med"/>
                    </a:lnT>
                    <a:lnB w="19050" cap="flat" cmpd="sng" algn="ctr">
                      <a:solidFill>
                        <a:schemeClr val="accent4">
                          <a:lumMod val="60000"/>
                          <a:lumOff val="40000"/>
                        </a:schemeClr>
                      </a:solidFill>
                      <a:prstDash val="solid"/>
                      <a:round/>
                      <a:headEnd type="none" w="med" len="med"/>
                      <a:tailEnd type="none" w="med" len="med"/>
                    </a:lnB>
                  </a:tcPr>
                </a:tc>
                <a:tc>
                  <a:txBody>
                    <a:bodyPr/>
                    <a:lstStyle/>
                    <a:p>
                      <a:pPr algn="ctr"/>
                      <a:r>
                        <a:rPr lang="en-GB" sz="2000" dirty="0">
                          <a:solidFill>
                            <a:srgbClr val="115076"/>
                          </a:solidFill>
                        </a:rPr>
                        <a:t>4</a:t>
                      </a:r>
                      <a:br>
                        <a:rPr lang="en-GB" sz="2000" dirty="0">
                          <a:solidFill>
                            <a:srgbClr val="115076"/>
                          </a:solidFill>
                        </a:rPr>
                      </a:br>
                      <a:r>
                        <a:rPr lang="en-GB" sz="2000" dirty="0" err="1">
                          <a:solidFill>
                            <a:srgbClr val="115076"/>
                          </a:solidFill>
                        </a:rPr>
                        <a:t>klein</a:t>
                      </a:r>
                      <a:r>
                        <a:rPr lang="en-GB" sz="2000" dirty="0">
                          <a:solidFill>
                            <a:srgbClr val="115076"/>
                          </a:solidFill>
                        </a:rPr>
                        <a:t> / </a:t>
                      </a:r>
                      <a:r>
                        <a:rPr lang="en-GB" sz="2000" dirty="0" err="1">
                          <a:solidFill>
                            <a:srgbClr val="115076"/>
                          </a:solidFill>
                        </a:rPr>
                        <a:t>schwarze</a:t>
                      </a:r>
                      <a:endParaRPr lang="en-GB" sz="2000" dirty="0">
                        <a:solidFill>
                          <a:srgbClr val="115076"/>
                        </a:solidFill>
                      </a:endParaRPr>
                    </a:p>
                  </a:txBody>
                  <a:tcPr anchor="ctr">
                    <a:lnL w="19050" cap="flat" cmpd="sng" algn="ctr">
                      <a:solidFill>
                        <a:schemeClr val="accent4">
                          <a:lumMod val="60000"/>
                          <a:lumOff val="40000"/>
                        </a:schemeClr>
                      </a:solidFill>
                      <a:prstDash val="solid"/>
                      <a:round/>
                      <a:headEnd type="none" w="med" len="med"/>
                      <a:tailEnd type="none" w="med" len="med"/>
                    </a:lnL>
                    <a:lnR w="19050" cap="flat" cmpd="sng" algn="ctr">
                      <a:solidFill>
                        <a:schemeClr val="accent4">
                          <a:lumMod val="60000"/>
                          <a:lumOff val="40000"/>
                        </a:schemeClr>
                      </a:solidFill>
                      <a:prstDash val="solid"/>
                      <a:round/>
                      <a:headEnd type="none" w="med" len="med"/>
                      <a:tailEnd type="none" w="med" len="med"/>
                    </a:lnR>
                    <a:lnT w="19050" cap="flat" cmpd="sng" algn="ctr">
                      <a:solidFill>
                        <a:schemeClr val="accent4">
                          <a:lumMod val="60000"/>
                          <a:lumOff val="40000"/>
                        </a:schemeClr>
                      </a:solidFill>
                      <a:prstDash val="solid"/>
                      <a:round/>
                      <a:headEnd type="none" w="med" len="med"/>
                      <a:tailEnd type="none" w="med" len="med"/>
                    </a:lnT>
                    <a:lnB w="19050" cap="flat" cmpd="sng" algn="ctr">
                      <a:solidFill>
                        <a:schemeClr val="accent4">
                          <a:lumMod val="60000"/>
                          <a:lumOff val="40000"/>
                        </a:schemeClr>
                      </a:solidFill>
                      <a:prstDash val="solid"/>
                      <a:round/>
                      <a:headEnd type="none" w="med" len="med"/>
                      <a:tailEnd type="none" w="med" len="med"/>
                    </a:lnB>
                  </a:tcPr>
                </a:tc>
                <a:tc>
                  <a:txBody>
                    <a:bodyPr/>
                    <a:lstStyle/>
                    <a:p>
                      <a:pPr algn="ctr"/>
                      <a:r>
                        <a:rPr lang="en-GB" sz="2000" dirty="0">
                          <a:solidFill>
                            <a:srgbClr val="115076"/>
                          </a:solidFill>
                        </a:rPr>
                        <a:t>5 </a:t>
                      </a:r>
                      <a:br>
                        <a:rPr lang="en-GB" sz="2000" dirty="0">
                          <a:solidFill>
                            <a:srgbClr val="115076"/>
                          </a:solidFill>
                        </a:rPr>
                      </a:br>
                      <a:r>
                        <a:rPr lang="en-GB" sz="2000" dirty="0" err="1">
                          <a:solidFill>
                            <a:srgbClr val="115076"/>
                          </a:solidFill>
                        </a:rPr>
                        <a:t>schön</a:t>
                      </a:r>
                      <a:r>
                        <a:rPr lang="en-GB" sz="2000" dirty="0">
                          <a:solidFill>
                            <a:srgbClr val="115076"/>
                          </a:solidFill>
                        </a:rPr>
                        <a:t> / </a:t>
                      </a:r>
                      <a:r>
                        <a:rPr lang="en-GB" sz="2000" dirty="0" err="1">
                          <a:solidFill>
                            <a:srgbClr val="115076"/>
                          </a:solidFill>
                        </a:rPr>
                        <a:t>warme</a:t>
                      </a:r>
                      <a:r>
                        <a:rPr lang="en-GB" sz="2000" dirty="0">
                          <a:solidFill>
                            <a:srgbClr val="115076"/>
                          </a:solidFill>
                        </a:rPr>
                        <a:t> </a:t>
                      </a:r>
                    </a:p>
                  </a:txBody>
                  <a:tcPr anchor="ctr">
                    <a:lnL w="19050" cap="flat" cmpd="sng" algn="ctr">
                      <a:solidFill>
                        <a:schemeClr val="accent4">
                          <a:lumMod val="60000"/>
                          <a:lumOff val="40000"/>
                        </a:schemeClr>
                      </a:solidFill>
                      <a:prstDash val="solid"/>
                      <a:round/>
                      <a:headEnd type="none" w="med" len="med"/>
                      <a:tailEnd type="none" w="med" len="med"/>
                    </a:lnL>
                    <a:lnR w="19050" cap="flat" cmpd="sng" algn="ctr">
                      <a:solidFill>
                        <a:schemeClr val="accent4">
                          <a:lumMod val="60000"/>
                          <a:lumOff val="40000"/>
                        </a:schemeClr>
                      </a:solidFill>
                      <a:prstDash val="solid"/>
                      <a:round/>
                      <a:headEnd type="none" w="med" len="med"/>
                      <a:tailEnd type="none" w="med" len="med"/>
                    </a:lnR>
                    <a:lnT w="19050" cap="flat" cmpd="sng" algn="ctr">
                      <a:solidFill>
                        <a:schemeClr val="accent4">
                          <a:lumMod val="60000"/>
                          <a:lumOff val="40000"/>
                        </a:schemeClr>
                      </a:solidFill>
                      <a:prstDash val="solid"/>
                      <a:round/>
                      <a:headEnd type="none" w="med" len="med"/>
                      <a:tailEnd type="none" w="med" len="med"/>
                    </a:lnT>
                    <a:lnB w="1905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3564306223"/>
                  </a:ext>
                </a:extLst>
              </a:tr>
            </a:tbl>
          </a:graphicData>
        </a:graphic>
      </p:graphicFrame>
      <p:sp>
        <p:nvSpPr>
          <p:cNvPr id="14" name="Rectangle 13">
            <a:extLst>
              <a:ext uri="{FF2B5EF4-FFF2-40B4-BE49-F238E27FC236}">
                <a16:creationId xmlns:a16="http://schemas.microsoft.com/office/drawing/2014/main" id="{8B0184DE-5D5D-4891-96A1-48E7510DD0FA}"/>
              </a:ext>
            </a:extLst>
          </p:cNvPr>
          <p:cNvSpPr/>
          <p:nvPr/>
        </p:nvSpPr>
        <p:spPr>
          <a:xfrm>
            <a:off x="3256437" y="6379293"/>
            <a:ext cx="1919115" cy="461665"/>
          </a:xfrm>
          <a:prstGeom prst="rect">
            <a:avLst/>
          </a:prstGeom>
        </p:spPr>
        <p:txBody>
          <a:bodyPr wrap="none">
            <a:spAutoFit/>
          </a:bodyPr>
          <a:lstStyle/>
          <a:p>
            <a:r>
              <a:rPr lang="en-GB" sz="2400" dirty="0">
                <a:solidFill>
                  <a:schemeClr val="bg1"/>
                </a:solidFill>
              </a:rPr>
              <a:t>*</a:t>
            </a:r>
            <a:r>
              <a:rPr lang="en-GB" sz="2400" dirty="0" err="1">
                <a:solidFill>
                  <a:schemeClr val="bg1"/>
                </a:solidFill>
              </a:rPr>
              <a:t>lieb</a:t>
            </a:r>
            <a:r>
              <a:rPr lang="en-GB" sz="2400" dirty="0">
                <a:solidFill>
                  <a:schemeClr val="bg1"/>
                </a:solidFill>
              </a:rPr>
              <a:t> = dear</a:t>
            </a:r>
          </a:p>
        </p:txBody>
      </p:sp>
      <p:sp>
        <p:nvSpPr>
          <p:cNvPr id="15" name="Rounded Rectangle 11">
            <a:extLst>
              <a:ext uri="{FF2B5EF4-FFF2-40B4-BE49-F238E27FC236}">
                <a16:creationId xmlns:a16="http://schemas.microsoft.com/office/drawing/2014/main" id="{E01A09BA-DC16-4115-A5E5-52B9037D9B6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23F658BE-A25C-4943-B126-8AC154EDD84A}"/>
              </a:ext>
            </a:extLst>
          </p:cNvPr>
          <p:cNvSpPr txBox="1"/>
          <p:nvPr/>
        </p:nvSpPr>
        <p:spPr>
          <a:xfrm>
            <a:off x="6733498" y="2246609"/>
            <a:ext cx="1758208" cy="461665"/>
          </a:xfrm>
          <a:prstGeom prst="rect">
            <a:avLst/>
          </a:prstGeom>
          <a:noFill/>
        </p:spPr>
        <p:txBody>
          <a:bodyPr wrap="square" rtlCol="0">
            <a:spAutoFit/>
          </a:bodyPr>
          <a:lstStyle/>
          <a:p>
            <a:pPr algn="ctr"/>
            <a:r>
              <a:rPr lang="en-GB" sz="2400" b="1" dirty="0" err="1">
                <a:solidFill>
                  <a:srgbClr val="DAA520"/>
                </a:solidFill>
              </a:rPr>
              <a:t>frische</a:t>
            </a:r>
            <a:endParaRPr lang="en-GB" sz="2400" b="1" dirty="0">
              <a:solidFill>
                <a:srgbClr val="DAA520"/>
              </a:solidFill>
            </a:endParaRPr>
          </a:p>
        </p:txBody>
      </p:sp>
      <p:sp>
        <p:nvSpPr>
          <p:cNvPr id="13" name="TextBox 12">
            <a:extLst>
              <a:ext uri="{FF2B5EF4-FFF2-40B4-BE49-F238E27FC236}">
                <a16:creationId xmlns:a16="http://schemas.microsoft.com/office/drawing/2014/main" id="{ECFC06C1-9377-4801-8DDE-C3E89B78B785}"/>
              </a:ext>
            </a:extLst>
          </p:cNvPr>
          <p:cNvSpPr txBox="1"/>
          <p:nvPr/>
        </p:nvSpPr>
        <p:spPr>
          <a:xfrm>
            <a:off x="6096000" y="2537217"/>
            <a:ext cx="1758208" cy="461665"/>
          </a:xfrm>
          <a:prstGeom prst="rect">
            <a:avLst/>
          </a:prstGeom>
          <a:noFill/>
        </p:spPr>
        <p:txBody>
          <a:bodyPr wrap="square" rtlCol="0">
            <a:spAutoFit/>
          </a:bodyPr>
          <a:lstStyle/>
          <a:p>
            <a:pPr algn="ctr"/>
            <a:r>
              <a:rPr lang="en-GB" sz="2400" b="1" dirty="0" err="1">
                <a:solidFill>
                  <a:srgbClr val="DAA520"/>
                </a:solidFill>
              </a:rPr>
              <a:t>lecker</a:t>
            </a:r>
            <a:endParaRPr lang="en-GB" sz="2400" b="1" dirty="0">
              <a:solidFill>
                <a:srgbClr val="DAA520"/>
              </a:solidFill>
            </a:endParaRPr>
          </a:p>
        </p:txBody>
      </p:sp>
      <p:sp>
        <p:nvSpPr>
          <p:cNvPr id="16" name="TextBox 15">
            <a:extLst>
              <a:ext uri="{FF2B5EF4-FFF2-40B4-BE49-F238E27FC236}">
                <a16:creationId xmlns:a16="http://schemas.microsoft.com/office/drawing/2014/main" id="{5A1DF3A8-945A-437C-8423-A24F0DF1D657}"/>
              </a:ext>
            </a:extLst>
          </p:cNvPr>
          <p:cNvSpPr txBox="1"/>
          <p:nvPr/>
        </p:nvSpPr>
        <p:spPr>
          <a:xfrm>
            <a:off x="2485096" y="2857881"/>
            <a:ext cx="1758208" cy="461665"/>
          </a:xfrm>
          <a:prstGeom prst="rect">
            <a:avLst/>
          </a:prstGeom>
          <a:noFill/>
        </p:spPr>
        <p:txBody>
          <a:bodyPr wrap="square" rtlCol="0">
            <a:spAutoFit/>
          </a:bodyPr>
          <a:lstStyle/>
          <a:p>
            <a:pPr algn="ctr"/>
            <a:r>
              <a:rPr lang="en-GB" sz="2400" b="1" dirty="0" err="1">
                <a:solidFill>
                  <a:srgbClr val="DAA520"/>
                </a:solidFill>
              </a:rPr>
              <a:t>ruhige</a:t>
            </a:r>
            <a:endParaRPr lang="en-GB" sz="2400" b="1" dirty="0">
              <a:solidFill>
                <a:srgbClr val="DAA520"/>
              </a:solidFill>
            </a:endParaRPr>
          </a:p>
        </p:txBody>
      </p:sp>
      <p:sp>
        <p:nvSpPr>
          <p:cNvPr id="17" name="TextBox 16">
            <a:extLst>
              <a:ext uri="{FF2B5EF4-FFF2-40B4-BE49-F238E27FC236}">
                <a16:creationId xmlns:a16="http://schemas.microsoft.com/office/drawing/2014/main" id="{75A0284E-5726-4E98-B6F5-56B6DBA71DD1}"/>
              </a:ext>
            </a:extLst>
          </p:cNvPr>
          <p:cNvSpPr txBox="1"/>
          <p:nvPr/>
        </p:nvSpPr>
        <p:spPr>
          <a:xfrm>
            <a:off x="2575100" y="3122308"/>
            <a:ext cx="1758208" cy="461665"/>
          </a:xfrm>
          <a:prstGeom prst="rect">
            <a:avLst/>
          </a:prstGeom>
          <a:noFill/>
        </p:spPr>
        <p:txBody>
          <a:bodyPr wrap="square" rtlCol="0">
            <a:spAutoFit/>
          </a:bodyPr>
          <a:lstStyle/>
          <a:p>
            <a:pPr algn="ctr"/>
            <a:r>
              <a:rPr lang="en-GB" sz="2400" b="1" dirty="0" err="1">
                <a:solidFill>
                  <a:srgbClr val="DAA520"/>
                </a:solidFill>
              </a:rPr>
              <a:t>bequem</a:t>
            </a:r>
            <a:endParaRPr lang="en-GB" sz="2400" b="1" dirty="0">
              <a:solidFill>
                <a:srgbClr val="DAA520"/>
              </a:solidFill>
            </a:endParaRPr>
          </a:p>
        </p:txBody>
      </p:sp>
      <p:sp>
        <p:nvSpPr>
          <p:cNvPr id="18" name="TextBox 17">
            <a:extLst>
              <a:ext uri="{FF2B5EF4-FFF2-40B4-BE49-F238E27FC236}">
                <a16:creationId xmlns:a16="http://schemas.microsoft.com/office/drawing/2014/main" id="{4E350A06-8B29-41DC-9B05-7E12D9403192}"/>
              </a:ext>
            </a:extLst>
          </p:cNvPr>
          <p:cNvSpPr txBox="1"/>
          <p:nvPr/>
        </p:nvSpPr>
        <p:spPr>
          <a:xfrm>
            <a:off x="7948696" y="3171977"/>
            <a:ext cx="1758208" cy="461665"/>
          </a:xfrm>
          <a:prstGeom prst="rect">
            <a:avLst/>
          </a:prstGeom>
          <a:noFill/>
        </p:spPr>
        <p:txBody>
          <a:bodyPr wrap="square" rtlCol="0">
            <a:spAutoFit/>
          </a:bodyPr>
          <a:lstStyle/>
          <a:p>
            <a:pPr algn="ctr"/>
            <a:r>
              <a:rPr lang="en-GB" sz="2400" b="1" dirty="0" err="1">
                <a:solidFill>
                  <a:srgbClr val="DAA520"/>
                </a:solidFill>
              </a:rPr>
              <a:t>kalte</a:t>
            </a:r>
            <a:endParaRPr lang="en-GB" sz="2400" b="1" dirty="0">
              <a:solidFill>
                <a:srgbClr val="DAA520"/>
              </a:solidFill>
            </a:endParaRPr>
          </a:p>
        </p:txBody>
      </p:sp>
      <p:sp>
        <p:nvSpPr>
          <p:cNvPr id="19" name="TextBox 18">
            <a:extLst>
              <a:ext uri="{FF2B5EF4-FFF2-40B4-BE49-F238E27FC236}">
                <a16:creationId xmlns:a16="http://schemas.microsoft.com/office/drawing/2014/main" id="{70542F50-1EB0-4B9B-9E87-96FA6E4B37E6}"/>
              </a:ext>
            </a:extLst>
          </p:cNvPr>
          <p:cNvSpPr txBox="1"/>
          <p:nvPr/>
        </p:nvSpPr>
        <p:spPr>
          <a:xfrm>
            <a:off x="7612602" y="3431252"/>
            <a:ext cx="1758208" cy="461665"/>
          </a:xfrm>
          <a:prstGeom prst="rect">
            <a:avLst/>
          </a:prstGeom>
          <a:noFill/>
        </p:spPr>
        <p:txBody>
          <a:bodyPr wrap="square" rtlCol="0">
            <a:spAutoFit/>
          </a:bodyPr>
          <a:lstStyle/>
          <a:p>
            <a:pPr algn="ctr"/>
            <a:r>
              <a:rPr lang="en-GB" sz="2400" b="1" dirty="0">
                <a:solidFill>
                  <a:srgbClr val="DAA520"/>
                </a:solidFill>
              </a:rPr>
              <a:t>toll</a:t>
            </a:r>
          </a:p>
        </p:txBody>
      </p:sp>
      <p:sp>
        <p:nvSpPr>
          <p:cNvPr id="20" name="TextBox 19">
            <a:extLst>
              <a:ext uri="{FF2B5EF4-FFF2-40B4-BE49-F238E27FC236}">
                <a16:creationId xmlns:a16="http://schemas.microsoft.com/office/drawing/2014/main" id="{01C6CB25-A199-4CEC-90FF-8FAA741D390F}"/>
              </a:ext>
            </a:extLst>
          </p:cNvPr>
          <p:cNvSpPr txBox="1"/>
          <p:nvPr/>
        </p:nvSpPr>
        <p:spPr>
          <a:xfrm>
            <a:off x="4163514" y="3739892"/>
            <a:ext cx="1758208" cy="461665"/>
          </a:xfrm>
          <a:prstGeom prst="rect">
            <a:avLst/>
          </a:prstGeom>
          <a:noFill/>
        </p:spPr>
        <p:txBody>
          <a:bodyPr wrap="square" rtlCol="0">
            <a:spAutoFit/>
          </a:bodyPr>
          <a:lstStyle/>
          <a:p>
            <a:pPr algn="ctr"/>
            <a:r>
              <a:rPr lang="en-GB" sz="2400" b="1" dirty="0" err="1">
                <a:solidFill>
                  <a:srgbClr val="DAA520"/>
                </a:solidFill>
              </a:rPr>
              <a:t>schwarze</a:t>
            </a:r>
            <a:endParaRPr lang="en-GB" sz="2400" b="1" dirty="0">
              <a:solidFill>
                <a:srgbClr val="DAA520"/>
              </a:solidFill>
            </a:endParaRPr>
          </a:p>
        </p:txBody>
      </p:sp>
      <p:sp>
        <p:nvSpPr>
          <p:cNvPr id="21" name="TextBox 20">
            <a:extLst>
              <a:ext uri="{FF2B5EF4-FFF2-40B4-BE49-F238E27FC236}">
                <a16:creationId xmlns:a16="http://schemas.microsoft.com/office/drawing/2014/main" id="{EFEF3AE2-D5B6-4597-B4C0-908B19F891D0}"/>
              </a:ext>
            </a:extLst>
          </p:cNvPr>
          <p:cNvSpPr txBox="1"/>
          <p:nvPr/>
        </p:nvSpPr>
        <p:spPr>
          <a:xfrm>
            <a:off x="7948696" y="3739892"/>
            <a:ext cx="1758208" cy="461665"/>
          </a:xfrm>
          <a:prstGeom prst="rect">
            <a:avLst/>
          </a:prstGeom>
          <a:noFill/>
        </p:spPr>
        <p:txBody>
          <a:bodyPr wrap="square" rtlCol="0">
            <a:spAutoFit/>
          </a:bodyPr>
          <a:lstStyle/>
          <a:p>
            <a:pPr algn="ctr"/>
            <a:r>
              <a:rPr lang="en-GB" sz="2400" b="1" dirty="0" err="1">
                <a:solidFill>
                  <a:srgbClr val="DAA520"/>
                </a:solidFill>
              </a:rPr>
              <a:t>klein</a:t>
            </a:r>
            <a:endParaRPr lang="en-GB" sz="2400" b="1" dirty="0">
              <a:solidFill>
                <a:srgbClr val="DAA520"/>
              </a:solidFill>
            </a:endParaRPr>
          </a:p>
        </p:txBody>
      </p:sp>
      <p:sp>
        <p:nvSpPr>
          <p:cNvPr id="22" name="TextBox 21">
            <a:extLst>
              <a:ext uri="{FF2B5EF4-FFF2-40B4-BE49-F238E27FC236}">
                <a16:creationId xmlns:a16="http://schemas.microsoft.com/office/drawing/2014/main" id="{15FCE76D-8B8D-408A-940F-742829910FA9}"/>
              </a:ext>
            </a:extLst>
          </p:cNvPr>
          <p:cNvSpPr txBox="1"/>
          <p:nvPr/>
        </p:nvSpPr>
        <p:spPr>
          <a:xfrm>
            <a:off x="6555157" y="4032391"/>
            <a:ext cx="1758208" cy="461665"/>
          </a:xfrm>
          <a:prstGeom prst="rect">
            <a:avLst/>
          </a:prstGeom>
          <a:noFill/>
        </p:spPr>
        <p:txBody>
          <a:bodyPr wrap="square" rtlCol="0">
            <a:spAutoFit/>
          </a:bodyPr>
          <a:lstStyle/>
          <a:p>
            <a:pPr algn="ctr"/>
            <a:r>
              <a:rPr lang="en-GB" sz="2400" b="1" dirty="0" err="1">
                <a:solidFill>
                  <a:srgbClr val="DAA520"/>
                </a:solidFill>
              </a:rPr>
              <a:t>warme</a:t>
            </a:r>
            <a:endParaRPr lang="en-GB" sz="2400" b="1" dirty="0">
              <a:solidFill>
                <a:srgbClr val="DAA520"/>
              </a:solidFill>
            </a:endParaRPr>
          </a:p>
        </p:txBody>
      </p:sp>
      <p:sp>
        <p:nvSpPr>
          <p:cNvPr id="23" name="TextBox 22">
            <a:extLst>
              <a:ext uri="{FF2B5EF4-FFF2-40B4-BE49-F238E27FC236}">
                <a16:creationId xmlns:a16="http://schemas.microsoft.com/office/drawing/2014/main" id="{4FE90AFC-2E7F-4E6A-883C-0911FE013281}"/>
              </a:ext>
            </a:extLst>
          </p:cNvPr>
          <p:cNvSpPr txBox="1"/>
          <p:nvPr/>
        </p:nvSpPr>
        <p:spPr>
          <a:xfrm>
            <a:off x="5854394" y="4385062"/>
            <a:ext cx="1758208" cy="461665"/>
          </a:xfrm>
          <a:prstGeom prst="rect">
            <a:avLst/>
          </a:prstGeom>
          <a:noFill/>
        </p:spPr>
        <p:txBody>
          <a:bodyPr wrap="square" rtlCol="0">
            <a:spAutoFit/>
          </a:bodyPr>
          <a:lstStyle/>
          <a:p>
            <a:pPr algn="ctr"/>
            <a:r>
              <a:rPr lang="en-GB" sz="2400" b="1" dirty="0" err="1">
                <a:solidFill>
                  <a:srgbClr val="DAA520"/>
                </a:solidFill>
              </a:rPr>
              <a:t>schön</a:t>
            </a:r>
            <a:endParaRPr lang="en-GB" sz="2400" b="1" dirty="0">
              <a:solidFill>
                <a:srgbClr val="DAA520"/>
              </a:solidFill>
            </a:endParaRPr>
          </a:p>
        </p:txBody>
      </p:sp>
    </p:spTree>
    <p:extLst>
      <p:ext uri="{BB962C8B-B14F-4D97-AF65-F5344CB8AC3E}">
        <p14:creationId xmlns:p14="http://schemas.microsoft.com/office/powerpoint/2010/main" val="320055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P spid="17" grpId="0"/>
      <p:bldP spid="18" grpId="0"/>
      <p:bldP spid="19" grpId="0"/>
      <p:bldP spid="20"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2D443722-64E3-48CC-A41A-EADD25479D2C}"/>
              </a:ext>
            </a:extLst>
          </p:cNvPr>
          <p:cNvCxnSpPr>
            <a:cxnSpLocks/>
          </p:cNvCxnSpPr>
          <p:nvPr/>
        </p:nvCxnSpPr>
        <p:spPr>
          <a:xfrm flipH="1" flipV="1">
            <a:off x="1854926" y="4807131"/>
            <a:ext cx="1162594" cy="57531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70A42D9-0A6C-4694-BB8F-9F6670389049}"/>
              </a:ext>
            </a:extLst>
          </p:cNvPr>
          <p:cNvSpPr/>
          <p:nvPr/>
        </p:nvSpPr>
        <p:spPr>
          <a:xfrm>
            <a:off x="4746306" y="2252089"/>
            <a:ext cx="3063795" cy="42875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F2521F75-4D98-4B8E-A6E7-D8550D5AF55E}"/>
              </a:ext>
            </a:extLst>
          </p:cNvPr>
          <p:cNvSpPr/>
          <p:nvPr/>
        </p:nvSpPr>
        <p:spPr>
          <a:xfrm>
            <a:off x="369651" y="2240236"/>
            <a:ext cx="3310936" cy="461665"/>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AF82FA03-30A3-42AB-937C-C930591AA945}"/>
              </a:ext>
            </a:extLst>
          </p:cNvPr>
          <p:cNvSpPr txBox="1"/>
          <p:nvPr/>
        </p:nvSpPr>
        <p:spPr>
          <a:xfrm>
            <a:off x="463778" y="2232468"/>
            <a:ext cx="3216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Sonntag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ruhig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7602583" cy="869950"/>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600" b="1" dirty="0" err="1">
                <a:solidFill>
                  <a:schemeClr val="bg1"/>
                </a:solidFill>
              </a:rPr>
              <a:t>Adjektive</a:t>
            </a:r>
            <a:r>
              <a:rPr lang="en-GB" sz="3600" b="1" dirty="0">
                <a:solidFill>
                  <a:schemeClr val="bg1"/>
                </a:solidFill>
              </a:rPr>
              <a:t> – indefinite articles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3678343"/>
            <a:ext cx="12012000" cy="461665"/>
          </a:xfrm>
          <a:prstGeom prst="rect">
            <a:avLst/>
          </a:prstGeom>
          <a:noFill/>
        </p:spPr>
        <p:txBody>
          <a:bodyPr wrap="square" rtlCol="0">
            <a:spAutoFit/>
          </a:bodyPr>
          <a:lstStyle/>
          <a:p>
            <a:pPr lvl="0"/>
            <a:r>
              <a:rPr lang="en-US" sz="2400" dirty="0">
                <a:solidFill>
                  <a:srgbClr val="4472C4">
                    <a:lumMod val="50000"/>
                  </a:srgbClr>
                </a:solidFill>
              </a:rPr>
              <a:t>Adjectives </a:t>
            </a:r>
            <a:r>
              <a:rPr lang="en-US" sz="2400" b="1" dirty="0">
                <a:solidFill>
                  <a:srgbClr val="4472C4">
                    <a:lumMod val="50000"/>
                  </a:srgbClr>
                </a:solidFill>
              </a:rPr>
              <a:t>after</a:t>
            </a:r>
            <a:r>
              <a:rPr lang="en-US" sz="2400" dirty="0">
                <a:solidFill>
                  <a:srgbClr val="4472C4">
                    <a:lumMod val="50000"/>
                  </a:srgbClr>
                </a:solidFill>
              </a:rPr>
              <a:t> the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indefinite article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and‘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rPr>
              <a:t>kein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have these endings:</a:t>
            </a:r>
          </a:p>
        </p:txBody>
      </p:sp>
      <p:sp>
        <p:nvSpPr>
          <p:cNvPr id="8" name="TextBox 7">
            <a:extLst>
              <a:ext uri="{FF2B5EF4-FFF2-40B4-BE49-F238E27FC236}">
                <a16:creationId xmlns:a16="http://schemas.microsoft.com/office/drawing/2014/main" id="{46863D8D-6DD8-4789-870A-7F6AE0025DCF}"/>
              </a:ext>
            </a:extLst>
          </p:cNvPr>
          <p:cNvSpPr txBox="1"/>
          <p:nvPr/>
        </p:nvSpPr>
        <p:spPr>
          <a:xfrm>
            <a:off x="4875567" y="2231301"/>
            <a:ext cx="28401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Eine Hose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Rectangle 12">
            <a:extLst>
              <a:ext uri="{FF2B5EF4-FFF2-40B4-BE49-F238E27FC236}">
                <a16:creationId xmlns:a16="http://schemas.microsoft.com/office/drawing/2014/main" id="{B128CE19-21FE-41D9-9C27-2108796596EA}"/>
              </a:ext>
            </a:extLst>
          </p:cNvPr>
          <p:cNvSpPr/>
          <p:nvPr/>
        </p:nvSpPr>
        <p:spPr>
          <a:xfrm>
            <a:off x="8481102" y="2235631"/>
            <a:ext cx="3530898" cy="42875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8FFDA76-4D7D-43C5-A23F-1A5A7608A988}"/>
              </a:ext>
            </a:extLst>
          </p:cNvPr>
          <p:cNvSpPr txBox="1"/>
          <p:nvPr/>
        </p:nvSpPr>
        <p:spPr>
          <a:xfrm>
            <a:off x="8481103" y="2235422"/>
            <a:ext cx="37108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Schlagzeug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Rectangle 21">
            <a:extLst>
              <a:ext uri="{FF2B5EF4-FFF2-40B4-BE49-F238E27FC236}">
                <a16:creationId xmlns:a16="http://schemas.microsoft.com/office/drawing/2014/main" id="{069AC303-E24C-4D3A-A44C-C40AFE1A1C19}"/>
              </a:ext>
            </a:extLst>
          </p:cNvPr>
          <p:cNvSpPr/>
          <p:nvPr/>
        </p:nvSpPr>
        <p:spPr>
          <a:xfrm>
            <a:off x="4439929" y="4213577"/>
            <a:ext cx="3712388" cy="47579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CF35F34C-659D-44E6-9C90-1E734574AF4E}"/>
              </a:ext>
            </a:extLst>
          </p:cNvPr>
          <p:cNvSpPr/>
          <p:nvPr/>
        </p:nvSpPr>
        <p:spPr>
          <a:xfrm>
            <a:off x="180000" y="4228013"/>
            <a:ext cx="4112629"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B88505B-445C-4F6F-8D07-6B7FE22AF407}"/>
              </a:ext>
            </a:extLst>
          </p:cNvPr>
          <p:cNvSpPr txBox="1"/>
          <p:nvPr/>
        </p:nvSpPr>
        <p:spPr>
          <a:xfrm>
            <a:off x="180000" y="4242689"/>
            <a:ext cx="4207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Ein </a:t>
            </a:r>
            <a:r>
              <a:rPr lang="en-GB" sz="2400" b="1" dirty="0" err="1">
                <a:solidFill>
                  <a:srgbClr val="4472C4">
                    <a:lumMod val="50000"/>
                  </a:srgbClr>
                </a:solidFill>
                <a:latin typeface="Century Gothic" panose="020F0302020204030204"/>
              </a:rPr>
              <a:t>ruhig</a:t>
            </a:r>
            <a:r>
              <a:rPr lang="en-GB" sz="2400" b="1" dirty="0" err="1">
                <a:solidFill>
                  <a:srgbClr val="DAA520"/>
                </a:solidFill>
                <a:latin typeface="Century Gothic" panose="020F0302020204030204"/>
              </a:rPr>
              <a:t>er</a:t>
            </a:r>
            <a:r>
              <a:rPr lang="en-GB" sz="2400" b="1" dirty="0">
                <a:solidFill>
                  <a:srgbClr val="DAA520"/>
                </a:solidFill>
                <a:latin typeface="Century Gothic" panose="020F0302020204030204"/>
              </a:rPr>
              <a:t> </a:t>
            </a:r>
            <a:r>
              <a:rPr lang="en-GB" sz="2400" dirty="0">
                <a:solidFill>
                  <a:srgbClr val="4472C4">
                    <a:lumMod val="50000"/>
                  </a:srgbClr>
                </a:solidFill>
                <a:latin typeface="Century Gothic" panose="020F0302020204030204"/>
              </a:rPr>
              <a:t>Sonntag </a:t>
            </a:r>
            <a:r>
              <a:rPr lang="en-GB" sz="2400" dirty="0" err="1">
                <a:solidFill>
                  <a:srgbClr val="4472C4">
                    <a:lumMod val="50000"/>
                  </a:srgbClr>
                </a:solidFill>
                <a:latin typeface="Century Gothic" panose="020F0302020204030204"/>
              </a:rPr>
              <a:t>ist</a:t>
            </a:r>
            <a:r>
              <a:rPr lang="en-GB" sz="2400" dirty="0">
                <a:solidFill>
                  <a:srgbClr val="4472C4">
                    <a:lumMod val="50000"/>
                  </a:srgbClr>
                </a:solidFill>
                <a:latin typeface="Century Gothic" panose="020F0302020204030204"/>
              </a:rPr>
              <a:t> gut.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96794DD8-5135-407F-911A-2715B8F1F76E}"/>
              </a:ext>
            </a:extLst>
          </p:cNvPr>
          <p:cNvSpPr txBox="1"/>
          <p:nvPr/>
        </p:nvSpPr>
        <p:spPr>
          <a:xfrm>
            <a:off x="4505013" y="4210160"/>
            <a:ext cx="36998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blau</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Hose.</a:t>
            </a:r>
          </a:p>
        </p:txBody>
      </p:sp>
      <p:sp>
        <p:nvSpPr>
          <p:cNvPr id="26" name="Rectangle 25">
            <a:extLst>
              <a:ext uri="{FF2B5EF4-FFF2-40B4-BE49-F238E27FC236}">
                <a16:creationId xmlns:a16="http://schemas.microsoft.com/office/drawing/2014/main" id="{8C7CFC3D-08E3-4934-AEDE-BF80F25D002A}"/>
              </a:ext>
            </a:extLst>
          </p:cNvPr>
          <p:cNvSpPr/>
          <p:nvPr/>
        </p:nvSpPr>
        <p:spPr>
          <a:xfrm>
            <a:off x="8257456" y="4210160"/>
            <a:ext cx="3699872" cy="722878"/>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9FD455AA-C64A-4004-ACA9-B8F666F5725B}"/>
              </a:ext>
            </a:extLst>
          </p:cNvPr>
          <p:cNvSpPr txBox="1"/>
          <p:nvPr/>
        </p:nvSpPr>
        <p:spPr>
          <a:xfrm>
            <a:off x="8257456" y="4156100"/>
            <a:ext cx="3859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es</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Schlagzeug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schrecklich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7D2AC488-15C8-4A0A-9E07-B26C3DBC27A5}"/>
              </a:ext>
            </a:extLst>
          </p:cNvPr>
          <p:cNvSpPr txBox="1"/>
          <p:nvPr/>
        </p:nvSpPr>
        <p:spPr>
          <a:xfrm>
            <a:off x="602842" y="1757665"/>
            <a:ext cx="2879388" cy="461665"/>
          </a:xfrm>
          <a:prstGeom prst="rect">
            <a:avLst/>
          </a:prstGeom>
          <a:noFill/>
        </p:spPr>
        <p:txBody>
          <a:bodyPr wrap="square" rtlCol="0">
            <a:spAutoFit/>
          </a:bodyPr>
          <a:lstStyle/>
          <a:p>
            <a:pPr lvl="0" algn="ctr"/>
            <a:r>
              <a:rPr lang="en-US" sz="2400" dirty="0">
                <a:solidFill>
                  <a:srgbClr val="4472C4">
                    <a:lumMod val="50000"/>
                  </a:srgbClr>
                </a:solidFill>
              </a:rPr>
              <a:t>Was </a:t>
            </a:r>
            <a:r>
              <a:rPr lang="en-US" sz="2400" dirty="0" err="1">
                <a:solidFill>
                  <a:srgbClr val="4472C4">
                    <a:lumMod val="50000"/>
                  </a:srgbClr>
                </a:solidFill>
              </a:rPr>
              <a:t>ist</a:t>
            </a:r>
            <a:r>
              <a:rPr lang="en-US" sz="2400" dirty="0">
                <a:solidFill>
                  <a:srgbClr val="4472C4">
                    <a:lumMod val="50000"/>
                  </a:srgbClr>
                </a:solidFill>
              </a:rPr>
              <a:t> </a:t>
            </a:r>
            <a:r>
              <a:rPr lang="en-US" sz="2400" b="1" dirty="0" err="1">
                <a:solidFill>
                  <a:srgbClr val="4472C4">
                    <a:lumMod val="50000"/>
                  </a:srgbClr>
                </a:solidFill>
              </a:rPr>
              <a:t>ruhig</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11E23EB9-A96E-4516-990A-92780F1A6534}"/>
              </a:ext>
            </a:extLst>
          </p:cNvPr>
          <p:cNvSpPr txBox="1"/>
          <p:nvPr/>
        </p:nvSpPr>
        <p:spPr>
          <a:xfrm>
            <a:off x="180000" y="1296000"/>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when adjectives come </a:t>
            </a:r>
            <a:r>
              <a:rPr kumimoji="0" lang="en-US" sz="24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verb ‘to be’ they don’t change:</a:t>
            </a:r>
          </a:p>
        </p:txBody>
      </p:sp>
      <p:sp>
        <p:nvSpPr>
          <p:cNvPr id="34" name="TextBox 33">
            <a:extLst>
              <a:ext uri="{FF2B5EF4-FFF2-40B4-BE49-F238E27FC236}">
                <a16:creationId xmlns:a16="http://schemas.microsoft.com/office/drawing/2014/main" id="{763F1E41-CA16-4506-9E54-DCFD4127E9E4}"/>
              </a:ext>
            </a:extLst>
          </p:cNvPr>
          <p:cNvSpPr txBox="1"/>
          <p:nvPr/>
        </p:nvSpPr>
        <p:spPr>
          <a:xfrm>
            <a:off x="4746306" y="1777985"/>
            <a:ext cx="2879388" cy="461665"/>
          </a:xfrm>
          <a:prstGeom prst="rect">
            <a:avLst/>
          </a:prstGeom>
          <a:noFill/>
        </p:spPr>
        <p:txBody>
          <a:bodyPr wrap="square" rtlCol="0">
            <a:spAutoFit/>
          </a:bodyPr>
          <a:lstStyle/>
          <a:p>
            <a:pPr lvl="0" algn="ctr"/>
            <a:r>
              <a:rPr lang="en-US" sz="2400" dirty="0">
                <a:solidFill>
                  <a:srgbClr val="4472C4">
                    <a:lumMod val="50000"/>
                  </a:srgbClr>
                </a:solidFill>
              </a:rPr>
              <a:t>Was </a:t>
            </a:r>
            <a:r>
              <a:rPr lang="en-US" sz="2400" dirty="0" err="1">
                <a:solidFill>
                  <a:srgbClr val="4472C4">
                    <a:lumMod val="50000"/>
                  </a:srgbClr>
                </a:solidFill>
              </a:rPr>
              <a:t>ist</a:t>
            </a:r>
            <a:r>
              <a:rPr lang="en-US" sz="2400" dirty="0">
                <a:solidFill>
                  <a:srgbClr val="4472C4">
                    <a:lumMod val="50000"/>
                  </a:srgbClr>
                </a:solidFill>
              </a:rPr>
              <a:t> </a:t>
            </a:r>
            <a:r>
              <a:rPr lang="en-US" sz="2400" b="1" dirty="0" err="1">
                <a:solidFill>
                  <a:srgbClr val="4472C4">
                    <a:lumMod val="50000"/>
                  </a:srgbClr>
                </a:solidFill>
              </a:rPr>
              <a:t>blau</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C6A27B9D-E9AB-46E4-B780-3CD49F082DAC}"/>
              </a:ext>
            </a:extLst>
          </p:cNvPr>
          <p:cNvSpPr txBox="1"/>
          <p:nvPr/>
        </p:nvSpPr>
        <p:spPr>
          <a:xfrm>
            <a:off x="8667698" y="1774208"/>
            <a:ext cx="2879388" cy="461665"/>
          </a:xfrm>
          <a:prstGeom prst="rect">
            <a:avLst/>
          </a:prstGeom>
          <a:noFill/>
        </p:spPr>
        <p:txBody>
          <a:bodyPr wrap="square" rtlCol="0">
            <a:spAutoFit/>
          </a:bodyPr>
          <a:lstStyle/>
          <a:p>
            <a:pPr lvl="0" algn="ctr"/>
            <a:r>
              <a:rPr lang="en-US" sz="2400" dirty="0">
                <a:solidFill>
                  <a:srgbClr val="4472C4">
                    <a:lumMod val="50000"/>
                  </a:srgbClr>
                </a:solidFill>
              </a:rPr>
              <a:t>Was </a:t>
            </a:r>
            <a:r>
              <a:rPr lang="en-US" sz="2400" dirty="0" err="1">
                <a:solidFill>
                  <a:srgbClr val="4472C4">
                    <a:lumMod val="50000"/>
                  </a:srgbClr>
                </a:solidFill>
              </a:rPr>
              <a:t>ist</a:t>
            </a:r>
            <a:r>
              <a:rPr lang="en-US" sz="2400" dirty="0">
                <a:solidFill>
                  <a:srgbClr val="4472C4">
                    <a:lumMod val="50000"/>
                  </a:srgbClr>
                </a:solidFill>
              </a:rPr>
              <a:t> </a:t>
            </a:r>
            <a:r>
              <a:rPr lang="en-US" sz="2400" b="1" dirty="0" err="1">
                <a:solidFill>
                  <a:srgbClr val="4472C4">
                    <a:lumMod val="50000"/>
                  </a:srgbClr>
                </a:solidFill>
              </a:rPr>
              <a:t>laut</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descr="A close up of an animal&#10;&#10;Description automatically generated">
            <a:extLst>
              <a:ext uri="{FF2B5EF4-FFF2-40B4-BE49-F238E27FC236}">
                <a16:creationId xmlns:a16="http://schemas.microsoft.com/office/drawing/2014/main" id="{B5F02B26-9BA0-4352-9675-DF5F025217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23470">
            <a:off x="5914245" y="2701443"/>
            <a:ext cx="1023418" cy="1065020"/>
          </a:xfrm>
          <a:prstGeom prst="rect">
            <a:avLst/>
          </a:prstGeom>
        </p:spPr>
      </p:pic>
      <p:sp>
        <p:nvSpPr>
          <p:cNvPr id="36" name="Rounded Rectangular Callout 4">
            <a:extLst>
              <a:ext uri="{FF2B5EF4-FFF2-40B4-BE49-F238E27FC236}">
                <a16:creationId xmlns:a16="http://schemas.microsoft.com/office/drawing/2014/main" id="{EAE5D107-3239-429C-9FC5-BDD5BA26616F}"/>
              </a:ext>
            </a:extLst>
          </p:cNvPr>
          <p:cNvSpPr/>
          <p:nvPr/>
        </p:nvSpPr>
        <p:spPr>
          <a:xfrm>
            <a:off x="2370950" y="5414977"/>
            <a:ext cx="7630100" cy="830998"/>
          </a:xfrm>
          <a:prstGeom prst="wedgeRoundRectCallout">
            <a:avLst>
              <a:gd name="adj1" fmla="val -19407"/>
              <a:gd name="adj2" fmla="val -50269"/>
              <a:gd name="adj3" fmla="val 16667"/>
            </a:avLst>
          </a:prstGeom>
          <a:solidFill>
            <a:srgbClr val="104F75"/>
          </a:solidFill>
          <a:ln w="3810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chemeClr val="bg1"/>
                </a:solidFill>
              </a:rPr>
              <a:t>R1 (nominative) singular endings for indefinite articles have the </a:t>
            </a:r>
            <a:r>
              <a:rPr lang="en-US" sz="2000" b="1" dirty="0">
                <a:solidFill>
                  <a:schemeClr val="bg1"/>
                </a:solidFill>
              </a:rPr>
              <a:t>same final letter </a:t>
            </a:r>
            <a:r>
              <a:rPr lang="en-US" sz="2000" dirty="0">
                <a:solidFill>
                  <a:schemeClr val="bg1"/>
                </a:solidFill>
              </a:rPr>
              <a:t>as their matching definite articles:</a:t>
            </a:r>
          </a:p>
        </p:txBody>
      </p:sp>
      <p:cxnSp>
        <p:nvCxnSpPr>
          <p:cNvPr id="37" name="Straight Arrow Connector 36">
            <a:extLst>
              <a:ext uri="{FF2B5EF4-FFF2-40B4-BE49-F238E27FC236}">
                <a16:creationId xmlns:a16="http://schemas.microsoft.com/office/drawing/2014/main" id="{2AA45D82-50B4-4086-B872-D6AC59C751E3}"/>
              </a:ext>
            </a:extLst>
          </p:cNvPr>
          <p:cNvCxnSpPr>
            <a:cxnSpLocks/>
          </p:cNvCxnSpPr>
          <p:nvPr/>
        </p:nvCxnSpPr>
        <p:spPr>
          <a:xfrm flipV="1">
            <a:off x="6713699" y="4783294"/>
            <a:ext cx="235741" cy="619508"/>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B09D0A0-C199-4734-A5C2-0DAE7CDAE0F6}"/>
              </a:ext>
            </a:extLst>
          </p:cNvPr>
          <p:cNvCxnSpPr>
            <a:cxnSpLocks/>
          </p:cNvCxnSpPr>
          <p:nvPr/>
        </p:nvCxnSpPr>
        <p:spPr>
          <a:xfrm flipV="1">
            <a:off x="8974183" y="4593191"/>
            <a:ext cx="619808" cy="821786"/>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D1F9112-B5B0-4590-BDE2-973B4AD82916}"/>
              </a:ext>
            </a:extLst>
          </p:cNvPr>
          <p:cNvSpPr txBox="1"/>
          <p:nvPr/>
        </p:nvSpPr>
        <p:spPr>
          <a:xfrm>
            <a:off x="2375664" y="4756264"/>
            <a:ext cx="2730135" cy="461665"/>
          </a:xfrm>
          <a:prstGeom prst="rect">
            <a:avLst/>
          </a:prstGeom>
          <a:noFill/>
        </p:spPr>
        <p:txBody>
          <a:bodyPr wrap="square" rtlCol="0">
            <a:spAutoFit/>
          </a:bodyPr>
          <a:lstStyle/>
          <a:p>
            <a:pPr algn="l"/>
            <a:r>
              <a:rPr lang="en-GB" sz="2400" dirty="0">
                <a:solidFill>
                  <a:schemeClr val="accent5">
                    <a:lumMod val="50000"/>
                  </a:schemeClr>
                </a:solidFill>
              </a:rPr>
              <a:t>de</a:t>
            </a:r>
            <a:r>
              <a:rPr lang="en-GB" sz="2400" b="1" u="sng" dirty="0">
                <a:solidFill>
                  <a:schemeClr val="accent5">
                    <a:lumMod val="50000"/>
                  </a:schemeClr>
                </a:solidFill>
              </a:rPr>
              <a:t>r</a:t>
            </a:r>
            <a:r>
              <a:rPr lang="en-GB" sz="2400" b="1" dirty="0">
                <a:solidFill>
                  <a:schemeClr val="accent5">
                    <a:lumMod val="50000"/>
                  </a:schemeClr>
                </a:solidFill>
              </a:rPr>
              <a:t> </a:t>
            </a:r>
            <a:r>
              <a:rPr lang="en-GB" sz="2400" dirty="0">
                <a:solidFill>
                  <a:schemeClr val="accent5">
                    <a:lumMod val="50000"/>
                  </a:schemeClr>
                </a:solidFill>
              </a:rPr>
              <a:t>Sonntag</a:t>
            </a:r>
          </a:p>
        </p:txBody>
      </p:sp>
      <p:sp>
        <p:nvSpPr>
          <p:cNvPr id="42" name="TextBox 41">
            <a:extLst>
              <a:ext uri="{FF2B5EF4-FFF2-40B4-BE49-F238E27FC236}">
                <a16:creationId xmlns:a16="http://schemas.microsoft.com/office/drawing/2014/main" id="{08526E6E-C1A2-4B1B-B0F6-E9B04972DB54}"/>
              </a:ext>
            </a:extLst>
          </p:cNvPr>
          <p:cNvSpPr txBox="1"/>
          <p:nvPr/>
        </p:nvSpPr>
        <p:spPr>
          <a:xfrm>
            <a:off x="6887617" y="4756264"/>
            <a:ext cx="2730135" cy="461665"/>
          </a:xfrm>
          <a:prstGeom prst="rect">
            <a:avLst/>
          </a:prstGeom>
          <a:noFill/>
        </p:spPr>
        <p:txBody>
          <a:bodyPr wrap="square" rtlCol="0">
            <a:spAutoFit/>
          </a:bodyPr>
          <a:lstStyle/>
          <a:p>
            <a:pPr algn="l"/>
            <a:r>
              <a:rPr lang="en-GB" sz="2400" dirty="0">
                <a:solidFill>
                  <a:schemeClr val="accent5">
                    <a:lumMod val="50000"/>
                  </a:schemeClr>
                </a:solidFill>
              </a:rPr>
              <a:t>di</a:t>
            </a:r>
            <a:r>
              <a:rPr lang="en-GB" sz="2400" b="1" u="sng" dirty="0">
                <a:solidFill>
                  <a:schemeClr val="accent5">
                    <a:lumMod val="50000"/>
                  </a:schemeClr>
                </a:solidFill>
              </a:rPr>
              <a:t>e</a:t>
            </a:r>
            <a:r>
              <a:rPr lang="en-GB" sz="2400" dirty="0">
                <a:solidFill>
                  <a:schemeClr val="accent5">
                    <a:lumMod val="50000"/>
                  </a:schemeClr>
                </a:solidFill>
              </a:rPr>
              <a:t> Hose</a:t>
            </a:r>
          </a:p>
        </p:txBody>
      </p:sp>
      <p:sp>
        <p:nvSpPr>
          <p:cNvPr id="44" name="TextBox 43">
            <a:extLst>
              <a:ext uri="{FF2B5EF4-FFF2-40B4-BE49-F238E27FC236}">
                <a16:creationId xmlns:a16="http://schemas.microsoft.com/office/drawing/2014/main" id="{BDD95309-CCEC-4A98-AEE8-50EDED853F7C}"/>
              </a:ext>
            </a:extLst>
          </p:cNvPr>
          <p:cNvSpPr txBox="1"/>
          <p:nvPr/>
        </p:nvSpPr>
        <p:spPr>
          <a:xfrm>
            <a:off x="9307100" y="4885617"/>
            <a:ext cx="2730135" cy="461665"/>
          </a:xfrm>
          <a:prstGeom prst="rect">
            <a:avLst/>
          </a:prstGeom>
          <a:noFill/>
        </p:spPr>
        <p:txBody>
          <a:bodyPr wrap="square" rtlCol="0">
            <a:spAutoFit/>
          </a:bodyPr>
          <a:lstStyle/>
          <a:p>
            <a:pPr algn="l"/>
            <a:r>
              <a:rPr lang="en-GB" sz="2400" dirty="0">
                <a:solidFill>
                  <a:schemeClr val="accent5">
                    <a:lumMod val="50000"/>
                  </a:schemeClr>
                </a:solidFill>
              </a:rPr>
              <a:t>da</a:t>
            </a:r>
            <a:r>
              <a:rPr lang="en-GB" sz="2400" b="1" u="sng" dirty="0">
                <a:solidFill>
                  <a:schemeClr val="accent5">
                    <a:lumMod val="50000"/>
                  </a:schemeClr>
                </a:solidFill>
              </a:rPr>
              <a:t>s</a:t>
            </a:r>
            <a:r>
              <a:rPr lang="en-GB" sz="2400" dirty="0">
                <a:solidFill>
                  <a:schemeClr val="accent5">
                    <a:lumMod val="50000"/>
                  </a:schemeClr>
                </a:solidFill>
              </a:rPr>
              <a:t> </a:t>
            </a:r>
            <a:r>
              <a:rPr lang="en-GB" sz="2400" dirty="0" err="1">
                <a:solidFill>
                  <a:schemeClr val="accent5">
                    <a:lumMod val="50000"/>
                  </a:schemeClr>
                </a:solidFill>
              </a:rPr>
              <a:t>Schlagzeug</a:t>
            </a:r>
            <a:endParaRPr lang="en-GB" sz="2400" dirty="0">
              <a:solidFill>
                <a:schemeClr val="accent5">
                  <a:lumMod val="50000"/>
                </a:schemeClr>
              </a:solidFill>
            </a:endParaRPr>
          </a:p>
        </p:txBody>
      </p:sp>
      <p:pic>
        <p:nvPicPr>
          <p:cNvPr id="46" name="Picture 45" descr="A close up of a logo&#10;&#10;Description automatically generated">
            <a:extLst>
              <a:ext uri="{FF2B5EF4-FFF2-40B4-BE49-F238E27FC236}">
                <a16:creationId xmlns:a16="http://schemas.microsoft.com/office/drawing/2014/main" id="{D14CB6D2-1F85-48FD-B9CC-228302A5D2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2554" y="2940150"/>
            <a:ext cx="682412" cy="544330"/>
          </a:xfrm>
          <a:prstGeom prst="rect">
            <a:avLst/>
          </a:prstGeom>
        </p:spPr>
      </p:pic>
      <p:pic>
        <p:nvPicPr>
          <p:cNvPr id="48" name="Picture 47" descr="A drawing of a cartoon character&#10;&#10;Description automatically generated">
            <a:extLst>
              <a:ext uri="{FF2B5EF4-FFF2-40B4-BE49-F238E27FC236}">
                <a16:creationId xmlns:a16="http://schemas.microsoft.com/office/drawing/2014/main" id="{A0559F2B-0024-4C5D-BD87-7478C7F944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30571" y="2733042"/>
            <a:ext cx="1637701" cy="890500"/>
          </a:xfrm>
          <a:prstGeom prst="rect">
            <a:avLst/>
          </a:prstGeom>
        </p:spPr>
      </p:pic>
      <p:pic>
        <p:nvPicPr>
          <p:cNvPr id="52" name="Picture 51" descr="A picture containing umbrella&#10;&#10;Description automatically generated">
            <a:extLst>
              <a:ext uri="{FF2B5EF4-FFF2-40B4-BE49-F238E27FC236}">
                <a16:creationId xmlns:a16="http://schemas.microsoft.com/office/drawing/2014/main" id="{E6B72172-FF60-492F-8249-7E05E23239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4926" y="2865416"/>
            <a:ext cx="1280885" cy="825964"/>
          </a:xfrm>
          <a:prstGeom prst="rect">
            <a:avLst/>
          </a:prstGeom>
        </p:spPr>
      </p:pic>
      <p:pic>
        <p:nvPicPr>
          <p:cNvPr id="50" name="Picture 49" descr="A picture containing object, clock&#10;&#10;Description automatically generated">
            <a:extLst>
              <a:ext uri="{FF2B5EF4-FFF2-40B4-BE49-F238E27FC236}">
                <a16:creationId xmlns:a16="http://schemas.microsoft.com/office/drawing/2014/main" id="{B5EF819F-EAC1-44BE-91BF-F2AC1FBF84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7192" y="2804582"/>
            <a:ext cx="873071" cy="867614"/>
          </a:xfrm>
          <a:prstGeom prst="rect">
            <a:avLst/>
          </a:prstGeom>
        </p:spPr>
      </p:pic>
      <p:sp>
        <p:nvSpPr>
          <p:cNvPr id="53" name="Oval 52">
            <a:extLst>
              <a:ext uri="{FF2B5EF4-FFF2-40B4-BE49-F238E27FC236}">
                <a16:creationId xmlns:a16="http://schemas.microsoft.com/office/drawing/2014/main" id="{A4D62E40-F589-4E46-938C-4A58CDEB8F8D}"/>
              </a:ext>
            </a:extLst>
          </p:cNvPr>
          <p:cNvSpPr/>
          <p:nvPr/>
        </p:nvSpPr>
        <p:spPr>
          <a:xfrm>
            <a:off x="1553133" y="3120247"/>
            <a:ext cx="180234" cy="168794"/>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623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2" grpId="0"/>
      <p:bldP spid="7" grpId="0"/>
      <p:bldP spid="8" grpId="0"/>
      <p:bldP spid="13" grpId="0" animBg="1"/>
      <p:bldP spid="9" grpId="0"/>
      <p:bldP spid="22" grpId="0" animBg="1"/>
      <p:bldP spid="23" grpId="0" animBg="1"/>
      <p:bldP spid="24" grpId="0"/>
      <p:bldP spid="25" grpId="0"/>
      <p:bldP spid="26" grpId="0" animBg="1"/>
      <p:bldP spid="27" grpId="0"/>
      <p:bldP spid="32" grpId="0"/>
      <p:bldP spid="33" grpId="0"/>
      <p:bldP spid="34" grpId="0"/>
      <p:bldP spid="35" grpId="0"/>
      <p:bldP spid="36" grpId="0" animBg="1"/>
      <p:bldP spid="41" grpId="0"/>
      <p:bldP spid="42" grpId="0"/>
      <p:bldP spid="44" grpId="0"/>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ein</a:t>
            </a:r>
            <a:r>
              <a:rPr lang="en-GB" sz="3600" b="1" dirty="0">
                <a:solidFill>
                  <a:schemeClr val="bg1"/>
                </a:solidFill>
              </a:rPr>
              <a:t> Problem</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4" name="Table 6">
            <a:extLst>
              <a:ext uri="{FF2B5EF4-FFF2-40B4-BE49-F238E27FC236}">
                <a16:creationId xmlns:a16="http://schemas.microsoft.com/office/drawing/2014/main" id="{C93B6239-ADB7-4515-AEBF-4ADA4E736353}"/>
              </a:ext>
            </a:extLst>
          </p:cNvPr>
          <p:cNvGraphicFramePr>
            <a:graphicFrameLocks noGrp="1"/>
          </p:cNvGraphicFramePr>
          <p:nvPr>
            <p:extLst>
              <p:ext uri="{D42A27DB-BD31-4B8C-83A1-F6EECF244321}">
                <p14:modId xmlns:p14="http://schemas.microsoft.com/office/powerpoint/2010/main" val="1773900871"/>
              </p:ext>
            </p:extLst>
          </p:nvPr>
        </p:nvGraphicFramePr>
        <p:xfrm>
          <a:off x="2100874" y="1757665"/>
          <a:ext cx="8844217" cy="4473603"/>
        </p:xfrm>
        <a:graphic>
          <a:graphicData uri="http://schemas.openxmlformats.org/drawingml/2006/table">
            <a:tbl>
              <a:tblPr firstRow="1" bandRow="1">
                <a:tableStyleId>{00A15C55-8517-42AA-B614-E9B94910E393}</a:tableStyleId>
              </a:tblPr>
              <a:tblGrid>
                <a:gridCol w="794726">
                  <a:extLst>
                    <a:ext uri="{9D8B030D-6E8A-4147-A177-3AD203B41FA5}">
                      <a16:colId xmlns:a16="http://schemas.microsoft.com/office/drawing/2014/main" val="2607353726"/>
                    </a:ext>
                  </a:extLst>
                </a:gridCol>
                <a:gridCol w="3602182">
                  <a:extLst>
                    <a:ext uri="{9D8B030D-6E8A-4147-A177-3AD203B41FA5}">
                      <a16:colId xmlns:a16="http://schemas.microsoft.com/office/drawing/2014/main" val="1600817978"/>
                    </a:ext>
                  </a:extLst>
                </a:gridCol>
                <a:gridCol w="2216727">
                  <a:extLst>
                    <a:ext uri="{9D8B030D-6E8A-4147-A177-3AD203B41FA5}">
                      <a16:colId xmlns:a16="http://schemas.microsoft.com/office/drawing/2014/main" val="4128092149"/>
                    </a:ext>
                  </a:extLst>
                </a:gridCol>
                <a:gridCol w="2230582">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effectLst/>
                          <a:uLnTx/>
                          <a:uFillTx/>
                        </a:rPr>
                        <a:t>[der / das]</a:t>
                      </a:r>
                      <a:endParaRPr lang="en-GB"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a:t>
                      </a:r>
                      <a:r>
                        <a:rPr lang="en-GB" sz="2400" dirty="0" err="1"/>
                        <a:t>ein</a:t>
                      </a:r>
                      <a:r>
                        <a:rPr lang="en-GB" sz="2400" dirty="0"/>
                        <a:t> / </a:t>
                      </a:r>
                      <a:r>
                        <a:rPr lang="en-GB" sz="2400" dirty="0" err="1"/>
                        <a:t>ein</a:t>
                      </a:r>
                      <a:r>
                        <a:rPr lang="en-GB" sz="2400" dirty="0"/>
                        <a:t>]</a:t>
                      </a:r>
                      <a:endParaRPr lang="en-GB" sz="24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_____ </a:t>
                      </a:r>
                      <a:r>
                        <a:rPr lang="en-GB" sz="2000" dirty="0" err="1">
                          <a:solidFill>
                            <a:schemeClr val="accent1">
                              <a:lumMod val="50000"/>
                            </a:schemeClr>
                          </a:solidFill>
                        </a:rPr>
                        <a:t>großer</a:t>
                      </a:r>
                      <a:r>
                        <a:rPr lang="en-GB" sz="2000" dirty="0">
                          <a:solidFill>
                            <a:schemeClr val="accent1">
                              <a:lumMod val="50000"/>
                            </a:schemeClr>
                          </a:solidFill>
                        </a:rPr>
                        <a:t> </a:t>
                      </a:r>
                      <a:r>
                        <a:rPr lang="en-GB" sz="2000" dirty="0" err="1">
                          <a:solidFill>
                            <a:schemeClr val="accent1">
                              <a:lumMod val="50000"/>
                            </a:schemeClr>
                          </a:solidFill>
                        </a:rPr>
                        <a:t>Spaß</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_____ </a:t>
                      </a:r>
                      <a:r>
                        <a:rPr lang="en-GB" sz="2000" dirty="0" err="1">
                          <a:solidFill>
                            <a:schemeClr val="accent1">
                              <a:lumMod val="50000"/>
                            </a:schemeClr>
                          </a:solidFill>
                        </a:rPr>
                        <a:t>warmes</a:t>
                      </a:r>
                      <a:r>
                        <a:rPr lang="en-GB" sz="2000" dirty="0">
                          <a:solidFill>
                            <a:schemeClr val="accent1">
                              <a:lumMod val="50000"/>
                            </a:schemeClr>
                          </a:solidFill>
                        </a:rPr>
                        <a:t> </a:t>
                      </a:r>
                      <a:r>
                        <a:rPr lang="en-GB" sz="2000" dirty="0" err="1">
                          <a:solidFill>
                            <a:schemeClr val="accent1">
                              <a:lumMod val="50000"/>
                            </a:schemeClr>
                          </a:solidFill>
                        </a:rPr>
                        <a:t>Jahr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_____ </a:t>
                      </a:r>
                      <a:r>
                        <a:rPr lang="en-GB" sz="2000" dirty="0" err="1">
                          <a:solidFill>
                            <a:schemeClr val="accent1">
                              <a:lumMod val="50000"/>
                            </a:schemeClr>
                          </a:solidFill>
                        </a:rPr>
                        <a:t>kalte</a:t>
                      </a:r>
                      <a:r>
                        <a:rPr lang="en-GB" sz="2000" dirty="0">
                          <a:solidFill>
                            <a:schemeClr val="accent1">
                              <a:lumMod val="50000"/>
                            </a:schemeClr>
                          </a:solidFill>
                        </a:rPr>
                        <a:t> </a:t>
                      </a:r>
                      <a:r>
                        <a:rPr lang="en-GB" sz="2000" dirty="0" err="1">
                          <a:solidFill>
                            <a:schemeClr val="accent1">
                              <a:lumMod val="50000"/>
                            </a:schemeClr>
                          </a:solidFill>
                        </a:rPr>
                        <a:t>Juli</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err="1"/>
                        <a:t>te</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_____ </a:t>
                      </a:r>
                      <a:r>
                        <a:rPr lang="en-GB" sz="2000" dirty="0" err="1">
                          <a:solidFill>
                            <a:schemeClr val="accent1">
                              <a:lumMod val="50000"/>
                            </a:schemeClr>
                          </a:solidFill>
                        </a:rPr>
                        <a:t>schöne</a:t>
                      </a:r>
                      <a:r>
                        <a:rPr lang="en-GB" sz="2000" dirty="0">
                          <a:solidFill>
                            <a:schemeClr val="accent1">
                              <a:lumMod val="50000"/>
                            </a:schemeClr>
                          </a:solidFill>
                        </a:rPr>
                        <a:t> Dorf</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_____ </a:t>
                      </a:r>
                      <a:r>
                        <a:rPr lang="en-GB" sz="2000" dirty="0" err="1">
                          <a:solidFill>
                            <a:schemeClr val="accent1">
                              <a:lumMod val="50000"/>
                            </a:schemeClr>
                          </a:solidFill>
                        </a:rPr>
                        <a:t>grüner</a:t>
                      </a:r>
                      <a:r>
                        <a:rPr lang="en-GB" sz="2000" dirty="0">
                          <a:solidFill>
                            <a:schemeClr val="accent1">
                              <a:lumMod val="50000"/>
                            </a:schemeClr>
                          </a:solidFill>
                        </a:rPr>
                        <a:t> Schuh</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_____ </a:t>
                      </a:r>
                      <a:r>
                        <a:rPr lang="en-GB" sz="2000" dirty="0" err="1">
                          <a:solidFill>
                            <a:schemeClr val="accent1">
                              <a:lumMod val="50000"/>
                            </a:schemeClr>
                          </a:solidFill>
                        </a:rPr>
                        <a:t>nächste</a:t>
                      </a:r>
                      <a:r>
                        <a:rPr lang="en-GB" sz="2000" dirty="0">
                          <a:solidFill>
                            <a:schemeClr val="accent1">
                              <a:lumMod val="50000"/>
                            </a:schemeClr>
                          </a:solidFill>
                        </a:rPr>
                        <a:t> Mal</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_____ </a:t>
                      </a:r>
                      <a:r>
                        <a:rPr lang="en-GB" sz="2000" dirty="0" err="1">
                          <a:solidFill>
                            <a:schemeClr val="accent1">
                              <a:lumMod val="50000"/>
                            </a:schemeClr>
                          </a:solidFill>
                        </a:rPr>
                        <a:t>bequemes</a:t>
                      </a:r>
                      <a:r>
                        <a:rPr lang="en-GB" sz="2000" dirty="0">
                          <a:solidFill>
                            <a:schemeClr val="accent1">
                              <a:lumMod val="50000"/>
                            </a:schemeClr>
                          </a:solidFill>
                        </a:rPr>
                        <a:t> Haus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_____ </a:t>
                      </a:r>
                      <a:r>
                        <a:rPr lang="en-GB" sz="2000" dirty="0" err="1">
                          <a:solidFill>
                            <a:schemeClr val="accent1">
                              <a:lumMod val="50000"/>
                            </a:schemeClr>
                          </a:solidFill>
                        </a:rPr>
                        <a:t>freundliche</a:t>
                      </a:r>
                      <a:r>
                        <a:rPr lang="en-GB" sz="2000" dirty="0">
                          <a:solidFill>
                            <a:schemeClr val="accent1">
                              <a:lumMod val="50000"/>
                            </a:schemeClr>
                          </a:solidFill>
                        </a:rPr>
                        <a:t> </a:t>
                      </a:r>
                      <a:r>
                        <a:rPr lang="en-GB" sz="2000" dirty="0" err="1">
                          <a:solidFill>
                            <a:schemeClr val="accent1">
                              <a:lumMod val="50000"/>
                            </a:schemeClr>
                          </a:solidFill>
                        </a:rPr>
                        <a:t>Blick</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25" name="Action Button: Custom 16">
            <a:hlinkClick r:id="" action="ppaction://noaction" highlightClick="1"/>
            <a:extLst>
              <a:ext uri="{FF2B5EF4-FFF2-40B4-BE49-F238E27FC236}">
                <a16:creationId xmlns:a16="http://schemas.microsoft.com/office/drawing/2014/main" id="{0F4CFC77-0C41-404B-AAC0-F79C99380BF7}"/>
              </a:ext>
            </a:extLst>
          </p:cNvPr>
          <p:cNvSpPr/>
          <p:nvPr/>
        </p:nvSpPr>
        <p:spPr>
          <a:xfrm>
            <a:off x="2321323" y="2309764"/>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27" name="Picture 26" descr="green checkmark">
            <a:extLst>
              <a:ext uri="{FF2B5EF4-FFF2-40B4-BE49-F238E27FC236}">
                <a16:creationId xmlns:a16="http://schemas.microsoft.com/office/drawing/2014/main" id="{42DC6A39-8115-408D-BCE6-AF31BCD3E6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0646" y="2329760"/>
            <a:ext cx="282522" cy="294294"/>
          </a:xfrm>
          <a:prstGeom prst="rect">
            <a:avLst/>
          </a:prstGeom>
        </p:spPr>
      </p:pic>
      <p:sp>
        <p:nvSpPr>
          <p:cNvPr id="28" name="Action Button: Custom 16">
            <a:hlinkClick r:id="" action="ppaction://noaction" highlightClick="1"/>
            <a:extLst>
              <a:ext uri="{FF2B5EF4-FFF2-40B4-BE49-F238E27FC236}">
                <a16:creationId xmlns:a16="http://schemas.microsoft.com/office/drawing/2014/main" id="{54BDA129-5AAB-4A92-A8E1-419856447D08}"/>
              </a:ext>
            </a:extLst>
          </p:cNvPr>
          <p:cNvSpPr/>
          <p:nvPr/>
        </p:nvSpPr>
        <p:spPr>
          <a:xfrm>
            <a:off x="2321323" y="2782398"/>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0" name="Picture 29" descr="green checkmark">
            <a:extLst>
              <a:ext uri="{FF2B5EF4-FFF2-40B4-BE49-F238E27FC236}">
                <a16:creationId xmlns:a16="http://schemas.microsoft.com/office/drawing/2014/main" id="{62880026-173D-4265-9ED4-4E40F9A7C2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9072" y="2842098"/>
            <a:ext cx="282522" cy="294294"/>
          </a:xfrm>
          <a:prstGeom prst="rect">
            <a:avLst/>
          </a:prstGeom>
        </p:spPr>
      </p:pic>
      <p:sp>
        <p:nvSpPr>
          <p:cNvPr id="31" name="Action Button: Custom 16">
            <a:hlinkClick r:id="" action="ppaction://noaction" highlightClick="1"/>
            <a:extLst>
              <a:ext uri="{FF2B5EF4-FFF2-40B4-BE49-F238E27FC236}">
                <a16:creationId xmlns:a16="http://schemas.microsoft.com/office/drawing/2014/main" id="{2801BD65-B39B-476F-8003-0DD4E51D8305}"/>
              </a:ext>
            </a:extLst>
          </p:cNvPr>
          <p:cNvSpPr/>
          <p:nvPr/>
        </p:nvSpPr>
        <p:spPr>
          <a:xfrm>
            <a:off x="2319245" y="3293093"/>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33" name="Picture 32" descr="green checkmark">
            <a:extLst>
              <a:ext uri="{FF2B5EF4-FFF2-40B4-BE49-F238E27FC236}">
                <a16:creationId xmlns:a16="http://schemas.microsoft.com/office/drawing/2014/main" id="{42870942-2A00-4B90-B0A2-D1D0C05782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491" y="3292951"/>
            <a:ext cx="282522" cy="294294"/>
          </a:xfrm>
          <a:prstGeom prst="rect">
            <a:avLst/>
          </a:prstGeom>
        </p:spPr>
      </p:pic>
      <p:sp>
        <p:nvSpPr>
          <p:cNvPr id="34" name="Action Button: Custom 16">
            <a:hlinkClick r:id="" action="ppaction://noaction" highlightClick="1"/>
            <a:extLst>
              <a:ext uri="{FF2B5EF4-FFF2-40B4-BE49-F238E27FC236}">
                <a16:creationId xmlns:a16="http://schemas.microsoft.com/office/drawing/2014/main" id="{1AD2172C-EB96-4F82-A27C-9790A0C2F07B}"/>
              </a:ext>
            </a:extLst>
          </p:cNvPr>
          <p:cNvSpPr/>
          <p:nvPr/>
        </p:nvSpPr>
        <p:spPr>
          <a:xfrm>
            <a:off x="2319245" y="3775256"/>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36" name="Picture 35" descr="green checkmark">
            <a:extLst>
              <a:ext uri="{FF2B5EF4-FFF2-40B4-BE49-F238E27FC236}">
                <a16:creationId xmlns:a16="http://schemas.microsoft.com/office/drawing/2014/main" id="{28467E05-80F4-40E0-A0CB-3DBB9F037D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491" y="3854060"/>
            <a:ext cx="282522" cy="294294"/>
          </a:xfrm>
          <a:prstGeom prst="rect">
            <a:avLst/>
          </a:prstGeom>
        </p:spPr>
      </p:pic>
      <p:sp>
        <p:nvSpPr>
          <p:cNvPr id="37" name="Action Button: Custom 16">
            <a:hlinkClick r:id="" action="ppaction://noaction" highlightClick="1"/>
            <a:extLst>
              <a:ext uri="{FF2B5EF4-FFF2-40B4-BE49-F238E27FC236}">
                <a16:creationId xmlns:a16="http://schemas.microsoft.com/office/drawing/2014/main" id="{E9830BF8-A199-4493-AD48-11F8321F978B}"/>
              </a:ext>
            </a:extLst>
          </p:cNvPr>
          <p:cNvSpPr/>
          <p:nvPr/>
        </p:nvSpPr>
        <p:spPr>
          <a:xfrm>
            <a:off x="2319245" y="4292794"/>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39" name="Picture 38" descr="green checkmark">
            <a:extLst>
              <a:ext uri="{FF2B5EF4-FFF2-40B4-BE49-F238E27FC236}">
                <a16:creationId xmlns:a16="http://schemas.microsoft.com/office/drawing/2014/main" id="{C4DFCAD9-4C67-4ECF-A037-519B409F3A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4538" y="4295325"/>
            <a:ext cx="282522" cy="294294"/>
          </a:xfrm>
          <a:prstGeom prst="rect">
            <a:avLst/>
          </a:prstGeom>
        </p:spPr>
      </p:pic>
      <p:sp>
        <p:nvSpPr>
          <p:cNvPr id="40" name="Action Button: Custom 16">
            <a:hlinkClick r:id="" action="ppaction://noaction" highlightClick="1"/>
            <a:extLst>
              <a:ext uri="{FF2B5EF4-FFF2-40B4-BE49-F238E27FC236}">
                <a16:creationId xmlns:a16="http://schemas.microsoft.com/office/drawing/2014/main" id="{2BB2836A-FB3F-4F26-A18D-C7C1773BDD07}"/>
              </a:ext>
            </a:extLst>
          </p:cNvPr>
          <p:cNvSpPr/>
          <p:nvPr/>
        </p:nvSpPr>
        <p:spPr>
          <a:xfrm>
            <a:off x="2324039" y="4778720"/>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2" name="Picture 41" descr="green checkmark">
            <a:extLst>
              <a:ext uri="{FF2B5EF4-FFF2-40B4-BE49-F238E27FC236}">
                <a16:creationId xmlns:a16="http://schemas.microsoft.com/office/drawing/2014/main" id="{281884A3-7688-419B-889B-167C82DEDC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1801" y="4845030"/>
            <a:ext cx="282522" cy="294294"/>
          </a:xfrm>
          <a:prstGeom prst="rect">
            <a:avLst/>
          </a:prstGeom>
        </p:spPr>
      </p:pic>
      <p:sp>
        <p:nvSpPr>
          <p:cNvPr id="43" name="Action Button: Custom 16">
            <a:hlinkClick r:id="" action="ppaction://noaction" highlightClick="1"/>
            <a:extLst>
              <a:ext uri="{FF2B5EF4-FFF2-40B4-BE49-F238E27FC236}">
                <a16:creationId xmlns:a16="http://schemas.microsoft.com/office/drawing/2014/main" id="{6EAA6B8D-8553-43F1-AFA0-F38A59DF7DDB}"/>
              </a:ext>
            </a:extLst>
          </p:cNvPr>
          <p:cNvSpPr/>
          <p:nvPr/>
        </p:nvSpPr>
        <p:spPr>
          <a:xfrm>
            <a:off x="2329439" y="5285087"/>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45" name="Picture 44" descr="green checkmark">
            <a:extLst>
              <a:ext uri="{FF2B5EF4-FFF2-40B4-BE49-F238E27FC236}">
                <a16:creationId xmlns:a16="http://schemas.microsoft.com/office/drawing/2014/main" id="{5D844E1E-0945-4431-9DC7-BCC54A5E2F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0039" y="5335940"/>
            <a:ext cx="282522" cy="294294"/>
          </a:xfrm>
          <a:prstGeom prst="rect">
            <a:avLst/>
          </a:prstGeom>
        </p:spPr>
      </p:pic>
      <p:sp>
        <p:nvSpPr>
          <p:cNvPr id="46" name="Action Button: Custom 16">
            <a:hlinkClick r:id="" action="ppaction://noaction" highlightClick="1"/>
            <a:extLst>
              <a:ext uri="{FF2B5EF4-FFF2-40B4-BE49-F238E27FC236}">
                <a16:creationId xmlns:a16="http://schemas.microsoft.com/office/drawing/2014/main" id="{F55087E9-D7AD-4786-BC80-7E2C72C8DC32}"/>
              </a:ext>
            </a:extLst>
          </p:cNvPr>
          <p:cNvSpPr/>
          <p:nvPr/>
        </p:nvSpPr>
        <p:spPr>
          <a:xfrm>
            <a:off x="2319245" y="5772226"/>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8" name="Picture 47" descr="green checkmark">
            <a:extLst>
              <a:ext uri="{FF2B5EF4-FFF2-40B4-BE49-F238E27FC236}">
                <a16:creationId xmlns:a16="http://schemas.microsoft.com/office/drawing/2014/main" id="{87967869-B8F5-4E59-8483-D92DF0100E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491" y="5772226"/>
            <a:ext cx="282522" cy="294294"/>
          </a:xfrm>
          <a:prstGeom prst="rect">
            <a:avLst/>
          </a:prstGeom>
        </p:spPr>
      </p:pic>
      <p:sp>
        <p:nvSpPr>
          <p:cNvPr id="2" name="TextBox 1">
            <a:extLst>
              <a:ext uri="{FF2B5EF4-FFF2-40B4-BE49-F238E27FC236}">
                <a16:creationId xmlns:a16="http://schemas.microsoft.com/office/drawing/2014/main" id="{0431EAFE-BD1D-4DFE-A428-7D337746BB19}"/>
              </a:ext>
            </a:extLst>
          </p:cNvPr>
          <p:cNvSpPr txBox="1"/>
          <p:nvPr/>
        </p:nvSpPr>
        <p:spPr>
          <a:xfrm>
            <a:off x="3015028" y="2236117"/>
            <a:ext cx="724798" cy="461665"/>
          </a:xfrm>
          <a:prstGeom prst="rect">
            <a:avLst/>
          </a:prstGeom>
          <a:noFill/>
        </p:spPr>
        <p:txBody>
          <a:bodyPr wrap="square" rtlCol="0">
            <a:spAutoFit/>
          </a:bodyPr>
          <a:lstStyle/>
          <a:p>
            <a:pPr algn="l"/>
            <a:r>
              <a:rPr lang="en-GB" sz="2400" b="1" dirty="0" err="1">
                <a:solidFill>
                  <a:schemeClr val="accent5">
                    <a:lumMod val="50000"/>
                  </a:schemeClr>
                </a:solidFill>
              </a:rPr>
              <a:t>ein</a:t>
            </a:r>
            <a:endParaRPr lang="en-GB" sz="2400" b="1" dirty="0">
              <a:solidFill>
                <a:schemeClr val="accent5">
                  <a:lumMod val="50000"/>
                </a:schemeClr>
              </a:solidFill>
            </a:endParaRPr>
          </a:p>
        </p:txBody>
      </p:sp>
      <p:sp>
        <p:nvSpPr>
          <p:cNvPr id="49" name="TextBox 48">
            <a:extLst>
              <a:ext uri="{FF2B5EF4-FFF2-40B4-BE49-F238E27FC236}">
                <a16:creationId xmlns:a16="http://schemas.microsoft.com/office/drawing/2014/main" id="{F1832168-B2B5-488D-B078-7531DDEAD66F}"/>
              </a:ext>
            </a:extLst>
          </p:cNvPr>
          <p:cNvSpPr txBox="1"/>
          <p:nvPr/>
        </p:nvSpPr>
        <p:spPr>
          <a:xfrm>
            <a:off x="3000272" y="2716733"/>
            <a:ext cx="724798" cy="461665"/>
          </a:xfrm>
          <a:prstGeom prst="rect">
            <a:avLst/>
          </a:prstGeom>
          <a:noFill/>
        </p:spPr>
        <p:txBody>
          <a:bodyPr wrap="square" rtlCol="0">
            <a:spAutoFit/>
          </a:bodyPr>
          <a:lstStyle/>
          <a:p>
            <a:pPr algn="l"/>
            <a:r>
              <a:rPr lang="en-GB" sz="2400" b="1" dirty="0" err="1">
                <a:solidFill>
                  <a:schemeClr val="accent5">
                    <a:lumMod val="50000"/>
                  </a:schemeClr>
                </a:solidFill>
              </a:rPr>
              <a:t>ein</a:t>
            </a:r>
            <a:endParaRPr lang="en-GB" sz="2400" b="1" dirty="0">
              <a:solidFill>
                <a:schemeClr val="accent5">
                  <a:lumMod val="50000"/>
                </a:schemeClr>
              </a:solidFill>
            </a:endParaRPr>
          </a:p>
        </p:txBody>
      </p:sp>
      <p:sp>
        <p:nvSpPr>
          <p:cNvPr id="50" name="TextBox 49">
            <a:extLst>
              <a:ext uri="{FF2B5EF4-FFF2-40B4-BE49-F238E27FC236}">
                <a16:creationId xmlns:a16="http://schemas.microsoft.com/office/drawing/2014/main" id="{FF5358D6-F0F4-4BAE-8643-13C1B9597071}"/>
              </a:ext>
            </a:extLst>
          </p:cNvPr>
          <p:cNvSpPr txBox="1"/>
          <p:nvPr/>
        </p:nvSpPr>
        <p:spPr>
          <a:xfrm>
            <a:off x="3000272" y="3227428"/>
            <a:ext cx="724798" cy="461665"/>
          </a:xfrm>
          <a:prstGeom prst="rect">
            <a:avLst/>
          </a:prstGeom>
          <a:noFill/>
        </p:spPr>
        <p:txBody>
          <a:bodyPr wrap="square" rtlCol="0">
            <a:spAutoFit/>
          </a:bodyPr>
          <a:lstStyle/>
          <a:p>
            <a:pPr algn="l"/>
            <a:r>
              <a:rPr lang="en-GB" sz="2400" b="1" dirty="0">
                <a:solidFill>
                  <a:schemeClr val="accent5">
                    <a:lumMod val="50000"/>
                  </a:schemeClr>
                </a:solidFill>
              </a:rPr>
              <a:t>der</a:t>
            </a:r>
          </a:p>
        </p:txBody>
      </p:sp>
      <p:sp>
        <p:nvSpPr>
          <p:cNvPr id="51" name="TextBox 50">
            <a:extLst>
              <a:ext uri="{FF2B5EF4-FFF2-40B4-BE49-F238E27FC236}">
                <a16:creationId xmlns:a16="http://schemas.microsoft.com/office/drawing/2014/main" id="{8453C92D-6390-460C-AC1C-AA4786C24B4D}"/>
              </a:ext>
            </a:extLst>
          </p:cNvPr>
          <p:cNvSpPr txBox="1"/>
          <p:nvPr/>
        </p:nvSpPr>
        <p:spPr>
          <a:xfrm>
            <a:off x="3000272" y="3726048"/>
            <a:ext cx="724798" cy="461665"/>
          </a:xfrm>
          <a:prstGeom prst="rect">
            <a:avLst/>
          </a:prstGeom>
          <a:noFill/>
        </p:spPr>
        <p:txBody>
          <a:bodyPr wrap="square" rtlCol="0">
            <a:spAutoFit/>
          </a:bodyPr>
          <a:lstStyle/>
          <a:p>
            <a:pPr algn="l"/>
            <a:r>
              <a:rPr lang="en-GB" sz="2400" b="1" dirty="0">
                <a:solidFill>
                  <a:schemeClr val="accent5">
                    <a:lumMod val="50000"/>
                  </a:schemeClr>
                </a:solidFill>
              </a:rPr>
              <a:t>das</a:t>
            </a:r>
          </a:p>
        </p:txBody>
      </p:sp>
      <p:sp>
        <p:nvSpPr>
          <p:cNvPr id="52" name="TextBox 51">
            <a:extLst>
              <a:ext uri="{FF2B5EF4-FFF2-40B4-BE49-F238E27FC236}">
                <a16:creationId xmlns:a16="http://schemas.microsoft.com/office/drawing/2014/main" id="{3BAB016E-414E-4B59-926A-F6217319BEC7}"/>
              </a:ext>
            </a:extLst>
          </p:cNvPr>
          <p:cNvSpPr txBox="1"/>
          <p:nvPr/>
        </p:nvSpPr>
        <p:spPr>
          <a:xfrm>
            <a:off x="3015028" y="4211639"/>
            <a:ext cx="724798" cy="461665"/>
          </a:xfrm>
          <a:prstGeom prst="rect">
            <a:avLst/>
          </a:prstGeom>
          <a:noFill/>
        </p:spPr>
        <p:txBody>
          <a:bodyPr wrap="square" rtlCol="0">
            <a:spAutoFit/>
          </a:bodyPr>
          <a:lstStyle/>
          <a:p>
            <a:pPr algn="l"/>
            <a:r>
              <a:rPr lang="en-GB" sz="2400" b="1" dirty="0" err="1">
                <a:solidFill>
                  <a:schemeClr val="accent5">
                    <a:lumMod val="50000"/>
                  </a:schemeClr>
                </a:solidFill>
              </a:rPr>
              <a:t>ein</a:t>
            </a:r>
            <a:endParaRPr lang="en-GB" sz="2400" b="1" dirty="0">
              <a:solidFill>
                <a:schemeClr val="accent5">
                  <a:lumMod val="50000"/>
                </a:schemeClr>
              </a:solidFill>
            </a:endParaRPr>
          </a:p>
        </p:txBody>
      </p:sp>
      <p:sp>
        <p:nvSpPr>
          <p:cNvPr id="53" name="TextBox 52">
            <a:extLst>
              <a:ext uri="{FF2B5EF4-FFF2-40B4-BE49-F238E27FC236}">
                <a16:creationId xmlns:a16="http://schemas.microsoft.com/office/drawing/2014/main" id="{FCED45AD-E007-4E2E-A73E-973C6DDC26DD}"/>
              </a:ext>
            </a:extLst>
          </p:cNvPr>
          <p:cNvSpPr txBox="1"/>
          <p:nvPr/>
        </p:nvSpPr>
        <p:spPr>
          <a:xfrm>
            <a:off x="3000272" y="4713055"/>
            <a:ext cx="724798" cy="461665"/>
          </a:xfrm>
          <a:prstGeom prst="rect">
            <a:avLst/>
          </a:prstGeom>
          <a:noFill/>
        </p:spPr>
        <p:txBody>
          <a:bodyPr wrap="square" rtlCol="0">
            <a:spAutoFit/>
          </a:bodyPr>
          <a:lstStyle/>
          <a:p>
            <a:pPr algn="l"/>
            <a:r>
              <a:rPr lang="en-GB" sz="2400" b="1" dirty="0">
                <a:solidFill>
                  <a:schemeClr val="accent5">
                    <a:lumMod val="50000"/>
                  </a:schemeClr>
                </a:solidFill>
              </a:rPr>
              <a:t>das</a:t>
            </a:r>
          </a:p>
        </p:txBody>
      </p:sp>
      <p:sp>
        <p:nvSpPr>
          <p:cNvPr id="55" name="TextBox 54">
            <a:extLst>
              <a:ext uri="{FF2B5EF4-FFF2-40B4-BE49-F238E27FC236}">
                <a16:creationId xmlns:a16="http://schemas.microsoft.com/office/drawing/2014/main" id="{A8027BA1-B713-4EEF-92A5-9A2795283247}"/>
              </a:ext>
            </a:extLst>
          </p:cNvPr>
          <p:cNvSpPr txBox="1"/>
          <p:nvPr/>
        </p:nvSpPr>
        <p:spPr>
          <a:xfrm>
            <a:off x="2999371" y="5212744"/>
            <a:ext cx="724798" cy="461665"/>
          </a:xfrm>
          <a:prstGeom prst="rect">
            <a:avLst/>
          </a:prstGeom>
          <a:noFill/>
        </p:spPr>
        <p:txBody>
          <a:bodyPr wrap="square" rtlCol="0">
            <a:spAutoFit/>
          </a:bodyPr>
          <a:lstStyle/>
          <a:p>
            <a:pPr algn="l"/>
            <a:r>
              <a:rPr lang="en-GB" sz="2400" b="1" dirty="0" err="1">
                <a:solidFill>
                  <a:schemeClr val="accent5">
                    <a:lumMod val="50000"/>
                  </a:schemeClr>
                </a:solidFill>
              </a:rPr>
              <a:t>ein</a:t>
            </a:r>
            <a:endParaRPr lang="en-GB" sz="2400" b="1" dirty="0">
              <a:solidFill>
                <a:schemeClr val="accent5">
                  <a:lumMod val="50000"/>
                </a:schemeClr>
              </a:solidFill>
            </a:endParaRPr>
          </a:p>
        </p:txBody>
      </p:sp>
      <p:sp>
        <p:nvSpPr>
          <p:cNvPr id="56" name="TextBox 55">
            <a:extLst>
              <a:ext uri="{FF2B5EF4-FFF2-40B4-BE49-F238E27FC236}">
                <a16:creationId xmlns:a16="http://schemas.microsoft.com/office/drawing/2014/main" id="{5CB7BF58-DFC0-40AB-B7D9-DC556265B10E}"/>
              </a:ext>
            </a:extLst>
          </p:cNvPr>
          <p:cNvSpPr txBox="1"/>
          <p:nvPr/>
        </p:nvSpPr>
        <p:spPr>
          <a:xfrm>
            <a:off x="2996667" y="5725140"/>
            <a:ext cx="724798" cy="461665"/>
          </a:xfrm>
          <a:prstGeom prst="rect">
            <a:avLst/>
          </a:prstGeom>
          <a:noFill/>
        </p:spPr>
        <p:txBody>
          <a:bodyPr wrap="square" rtlCol="0">
            <a:spAutoFit/>
          </a:bodyPr>
          <a:lstStyle/>
          <a:p>
            <a:pPr algn="l"/>
            <a:r>
              <a:rPr lang="en-GB" sz="2400" b="1" dirty="0">
                <a:solidFill>
                  <a:schemeClr val="accent5">
                    <a:lumMod val="50000"/>
                  </a:schemeClr>
                </a:solidFill>
              </a:rPr>
              <a:t>der</a:t>
            </a:r>
          </a:p>
        </p:txBody>
      </p:sp>
      <p:pic>
        <p:nvPicPr>
          <p:cNvPr id="59" name="Picture 58" descr="A picture containing toy&#10;&#10;Description automatically generated">
            <a:extLst>
              <a:ext uri="{FF2B5EF4-FFF2-40B4-BE49-F238E27FC236}">
                <a16:creationId xmlns:a16="http://schemas.microsoft.com/office/drawing/2014/main" id="{348D150E-9599-4A64-94EE-167688066D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175" y="2133242"/>
            <a:ext cx="1264773" cy="1923429"/>
          </a:xfrm>
          <a:prstGeom prst="rect">
            <a:avLst/>
          </a:prstGeom>
        </p:spPr>
      </p:pic>
      <p:sp>
        <p:nvSpPr>
          <p:cNvPr id="7" name="TextBox 6">
            <a:extLst>
              <a:ext uri="{FF2B5EF4-FFF2-40B4-BE49-F238E27FC236}">
                <a16:creationId xmlns:a16="http://schemas.microsoft.com/office/drawing/2014/main" id="{BB0F52E7-D446-6543-B0C7-BBD7B89E017B}"/>
              </a:ext>
            </a:extLst>
          </p:cNvPr>
          <p:cNvSpPr txBox="1"/>
          <p:nvPr/>
        </p:nvSpPr>
        <p:spPr>
          <a:xfrm>
            <a:off x="193854" y="1214138"/>
            <a:ext cx="11388545" cy="830997"/>
          </a:xfrm>
          <a:prstGeom prst="rect">
            <a:avLst/>
          </a:prstGeom>
          <a:noFill/>
        </p:spPr>
        <p:txBody>
          <a:bodyPr wrap="square" rtlCol="0">
            <a:spAutoFit/>
          </a:bodyPr>
          <a:lstStyle/>
          <a:p>
            <a:r>
              <a:rPr lang="en-US" sz="2400" dirty="0">
                <a:solidFill>
                  <a:schemeClr val="accent5">
                    <a:lumMod val="50000"/>
                  </a:schemeClr>
                </a:solidFill>
              </a:rPr>
              <a:t>Andrea </a:t>
            </a:r>
            <a:r>
              <a:rPr lang="en-US" sz="2400" dirty="0" err="1">
                <a:solidFill>
                  <a:schemeClr val="accent5">
                    <a:lumMod val="50000"/>
                  </a:schemeClr>
                </a:solidFill>
              </a:rPr>
              <a:t>findet</a:t>
            </a:r>
            <a:r>
              <a:rPr lang="en-US" sz="2400" dirty="0">
                <a:solidFill>
                  <a:schemeClr val="accent5">
                    <a:lumMod val="50000"/>
                  </a:schemeClr>
                </a:solidFill>
              </a:rPr>
              <a:t> </a:t>
            </a:r>
            <a:r>
              <a:rPr lang="en-US" sz="2400" dirty="0" err="1">
                <a:solidFill>
                  <a:schemeClr val="accent5">
                    <a:lumMod val="50000"/>
                  </a:schemeClr>
                </a:solidFill>
              </a:rPr>
              <a:t>Adjektivendungen</a:t>
            </a:r>
            <a:r>
              <a:rPr lang="en-US" sz="2400" dirty="0">
                <a:solidFill>
                  <a:schemeClr val="accent5">
                    <a:lumMod val="50000"/>
                  </a:schemeClr>
                </a:solidFill>
              </a:rPr>
              <a:t> </a:t>
            </a:r>
            <a:r>
              <a:rPr lang="en-US" sz="2400" dirty="0" err="1">
                <a:solidFill>
                  <a:schemeClr val="accent5">
                    <a:lumMod val="50000"/>
                  </a:schemeClr>
                </a:solidFill>
              </a:rPr>
              <a:t>schwierig</a:t>
            </a:r>
            <a:r>
              <a:rPr lang="en-US" sz="2400" dirty="0">
                <a:solidFill>
                  <a:schemeClr val="accent5">
                    <a:lumMod val="50000"/>
                  </a:schemeClr>
                </a:solidFill>
              </a:rPr>
              <a:t>! </a:t>
            </a:r>
            <a:r>
              <a:rPr lang="en-US" sz="2400" dirty="0" err="1">
                <a:solidFill>
                  <a:schemeClr val="accent5">
                    <a:lumMod val="50000"/>
                  </a:schemeClr>
                </a:solidFill>
              </a:rPr>
              <a:t>Kannst</a:t>
            </a:r>
            <a:r>
              <a:rPr lang="en-US" sz="2400" dirty="0">
                <a:solidFill>
                  <a:schemeClr val="accent5">
                    <a:lumMod val="50000"/>
                  </a:schemeClr>
                </a:solidFill>
              </a:rPr>
              <a:t> du </a:t>
            </a:r>
            <a:r>
              <a:rPr lang="en-US" sz="2400" dirty="0" err="1">
                <a:solidFill>
                  <a:schemeClr val="accent5">
                    <a:lumMod val="50000"/>
                  </a:schemeClr>
                </a:solidFill>
              </a:rPr>
              <a:t>helfen</a:t>
            </a:r>
            <a:r>
              <a:rPr lang="en-US" sz="2400" dirty="0">
                <a:solidFill>
                  <a:schemeClr val="accent5">
                    <a:lumMod val="50000"/>
                  </a:schemeClr>
                </a:solidFill>
              </a:rPr>
              <a:t>?</a:t>
            </a:r>
            <a:br>
              <a:rPr lang="en-US" sz="2400" dirty="0">
                <a:solidFill>
                  <a:schemeClr val="accent5">
                    <a:lumMod val="50000"/>
                  </a:schemeClr>
                </a:solidFill>
              </a:rPr>
            </a:br>
            <a:r>
              <a:rPr lang="en-US" sz="2400" dirty="0" err="1">
                <a:solidFill>
                  <a:schemeClr val="accent5">
                    <a:lumMod val="50000"/>
                  </a:schemeClr>
                </a:solidFill>
              </a:rPr>
              <a:t>Ist</a:t>
            </a:r>
            <a:r>
              <a:rPr lang="en-US" sz="2400" dirty="0">
                <a:solidFill>
                  <a:schemeClr val="accent5">
                    <a:lumMod val="50000"/>
                  </a:schemeClr>
                </a:solidFill>
              </a:rPr>
              <a:t> es </a:t>
            </a:r>
            <a:r>
              <a:rPr lang="en-US" sz="2400" b="1" dirty="0">
                <a:solidFill>
                  <a:schemeClr val="accent5">
                    <a:lumMod val="50000"/>
                  </a:schemeClr>
                </a:solidFill>
              </a:rPr>
              <a:t>der </a:t>
            </a:r>
            <a:r>
              <a:rPr lang="en-US" sz="2400" dirty="0">
                <a:solidFill>
                  <a:schemeClr val="accent5">
                    <a:lumMod val="50000"/>
                  </a:schemeClr>
                </a:solidFill>
              </a:rPr>
              <a:t>/ </a:t>
            </a:r>
            <a:r>
              <a:rPr lang="en-US" sz="2400" b="1" dirty="0">
                <a:solidFill>
                  <a:schemeClr val="accent5">
                    <a:lumMod val="50000"/>
                  </a:schemeClr>
                </a:solidFill>
              </a:rPr>
              <a:t>das</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dirty="0" err="1">
                <a:solidFill>
                  <a:schemeClr val="accent5">
                    <a:lumMod val="50000"/>
                  </a:schemeClr>
                </a:solidFill>
              </a:rPr>
              <a:t>ein</a:t>
            </a:r>
            <a:r>
              <a:rPr lang="en-US" sz="2400" dirty="0">
                <a:solidFill>
                  <a:schemeClr val="accent5">
                    <a:lumMod val="50000"/>
                  </a:schemeClr>
                </a:solidFill>
              </a:rPr>
              <a:t> / </a:t>
            </a:r>
            <a:r>
              <a:rPr lang="en-US" sz="2400" b="1" dirty="0" err="1">
                <a:solidFill>
                  <a:schemeClr val="accent5">
                    <a:lumMod val="50000"/>
                  </a:schemeClr>
                </a:solidFill>
              </a:rPr>
              <a:t>ein</a:t>
            </a:r>
            <a:r>
              <a:rPr lang="en-US" sz="2400" dirty="0">
                <a:solidFill>
                  <a:schemeClr val="accent5">
                    <a:lumMod val="50000"/>
                  </a:schemeClr>
                </a:solidFill>
              </a:rPr>
              <a:t>?</a:t>
            </a:r>
          </a:p>
        </p:txBody>
      </p:sp>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par>
                                <p:cTn id="42" presetID="10" presetClass="entr" presetSubtype="0"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0"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8"/>
                                        </p:tgtEl>
                                        <p:attrNameLst>
                                          <p:attrName>style.visibility</p:attrName>
                                        </p:attrNameLst>
                                      </p:cBhvr>
                                      <p:to>
                                        <p:strVal val="visible"/>
                                      </p:to>
                                    </p:set>
                                  </p:childTnLst>
                                </p:cTn>
                              </p:par>
                              <p:par>
                                <p:cTn id="56" presetID="10" presetClass="entr" presetSubtype="0" fill="hold" grpId="0"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9" grpId="0"/>
      <p:bldP spid="50" grpId="0"/>
      <p:bldP spid="51" grpId="0"/>
      <p:bldP spid="52" grpId="0"/>
      <p:bldP spid="53" grpId="0"/>
      <p:bldP spid="55" grpId="0"/>
      <p:bldP spid="5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837810C-A52C-4BD9-BBBC-023A87BF9F68}" vid="{68E3D2EB-E576-432B-A78F-B77A485C456F}"/>
    </a:ext>
  </a:extLst>
</a:theme>
</file>

<file path=ppt/theme/theme3.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3403</TotalTime>
  <Words>5992</Words>
  <Application>Microsoft Office PowerPoint</Application>
  <PresentationFormat>Widescreen</PresentationFormat>
  <Paragraphs>795</Paragraphs>
  <Slides>29</Slides>
  <Notes>29</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29</vt:i4>
      </vt:variant>
    </vt:vector>
  </HeadingPairs>
  <TitlesOfParts>
    <vt:vector size="39" baseType="lpstr">
      <vt:lpstr>Arial</vt:lpstr>
      <vt:lpstr>Calibri</vt:lpstr>
      <vt:lpstr>Century Gothic</vt:lpstr>
      <vt:lpstr>Times New Roman</vt:lpstr>
      <vt:lpstr>Tw Cen MT</vt:lpstr>
      <vt:lpstr>Wingdings</vt:lpstr>
      <vt:lpstr>1_Office Theme</vt:lpstr>
      <vt:lpstr>Office Theme</vt:lpstr>
      <vt:lpstr>9_Office Theme</vt:lpstr>
      <vt:lpstr>2_Office Theme</vt:lpstr>
      <vt:lpstr>Things I like and things that make me happy </vt:lpstr>
      <vt:lpstr>ei</vt:lpstr>
      <vt:lpstr>ai</vt:lpstr>
      <vt:lpstr>Auf Deutsch und auf Englisch</vt:lpstr>
      <vt:lpstr>Vokabeln</vt:lpstr>
      <vt:lpstr>Adjektive – definite articles </vt:lpstr>
      <vt:lpstr>Lieblingssachen</vt:lpstr>
      <vt:lpstr>Adjektive – indefinite articles </vt:lpstr>
      <vt:lpstr>ein Problem</vt:lpstr>
      <vt:lpstr>Eine Lösung</vt:lpstr>
      <vt:lpstr>Katjas Lieblingssachen</vt:lpstr>
      <vt:lpstr>Ein Geschenk für Mia</vt:lpstr>
      <vt:lpstr>Ein Geschenk für Mia</vt:lpstr>
      <vt:lpstr>Things I like and things that make me happy </vt:lpstr>
      <vt:lpstr>Phonetik  - Kalendar</vt:lpstr>
      <vt:lpstr>English  German  English </vt:lpstr>
      <vt:lpstr>ANTWORTEN</vt:lpstr>
      <vt:lpstr>Vergnügungen*</vt:lpstr>
      <vt:lpstr>Vergnügungen*</vt:lpstr>
      <vt:lpstr>Vergnügungen*</vt:lpstr>
      <vt:lpstr>Welche Adjektivendung?</vt:lpstr>
      <vt:lpstr>im Plural?</vt:lpstr>
      <vt:lpstr>Vergnügungen*</vt:lpstr>
      <vt:lpstr>English  German  English </vt:lpstr>
      <vt:lpstr>ANTWORTEN</vt:lpstr>
      <vt:lpstr>Adaption</vt:lpstr>
      <vt:lpstr>Optionen</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Stephen Owen</cp:lastModifiedBy>
  <cp:revision>146</cp:revision>
  <dcterms:created xsi:type="dcterms:W3CDTF">2020-06-03T16:44:05Z</dcterms:created>
  <dcterms:modified xsi:type="dcterms:W3CDTF">2021-07-21T08:26:01Z</dcterms:modified>
</cp:coreProperties>
</file>