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2" r:id="rId4"/>
    <p:sldMasterId id="2147483734" r:id="rId5"/>
    <p:sldMasterId id="2147483743" r:id="rId6"/>
  </p:sldMasterIdLst>
  <p:notesMasterIdLst>
    <p:notesMasterId r:id="rId52"/>
  </p:notesMasterIdLst>
  <p:sldIdLst>
    <p:sldId id="258" r:id="rId7"/>
    <p:sldId id="262" r:id="rId8"/>
    <p:sldId id="377" r:id="rId9"/>
    <p:sldId id="378" r:id="rId10"/>
    <p:sldId id="265" r:id="rId11"/>
    <p:sldId id="393" r:id="rId12"/>
    <p:sldId id="394" r:id="rId13"/>
    <p:sldId id="313" r:id="rId14"/>
    <p:sldId id="259" r:id="rId15"/>
    <p:sldId id="498" r:id="rId16"/>
    <p:sldId id="499" r:id="rId17"/>
    <p:sldId id="434" r:id="rId18"/>
    <p:sldId id="501" r:id="rId19"/>
    <p:sldId id="435" r:id="rId20"/>
    <p:sldId id="436" r:id="rId21"/>
    <p:sldId id="502" r:id="rId22"/>
    <p:sldId id="437" r:id="rId23"/>
    <p:sldId id="316" r:id="rId24"/>
    <p:sldId id="511" r:id="rId25"/>
    <p:sldId id="520" r:id="rId26"/>
    <p:sldId id="317" r:id="rId27"/>
    <p:sldId id="400" r:id="rId28"/>
    <p:sldId id="401" r:id="rId29"/>
    <p:sldId id="335" r:id="rId30"/>
    <p:sldId id="521" r:id="rId31"/>
    <p:sldId id="522" r:id="rId32"/>
    <p:sldId id="414" r:id="rId33"/>
    <p:sldId id="333" r:id="rId34"/>
    <p:sldId id="518" r:id="rId35"/>
    <p:sldId id="519" r:id="rId36"/>
    <p:sldId id="517" r:id="rId37"/>
    <p:sldId id="347" r:id="rId38"/>
    <p:sldId id="351" r:id="rId39"/>
    <p:sldId id="348" r:id="rId40"/>
    <p:sldId id="349" r:id="rId41"/>
    <p:sldId id="352" r:id="rId42"/>
    <p:sldId id="353" r:id="rId43"/>
    <p:sldId id="359" r:id="rId44"/>
    <p:sldId id="355" r:id="rId45"/>
    <p:sldId id="357" r:id="rId46"/>
    <p:sldId id="360" r:id="rId47"/>
    <p:sldId id="356" r:id="rId48"/>
    <p:sldId id="358" r:id="rId49"/>
    <p:sldId id="448" r:id="rId50"/>
    <p:sldId id="37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2" clrIdx="0">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CE8"/>
    <a:srgbClr val="F8D7CD"/>
    <a:srgbClr val="115076"/>
    <a:srgbClr val="EE6000"/>
    <a:srgbClr val="203864"/>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autoAdjust="0"/>
    <p:restoredTop sz="77600" autoAdjust="0"/>
  </p:normalViewPr>
  <p:slideViewPr>
    <p:cSldViewPr snapToGrid="0">
      <p:cViewPr varScale="1">
        <p:scale>
          <a:sx n="82" d="100"/>
          <a:sy n="82" d="100"/>
        </p:scale>
        <p:origin x="1456"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ur01.safelinks.protection.outlook.com/?url=https%3A%2F%2Fcommons.wikimedia.org%2Fw%2Findex.php%3Fcurid%3D35430968&amp;data=02%7C01%7C%7C044a078ce90e4c3d985208d82d78b05c%7C7eeaedd6bf3740158fe919fbc2c02d55%7C0%7C0%7C637309343683772639&amp;sdata=MmWUr%2BrDR9n0BBR3zgyMVXztyZmduEGZ6SZ%2FBBT8G98%3D&amp;reserved=0" TargetMode="External"/><Relationship Id="rId7" Type="http://schemas.openxmlformats.org/officeDocument/2006/relationships/hyperlink" Target="https://eur01.safelinks.protection.outlook.com/?url=https%3A%2F%2Fcommons.wikimedia.org%2Fw%2Findex.php%3Fcurid%3D20023503&amp;data=02%7C01%7C%7C044a078ce90e4c3d985208d82d78b05c%7C7eeaedd6bf3740158fe919fbc2c02d55%7C0%7C0%7C637309343683792627&amp;sdata=sbcQvnNLLImvQAfIErV18Gi975J2t1i21IzDd52z7VA%3D&amp;reserved=0"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eur01.safelinks.protection.outlook.com/?url=https%3A%2F%2Fcommons.wikimedia.org%2Fw%2Findex.php%3Fcurid%3D1422859&amp;data=02%7C01%7C%7C044a078ce90e4c3d985208d82d78b05c%7C7eeaedd6bf3740158fe919fbc2c02d55%7C0%7C0%7C637309343683792627&amp;sdata=AL9ZYq8rOaR53ZThACQoOZUqaHft2T0XyHfEI%2F3GWtA%3D&amp;reserved=0" TargetMode="External"/><Relationship Id="rId5" Type="http://schemas.openxmlformats.org/officeDocument/2006/relationships/hyperlink" Target="https://eur01.safelinks.protection.outlook.com/?url=http%3A%2F%2Fwww.histoire-image.com%2Fsite%2Foeuvre%2Fanalyse.php%3Fliste_analyse%3D299&amp;data=02%7C01%7C%7C044a078ce90e4c3d985208d82d78b05c%7C7eeaedd6bf3740158fe919fbc2c02d55%7C0%7C0%7C637309343683782628&amp;sdata=fiRqkE%2BkBv4kWASoQXEeP0oPmL6pSwY7qXThwO5TtkQ%3D&amp;reserved=0" TargetMode="External"/><Relationship Id="rId4" Type="http://schemas.openxmlformats.org/officeDocument/2006/relationships/hyperlink" Target="https://eur01.safelinks.protection.outlook.com/?url=https%3A%2F%2Fcommons.wikimedia.org%2Fw%2Findex.php%3Fcurid%3D85583925&amp;data=02%7C01%7C%7C044a078ce90e4c3d985208d82d78b05c%7C7eeaedd6bf3740158fe919fbc2c02d55%7C0%7C0%7C637309343683782628&amp;sdata=prNlYn%2F9tLtA2jpURPu7gN%2FcglfVX6b8jVnvfOAH9q0%3D&amp;reserved=0"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01.safelinks.protection.outlook.com/?url=https%3A%2F%2Fcommons.wikimedia.org%2Fw%2Findex.php%3Fcurid%3D24158&amp;data=02%7C01%7C%7C044a078ce90e4c3d985208d82d78b05c%7C7eeaedd6bf3740158fe919fbc2c02d55%7C0%7C0%7C637309343683802617&amp;sdata=WsHRoNUX5Ja8LNFmA6%2FhwvRypa%2BpydMpRv1mE68R%2Fr8%3D&amp;reserved=0"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eur01.safelinks.protection.outlook.com/?url=https%3A%2F%2Fcommons.wikimedia.org%2Fw%2Findex.php%3Fcurid%3D16072224&amp;data=02%7C01%7C%7C044a078ce90e4c3d985208d82d78b05c%7C7eeaedd6bf3740158fe919fbc2c02d55%7C0%7C0%7C637309343683812621&amp;sdata=Blc2LgTrWEfg65q7JOW%2FV1bGSNXci4wpGMYnS8F%2BsT4%3D&amp;reserved=0" TargetMode="External"/><Relationship Id="rId5" Type="http://schemas.openxmlformats.org/officeDocument/2006/relationships/hyperlink" Target="https://eur01.safelinks.protection.outlook.com/?url=https%3A%2F%2Fcommons.wikimedia.org%2Fw%2Findex.php%3Fcurid%3D7240817&amp;data=02%7C01%7C%7C044a078ce90e4c3d985208d82d78b05c%7C7eeaedd6bf3740158fe919fbc2c02d55%7C0%7C0%7C637309343683802617&amp;sdata=uRHsjER3OGFCB2xEUaEn3H33iBkswBZRGRFc5f2P4Gc%3D&amp;reserved=0" TargetMode="External"/><Relationship Id="rId4" Type="http://schemas.openxmlformats.org/officeDocument/2006/relationships/hyperlink" Target="https://eur01.safelinks.protection.outlook.com/?url=https%3A%2F%2Fcommons.wikimedia.org%2Fw%2Findex.php%3Fcurid%3D15472203&amp;data=02%7C01%7C%7C044a078ce90e4c3d985208d82d78b05c%7C7eeaedd6bf3740158fe919fbc2c02d55%7C0%7C0%7C637309343683802617&amp;sdata=G7XTm2PROP0cIiv5Bu4PdXKE1uYTIEuGtQovTh7dKVA%3D&amp;reserved=0"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0" dirty="0" err="1"/>
              <a:t>em</a:t>
            </a:r>
            <a:r>
              <a:rPr lang="en-GB" b="0" dirty="0"/>
              <a:t>/am]</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construction </a:t>
            </a:r>
            <a:r>
              <a:rPr lang="en-GB" b="0"/>
              <a:t>rule for numbers 13-31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8.1.1.4 (introduce) </a:t>
            </a:r>
            <a:r>
              <a:rPr lang="fr-FR" dirty="0">
                <a:solidFill>
                  <a:srgbClr val="000000"/>
                </a:solidFill>
                <a:latin typeface="Century Gothic" panose="020B0502020202020204" pitchFamily="34" charset="0"/>
              </a:rPr>
              <a:t>célébrer [2170], préférer [597], avril [1022], date [660], événement [573], février [1136], janvier [939], juin [931], mars [868], mai [943], tradition [1371], premier, première [56], vingt [1273], trente [1646], on [29]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aider [413], chercher [336],  partager [527], peut [20], peux [20], pouvoir [20], sais [67], sait [67], savoir1 [67], plan [164], désolé [désoler - 2081], peut-être [190]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café1 [1886], cinéma [1623], plage [2693], rue [598], devant [198], derrière [805], entre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4 minutes </a:t>
            </a:r>
            <a:endParaRPr lang="en-GB" b="0" baseline="0" dirty="0"/>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célébrer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célébrer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do jazz hands.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first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célèbre,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[è] vs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second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célébrons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[è] vs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info bubble to introduce the stem-change.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7664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forms again.</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6568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first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9979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second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7016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1658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2810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second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666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3410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comprehension of this week’s new vocabulary</a:t>
            </a:r>
            <a:endParaRPr lang="en-US" b="1" dirty="0"/>
          </a:p>
          <a:p>
            <a:endParaRPr lang="en-US" b="1" dirty="0"/>
          </a:p>
          <a:p>
            <a:r>
              <a:rPr lang="en-US" b="1" dirty="0"/>
              <a:t>Procedure:</a:t>
            </a:r>
          </a:p>
          <a:p>
            <a:r>
              <a:rPr lang="en-US" b="0" dirty="0"/>
              <a:t>1. Introduce the months one by one with the English equivalent. Teacher says the French, students repeat.</a:t>
            </a:r>
          </a:p>
          <a:p>
            <a:r>
              <a:rPr lang="en-US" b="0" dirty="0"/>
              <a:t>2. Click to remove the English and show the clues for each month.</a:t>
            </a:r>
          </a:p>
          <a:p>
            <a:r>
              <a:rPr lang="en-US" b="0" dirty="0"/>
              <a:t>3. Students write A-F and choose the month that meets the description. (F will likely be a process of elimination!)</a:t>
            </a:r>
          </a:p>
          <a:p>
            <a:r>
              <a:rPr lang="en-US" b="0" dirty="0"/>
              <a:t>4. Click to reveal the answers. Teacher to highlight that capital letters are not used for months in French.</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new vocabulary (1 is the most frequent word in French): </a:t>
            </a:r>
            <a:br>
              <a:rPr lang="en-GB" baseline="0" dirty="0"/>
            </a:br>
            <a:r>
              <a:rPr lang="fr-FR" dirty="0">
                <a:solidFill>
                  <a:srgbClr val="000000"/>
                </a:solidFill>
                <a:latin typeface="Century Gothic" panose="020B0502020202020204" pitchFamily="34" charset="0"/>
              </a:rPr>
              <a:t>célébrer [2170], préférer [597], avril [1022], date [660], événement [573], février [1136], janvier [939], juin [931], mars [868], mai [943], tradition [1371], on [29]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solidFill>
                  <a:srgbClr val="000000"/>
                </a:solidFill>
                <a:latin typeface="Century Gothic" panose="020B0502020202020204" pitchFamily="34" charset="0"/>
              </a:rPr>
              <a:t>chocolat</a:t>
            </a:r>
            <a:r>
              <a:rPr lang="en-GB" baseline="0" dirty="0">
                <a:solidFill>
                  <a:srgbClr val="000000"/>
                </a:solidFill>
                <a:latin typeface="Century Gothic" panose="020B0502020202020204" pitchFamily="34" charset="0"/>
              </a:rPr>
              <a:t> [4556], week-end [2475], </a:t>
            </a:r>
            <a:r>
              <a:rPr lang="en-GB" baseline="0" dirty="0" err="1">
                <a:solidFill>
                  <a:srgbClr val="000000"/>
                </a:solidFill>
                <a:latin typeface="Century Gothic" panose="020B0502020202020204" pitchFamily="34" charset="0"/>
              </a:rPr>
              <a:t>entier</a:t>
            </a:r>
            <a:r>
              <a:rPr lang="en-GB" baseline="0" dirty="0">
                <a:solidFill>
                  <a:srgbClr val="000000"/>
                </a:solidFill>
                <a:latin typeface="Century Gothic" panose="020B0502020202020204" pitchFamily="34" charset="0"/>
              </a:rPr>
              <a:t> [455], </a:t>
            </a:r>
            <a:r>
              <a:rPr lang="en-GB" baseline="0" dirty="0" err="1">
                <a:solidFill>
                  <a:srgbClr val="000000"/>
                </a:solidFill>
                <a:latin typeface="Century Gothic" panose="020B0502020202020204" pitchFamily="34" charset="0"/>
              </a:rPr>
              <a:t>romantique</a:t>
            </a:r>
            <a:r>
              <a:rPr lang="en-GB" baseline="0" dirty="0">
                <a:solidFill>
                  <a:srgbClr val="000000"/>
                </a:solidFill>
                <a:latin typeface="Century Gothic" panose="020B0502020202020204" pitchFamily="34" charset="0"/>
              </a:rPr>
              <a:t> [4884]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introducing numbers 13-31, including the construction rule for numbers 17-31</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418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em</a:t>
            </a:r>
            <a:r>
              <a:rPr lang="en-GB" b="1" baseline="0" dirty="0"/>
              <a:t>/am]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em</a:t>
            </a:r>
            <a:r>
              <a:rPr lang="en-GB" b="1" dirty="0"/>
              <a:t>/am] </a:t>
            </a:r>
            <a:r>
              <a:rPr lang="en-GB" b="0" dirty="0"/>
              <a:t>sound first, on its own. Students repeat it with you.</a:t>
            </a:r>
            <a:br>
              <a:rPr lang="en-GB" b="0" dirty="0"/>
            </a:br>
            <a:r>
              <a:rPr lang="en-GB" b="0" dirty="0"/>
              <a:t>2. Bring up the word </a:t>
            </a:r>
            <a:r>
              <a:rPr lang="en-GB" b="0" baseline="0" dirty="0"/>
              <a:t>”</a:t>
            </a:r>
            <a:r>
              <a:rPr lang="en-GB" b="1" baseline="0" dirty="0"/>
              <a:t>temps</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look at your wrist as though checking your watch.</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em</a:t>
            </a:r>
            <a:r>
              <a:rPr lang="en-GB" b="1" dirty="0"/>
              <a:t>/am] </a:t>
            </a:r>
            <a:r>
              <a:rPr lang="en-GB" baseline="0" dirty="0"/>
              <a:t>sound, pronouncing </a:t>
            </a:r>
            <a:r>
              <a:rPr lang="en-GB" b="0" baseline="0" dirty="0"/>
              <a:t>”</a:t>
            </a:r>
            <a:r>
              <a:rPr lang="en-GB" b="1" baseline="0" dirty="0"/>
              <a:t>temps</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temps</a:t>
            </a:r>
            <a:r>
              <a:rPr lang="en-GB" baseline="0" dirty="0"/>
              <a:t> [65]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2326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and spelling of numbers 13-31</a:t>
            </a:r>
          </a:p>
          <a:p>
            <a:endParaRPr lang="en-US" b="1" dirty="0"/>
          </a:p>
          <a:p>
            <a:r>
              <a:rPr lang="en-US" b="1" dirty="0"/>
              <a:t>Procedure:</a:t>
            </a:r>
          </a:p>
          <a:p>
            <a:r>
              <a:rPr lang="en-US" b="0" dirty="0"/>
              <a:t>1. Click on a letter to hear a number said aloud.</a:t>
            </a:r>
          </a:p>
          <a:p>
            <a:r>
              <a:rPr lang="en-US" b="0" dirty="0"/>
              <a:t>2. Students write down numbers in digits.</a:t>
            </a:r>
          </a:p>
          <a:p>
            <a:r>
              <a:rPr lang="en-US" b="0" dirty="0"/>
              <a:t>3. Click to reveal answer.</a:t>
            </a:r>
          </a:p>
          <a:p>
            <a:r>
              <a:rPr lang="en-US" b="0" dirty="0"/>
              <a:t>4. Students write the number in full.</a:t>
            </a:r>
          </a:p>
          <a:p>
            <a:r>
              <a:rPr lang="en-US" b="0" dirty="0"/>
              <a:t>5. Click to reveal answer.</a:t>
            </a:r>
          </a:p>
          <a:p>
            <a:r>
              <a:rPr lang="en-US" b="0" dirty="0"/>
              <a:t>6. Repeat steps 105 for each number.</a:t>
            </a:r>
          </a:p>
          <a:p>
            <a:endParaRPr lang="en-US" b="0" dirty="0"/>
          </a:p>
          <a:p>
            <a:r>
              <a:rPr lang="en-US" b="1" dirty="0"/>
              <a:t>Transcript:</a:t>
            </a:r>
          </a:p>
          <a:p>
            <a:pPr marL="0" indent="0">
              <a:buNone/>
            </a:pPr>
            <a:r>
              <a:rPr lang="en-US" b="0" dirty="0"/>
              <a:t>a. dix-sept</a:t>
            </a:r>
          </a:p>
          <a:p>
            <a:pPr marL="0" indent="0">
              <a:buNone/>
            </a:pPr>
            <a:r>
              <a:rPr lang="en-US" b="0" dirty="0"/>
              <a:t>b. </a:t>
            </a:r>
            <a:r>
              <a:rPr lang="en-US" b="0" dirty="0" err="1"/>
              <a:t>cingt</a:t>
            </a:r>
            <a:r>
              <a:rPr lang="en-US" b="0" dirty="0"/>
              <a:t>-et-un</a:t>
            </a:r>
          </a:p>
          <a:p>
            <a:pPr marL="0" indent="0">
              <a:buNone/>
            </a:pPr>
            <a:r>
              <a:rPr lang="en-US" b="0" dirty="0"/>
              <a:t>c. </a:t>
            </a:r>
            <a:r>
              <a:rPr lang="en-US" b="0" dirty="0" err="1"/>
              <a:t>vingt-huit</a:t>
            </a:r>
            <a:endParaRPr lang="en-US" b="0" dirty="0"/>
          </a:p>
          <a:p>
            <a:pPr marL="0" indent="0">
              <a:buNone/>
            </a:pPr>
            <a:r>
              <a:rPr lang="en-US" b="0" dirty="0"/>
              <a:t>d. quatorze</a:t>
            </a:r>
          </a:p>
          <a:p>
            <a:pPr marL="0" indent="0">
              <a:buNone/>
            </a:pPr>
            <a:r>
              <a:rPr lang="en-US" b="0" dirty="0"/>
              <a:t>e. </a:t>
            </a:r>
            <a:r>
              <a:rPr lang="en-US" b="0" dirty="0" err="1"/>
              <a:t>trente</a:t>
            </a:r>
            <a:endParaRPr lang="en-US" b="0" dirty="0"/>
          </a:p>
          <a:p>
            <a:pPr marL="0" indent="0">
              <a:buNone/>
            </a:pPr>
            <a:r>
              <a:rPr lang="en-US" b="0" dirty="0"/>
              <a:t>f. </a:t>
            </a:r>
            <a:r>
              <a:rPr lang="en-US" b="0" dirty="0" err="1"/>
              <a:t>vingt</a:t>
            </a:r>
            <a:r>
              <a:rPr lang="en-US" b="0" dirty="0"/>
              <a:t>-cinq</a:t>
            </a:r>
          </a:p>
          <a:p>
            <a:pPr marL="0" indent="0">
              <a:buNone/>
            </a:pPr>
            <a:r>
              <a:rPr lang="en-US" b="0" dirty="0"/>
              <a:t>g. seize</a:t>
            </a:r>
          </a:p>
          <a:p>
            <a:pPr marL="0" indent="0">
              <a:buNone/>
            </a:pPr>
            <a:r>
              <a:rPr lang="en-US" b="0" dirty="0"/>
              <a:t>h. </a:t>
            </a:r>
            <a:r>
              <a:rPr lang="en-US" b="0" dirty="0" err="1"/>
              <a:t>vingt</a:t>
            </a:r>
            <a:r>
              <a:rPr lang="en-US" b="0" dirty="0"/>
              <a:t>-trois</a:t>
            </a:r>
          </a:p>
          <a:p>
            <a:pPr marL="0" indent="0">
              <a:buNone/>
            </a:pPr>
            <a:r>
              <a:rPr lang="en-US" b="0" dirty="0" err="1"/>
              <a:t>i</a:t>
            </a:r>
            <a:r>
              <a:rPr lang="en-US" b="0" dirty="0"/>
              <a:t>. </a:t>
            </a:r>
            <a:r>
              <a:rPr lang="en-US" b="0" dirty="0" err="1"/>
              <a:t>vingt-neuf</a:t>
            </a:r>
            <a:endParaRPr lang="en-US" b="0" dirty="0"/>
          </a:p>
          <a:p>
            <a:pPr marL="0" indent="0">
              <a:buNone/>
            </a:pPr>
            <a:r>
              <a:rPr lang="en-US" b="0" dirty="0"/>
              <a:t>j. </a:t>
            </a:r>
            <a:r>
              <a:rPr lang="en-US" b="0" dirty="0" err="1"/>
              <a:t>treize</a:t>
            </a:r>
            <a:endParaRPr lang="en-US" b="0" dirty="0"/>
          </a:p>
          <a:p>
            <a:pPr marL="0" indent="0">
              <a:buNone/>
            </a:pPr>
            <a:r>
              <a:rPr lang="en-US" b="0" dirty="0"/>
              <a:t>k. </a:t>
            </a:r>
            <a:r>
              <a:rPr lang="en-US" b="0" dirty="0" err="1"/>
              <a:t>trente</a:t>
            </a:r>
            <a:r>
              <a:rPr lang="en-US" b="0" dirty="0"/>
              <a:t>-et-un</a:t>
            </a:r>
          </a:p>
          <a:p>
            <a:pPr marL="0" indent="0">
              <a:buNone/>
            </a:pPr>
            <a:r>
              <a:rPr lang="en-US" b="0" dirty="0"/>
              <a:t>l. </a:t>
            </a:r>
            <a:r>
              <a:rPr lang="en-US" b="0" dirty="0" err="1"/>
              <a:t>vingt</a:t>
            </a:r>
            <a:r>
              <a:rPr lang="en-US" b="0" dirty="0"/>
              <a:t>-deux</a:t>
            </a:r>
          </a:p>
          <a:p>
            <a:pPr marL="0" indent="0">
              <a:buNone/>
            </a:pPr>
            <a:r>
              <a:rPr lang="en-US" b="0" dirty="0"/>
              <a:t>m. dix-</a:t>
            </a:r>
            <a:r>
              <a:rPr lang="en-US" b="0" dirty="0" err="1"/>
              <a:t>huit</a:t>
            </a:r>
            <a:endParaRPr lang="en-US" b="0" dirty="0"/>
          </a:p>
          <a:p>
            <a:pPr marL="0" indent="0">
              <a:buNone/>
            </a:pPr>
            <a:r>
              <a:rPr lang="en-US" b="0" dirty="0"/>
              <a:t>n. </a:t>
            </a:r>
            <a:r>
              <a:rPr lang="en-US" b="0" dirty="0" err="1"/>
              <a:t>vingt</a:t>
            </a:r>
            <a:r>
              <a:rPr lang="en-US" b="0" dirty="0"/>
              <a:t>-quatre</a:t>
            </a:r>
          </a:p>
          <a:p>
            <a:pPr marL="0" indent="0">
              <a:buNone/>
            </a:pPr>
            <a:r>
              <a:rPr lang="en-US" b="0" dirty="0"/>
              <a:t>o. </a:t>
            </a:r>
            <a:r>
              <a:rPr lang="en-US" b="0" dirty="0" err="1"/>
              <a:t>vingt</a:t>
            </a:r>
            <a:endParaRPr lang="en-US" b="0" dirty="0"/>
          </a:p>
          <a:p>
            <a:pPr marL="0" indent="0">
              <a:buNone/>
            </a:pPr>
            <a:r>
              <a:rPr lang="en-US" b="0" dirty="0"/>
              <a:t>p. dix-</a:t>
            </a:r>
            <a:r>
              <a:rPr lang="en-US" b="0" dirty="0" err="1"/>
              <a:t>neuf</a:t>
            </a:r>
            <a:endParaRPr lang="en-US" b="0" dirty="0"/>
          </a:p>
          <a:p>
            <a:pPr marL="0" indent="0">
              <a:buNone/>
            </a:pPr>
            <a:endParaRPr lang="en-US" b="0" dirty="0"/>
          </a:p>
          <a:p>
            <a:pPr marL="0" indent="0">
              <a:buNone/>
            </a:pPr>
            <a:r>
              <a:rPr lang="en-GB" b="1" baseline="0" dirty="0"/>
              <a:t>Word frequency of near-cognates used (1 is the most frequent word in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chemeClr val="bg1"/>
                </a:solidFill>
              </a:rPr>
              <a:t>nombre</a:t>
            </a:r>
            <a:r>
              <a:rPr lang="en-GB" sz="1200" b="0" dirty="0">
                <a:solidFill>
                  <a:schemeClr val="bg1"/>
                </a:solidFill>
              </a:rPr>
              <a:t> </a:t>
            </a:r>
            <a:r>
              <a:rPr lang="en-GB" baseline="0" dirty="0"/>
              <a:t>[249]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numbers; written recognition of new and revisited vocabulary.</a:t>
            </a:r>
          </a:p>
          <a:p>
            <a:endParaRPr lang="en-US" b="1" dirty="0"/>
          </a:p>
          <a:p>
            <a:r>
              <a:rPr lang="en-US" b="1" dirty="0"/>
              <a:t>Procedure:</a:t>
            </a:r>
          </a:p>
          <a:p>
            <a:pPr marL="0" indent="0">
              <a:buNone/>
            </a:pPr>
            <a:r>
              <a:rPr lang="en-US" b="0" dirty="0"/>
              <a:t>1. Students read sentences and re-write them with numbers in full.</a:t>
            </a:r>
          </a:p>
          <a:p>
            <a:pPr marL="0" indent="0">
              <a:buNone/>
            </a:pPr>
            <a:r>
              <a:rPr lang="en-US" b="0" dirty="0"/>
              <a:t>2. Click to reveal.</a:t>
            </a:r>
          </a:p>
          <a:p>
            <a:pPr marL="0" indent="0">
              <a:buNone/>
            </a:pPr>
            <a:r>
              <a:rPr lang="en-US" b="0" dirty="0"/>
              <a:t>3. Students translate sentences into English to check understanding of these facts.</a:t>
            </a:r>
          </a:p>
          <a:p>
            <a:pPr marL="0" indent="0">
              <a:buNone/>
            </a:pPr>
            <a:r>
              <a:rPr lang="en-US" b="0" dirty="0"/>
              <a:t>4. Click to reveal translations.</a:t>
            </a:r>
          </a:p>
          <a:p>
            <a:endParaRPr lang="en-US" b="1" dirty="0"/>
          </a:p>
          <a:p>
            <a:pPr marL="0" indent="0">
              <a:buNone/>
            </a:pPr>
            <a:r>
              <a:rPr lang="en-GB" b="1" baseline="0" dirty="0"/>
              <a:t>Word frequency of unknown words used (1 is the most frequent word in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rPr>
              <a:t>chiffre</a:t>
            </a:r>
            <a:r>
              <a:rPr lang="en-GB" baseline="0" dirty="0"/>
              <a:t> [749], </a:t>
            </a:r>
            <a:r>
              <a:rPr lang="en-GB" baseline="0" dirty="0" err="1"/>
              <a:t>roi</a:t>
            </a:r>
            <a:r>
              <a:rPr lang="en-GB" baseline="0" dirty="0"/>
              <a:t> [1364], habitant [1333], </a:t>
            </a:r>
            <a:r>
              <a:rPr lang="en-US" sz="1200" dirty="0">
                <a:solidFill>
                  <a:schemeClr val="accent5">
                    <a:lumMod val="50000"/>
                  </a:schemeClr>
                </a:solidFill>
                <a:latin typeface="Century Gothic" panose="020F0302020204030204"/>
              </a:rPr>
              <a:t>r</a:t>
            </a:r>
            <a:r>
              <a:rPr kumimoji="0" lang="en-US"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éécrire</a:t>
            </a:r>
            <a:r>
              <a:rPr kumimoji="0" lang="en-US"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indent="0">
              <a:buNone/>
            </a:pPr>
            <a:r>
              <a:rPr lang="en-GB" b="1" baseline="0" dirty="0"/>
              <a:t>Word frequency of cognates used (1 is the most frequent word in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minute [375], million [307], </a:t>
            </a:r>
            <a:r>
              <a:rPr lang="en-GB" baseline="0" dirty="0" err="1"/>
              <a:t>officiel</a:t>
            </a:r>
            <a:r>
              <a:rPr lang="en-GB" baseline="0" dirty="0"/>
              <a:t> [996]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 </a:t>
            </a:r>
            <a:r>
              <a:rPr lang="en-US" b="0" dirty="0" err="1"/>
              <a:t>practising</a:t>
            </a:r>
            <a:r>
              <a:rPr lang="en-US" b="0" dirty="0"/>
              <a:t> aural comprehension / oral production of this week’s new vocabulary</a:t>
            </a:r>
            <a:endParaRPr lang="en-US" b="1" dirty="0"/>
          </a:p>
          <a:p>
            <a:endParaRPr lang="en-US" b="1" dirty="0"/>
          </a:p>
          <a:p>
            <a:r>
              <a:rPr lang="en-US" b="1" dirty="0"/>
              <a:t>Procedure:</a:t>
            </a:r>
          </a:p>
          <a:p>
            <a:r>
              <a:rPr lang="en-US" b="0" dirty="0"/>
              <a:t>1. As a class, ensure students understand the facts about the celebrities.</a:t>
            </a:r>
          </a:p>
          <a:p>
            <a:r>
              <a:rPr lang="en-US" b="0" dirty="0"/>
              <a:t>2. Partner B turns away from the board.</a:t>
            </a:r>
          </a:p>
          <a:p>
            <a:r>
              <a:rPr lang="en-US" b="0" dirty="0"/>
              <a:t>3. Click to reveal the ages.</a:t>
            </a:r>
          </a:p>
          <a:p>
            <a:r>
              <a:rPr lang="en-US" b="0" dirty="0"/>
              <a:t>4. Partner A reads aloud the information in each box.</a:t>
            </a:r>
          </a:p>
          <a:p>
            <a:r>
              <a:rPr lang="en-US" b="0" dirty="0"/>
              <a:t>5. Partner B listens and writes down the number they hear.</a:t>
            </a:r>
          </a:p>
          <a:p>
            <a:r>
              <a:rPr lang="en-US" b="0" dirty="0"/>
              <a:t>6. Partner B turns back to the board to check answers.</a:t>
            </a:r>
          </a:p>
          <a:p>
            <a:r>
              <a:rPr lang="en-US" b="0" dirty="0"/>
              <a:t>7. Partners swap roles (see next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âge</a:t>
            </a:r>
            <a:r>
              <a:rPr lang="en-GB" baseline="0" dirty="0"/>
              <a:t> [502], </a:t>
            </a:r>
            <a:r>
              <a:rPr lang="en-GB" baseline="0" dirty="0" err="1"/>
              <a:t>célébrité</a:t>
            </a:r>
            <a:r>
              <a:rPr lang="en-GB" baseline="0" dirty="0"/>
              <a:t> [&gt;5000], </a:t>
            </a:r>
            <a:r>
              <a:rPr lang="en-GB" baseline="0" dirty="0" err="1"/>
              <a:t>créateur</a:t>
            </a:r>
            <a:r>
              <a:rPr lang="en-GB" baseline="0" dirty="0"/>
              <a:t> [2613], boutique [3791], </a:t>
            </a:r>
            <a:r>
              <a:rPr lang="en-GB" baseline="0" dirty="0" err="1"/>
              <a:t>footballeur</a:t>
            </a:r>
            <a:r>
              <a:rPr lang="en-GB" baseline="0" dirty="0"/>
              <a:t> [&gt;5000], </a:t>
            </a:r>
            <a:r>
              <a:rPr lang="en-GB" baseline="0" dirty="0" err="1"/>
              <a:t>contrat</a:t>
            </a:r>
            <a:r>
              <a:rPr lang="en-GB" baseline="0" dirty="0"/>
              <a:t> [832], </a:t>
            </a:r>
            <a:r>
              <a:rPr lang="en-GB" baseline="0" dirty="0" err="1"/>
              <a:t>professionnel</a:t>
            </a:r>
            <a:r>
              <a:rPr lang="en-GB" baseline="0" dirty="0"/>
              <a:t> [1000], auteur [762], album [2874]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br>
              <a:rPr lang="en-US" b="1" dirty="0"/>
            </a:br>
            <a:r>
              <a:rPr lang="en-US" b="1" dirty="0"/>
              <a:t>Source of images: </a:t>
            </a:r>
            <a:br>
              <a:rPr lang="en-US" b="1" dirty="0"/>
            </a:br>
            <a:r>
              <a:rPr lang="en-GB" sz="1200" b="1" kern="1200" dirty="0">
                <a:solidFill>
                  <a:schemeClr val="tx1"/>
                </a:solidFill>
                <a:effectLst/>
                <a:latin typeface="+mn-lt"/>
                <a:ea typeface="+mn-ea"/>
                <a:cs typeface="+mn-cs"/>
              </a:rPr>
              <a:t>Coco Chanel:</a:t>
            </a:r>
            <a:r>
              <a:rPr lang="en-GB" sz="1200" kern="1200" dirty="0">
                <a:solidFill>
                  <a:schemeClr val="tx1"/>
                </a:solidFill>
                <a:effectLst/>
                <a:latin typeface="+mn-lt"/>
                <a:ea typeface="+mn-ea"/>
                <a:cs typeface="+mn-cs"/>
              </a:rPr>
              <a:t> Par Auteur inconnu — [1], Domaine public, </a:t>
            </a:r>
            <a:r>
              <a:rPr lang="en-GB" sz="1200" u="sng" kern="1200" dirty="0">
                <a:solidFill>
                  <a:schemeClr val="tx1"/>
                </a:solidFill>
                <a:effectLst/>
                <a:latin typeface="+mn-lt"/>
                <a:ea typeface="+mn-ea"/>
                <a:cs typeface="+mn-cs"/>
                <a:hlinkClick r:id="rId3"/>
              </a:rPr>
              <a:t>https://commons.wikimedia.org/w/index.php?curid=35430968</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Didier Drogba: </a:t>
            </a:r>
            <a:r>
              <a:rPr lang="en-GB" sz="1200" kern="1200" dirty="0">
                <a:solidFill>
                  <a:schemeClr val="tx1"/>
                </a:solidFill>
                <a:effectLst/>
                <a:latin typeface="+mn-lt"/>
                <a:ea typeface="+mn-ea"/>
                <a:cs typeface="+mn-cs"/>
              </a:rPr>
              <a:t>By </a:t>
            </a:r>
            <a:r>
              <a:rPr lang="en-GB" sz="1200" kern="1200" dirty="0" err="1">
                <a:solidFill>
                  <a:schemeClr val="tx1"/>
                </a:solidFill>
                <a:effectLst/>
                <a:latin typeface="+mn-lt"/>
                <a:ea typeface="+mn-ea"/>
                <a:cs typeface="+mn-cs"/>
              </a:rPr>
              <a:t>Y.Leclercq</a:t>
            </a:r>
            <a:r>
              <a:rPr lang="en-GB" sz="1200" kern="1200" dirty="0">
                <a:solidFill>
                  <a:schemeClr val="tx1"/>
                </a:solidFill>
                <a:effectLst/>
                <a:latin typeface="+mn-lt"/>
                <a:ea typeface="+mn-ea"/>
                <a:cs typeface="+mn-cs"/>
              </a:rPr>
              <a:t>© - Own work, CC BY-SA 4.0, </a:t>
            </a:r>
            <a:r>
              <a:rPr lang="en-GB" sz="1200" u="sng" kern="1200" dirty="0">
                <a:solidFill>
                  <a:schemeClr val="tx1"/>
                </a:solidFill>
                <a:effectLst/>
                <a:latin typeface="+mn-lt"/>
                <a:ea typeface="+mn-ea"/>
                <a:cs typeface="+mn-cs"/>
                <a:hlinkClick r:id="rId4"/>
              </a:rPr>
              <a:t>https://commons.wikimedia.org/w/index.php?curid=85583925</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Victor Hugo: </a:t>
            </a:r>
            <a:r>
              <a:rPr lang="en-GB" sz="1200" kern="1200" dirty="0">
                <a:solidFill>
                  <a:schemeClr val="tx1"/>
                </a:solidFill>
                <a:effectLst/>
                <a:latin typeface="+mn-lt"/>
                <a:ea typeface="+mn-ea"/>
                <a:cs typeface="+mn-cs"/>
              </a:rPr>
              <a:t>Par Léon </a:t>
            </a:r>
            <a:r>
              <a:rPr lang="en-GB" sz="1200" kern="1200" dirty="0" err="1">
                <a:solidFill>
                  <a:schemeClr val="tx1"/>
                </a:solidFill>
                <a:effectLst/>
                <a:latin typeface="+mn-lt"/>
                <a:ea typeface="+mn-ea"/>
                <a:cs typeface="+mn-cs"/>
              </a:rPr>
              <a:t>Bonnat</a:t>
            </a:r>
            <a:r>
              <a:rPr lang="en-GB" sz="1200" kern="1200" dirty="0">
                <a:solidFill>
                  <a:schemeClr val="tx1"/>
                </a:solidFill>
                <a:effectLst/>
                <a:latin typeface="+mn-lt"/>
                <a:ea typeface="+mn-ea"/>
                <a:cs typeface="+mn-cs"/>
              </a:rPr>
              <a:t> — </a:t>
            </a:r>
            <a:r>
              <a:rPr lang="en-GB" sz="1200" u="sng" kern="1200" dirty="0">
                <a:solidFill>
                  <a:schemeClr val="tx1"/>
                </a:solidFill>
                <a:effectLst/>
                <a:latin typeface="+mn-lt"/>
                <a:ea typeface="+mn-ea"/>
                <a:cs typeface="+mn-cs"/>
                <a:hlinkClick r:id="rId5"/>
              </a:rPr>
              <a:t>http://www.histoire-image.com/site/oeuvre/analyse.php?liste_analyse=299</a:t>
            </a:r>
            <a:r>
              <a:rPr lang="en-GB" sz="1200" kern="1200" dirty="0">
                <a:solidFill>
                  <a:schemeClr val="tx1"/>
                </a:solidFill>
                <a:effectLst/>
                <a:latin typeface="+mn-lt"/>
                <a:ea typeface="+mn-ea"/>
                <a:cs typeface="+mn-cs"/>
              </a:rPr>
              <a:t>, Domaine public, </a:t>
            </a:r>
            <a:r>
              <a:rPr lang="en-GB" sz="1200" u="sng" kern="1200" dirty="0">
                <a:solidFill>
                  <a:schemeClr val="tx1"/>
                </a:solidFill>
                <a:effectLst/>
                <a:latin typeface="+mn-lt"/>
                <a:ea typeface="+mn-ea"/>
                <a:cs typeface="+mn-cs"/>
                <a:hlinkClick r:id="rId6"/>
              </a:rPr>
              <a:t>https://commons.wikimedia.org/w/index.php?curid=1422859</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Céline Dion: </a:t>
            </a:r>
            <a:r>
              <a:rPr lang="en-GB" sz="1200" kern="1200" dirty="0">
                <a:solidFill>
                  <a:schemeClr val="tx1"/>
                </a:solidFill>
                <a:effectLst/>
                <a:latin typeface="+mn-lt"/>
                <a:ea typeface="+mn-ea"/>
                <a:cs typeface="+mn-cs"/>
              </a:rPr>
              <a:t>Par Linda Bisset — Celine Dion, CC BY-SA 2.0, </a:t>
            </a:r>
            <a:r>
              <a:rPr lang="en-GB" sz="1200" u="sng" kern="1200" dirty="0">
                <a:solidFill>
                  <a:schemeClr val="tx1"/>
                </a:solidFill>
                <a:effectLst/>
                <a:latin typeface="+mn-lt"/>
                <a:ea typeface="+mn-ea"/>
                <a:cs typeface="+mn-cs"/>
                <a:hlinkClick r:id="rId7"/>
              </a:rPr>
              <a:t>https://commons.wikimedia.org/w/index.php?curid=20023503</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159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philosophe [3609], </a:t>
            </a:r>
            <a:r>
              <a:rPr lang="en-GB" baseline="0" dirty="0" err="1"/>
              <a:t>essai</a:t>
            </a:r>
            <a:r>
              <a:rPr lang="en-GB" baseline="0" dirty="0"/>
              <a:t> [1475], </a:t>
            </a:r>
            <a:r>
              <a:rPr lang="en-GB" baseline="0" dirty="0" err="1"/>
              <a:t>scientifique</a:t>
            </a:r>
            <a:r>
              <a:rPr lang="en-GB" baseline="0" dirty="0"/>
              <a:t> [950], </a:t>
            </a:r>
            <a:r>
              <a:rPr lang="en-GB" baseline="0" dirty="0" err="1"/>
              <a:t>rappeur</a:t>
            </a:r>
            <a:r>
              <a:rPr lang="en-GB" baseline="0" dirty="0"/>
              <a:t> [&gt;5000], album [2874]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Source of images:</a:t>
            </a:r>
            <a:br>
              <a:rPr lang="en-US" b="1" dirty="0"/>
            </a:br>
            <a:r>
              <a:rPr lang="en-GB" sz="1200" b="1" kern="1200" dirty="0">
                <a:solidFill>
                  <a:schemeClr val="tx1"/>
                </a:solidFill>
                <a:effectLst/>
                <a:latin typeface="+mn-lt"/>
                <a:ea typeface="+mn-ea"/>
                <a:cs typeface="+mn-cs"/>
              </a:rPr>
              <a:t>Jean-Jacques Rousseau:</a:t>
            </a:r>
            <a:r>
              <a:rPr lang="en-GB" sz="1200" kern="1200" dirty="0">
                <a:solidFill>
                  <a:schemeClr val="tx1"/>
                </a:solidFill>
                <a:effectLst/>
                <a:latin typeface="+mn-lt"/>
                <a:ea typeface="+mn-ea"/>
                <a:cs typeface="+mn-cs"/>
              </a:rPr>
              <a:t> Par Maurice-Quentin de La Tour — Source </a:t>
            </a:r>
            <a:r>
              <a:rPr lang="en-GB" sz="1200" kern="1200" dirty="0" err="1">
                <a:solidFill>
                  <a:schemeClr val="tx1"/>
                </a:solidFill>
                <a:effectLst/>
                <a:latin typeface="+mn-lt"/>
                <a:ea typeface="+mn-ea"/>
                <a:cs typeface="+mn-cs"/>
              </a:rPr>
              <a:t>inconnue</a:t>
            </a:r>
            <a:r>
              <a:rPr lang="en-GB" sz="1200" kern="1200" dirty="0">
                <a:solidFill>
                  <a:schemeClr val="tx1"/>
                </a:solidFill>
                <a:effectLst/>
                <a:latin typeface="+mn-lt"/>
                <a:ea typeface="+mn-ea"/>
                <a:cs typeface="+mn-cs"/>
              </a:rPr>
              <a:t>, Domaine public, </a:t>
            </a:r>
            <a:r>
              <a:rPr lang="en-GB" sz="1200" u="sng" kern="1200" dirty="0">
                <a:solidFill>
                  <a:schemeClr val="tx1"/>
                </a:solidFill>
                <a:effectLst/>
                <a:latin typeface="+mn-lt"/>
                <a:ea typeface="+mn-ea"/>
                <a:cs typeface="+mn-cs"/>
                <a:hlinkClick r:id="rId3"/>
              </a:rPr>
              <a:t>https://commons.wikimedia.org/w/index.php?curid=24158</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Marie Curie:</a:t>
            </a:r>
            <a:r>
              <a:rPr lang="en-GB" sz="1200" kern="1200" dirty="0">
                <a:solidFill>
                  <a:schemeClr val="tx1"/>
                </a:solidFill>
                <a:effectLst/>
                <a:latin typeface="+mn-lt"/>
                <a:ea typeface="+mn-ea"/>
                <a:cs typeface="+mn-cs"/>
              </a:rPr>
              <a:t> Par Henri Manuel — Christie's, [1], Domaine public, </a:t>
            </a:r>
            <a:r>
              <a:rPr lang="en-GB" sz="1200" u="sng" kern="1200" dirty="0">
                <a:solidFill>
                  <a:schemeClr val="tx1"/>
                </a:solidFill>
                <a:effectLst/>
                <a:latin typeface="+mn-lt"/>
                <a:ea typeface="+mn-ea"/>
                <a:cs typeface="+mn-cs"/>
                <a:hlinkClick r:id="rId4"/>
              </a:rPr>
              <a:t>https://commons.wikimedia.org/w/index.php?curid=15472203</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Marion </a:t>
            </a:r>
            <a:r>
              <a:rPr lang="en-GB" sz="1200" b="1" kern="1200" dirty="0" err="1">
                <a:solidFill>
                  <a:schemeClr val="tx1"/>
                </a:solidFill>
                <a:effectLst/>
                <a:latin typeface="+mn-lt"/>
                <a:ea typeface="+mn-ea"/>
                <a:cs typeface="+mn-cs"/>
              </a:rPr>
              <a:t>Cotillard</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Par </a:t>
            </a:r>
            <a:r>
              <a:rPr lang="en-GB" sz="1200" kern="1200" dirty="0" err="1">
                <a:solidFill>
                  <a:schemeClr val="tx1"/>
                </a:solidFill>
                <a:effectLst/>
                <a:latin typeface="+mn-lt"/>
                <a:ea typeface="+mn-ea"/>
                <a:cs typeface="+mn-cs"/>
              </a:rPr>
              <a:t>nicogenin</a:t>
            </a:r>
            <a:r>
              <a:rPr lang="en-GB" sz="1200" kern="1200" dirty="0">
                <a:solidFill>
                  <a:schemeClr val="tx1"/>
                </a:solidFill>
                <a:effectLst/>
                <a:latin typeface="+mn-lt"/>
                <a:ea typeface="+mn-ea"/>
                <a:cs typeface="+mn-cs"/>
              </a:rPr>
              <a:t> — Flickr, CC BY-SA 2.0, </a:t>
            </a:r>
            <a:r>
              <a:rPr lang="en-GB" sz="1200" u="sng" kern="1200" dirty="0">
                <a:solidFill>
                  <a:schemeClr val="tx1"/>
                </a:solidFill>
                <a:effectLst/>
                <a:latin typeface="+mn-lt"/>
                <a:ea typeface="+mn-ea"/>
                <a:cs typeface="+mn-cs"/>
                <a:hlinkClick r:id="rId5"/>
              </a:rPr>
              <a:t>https://commons.wikimedia.org/w/index.php?curid=7240817</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err="1">
                <a:solidFill>
                  <a:schemeClr val="tx1"/>
                </a:solidFill>
                <a:effectLst/>
                <a:latin typeface="+mn-lt"/>
                <a:ea typeface="+mn-ea"/>
                <a:cs typeface="+mn-cs"/>
              </a:rPr>
              <a:t>Stromae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By Georges </a:t>
            </a:r>
            <a:r>
              <a:rPr lang="en-GB" sz="1200" kern="1200" dirty="0" err="1">
                <a:solidFill>
                  <a:schemeClr val="tx1"/>
                </a:solidFill>
                <a:effectLst/>
                <a:latin typeface="+mn-lt"/>
                <a:ea typeface="+mn-ea"/>
                <a:cs typeface="+mn-cs"/>
              </a:rPr>
              <a:t>Biard</a:t>
            </a:r>
            <a:r>
              <a:rPr lang="en-GB" sz="1200" kern="1200" dirty="0">
                <a:solidFill>
                  <a:schemeClr val="tx1"/>
                </a:solidFill>
                <a:effectLst/>
                <a:latin typeface="+mn-lt"/>
                <a:ea typeface="+mn-ea"/>
                <a:cs typeface="+mn-cs"/>
              </a:rPr>
              <a:t>, CC BY-SA 3.0, </a:t>
            </a:r>
            <a:r>
              <a:rPr lang="en-GB" sz="1200" u="sng" kern="1200" dirty="0">
                <a:solidFill>
                  <a:schemeClr val="tx1"/>
                </a:solidFill>
                <a:effectLst/>
                <a:latin typeface="+mn-lt"/>
                <a:ea typeface="+mn-ea"/>
                <a:cs typeface="+mn-cs"/>
                <a:hlinkClick r:id="rId6"/>
              </a:rPr>
              <a:t>https://commons.wikimedia.org/w/index.php?curid=16072224</a:t>
            </a:r>
            <a:endParaRPr lang="en-GB"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77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0" dirty="0" err="1"/>
              <a:t>em</a:t>
            </a:r>
            <a:r>
              <a:rPr lang="en-GB" b="0" dirty="0"/>
              <a:t>/am] and [</a:t>
            </a:r>
            <a:r>
              <a:rPr lang="en-GB" b="0" dirty="0" err="1"/>
              <a:t>en</a:t>
            </a:r>
            <a:r>
              <a:rPr lang="en-GB" b="0" dirty="0"/>
              <a:t>/an]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a:t>
            </a:r>
            <a:r>
              <a:rPr lang="en-GB" b="0" i="1" dirty="0" err="1"/>
              <a:t>est-ce</a:t>
            </a:r>
            <a:r>
              <a:rPr lang="en-GB" b="0" i="1" dirty="0"/>
              <a:t> que</a:t>
            </a:r>
            <a:r>
              <a:rPr lang="en-GB" b="0" i="0" dirty="0"/>
              <a:t> after question words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8.1.1.3 (introduce) </a:t>
            </a:r>
            <a:r>
              <a:rPr lang="fr-FR" dirty="0">
                <a:solidFill>
                  <a:srgbClr val="000000"/>
                </a:solidFill>
                <a:latin typeface="Century Gothic" panose="020B0502020202020204" pitchFamily="34" charset="0"/>
              </a:rPr>
              <a:t>célébrer [2170], préférer [597], avril [1022], date [660], événement [573], février [1136], janvier [939], juin [931], mars [868], mai [943], tradition [1371], premier, première [56], vingt [1273], trente [1646], on [29]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aider [413], chercher [336],  partager [527], peut [20], peux [20], pouvoir [20], sais [67], sait [67], savoir1 [67], plan [164], désolé [désoler - 2081], peut-être [190]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café1 [1886], cinéma [1623], plage [2693], rue [598], devant [198], derrière [805], entre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2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enfant</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2245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en</a:t>
            </a:r>
            <a:r>
              <a:rPr lang="en-GB" b="1" baseline="0" dirty="0"/>
              <a:t>/an] </a:t>
            </a:r>
            <a:r>
              <a:rPr lang="en-GB" baseline="0" dirty="0"/>
              <a:t>and then the </a:t>
            </a:r>
            <a:r>
              <a:rPr lang="en-GB" b="1" baseline="0" dirty="0"/>
              <a:t>source</a:t>
            </a:r>
            <a:r>
              <a:rPr lang="en-GB" baseline="0" dirty="0"/>
              <a:t> word again ‘</a:t>
            </a:r>
            <a:r>
              <a:rPr lang="en-GB" b="1" baseline="0" dirty="0"/>
              <a:t>enfant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a:t>prendre</a:t>
            </a:r>
            <a:r>
              <a:rPr lang="en-GB" baseline="0" dirty="0"/>
              <a:t>[43]; </a:t>
            </a:r>
            <a:r>
              <a:rPr lang="en-GB" b="1" baseline="0" dirty="0"/>
              <a:t>encore </a:t>
            </a:r>
            <a:r>
              <a:rPr lang="en-GB" baseline="0" dirty="0"/>
              <a:t>[51]; </a:t>
            </a: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6140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Raising awareness of the identical sound in SSCs [</a:t>
            </a:r>
            <a:r>
              <a:rPr lang="en-US" b="0" dirty="0" err="1"/>
              <a:t>em</a:t>
            </a:r>
            <a:r>
              <a:rPr lang="en-US" b="0" dirty="0"/>
              <a:t>], [am], [</a:t>
            </a:r>
            <a:r>
              <a:rPr lang="en-US" b="0" dirty="0" err="1"/>
              <a:t>en</a:t>
            </a:r>
            <a:r>
              <a:rPr lang="en-US" b="0" dirty="0"/>
              <a:t>] and [an].</a:t>
            </a:r>
          </a:p>
          <a:p>
            <a:endParaRPr lang="en-US" b="0" dirty="0"/>
          </a:p>
          <a:p>
            <a:r>
              <a:rPr lang="en-US" b="0" dirty="0"/>
              <a:t>For a reminder of Year 7 SSC [</a:t>
            </a:r>
            <a:r>
              <a:rPr lang="en-US" b="0" dirty="0" err="1"/>
              <a:t>en</a:t>
            </a:r>
            <a:r>
              <a:rPr lang="en-US" b="0" dirty="0"/>
              <a:t>/an],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773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a:t>
            </a:r>
            <a:r>
              <a:rPr lang="en-GB" b="0" dirty="0"/>
              <a:t>for 3 slides.</a:t>
            </a:r>
            <a:endParaRPr lang="en-GB" b="1" dirty="0"/>
          </a:p>
          <a:p>
            <a:endParaRPr lang="en-GB" b="1" dirty="0"/>
          </a:p>
          <a:p>
            <a:r>
              <a:rPr lang="en-GB" b="1" dirty="0"/>
              <a:t>Aim: </a:t>
            </a:r>
            <a:r>
              <a:rPr lang="en-GB" b="0" dirty="0"/>
              <a:t>Oral production of SSC [an/am] in words of varying degrees of complexity in decreasing amounts of time.</a:t>
            </a:r>
            <a:endParaRPr lang="en-GB" b="1" dirty="0"/>
          </a:p>
          <a:p>
            <a:endParaRPr lang="en-GB" baseline="0" dirty="0"/>
          </a:p>
          <a:p>
            <a:r>
              <a:rPr lang="en-GB" b="1" baseline="0" dirty="0"/>
              <a:t>Procedure:</a:t>
            </a:r>
          </a:p>
          <a:p>
            <a:pPr marL="228600" indent="-228600">
              <a:buAutoNum type="arabicPeriod"/>
            </a:pPr>
            <a:r>
              <a:rPr lang="en-GB" b="0" baseline="0" dirty="0"/>
              <a:t>Students pair 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Explain that students are going to work their way down the ‘ladder’ by correctly pronouncing cognates containing [an/am], starting with simple words and building up to more complex words. </a:t>
            </a:r>
            <a:r>
              <a:rPr lang="en-GB" b="0" i="0" baseline="0" dirty="0"/>
              <a:t>Starting with </a:t>
            </a:r>
            <a:r>
              <a:rPr lang="en-GB" b="0" i="1" baseline="0" dirty="0" err="1"/>
              <a:t>lampe</a:t>
            </a:r>
            <a:r>
              <a:rPr lang="en-GB" b="0" i="1" baseline="0" dirty="0"/>
              <a:t>, </a:t>
            </a:r>
            <a:r>
              <a:rPr lang="en-GB" b="0" i="0" baseline="0" dirty="0"/>
              <a:t>Partner A works their way down the ladder. Partner B listens for correct pronunciation of [an/am]. If Partner A makes a mistake, </a:t>
            </a:r>
            <a:r>
              <a:rPr lang="en-GB" b="0" i="0" baseline="0" dirty="0" err="1"/>
              <a:t>e.g.tries</a:t>
            </a:r>
            <a:r>
              <a:rPr lang="en-GB" b="0" i="0" baseline="0" dirty="0"/>
              <a:t> to pronounce words the ‘English’ way by adding an ‘m’ after the vowel, they must return to the top of the ladder.</a:t>
            </a:r>
          </a:p>
          <a:p>
            <a:pPr marL="228600" indent="-228600">
              <a:buAutoNum type="arabicPeriod"/>
            </a:pPr>
            <a:r>
              <a:rPr lang="en-GB" b="0" baseline="0" dirty="0"/>
              <a:t>Students swap roles. Re-start the timer.</a:t>
            </a:r>
          </a:p>
          <a:p>
            <a:pPr marL="228600" indent="-228600">
              <a:buAutoNum type="arabicPeriod"/>
            </a:pPr>
            <a:r>
              <a:rPr lang="en-GB" b="0" baseline="0" dirty="0"/>
              <a:t>Whoever is furthest down the ladder when the timer stops is the winner!</a:t>
            </a:r>
          </a:p>
          <a:p>
            <a:pPr marL="228600" indent="-228600">
              <a:buAutoNum type="arabicPeriod"/>
            </a:pPr>
            <a:r>
              <a:rPr lang="en-GB" b="0" baseline="0" dirty="0"/>
              <a:t>Click on the words to hear them said aloud by a native speaker. Students repeat.</a:t>
            </a:r>
          </a:p>
          <a:p>
            <a:pPr marL="228600" indent="-228600">
              <a:buAutoNum type="arabicPeriod"/>
            </a:pPr>
            <a:r>
              <a:rPr lang="en-GB" b="0" baseline="0" dirty="0"/>
              <a:t>Move on to the next slide.</a:t>
            </a:r>
          </a:p>
          <a:p>
            <a:endParaRPr lang="en-GB" baseline="0" dirty="0"/>
          </a:p>
          <a:p>
            <a:r>
              <a:rPr lang="en-US" b="1" dirty="0"/>
              <a:t>Transcript and w</a:t>
            </a:r>
            <a:r>
              <a:rPr lang="en-GB" b="1" baseline="0" dirty="0" err="1"/>
              <a:t>ord</a:t>
            </a:r>
            <a:r>
              <a:rPr lang="en-GB" b="1" baseline="0" dirty="0"/>
              <a:t> frequency (1 is the most frequent word in French):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orange [3912], </a:t>
            </a:r>
            <a:r>
              <a:rPr lang="en-GB" baseline="0" dirty="0" err="1"/>
              <a:t>lampe</a:t>
            </a:r>
            <a:r>
              <a:rPr lang="en-GB" baseline="0" dirty="0"/>
              <a:t> [4699], champion [2443], </a:t>
            </a:r>
            <a:r>
              <a:rPr lang="en-GB" baseline="0" dirty="0" err="1"/>
              <a:t>ambassade</a:t>
            </a:r>
            <a:r>
              <a:rPr lang="en-GB" baseline="0" dirty="0"/>
              <a:t> [3327], </a:t>
            </a:r>
            <a:r>
              <a:rPr lang="en-GB" sz="1200" dirty="0">
                <a:solidFill>
                  <a:srgbClr val="115076"/>
                </a:solidFill>
                <a:latin typeface="Century Gothic" panose="020B0502020202020204" pitchFamily="34" charset="0"/>
                <a:cs typeface="Calibri" panose="020F0502020204030204" pitchFamily="34" charset="0"/>
              </a:rPr>
              <a:t>chimp</a:t>
            </a:r>
            <a:r>
              <a:rPr lang="en-GB" sz="1200" b="0" dirty="0">
                <a:solidFill>
                  <a:srgbClr val="EE6000"/>
                </a:solidFill>
                <a:latin typeface="Century Gothic" panose="020B0502020202020204" pitchFamily="34" charset="0"/>
                <a:cs typeface="Calibri" panose="020F0502020204030204" pitchFamily="34" charset="0"/>
              </a:rPr>
              <a:t>an</a:t>
            </a:r>
            <a:r>
              <a:rPr lang="en-GB" sz="1200" dirty="0">
                <a:solidFill>
                  <a:srgbClr val="115076"/>
                </a:solidFill>
                <a:latin typeface="Century Gothic" panose="020B0502020202020204" pitchFamily="34" charset="0"/>
                <a:cs typeface="Calibri" panose="020F0502020204030204" pitchFamily="34" charset="0"/>
              </a:rPr>
              <a:t>zee</a:t>
            </a:r>
            <a:r>
              <a:rPr lang="en-GB" sz="1200" kern="0" noProof="0" dirty="0">
                <a:solidFill>
                  <a:srgbClr val="4472C4">
                    <a:lumMod val="50000"/>
                  </a:srgbClr>
                </a:solidFill>
                <a:latin typeface="Century Gothic" panose="020F0302020204030204"/>
                <a:cs typeface="Arial"/>
                <a:sym typeface="Arial"/>
              </a:rPr>
              <a:t> [&gt;5000],</a:t>
            </a:r>
            <a:r>
              <a:rPr lang="en-GB" baseline="0" dirty="0"/>
              <a:t> </a:t>
            </a:r>
            <a:r>
              <a:rPr lang="en-GB" sz="1200" dirty="0" err="1">
                <a:solidFill>
                  <a:srgbClr val="115076"/>
                </a:solidFill>
                <a:latin typeface="Century Gothic" panose="020B0502020202020204" pitchFamily="34" charset="0"/>
                <a:cs typeface="Calibri" panose="020F0502020204030204" pitchFamily="34" charset="0"/>
              </a:rPr>
              <a:t>éléph</a:t>
            </a:r>
            <a:r>
              <a:rPr lang="en-GB" sz="1200" b="0" dirty="0" err="1">
                <a:solidFill>
                  <a:srgbClr val="EE6000"/>
                </a:solidFill>
                <a:latin typeface="Century Gothic" panose="020B0502020202020204" pitchFamily="34" charset="0"/>
                <a:cs typeface="Calibri" panose="020F0502020204030204" pitchFamily="34" charset="0"/>
              </a:rPr>
              <a:t>an</a:t>
            </a:r>
            <a:r>
              <a:rPr lang="en-GB" sz="1200" dirty="0" err="1">
                <a:solidFill>
                  <a:srgbClr val="115076"/>
                </a:solidFill>
                <a:latin typeface="Century Gothic" panose="020B0502020202020204" pitchFamily="34" charset="0"/>
                <a:cs typeface="Calibri" panose="020F0502020204030204" pitchFamily="34" charset="0"/>
              </a:rPr>
              <a:t>t</a:t>
            </a:r>
            <a:r>
              <a:rPr lang="en-GB" baseline="0" dirty="0"/>
              <a:t> [&gt;5000], </a:t>
            </a:r>
            <a:r>
              <a:rPr lang="en-GB" sz="1200" b="0" dirty="0">
                <a:solidFill>
                  <a:srgbClr val="EE6000"/>
                </a:solidFill>
                <a:latin typeface="Century Gothic" panose="020B0502020202020204" pitchFamily="34" charset="0"/>
                <a:cs typeface="Calibri" panose="020F0502020204030204" pitchFamily="34" charset="0"/>
              </a:rPr>
              <a:t>am</a:t>
            </a:r>
            <a:r>
              <a:rPr lang="en-GB" sz="1200" dirty="0">
                <a:solidFill>
                  <a:srgbClr val="115076"/>
                </a:solidFill>
                <a:latin typeface="Century Gothic" panose="020B0502020202020204" pitchFamily="34" charset="0"/>
                <a:cs typeface="Calibri" panose="020F0502020204030204" pitchFamily="34" charset="0"/>
              </a:rPr>
              <a:t>plifier</a:t>
            </a:r>
            <a:r>
              <a:rPr lang="en-GB" baseline="0" dirty="0"/>
              <a:t> [4537], </a:t>
            </a:r>
            <a:r>
              <a:rPr lang="en-GB" sz="1200" kern="0" noProof="0" dirty="0">
                <a:solidFill>
                  <a:srgbClr val="4472C4">
                    <a:lumMod val="50000"/>
                  </a:srgbClr>
                </a:solidFill>
                <a:latin typeface="Century Gothic" panose="020F0302020204030204"/>
                <a:cs typeface="Arial"/>
                <a:sym typeface="Arial"/>
              </a:rPr>
              <a:t>ambition</a:t>
            </a:r>
            <a:r>
              <a:rPr lang="en-GB" baseline="0" dirty="0"/>
              <a:t> [2280]</a:t>
            </a:r>
            <a:endParaRPr lang="en-GB" sz="1200" kern="0" dirty="0">
              <a:solidFill>
                <a:srgbClr val="4472C4">
                  <a:lumMod val="50000"/>
                </a:srgbClr>
              </a:solidFill>
              <a:latin typeface="Century Gothic" panose="020F0302020204030204"/>
              <a:cs typeface="Arial"/>
              <a:sym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601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0" dirty="0">
                <a:solidFill>
                  <a:srgbClr val="4472C4">
                    <a:lumMod val="50000"/>
                  </a:srgbClr>
                </a:solidFill>
                <a:latin typeface="Century Gothic" panose="020F0302020204030204"/>
                <a:cs typeface="Arial"/>
                <a:sym typeface="Arial"/>
              </a:rPr>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777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20471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0" dirty="0">
                <a:solidFill>
                  <a:srgbClr val="4472C4">
                    <a:lumMod val="50000"/>
                  </a:srgbClr>
                </a:solidFill>
                <a:latin typeface="Century Gothic" panose="020F0302020204030204"/>
                <a:cs typeface="Arial"/>
                <a:sym typeface="Arial"/>
              </a:rPr>
              <a:t>As previous but with 15 fewer seconds on the timer still.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387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Applying awareness of the spelling rules governing SSCs [</a:t>
            </a:r>
            <a:r>
              <a:rPr lang="en-US" b="0" dirty="0" err="1"/>
              <a:t>em</a:t>
            </a:r>
            <a:r>
              <a:rPr lang="en-US" b="0" dirty="0"/>
              <a:t>], [am], [</a:t>
            </a:r>
            <a:r>
              <a:rPr lang="en-US" b="0" dirty="0" err="1"/>
              <a:t>en</a:t>
            </a:r>
            <a:r>
              <a:rPr lang="en-US" b="0" dirty="0"/>
              <a:t>] and [an], and production of all four SSCs.</a:t>
            </a:r>
          </a:p>
          <a:p>
            <a:endParaRPr lang="en-US" b="0" dirty="0"/>
          </a:p>
          <a:p>
            <a:r>
              <a:rPr lang="en-US" b="1" dirty="0"/>
              <a:t>Procedure</a:t>
            </a:r>
          </a:p>
          <a:p>
            <a:pPr marL="228600" indent="-228600">
              <a:buAutoNum type="arabicPeriod"/>
            </a:pPr>
            <a:r>
              <a:rPr lang="en-US" b="0" dirty="0"/>
              <a:t>Student read the </a:t>
            </a:r>
            <a:r>
              <a:rPr lang="en-US" b="0" dirty="0" err="1"/>
              <a:t>wordsand</a:t>
            </a:r>
            <a:r>
              <a:rPr lang="en-US" b="0" dirty="0"/>
              <a:t> decide based on the presence of absence of a ‘p’ or ‘b’ after the gap when [</a:t>
            </a:r>
            <a:r>
              <a:rPr lang="en-US" b="0" dirty="0" err="1"/>
              <a:t>en</a:t>
            </a:r>
            <a:r>
              <a:rPr lang="en-US" b="0" dirty="0"/>
              <a:t>/</a:t>
            </a:r>
            <a:r>
              <a:rPr lang="en-US" b="0" dirty="0" err="1"/>
              <a:t>em</a:t>
            </a:r>
            <a:r>
              <a:rPr lang="en-US" b="0" dirty="0"/>
              <a:t>] or [an/am] is needed.</a:t>
            </a:r>
          </a:p>
          <a:p>
            <a:pPr marL="228600" indent="-228600">
              <a:buAutoNum type="arabicPeriod"/>
            </a:pPr>
            <a:r>
              <a:rPr lang="en-US" b="0" dirty="0"/>
              <a:t>Click to check.</a:t>
            </a:r>
          </a:p>
          <a:p>
            <a:pPr marL="228600" indent="-228600">
              <a:buAutoNum type="arabicPeriod"/>
            </a:pPr>
            <a:r>
              <a:rPr lang="en-US" b="0" dirty="0"/>
              <a:t>Now, students are challenged to say all ten words and pronounce the SSCs in the same way each time. It will be tempting for students to add an ‘n’ or ‘m’ after the vowel! Students should work in pairs and monitor each other for this.</a:t>
            </a:r>
          </a:p>
          <a:p>
            <a:pPr marL="228600" indent="-228600">
              <a:buAutoNum type="arabicPeriod"/>
            </a:pPr>
            <a:r>
              <a:rPr lang="en-US" b="0" dirty="0"/>
              <a:t>Click to hear the words pronounced by a native speaker.</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sz="1200" b="0" i="0" u="none" strike="noStrike" kern="1200" dirty="0" err="1">
                <a:solidFill>
                  <a:schemeClr val="tx1"/>
                </a:solidFill>
                <a:effectLst/>
                <a:latin typeface="+mn-lt"/>
                <a:ea typeface="+mn-ea"/>
                <a:cs typeface="+mn-cs"/>
              </a:rPr>
              <a:t>campagne</a:t>
            </a:r>
            <a:r>
              <a:rPr lang="en-GB" baseline="0" dirty="0"/>
              <a:t> [666], serpent [&gt;5000], vent [1387], </a:t>
            </a:r>
            <a:r>
              <a:rPr lang="en-GB" baseline="0" dirty="0" err="1"/>
              <a:t>jambon</a:t>
            </a:r>
            <a:r>
              <a:rPr lang="en-GB" baseline="0" dirty="0"/>
              <a:t> [&gt;5000], </a:t>
            </a:r>
            <a:r>
              <a:rPr lang="en-GB" baseline="0" dirty="0" err="1"/>
              <a:t>vendredi</a:t>
            </a:r>
            <a:r>
              <a:rPr lang="en-GB" baseline="0" dirty="0"/>
              <a:t> [1086], ampoule [&gt;5000], </a:t>
            </a:r>
            <a:r>
              <a:rPr lang="en-GB" baseline="0" dirty="0" err="1"/>
              <a:t>pantalon</a:t>
            </a:r>
            <a:r>
              <a:rPr lang="en-GB" baseline="0" dirty="0"/>
              <a:t> [4670], </a:t>
            </a:r>
            <a:r>
              <a:rPr lang="en-GB" baseline="0" dirty="0" err="1"/>
              <a:t>emmener</a:t>
            </a:r>
            <a:r>
              <a:rPr lang="en-GB" baseline="0" dirty="0"/>
              <a:t> [2098], jambe [2472], </a:t>
            </a:r>
            <a:r>
              <a:rPr lang="en-GB" sz="1200" dirty="0" err="1">
                <a:solidFill>
                  <a:schemeClr val="accent1">
                    <a:lumMod val="50000"/>
                  </a:schemeClr>
                </a:solidFill>
              </a:rPr>
              <a:t>tempête</a:t>
            </a:r>
            <a:r>
              <a:rPr lang="en-GB" sz="1200" dirty="0">
                <a:solidFill>
                  <a:schemeClr val="accent1">
                    <a:lumMod val="50000"/>
                  </a:schemeClr>
                </a:solidFill>
              </a:rPr>
              <a:t> [2695]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introducing word order with </a:t>
            </a:r>
            <a:r>
              <a:rPr lang="en-US" b="0" i="1" dirty="0" err="1"/>
              <a:t>est-ce</a:t>
            </a:r>
            <a:r>
              <a:rPr lang="en-US" b="0" i="1" dirty="0"/>
              <a:t> que </a:t>
            </a:r>
            <a:r>
              <a:rPr lang="en-US" b="0" i="0" dirty="0"/>
              <a:t>+ question words, contrasting with inversion questions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901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p>
          <a:p>
            <a:endParaRPr lang="en-US" b="1" dirty="0"/>
          </a:p>
          <a:p>
            <a:r>
              <a:rPr lang="en-US" b="1" dirty="0"/>
              <a:t>Aim: </a:t>
            </a:r>
            <a:r>
              <a:rPr lang="en-US" b="0" dirty="0" err="1"/>
              <a:t>practising</a:t>
            </a:r>
            <a:r>
              <a:rPr lang="en-US" b="0" dirty="0"/>
              <a:t> written recognition of information questions with </a:t>
            </a:r>
            <a:r>
              <a:rPr lang="en-US" b="0" i="1" dirty="0" err="1"/>
              <a:t>est-ce</a:t>
            </a:r>
            <a:r>
              <a:rPr lang="en-US" b="0" i="1" dirty="0"/>
              <a:t> que </a:t>
            </a:r>
            <a:r>
              <a:rPr lang="en-US" b="0" i="0" dirty="0"/>
              <a:t>and </a:t>
            </a:r>
            <a:r>
              <a:rPr lang="en-US" b="0" i="1" dirty="0" err="1"/>
              <a:t>qu’est-ce</a:t>
            </a:r>
            <a:r>
              <a:rPr lang="en-US" b="0" i="1" dirty="0"/>
              <a:t> que</a:t>
            </a:r>
            <a:endParaRPr lang="en-US" b="1" dirty="0"/>
          </a:p>
          <a:p>
            <a:endParaRPr lang="en-US" b="1" dirty="0"/>
          </a:p>
          <a:p>
            <a:r>
              <a:rPr lang="en-US" b="1" dirty="0"/>
              <a:t>Procedure:</a:t>
            </a:r>
          </a:p>
          <a:p>
            <a:r>
              <a:rPr lang="en-US" b="0" dirty="0"/>
              <a:t>1. Write 1-8 and choose </a:t>
            </a:r>
            <a:r>
              <a:rPr lang="en-US" b="0" i="1" dirty="0" err="1"/>
              <a:t>est-ce</a:t>
            </a:r>
            <a:r>
              <a:rPr lang="en-US" b="0" i="1" dirty="0"/>
              <a:t> que </a:t>
            </a:r>
            <a:r>
              <a:rPr lang="en-US" b="0" i="0" dirty="0"/>
              <a:t>or </a:t>
            </a:r>
            <a:r>
              <a:rPr lang="en-US" b="0" i="1" dirty="0" err="1"/>
              <a:t>qu’est-ce</a:t>
            </a:r>
            <a:r>
              <a:rPr lang="en-US" b="0" i="1" dirty="0"/>
              <a:t> que </a:t>
            </a:r>
            <a:r>
              <a:rPr lang="en-US" b="0" i="0" dirty="0"/>
              <a:t>to complete each question, based on the answer given (yes/no or information).</a:t>
            </a:r>
            <a:endParaRPr lang="en-US" b="0" dirty="0"/>
          </a:p>
          <a:p>
            <a:r>
              <a:rPr lang="en-US" b="0" dirty="0"/>
              <a:t>2. Click to reveal the answers.</a:t>
            </a:r>
          </a:p>
          <a:p>
            <a:r>
              <a:rPr lang="en-US" b="0" dirty="0"/>
              <a:t>3. Elicit oral translations into English, focusing on the questions (‘are you going to’ vs ‘what are you going to’ and the use of </a:t>
            </a:r>
            <a:r>
              <a:rPr lang="en-US" b="0" i="1" dirty="0" err="1"/>
              <a:t>aller</a:t>
            </a:r>
            <a:r>
              <a:rPr lang="en-US" b="0" i="1" dirty="0"/>
              <a:t> </a:t>
            </a:r>
            <a:r>
              <a:rPr lang="en-US" b="0" i="0" dirty="0"/>
              <a:t>+ infinitive.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francophonie</a:t>
            </a:r>
            <a:r>
              <a:rPr lang="en-GB" baseline="0" dirty="0"/>
              <a:t> [&gt;5000], </a:t>
            </a:r>
            <a:r>
              <a:rPr lang="en-GB" baseline="0" dirty="0" err="1"/>
              <a:t>journée</a:t>
            </a:r>
            <a:r>
              <a:rPr lang="en-GB" baseline="0" dirty="0"/>
              <a:t> [587], international [282],  interview [3186], continent [2388], message [792], tajine [&gt;5000], Maghreb [n/a], </a:t>
            </a:r>
            <a:r>
              <a:rPr lang="en-GB" baseline="0" dirty="0" err="1"/>
              <a:t>compétition</a:t>
            </a:r>
            <a:r>
              <a:rPr lang="en-GB" baseline="0" dirty="0"/>
              <a:t> [2651], secret [796]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574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 </a:t>
            </a:r>
            <a:r>
              <a:rPr lang="en-US" b="0" dirty="0"/>
              <a:t>aural recognition of word order with </a:t>
            </a:r>
            <a:r>
              <a:rPr lang="en-US" b="0" i="1" dirty="0" err="1"/>
              <a:t>est-ce</a:t>
            </a:r>
            <a:r>
              <a:rPr lang="en-US" b="0" i="1" dirty="0"/>
              <a:t> que </a:t>
            </a:r>
            <a:r>
              <a:rPr lang="en-US" b="0" i="0" dirty="0"/>
              <a:t>+ question words</a:t>
            </a:r>
            <a:endParaRPr lang="en-US" b="1" dirty="0"/>
          </a:p>
          <a:p>
            <a:endParaRPr lang="en-US" b="1" dirty="0"/>
          </a:p>
          <a:p>
            <a:r>
              <a:rPr lang="en-US" b="1" dirty="0"/>
              <a:t>Procedure:</a:t>
            </a:r>
          </a:p>
          <a:p>
            <a:pPr marL="228600" indent="-228600">
              <a:buAutoNum type="arabicPeriod"/>
            </a:pPr>
            <a:r>
              <a:rPr lang="en-US" b="0" dirty="0"/>
              <a:t>Recap word order with inversion questions and compare with word order in </a:t>
            </a:r>
            <a:r>
              <a:rPr lang="en-US" b="0" i="1" u="none" dirty="0" err="1"/>
              <a:t>est-ce</a:t>
            </a:r>
            <a:r>
              <a:rPr lang="en-US" b="0" i="1" u="none" dirty="0"/>
              <a:t> que </a:t>
            </a:r>
            <a:r>
              <a:rPr lang="en-US" b="0" dirty="0"/>
              <a:t>questions.</a:t>
            </a:r>
          </a:p>
          <a:p>
            <a:pPr marL="228600" indent="-228600">
              <a:buAutoNum type="arabicPeriod"/>
            </a:pPr>
            <a:r>
              <a:rPr lang="en-US" b="0" dirty="0"/>
              <a:t>Click the numbers to play the audio. The beginning of the questions are obscured by beeps.</a:t>
            </a:r>
          </a:p>
          <a:p>
            <a:pPr marL="228600" indent="-228600">
              <a:buAutoNum type="arabicPeriod"/>
            </a:pPr>
            <a:r>
              <a:rPr lang="en-US" b="0" dirty="0"/>
              <a:t>Write 1-8 and choose ‘a’ or ‘b’ to complete each question. Use the presence or absence of beeps to </a:t>
            </a:r>
          </a:p>
          <a:p>
            <a:pPr marL="228600" indent="-228600">
              <a:buAutoNum type="arabicPeriod"/>
            </a:pPr>
            <a:r>
              <a:rPr lang="en-US" b="0" dirty="0"/>
              <a:t>Answers and full audio (without beeps) play on the numbers in the R (</a:t>
            </a:r>
            <a:r>
              <a:rPr lang="en-US" b="0" dirty="0" err="1"/>
              <a:t>réponses</a:t>
            </a:r>
            <a:r>
              <a:rPr lang="en-US" b="0" dirty="0"/>
              <a:t>) column.</a:t>
            </a:r>
          </a:p>
          <a:p>
            <a:pPr marL="228600" indent="-228600">
              <a:buAutoNum type="arabicPeriod"/>
            </a:pPr>
            <a:r>
              <a:rPr lang="en-US" b="0" dirty="0"/>
              <a:t>Students listen again and translate the questions into English.</a:t>
            </a:r>
          </a:p>
          <a:p>
            <a:pPr marL="228600" indent="-228600">
              <a:buAutoNum type="arabicPeriod"/>
            </a:pPr>
            <a:r>
              <a:rPr lang="en-US" b="0" dirty="0"/>
              <a:t>Answers on slide 35.</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 fait-on la fête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on </a:t>
            </a:r>
            <a:r>
              <a:rPr lang="fr-FR" sz="1200" kern="1200" dirty="0">
                <a:solidFill>
                  <a:schemeClr val="tx1"/>
                </a:solidFill>
                <a:effectLst/>
                <a:latin typeface="+mn-lt"/>
                <a:ea typeface="+mn-ea"/>
                <a:cs typeface="+mn-cs"/>
              </a:rPr>
              <a:t>célèbre</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 12 Janvier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r>
              <a:rPr lang="fr-FR" sz="1200" kern="1200" dirty="0">
                <a:solidFill>
                  <a:schemeClr val="tx1"/>
                </a:solidFill>
                <a:effectLst/>
                <a:latin typeface="+mn-lt"/>
                <a:ea typeface="+mn-ea"/>
                <a:cs typeface="+mn-cs"/>
              </a:rPr>
              <a:t>[…] préfères-tu, le premier ou le 12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Yennayer</a:t>
            </a:r>
            <a:r>
              <a:rPr lang="fr-FR" sz="1200" kern="1200" dirty="0">
                <a:solidFill>
                  <a:schemeClr val="tx1"/>
                </a:solidFill>
                <a:effectLst/>
                <a:latin typeface="+mn-lt"/>
                <a:ea typeface="+mn-ea"/>
                <a:cs typeface="+mn-cs"/>
              </a:rPr>
              <a:t> devient une fête nationale officielle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on célèbre </a:t>
            </a:r>
            <a:r>
              <a:rPr lang="fr-FR" sz="1200" kern="1200" dirty="0" err="1">
                <a:solidFill>
                  <a:schemeClr val="tx1"/>
                </a:solidFill>
                <a:effectLst/>
                <a:latin typeface="+mn-lt"/>
                <a:ea typeface="+mn-ea"/>
                <a:cs typeface="+mn-cs"/>
              </a:rPr>
              <a:t>Yennayer</a:t>
            </a:r>
            <a:r>
              <a:rPr lang="fr-FR" sz="1200" kern="1200" dirty="0">
                <a:solidFill>
                  <a:schemeClr val="tx1"/>
                </a:solidFill>
                <a:effectLst/>
                <a:latin typeface="+mn-lt"/>
                <a:ea typeface="+mn-ea"/>
                <a:cs typeface="+mn-cs"/>
              </a:rPr>
              <a:t> dans le monde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prépare-t-on pour le déjeuner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tu aides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manges-tu ?</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national [227], </a:t>
            </a:r>
            <a:r>
              <a:rPr lang="en-GB" baseline="0" dirty="0" err="1"/>
              <a:t>officiel</a:t>
            </a:r>
            <a:r>
              <a:rPr lang="en-GB" baseline="0" dirty="0"/>
              <a:t> [996]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221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194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 </a:t>
            </a:r>
            <a:r>
              <a:rPr lang="en-US" b="0" dirty="0" err="1"/>
              <a:t>practising</a:t>
            </a:r>
            <a:r>
              <a:rPr lang="en-US" b="0" dirty="0"/>
              <a:t> written production of word order with </a:t>
            </a:r>
            <a:r>
              <a:rPr lang="en-US" b="0" i="1" dirty="0" err="1"/>
              <a:t>est-ce</a:t>
            </a:r>
            <a:r>
              <a:rPr lang="en-US" b="0" i="1" dirty="0"/>
              <a:t> que </a:t>
            </a:r>
            <a:r>
              <a:rPr lang="en-US" b="0" i="0" dirty="0"/>
              <a:t>+ question words</a:t>
            </a:r>
            <a:endParaRPr lang="en-US" b="1" dirty="0"/>
          </a:p>
          <a:p>
            <a:endParaRPr lang="en-US" b="1" dirty="0"/>
          </a:p>
          <a:p>
            <a:r>
              <a:rPr lang="en-US" b="1" dirty="0"/>
              <a:t>Procedure:</a:t>
            </a:r>
          </a:p>
          <a:p>
            <a:r>
              <a:rPr lang="en-US" b="0" dirty="0"/>
              <a:t>1. Write 1-8 and write a question for each answer using </a:t>
            </a:r>
            <a:r>
              <a:rPr lang="en-US" b="0" i="1" dirty="0" err="1"/>
              <a:t>est-ce</a:t>
            </a:r>
            <a:r>
              <a:rPr lang="en-US" b="0" i="1" dirty="0"/>
              <a:t> que </a:t>
            </a:r>
            <a:r>
              <a:rPr lang="en-US" b="0" i="0" dirty="0"/>
              <a:t>+ question word.</a:t>
            </a:r>
            <a:endParaRPr lang="en-US" b="0" dirty="0"/>
          </a:p>
          <a:p>
            <a:r>
              <a:rPr lang="en-US" b="0" dirty="0"/>
              <a:t>2. Suggested answers are provided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festival [3858], interview [3186]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633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a:p>
            <a:endParaRPr lang="en-US" b="1" dirty="0"/>
          </a:p>
          <a:p>
            <a:r>
              <a:rPr lang="en-US" b="1" dirty="0"/>
              <a:t>Procedure:</a:t>
            </a:r>
          </a:p>
          <a:p>
            <a:r>
              <a:rPr lang="en-US" b="0" dirty="0"/>
              <a:t>1. Click to reveal suggested answers.</a:t>
            </a:r>
          </a:p>
          <a:p>
            <a:r>
              <a:rPr lang="en-US" b="0" dirty="0"/>
              <a:t>2. English translations can also be elicited.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6887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9 minutes. </a:t>
            </a:r>
            <a:r>
              <a:rPr lang="en-US" b="0" dirty="0"/>
              <a:t>This is slide </a:t>
            </a:r>
            <a:r>
              <a:rPr lang="en-US" b="1" dirty="0"/>
              <a:t>1/6.</a:t>
            </a:r>
          </a:p>
          <a:p>
            <a:endParaRPr lang="en-US" b="1" dirty="0"/>
          </a:p>
          <a:p>
            <a:r>
              <a:rPr lang="en-US" b="1" dirty="0"/>
              <a:t>Aim: </a:t>
            </a:r>
            <a:r>
              <a:rPr lang="en-US" b="0" dirty="0" err="1"/>
              <a:t>practising</a:t>
            </a:r>
            <a:r>
              <a:rPr lang="en-US" b="0" dirty="0"/>
              <a:t> aural production of word order with </a:t>
            </a:r>
            <a:r>
              <a:rPr lang="en-US" b="0" i="1" dirty="0" err="1"/>
              <a:t>est-ce</a:t>
            </a:r>
            <a:r>
              <a:rPr lang="en-US" b="0" i="1" dirty="0"/>
              <a:t> que </a:t>
            </a:r>
            <a:r>
              <a:rPr lang="en-US" b="1" i="1" dirty="0"/>
              <a:t>+ </a:t>
            </a:r>
            <a:r>
              <a:rPr lang="en-US" b="0" i="0" dirty="0"/>
              <a:t>question words</a:t>
            </a:r>
            <a:endParaRPr lang="en-US" b="1" dirty="0"/>
          </a:p>
          <a:p>
            <a:endParaRPr lang="en-US" b="1" dirty="0"/>
          </a:p>
          <a:p>
            <a:r>
              <a:rPr lang="en-US" b="1" dirty="0"/>
              <a:t>Procedure:</a:t>
            </a:r>
          </a:p>
          <a:p>
            <a:r>
              <a:rPr lang="en-US" b="0" dirty="0"/>
              <a:t>1. Partner A reads out the beginning of 6 questions using the question words in bold.</a:t>
            </a:r>
          </a:p>
          <a:p>
            <a:r>
              <a:rPr lang="en-US" b="0" dirty="0"/>
              <a:t>2. Partner B completes the question, choosing from the word order options presented on the role card on the next slide.</a:t>
            </a:r>
          </a:p>
          <a:p>
            <a:r>
              <a:rPr lang="en-US" b="0" dirty="0"/>
              <a:t>3. Peer- correction of answers.</a:t>
            </a:r>
          </a:p>
          <a:p>
            <a:r>
              <a:rPr lang="en-US" b="0" dirty="0"/>
              <a:t>4. Partners swap roles and repeat steps 1-4.</a:t>
            </a:r>
          </a:p>
          <a:p>
            <a:r>
              <a:rPr lang="en-US" b="0" dirty="0"/>
              <a:t>5. Optional extension: students write possible answers to questions (suggestions given on the slide after next).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farce [4285]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565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2/6.</a:t>
            </a:r>
          </a:p>
          <a:p>
            <a:endParaRPr lang="en-US" b="0" dirty="0"/>
          </a:p>
          <a:p>
            <a:r>
              <a:rPr lang="en-US" b="0" dirty="0"/>
              <a:t>Answers revealed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302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8866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3/6.</a:t>
            </a:r>
          </a:p>
          <a:p>
            <a:endParaRPr lang="en-US" b="0" dirty="0"/>
          </a:p>
          <a:p>
            <a:r>
              <a:rPr lang="en-US" b="0" dirty="0"/>
              <a:t>Suggested answers for possible written extension to previous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3486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4/6.</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736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5/6.</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7653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0" dirty="0"/>
              <a:t>Suggested answers for possible written extension to previous activity.</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6837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Term 1.1, Week 4 vocabulary learning HW is here: https://resources.ncelp.org/concern/resources/4j03d022r?locale=en</a:t>
            </a: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 introduce SSC </a:t>
            </a:r>
            <a:r>
              <a:rPr lang="en-GB" b="1" baseline="0" dirty="0"/>
              <a:t>[</a:t>
            </a:r>
            <a:r>
              <a:rPr lang="en-GB" b="1" baseline="0" dirty="0" err="1"/>
              <a:t>em</a:t>
            </a:r>
            <a:r>
              <a:rPr lang="en-GB" b="1" baseline="0" dirty="0"/>
              <a:t>/am]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em</a:t>
            </a:r>
            <a:r>
              <a:rPr lang="en-GB" b="1" baseline="0" dirty="0"/>
              <a:t>/am] </a:t>
            </a:r>
            <a:r>
              <a:rPr lang="en-GB" baseline="0" dirty="0"/>
              <a:t>and then the </a:t>
            </a:r>
            <a:r>
              <a:rPr lang="en-GB" b="1" baseline="0" dirty="0"/>
              <a:t>source</a:t>
            </a:r>
            <a:r>
              <a:rPr lang="en-GB" baseline="0" dirty="0"/>
              <a:t> word again ‘</a:t>
            </a:r>
            <a:r>
              <a:rPr lang="en-GB" b="1" baseline="0" dirty="0"/>
              <a:t>temps</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camps</a:t>
            </a:r>
            <a:r>
              <a:rPr lang="en-GB" baseline="0" dirty="0"/>
              <a:t> [1084]; </a:t>
            </a:r>
            <a:r>
              <a:rPr lang="en-GB" b="1" baseline="0" dirty="0" err="1"/>
              <a:t>chambre</a:t>
            </a:r>
            <a:r>
              <a:rPr lang="en-GB" b="1" baseline="0" dirty="0"/>
              <a:t> </a:t>
            </a:r>
            <a:r>
              <a:rPr lang="en-GB" b="0" baseline="0" dirty="0"/>
              <a:t>[633]</a:t>
            </a:r>
            <a:r>
              <a:rPr lang="en-GB" baseline="0" dirty="0"/>
              <a:t> </a:t>
            </a:r>
            <a:r>
              <a:rPr lang="en-GB" b="1" baseline="0" dirty="0"/>
              <a:t>ensemble</a:t>
            </a:r>
            <a:r>
              <a:rPr lang="en-GB" baseline="0" dirty="0"/>
              <a:t> [124]; </a:t>
            </a:r>
            <a:r>
              <a:rPr lang="en-GB" b="1" baseline="0" dirty="0" err="1"/>
              <a:t>printemps</a:t>
            </a:r>
            <a:r>
              <a:rPr lang="en-GB" baseline="0" dirty="0"/>
              <a:t> [1288]; </a:t>
            </a:r>
            <a:r>
              <a:rPr lang="en-GB" b="1" baseline="0" dirty="0"/>
              <a:t>temps</a:t>
            </a:r>
            <a:r>
              <a:rPr lang="en-GB" baseline="0" dirty="0"/>
              <a:t> [65]; </a:t>
            </a:r>
            <a:r>
              <a:rPr lang="en-GB" b="1" baseline="0" dirty="0" err="1"/>
              <a:t>ressembler</a:t>
            </a:r>
            <a:r>
              <a:rPr lang="en-GB" b="1" baseline="0" dirty="0"/>
              <a:t> </a:t>
            </a:r>
            <a:r>
              <a:rPr lang="en-GB" baseline="0" dirty="0"/>
              <a:t>[1398].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311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8424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0246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aural recognition of SSCs [a], [e] and [</a:t>
            </a:r>
            <a:r>
              <a:rPr lang="en-US" b="0" dirty="0" err="1"/>
              <a:t>em</a:t>
            </a:r>
            <a:r>
              <a:rPr lang="en-US" b="0" dirty="0"/>
              <a:t>/am]; raising awareness of the fact that although SSCs [a] and [e] sound different, [</a:t>
            </a:r>
            <a:r>
              <a:rPr lang="en-US" b="0" dirty="0" err="1"/>
              <a:t>em</a:t>
            </a:r>
            <a:r>
              <a:rPr lang="en-US" b="0" dirty="0"/>
              <a:t>] and [am] sound identical.</a:t>
            </a:r>
          </a:p>
          <a:p>
            <a:endParaRPr lang="en-US" b="1" dirty="0"/>
          </a:p>
          <a:p>
            <a:r>
              <a:rPr lang="en-US" b="1" dirty="0"/>
              <a:t>Procedure:</a:t>
            </a:r>
          </a:p>
          <a:p>
            <a:r>
              <a:rPr lang="en-US" b="0" dirty="0"/>
              <a:t>1. Students sketch the Venn diagram in their books.</a:t>
            </a:r>
          </a:p>
          <a:p>
            <a:r>
              <a:rPr lang="en-US" b="0" dirty="0"/>
              <a:t>2. Click on the numbers to hear the words said aloud.</a:t>
            </a:r>
          </a:p>
          <a:p>
            <a:r>
              <a:rPr lang="en-US" b="0" dirty="0"/>
              <a:t>3. Students decide whether the missing sound is [a], [am/</a:t>
            </a:r>
            <a:r>
              <a:rPr lang="en-US" b="0" dirty="0" err="1"/>
              <a:t>em</a:t>
            </a:r>
            <a:r>
              <a:rPr lang="en-US" b="0" dirty="0"/>
              <a:t>] or [e] and write the word in full in the correct section of the diagram.</a:t>
            </a:r>
          </a:p>
          <a:p>
            <a:r>
              <a:rPr lang="en-US" b="0" dirty="0"/>
              <a:t>4. Click to reveal missing sounds. As the missing letters are revealed, the words pop up in the appropriate places in the Venn diagram. Displaying the words in this way should help students </a:t>
            </a:r>
            <a:r>
              <a:rPr lang="en-US" b="0" dirty="0" err="1"/>
              <a:t>visualise</a:t>
            </a:r>
            <a:r>
              <a:rPr lang="en-US" b="0" dirty="0"/>
              <a:t> the crossover. On their own, letters [e] and [a] represent different SSCs. When followed by an ‘m’, [e] and [a] enter into an identical nasal sound.</a:t>
            </a:r>
          </a:p>
          <a:p>
            <a:r>
              <a:rPr lang="en-US" b="0" dirty="0"/>
              <a:t>5. Click to reveal pronunciation rule: [e]/[a] + m = nasal [</a:t>
            </a:r>
            <a:r>
              <a:rPr lang="en-US" b="0" dirty="0" err="1"/>
              <a:t>em</a:t>
            </a:r>
            <a:r>
              <a:rPr lang="en-US" b="0" dirty="0"/>
              <a:t>/am].</a:t>
            </a:r>
          </a:p>
          <a:p>
            <a:endParaRPr lang="en-US" b="0" dirty="0"/>
          </a:p>
          <a:p>
            <a:r>
              <a:rPr lang="en-US" b="1" dirty="0"/>
              <a:t>Transcript:</a:t>
            </a:r>
          </a:p>
          <a:p>
            <a:pPr marL="0" indent="0">
              <a:buNone/>
            </a:pPr>
            <a:r>
              <a:rPr lang="en-US" b="0" dirty="0"/>
              <a:t>1. le champ</a:t>
            </a:r>
          </a:p>
          <a:p>
            <a:pPr marL="0" indent="0">
              <a:buNone/>
            </a:pPr>
            <a:r>
              <a:rPr lang="en-US" b="0" dirty="0"/>
              <a:t>2. le </a:t>
            </a:r>
            <a:r>
              <a:rPr lang="en-US" b="0" dirty="0" err="1"/>
              <a:t>carnaval</a:t>
            </a:r>
            <a:endParaRPr lang="en-US" b="0" dirty="0"/>
          </a:p>
          <a:p>
            <a:pPr marL="0" indent="0">
              <a:buNone/>
            </a:pPr>
            <a:r>
              <a:rPr lang="en-US" b="0" dirty="0"/>
              <a:t>3. le chevalier</a:t>
            </a:r>
          </a:p>
          <a:p>
            <a:pPr marL="0" indent="0">
              <a:buNone/>
            </a:pPr>
            <a:r>
              <a:rPr lang="en-US" b="0" dirty="0"/>
              <a:t>4. les </a:t>
            </a:r>
            <a:r>
              <a:rPr lang="en-US" b="0" dirty="0" err="1"/>
              <a:t>bals</a:t>
            </a:r>
            <a:endParaRPr lang="en-US" b="0" dirty="0"/>
          </a:p>
          <a:p>
            <a:pPr marL="0" indent="0">
              <a:buNone/>
            </a:pPr>
            <a:r>
              <a:rPr lang="en-US" b="0" dirty="0"/>
              <a:t>5. </a:t>
            </a:r>
            <a:r>
              <a:rPr lang="en-US" b="0" dirty="0" err="1"/>
              <a:t>recevoir</a:t>
            </a:r>
            <a:endParaRPr lang="en-US" b="0" dirty="0"/>
          </a:p>
          <a:p>
            <a:pPr marL="0" indent="0">
              <a:buNone/>
            </a:pPr>
            <a:r>
              <a:rPr lang="en-US" b="0" dirty="0"/>
              <a:t>6. </a:t>
            </a:r>
            <a:r>
              <a:rPr lang="en-US" b="0" dirty="0" err="1"/>
              <a:t>l’emballage</a:t>
            </a:r>
            <a:endParaRPr lang="en-US" b="0" dirty="0"/>
          </a:p>
          <a:p>
            <a:pPr marL="0" indent="0">
              <a:buNone/>
            </a:pPr>
            <a:r>
              <a:rPr lang="en-US" b="0" dirty="0"/>
              <a:t>7. la </a:t>
            </a:r>
            <a:r>
              <a:rPr lang="en-US" b="0" dirty="0" err="1"/>
              <a:t>peluche</a:t>
            </a:r>
            <a:endParaRPr lang="en-US" b="0" dirty="0"/>
          </a:p>
          <a:p>
            <a:pPr marL="0" indent="0">
              <a:buNone/>
            </a:pPr>
            <a:r>
              <a:rPr lang="en-US" b="0" dirty="0"/>
              <a:t>8. la </a:t>
            </a:r>
            <a:r>
              <a:rPr lang="en-US" b="0" dirty="0" err="1"/>
              <a:t>sagesse</a:t>
            </a:r>
            <a:endParaRPr lang="en-US" b="0" dirty="0"/>
          </a:p>
          <a:p>
            <a:pPr marL="0" indent="0">
              <a:buNone/>
            </a:pPr>
            <a:r>
              <a:rPr lang="en-US" b="0" dirty="0"/>
              <a:t>9. la </a:t>
            </a:r>
            <a:r>
              <a:rPr lang="en-US" b="0" dirty="0" err="1"/>
              <a:t>tempête</a:t>
            </a:r>
            <a:endParaRPr lang="en-US" b="0" dirty="0"/>
          </a:p>
          <a:p>
            <a:pPr marL="0" indent="0">
              <a:buNone/>
            </a:pPr>
            <a:r>
              <a:rPr lang="en-US" b="0" dirty="0"/>
              <a:t>10. </a:t>
            </a:r>
            <a:r>
              <a:rPr lang="en-US" b="0" dirty="0" err="1"/>
              <a:t>l’ampoule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champ [847], </a:t>
            </a:r>
            <a:r>
              <a:rPr lang="en-GB" baseline="0" dirty="0" err="1"/>
              <a:t>carnaval</a:t>
            </a:r>
            <a:r>
              <a:rPr lang="en-GB" baseline="0" dirty="0"/>
              <a:t> [&gt;5000], chevalier [&gt;5000], </a:t>
            </a:r>
            <a:r>
              <a:rPr lang="en-GB" baseline="0" dirty="0" err="1"/>
              <a:t>bal</a:t>
            </a:r>
            <a:r>
              <a:rPr lang="en-GB" baseline="0" dirty="0"/>
              <a:t> [&gt;5000], </a:t>
            </a:r>
            <a:r>
              <a:rPr lang="en-GB" baseline="0" dirty="0" err="1"/>
              <a:t>recevoir</a:t>
            </a:r>
            <a:r>
              <a:rPr lang="en-GB" baseline="0" dirty="0"/>
              <a:t> [199], </a:t>
            </a:r>
            <a:r>
              <a:rPr lang="en-GB" baseline="0" dirty="0" err="1"/>
              <a:t>emballage</a:t>
            </a:r>
            <a:r>
              <a:rPr lang="en-GB" baseline="0" dirty="0"/>
              <a:t> [&gt;5000], </a:t>
            </a:r>
            <a:r>
              <a:rPr lang="en-GB" baseline="0" dirty="0" err="1"/>
              <a:t>peluche</a:t>
            </a:r>
            <a:r>
              <a:rPr lang="en-GB" baseline="0" dirty="0"/>
              <a:t> [&gt;5000], </a:t>
            </a:r>
            <a:r>
              <a:rPr lang="en-GB" baseline="0" dirty="0" err="1"/>
              <a:t>sagesse</a:t>
            </a:r>
            <a:r>
              <a:rPr lang="en-GB" baseline="0" dirty="0"/>
              <a:t> [2998], </a:t>
            </a:r>
            <a:r>
              <a:rPr lang="en-GB" baseline="0" dirty="0" err="1"/>
              <a:t>tempête</a:t>
            </a:r>
            <a:r>
              <a:rPr lang="en-GB" baseline="0" dirty="0"/>
              <a:t> [2695], ampoule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err="1"/>
              <a:t>Categorisation</a:t>
            </a:r>
            <a:r>
              <a:rPr lang="en-US" b="0" dirty="0"/>
              <a:t> of words in this week’s new vocabulary set by word type (listening).</a:t>
            </a:r>
          </a:p>
          <a:p>
            <a:endParaRPr lang="en-US" b="1" dirty="0"/>
          </a:p>
          <a:p>
            <a:r>
              <a:rPr lang="en-US" b="1" dirty="0"/>
              <a:t>Procedure:</a:t>
            </a:r>
          </a:p>
          <a:p>
            <a:r>
              <a:rPr lang="en-US" b="0" dirty="0"/>
              <a:t>1. Students sketch the grid.</a:t>
            </a:r>
          </a:p>
          <a:p>
            <a:r>
              <a:rPr lang="en-US" b="0" dirty="0"/>
              <a:t>2. Click on the number buttons to hear the words said aloud.</a:t>
            </a:r>
          </a:p>
          <a:p>
            <a:r>
              <a:rPr lang="en-US" b="0" dirty="0"/>
              <a:t>3. Students write the numbers which correspond to each word in the correct column.</a:t>
            </a:r>
          </a:p>
          <a:p>
            <a:r>
              <a:rPr lang="en-US" b="0" dirty="0"/>
              <a:t>4. Click to reveal answers and French transcription.</a:t>
            </a:r>
          </a:p>
          <a:p>
            <a:r>
              <a:rPr lang="en-US" b="0" dirty="0"/>
              <a:t>5. Students translate words orally into English.</a:t>
            </a:r>
          </a:p>
          <a:p>
            <a:r>
              <a:rPr lang="en-US" b="0" dirty="0"/>
              <a:t>6. Click to reveal callout drawing students’ attention to SSCs [</a:t>
            </a:r>
            <a:r>
              <a:rPr lang="en-US" b="0" dirty="0" err="1"/>
              <a:t>en</a:t>
            </a:r>
            <a:r>
              <a:rPr lang="en-US" b="0" dirty="0"/>
              <a:t>] and [an] in </a:t>
            </a:r>
            <a:r>
              <a:rPr lang="en-US" sz="1200" i="1" dirty="0" err="1">
                <a:solidFill>
                  <a:srgbClr val="4472C4">
                    <a:lumMod val="50000"/>
                  </a:srgbClr>
                </a:solidFill>
                <a:latin typeface="Century Gothic" panose="020F0302020204030204"/>
              </a:rPr>
              <a:t>événem</a:t>
            </a:r>
            <a:r>
              <a:rPr lang="en-US" sz="1200" b="1" i="1" dirty="0" err="1">
                <a:solidFill>
                  <a:srgbClr val="4472C4">
                    <a:lumMod val="50000"/>
                  </a:srgbClr>
                </a:solidFill>
                <a:latin typeface="Century Gothic" panose="020F0302020204030204"/>
              </a:rPr>
              <a:t>en</a:t>
            </a:r>
            <a:r>
              <a:rPr lang="en-US" sz="1200" i="1" dirty="0" err="1">
                <a:solidFill>
                  <a:srgbClr val="4472C4">
                    <a:lumMod val="50000"/>
                  </a:srgbClr>
                </a:solidFill>
                <a:latin typeface="Century Gothic" panose="020F0302020204030204"/>
              </a:rPr>
              <a:t>t</a:t>
            </a:r>
            <a:r>
              <a:rPr lang="en-US" sz="1200" i="1" dirty="0">
                <a:solidFill>
                  <a:srgbClr val="4472C4">
                    <a:lumMod val="50000"/>
                  </a:srgbClr>
                </a:solidFill>
                <a:latin typeface="Century Gothic" panose="020F0302020204030204"/>
              </a:rPr>
              <a:t> </a:t>
            </a:r>
            <a:r>
              <a:rPr lang="en-US" sz="1200" dirty="0">
                <a:solidFill>
                  <a:srgbClr val="4472C4">
                    <a:lumMod val="50000"/>
                  </a:srgbClr>
                </a:solidFill>
                <a:latin typeface="Century Gothic" panose="020F0302020204030204"/>
              </a:rPr>
              <a:t>and</a:t>
            </a:r>
            <a:r>
              <a:rPr lang="en-US" sz="1200" i="1" dirty="0">
                <a:solidFill>
                  <a:srgbClr val="4472C4">
                    <a:lumMod val="50000"/>
                  </a:srgbClr>
                </a:solidFill>
                <a:latin typeface="Century Gothic" panose="020F0302020204030204"/>
              </a:rPr>
              <a:t> </a:t>
            </a:r>
            <a:r>
              <a:rPr lang="en-US" sz="1200" i="1" dirty="0" err="1">
                <a:solidFill>
                  <a:srgbClr val="4472C4">
                    <a:lumMod val="50000"/>
                  </a:srgbClr>
                </a:solidFill>
                <a:latin typeface="Century Gothic" panose="020F0302020204030204"/>
              </a:rPr>
              <a:t>j</a:t>
            </a:r>
            <a:r>
              <a:rPr lang="en-US" sz="1200" b="1" i="1" dirty="0" err="1">
                <a:solidFill>
                  <a:srgbClr val="4472C4">
                    <a:lumMod val="50000"/>
                  </a:srgbClr>
                </a:solidFill>
                <a:latin typeface="Century Gothic" panose="020F0302020204030204"/>
              </a:rPr>
              <a:t>an</a:t>
            </a:r>
            <a:r>
              <a:rPr lang="en-US" sz="1200" i="1" dirty="0" err="1">
                <a:solidFill>
                  <a:srgbClr val="4472C4">
                    <a:lumMod val="50000"/>
                  </a:srgbClr>
                </a:solidFill>
                <a:latin typeface="Century Gothic" panose="020F0302020204030204"/>
              </a:rPr>
              <a:t>vier</a:t>
            </a:r>
            <a:r>
              <a:rPr lang="en-US" sz="1200" i="1" dirty="0">
                <a:solidFill>
                  <a:srgbClr val="4472C4">
                    <a:lumMod val="50000"/>
                  </a:srgbClr>
                </a:solidFill>
                <a:latin typeface="Century Gothic" panose="020F0302020204030204"/>
              </a:rPr>
              <a:t>, </a:t>
            </a:r>
            <a:r>
              <a:rPr lang="en-US" sz="1200" i="0" dirty="0">
                <a:solidFill>
                  <a:srgbClr val="4472C4">
                    <a:lumMod val="50000"/>
                  </a:srgbClr>
                </a:solidFill>
                <a:latin typeface="Century Gothic" panose="020F0302020204030204"/>
              </a:rPr>
              <a:t>which</a:t>
            </a:r>
            <a:r>
              <a:rPr lang="en-US" sz="1200" i="1" dirty="0">
                <a:solidFill>
                  <a:srgbClr val="4472C4">
                    <a:lumMod val="50000"/>
                  </a:srgbClr>
                </a:solidFill>
                <a:latin typeface="Century Gothic" panose="020F0302020204030204"/>
              </a:rPr>
              <a:t> </a:t>
            </a:r>
            <a:r>
              <a:rPr lang="en-US" sz="1200" dirty="0">
                <a:solidFill>
                  <a:srgbClr val="4472C4">
                    <a:lumMod val="50000"/>
                  </a:srgbClr>
                </a:solidFill>
                <a:latin typeface="Century Gothic" panose="020F0302020204030204"/>
              </a:rPr>
              <a:t>sound identical to the new SSCs [</a:t>
            </a:r>
            <a:r>
              <a:rPr lang="en-US" sz="1200" dirty="0" err="1">
                <a:solidFill>
                  <a:srgbClr val="4472C4">
                    <a:lumMod val="50000"/>
                  </a:srgbClr>
                </a:solidFill>
                <a:latin typeface="Century Gothic" panose="020F0302020204030204"/>
              </a:rPr>
              <a:t>em</a:t>
            </a:r>
            <a:r>
              <a:rPr lang="en-US" sz="1200" dirty="0">
                <a:solidFill>
                  <a:srgbClr val="4472C4">
                    <a:lumMod val="50000"/>
                  </a:srgbClr>
                </a:solidFill>
                <a:latin typeface="Century Gothic" panose="020F0302020204030204"/>
              </a:rPr>
              <a:t>] and [am] which students have just encountered. This observation primes for the four SSCs being brought together at the start of lesson 2.</a:t>
            </a:r>
            <a:endParaRPr lang="en-US" b="0" dirty="0"/>
          </a:p>
          <a:p>
            <a:endParaRPr lang="en-US" b="0" dirty="0"/>
          </a:p>
          <a:p>
            <a:r>
              <a:rPr lang="en-US" b="1" dirty="0"/>
              <a:t>Transcript:</a:t>
            </a:r>
          </a:p>
          <a:p>
            <a:pPr marL="0" indent="0">
              <a:buNone/>
            </a:pPr>
            <a:r>
              <a:rPr lang="en-US" b="0" dirty="0"/>
              <a:t>1. la tradition</a:t>
            </a:r>
          </a:p>
          <a:p>
            <a:pPr marL="0" indent="0">
              <a:buNone/>
            </a:pPr>
            <a:r>
              <a:rPr lang="en-US" b="0" dirty="0"/>
              <a:t>2. quatorze</a:t>
            </a:r>
          </a:p>
          <a:p>
            <a:pPr marL="0" indent="0">
              <a:buNone/>
            </a:pPr>
            <a:r>
              <a:rPr lang="en-US" b="0" dirty="0"/>
              <a:t>3. </a:t>
            </a:r>
            <a:r>
              <a:rPr lang="en-US" b="0" dirty="0" err="1"/>
              <a:t>trente</a:t>
            </a:r>
            <a:endParaRPr lang="en-US" b="0" dirty="0"/>
          </a:p>
          <a:p>
            <a:pPr marL="0" indent="0">
              <a:buNone/>
            </a:pPr>
            <a:r>
              <a:rPr lang="en-US" b="0" dirty="0"/>
              <a:t>4. </a:t>
            </a:r>
            <a:r>
              <a:rPr lang="en-US" b="0" dirty="0" err="1"/>
              <a:t>avril</a:t>
            </a:r>
            <a:endParaRPr lang="en-US" b="0" dirty="0"/>
          </a:p>
          <a:p>
            <a:pPr marL="0" indent="0">
              <a:buNone/>
            </a:pPr>
            <a:r>
              <a:rPr lang="en-US" b="0" dirty="0"/>
              <a:t>5. seize</a:t>
            </a:r>
          </a:p>
          <a:p>
            <a:pPr marL="0" indent="0">
              <a:buNone/>
            </a:pPr>
            <a:r>
              <a:rPr lang="en-US" b="0" dirty="0"/>
              <a:t>6. </a:t>
            </a:r>
            <a:r>
              <a:rPr lang="en-US" b="0" dirty="0" err="1"/>
              <a:t>préférer</a:t>
            </a:r>
            <a:endParaRPr lang="en-US" b="0" dirty="0"/>
          </a:p>
          <a:p>
            <a:pPr marL="0" indent="0">
              <a:buNone/>
            </a:pPr>
            <a:r>
              <a:rPr lang="en-US" b="0" dirty="0"/>
              <a:t>7. </a:t>
            </a:r>
            <a:r>
              <a:rPr lang="en-US" b="0" dirty="0" err="1"/>
              <a:t>mai</a:t>
            </a:r>
            <a:endParaRPr lang="en-US" b="0" dirty="0"/>
          </a:p>
          <a:p>
            <a:pPr marL="0" indent="0">
              <a:buNone/>
            </a:pPr>
            <a:r>
              <a:rPr lang="en-US" b="0" dirty="0"/>
              <a:t>8. </a:t>
            </a:r>
            <a:r>
              <a:rPr lang="en-US" b="0" dirty="0" err="1"/>
              <a:t>l’événement</a:t>
            </a:r>
            <a:endParaRPr lang="en-US" b="0" dirty="0"/>
          </a:p>
          <a:p>
            <a:pPr marL="0" indent="0">
              <a:buNone/>
            </a:pPr>
            <a:r>
              <a:rPr lang="en-US" b="0" dirty="0"/>
              <a:t>9. </a:t>
            </a:r>
            <a:r>
              <a:rPr lang="en-US" b="0" dirty="0" err="1"/>
              <a:t>treize</a:t>
            </a:r>
            <a:endParaRPr lang="en-US" b="0" dirty="0"/>
          </a:p>
          <a:p>
            <a:pPr marL="0" indent="0">
              <a:buNone/>
            </a:pPr>
            <a:r>
              <a:rPr lang="en-US" b="0" dirty="0"/>
              <a:t>10. premier</a:t>
            </a:r>
          </a:p>
          <a:p>
            <a:pPr marL="0" indent="0">
              <a:buNone/>
            </a:pPr>
            <a:r>
              <a:rPr lang="en-US" b="0" dirty="0"/>
              <a:t>11. </a:t>
            </a:r>
            <a:r>
              <a:rPr lang="en-US" b="0" dirty="0" err="1"/>
              <a:t>février</a:t>
            </a:r>
            <a:endParaRPr lang="en-US" b="0" dirty="0"/>
          </a:p>
          <a:p>
            <a:pPr marL="0" indent="0">
              <a:buNone/>
            </a:pPr>
            <a:r>
              <a:rPr lang="en-US" b="0" dirty="0"/>
              <a:t>12. </a:t>
            </a:r>
            <a:r>
              <a:rPr lang="en-US" b="0" dirty="0" err="1"/>
              <a:t>juin</a:t>
            </a:r>
            <a:endParaRPr lang="en-US" b="0" dirty="0"/>
          </a:p>
          <a:p>
            <a:pPr marL="0" indent="0">
              <a:buNone/>
            </a:pPr>
            <a:r>
              <a:rPr lang="en-US" b="0" dirty="0"/>
              <a:t>13. on</a:t>
            </a:r>
          </a:p>
          <a:p>
            <a:pPr marL="0" indent="0">
              <a:buNone/>
            </a:pPr>
            <a:r>
              <a:rPr lang="en-US" b="0" dirty="0"/>
              <a:t>14. quinze</a:t>
            </a:r>
          </a:p>
          <a:p>
            <a:pPr marL="0" indent="0">
              <a:buNone/>
            </a:pPr>
            <a:r>
              <a:rPr lang="en-US" b="0" dirty="0"/>
              <a:t>15. </a:t>
            </a:r>
            <a:r>
              <a:rPr lang="en-US" b="0" dirty="0" err="1"/>
              <a:t>célébrer</a:t>
            </a:r>
            <a:endParaRPr lang="en-US" b="0" dirty="0"/>
          </a:p>
          <a:p>
            <a:pPr marL="0" indent="0">
              <a:buNone/>
            </a:pPr>
            <a:r>
              <a:rPr lang="en-US" b="0" dirty="0"/>
              <a:t>16. </a:t>
            </a:r>
            <a:r>
              <a:rPr lang="en-US" b="0" dirty="0" err="1"/>
              <a:t>janvier</a:t>
            </a:r>
            <a:endParaRPr lang="en-US" b="0" dirty="0"/>
          </a:p>
          <a:p>
            <a:pPr marL="0" indent="0">
              <a:buNone/>
            </a:pPr>
            <a:r>
              <a:rPr lang="en-US" b="0" dirty="0"/>
              <a:t>17. </a:t>
            </a:r>
            <a:r>
              <a:rPr lang="en-US" b="0" dirty="0" err="1"/>
              <a:t>vingt</a:t>
            </a:r>
            <a:endParaRPr lang="en-US" b="0" dirty="0"/>
          </a:p>
          <a:p>
            <a:pPr marL="0" indent="0">
              <a:buNone/>
            </a:pPr>
            <a:r>
              <a:rPr lang="en-US" b="0" dirty="0"/>
              <a:t>18. mars</a:t>
            </a:r>
          </a:p>
          <a:p>
            <a:pPr marL="0" indent="0">
              <a:buNone/>
            </a:pPr>
            <a:r>
              <a:rPr lang="en-US" b="0" dirty="0"/>
              <a:t>19. la date</a:t>
            </a:r>
          </a:p>
          <a:p>
            <a:pPr marL="0" indent="0">
              <a:buNone/>
            </a:pPr>
            <a:r>
              <a:rPr lang="en-US" b="0" dirty="0"/>
              <a:t>20. </a:t>
            </a:r>
            <a:r>
              <a:rPr lang="en-US" b="0" dirty="0" err="1"/>
              <a:t>premi</a:t>
            </a:r>
            <a:r>
              <a:rPr lang="fr-FR" sz="1200" dirty="0">
                <a:solidFill>
                  <a:srgbClr val="115076"/>
                </a:solidFill>
              </a:rPr>
              <a:t>è</a:t>
            </a:r>
            <a:r>
              <a:rPr lang="en-US" b="0" dirty="0"/>
              <a:t>re</a:t>
            </a:r>
          </a:p>
          <a:p>
            <a:pPr marL="228600" indent="-228600">
              <a:buAutoNum type="arabicPeriod"/>
            </a:pPr>
            <a:endParaRPr lang="en-US" b="0" dirty="0"/>
          </a:p>
          <a:p>
            <a:pPr marL="0" indent="0">
              <a:buNone/>
            </a:pPr>
            <a:r>
              <a:rPr lang="en-US" b="0" dirty="0" err="1"/>
              <a:t>i</a:t>
            </a:r>
            <a:r>
              <a:rPr lang="en-US" b="0" dirty="0"/>
              <a:t>. </a:t>
            </a:r>
            <a:r>
              <a:rPr lang="en-US" b="0" dirty="0" err="1"/>
              <a:t>év</a:t>
            </a:r>
            <a:r>
              <a:rPr lang="fr-FR" b="0" i="0" dirty="0">
                <a:solidFill>
                  <a:srgbClr val="222222"/>
                </a:solidFill>
                <a:effectLst/>
                <a:latin typeface="Georgia" panose="02040502050405020303" pitchFamily="18" charset="0"/>
              </a:rPr>
              <a:t>è</a:t>
            </a:r>
            <a:r>
              <a:rPr lang="en-US" b="0" dirty="0" err="1"/>
              <a:t>nement</a:t>
            </a:r>
            <a:endParaRPr lang="en-US" b="0" dirty="0"/>
          </a:p>
          <a:p>
            <a:pPr marL="0" indent="0">
              <a:buNone/>
            </a:pPr>
            <a:r>
              <a:rPr lang="en-US" b="0" dirty="0"/>
              <a:t>ii. </a:t>
            </a:r>
            <a:r>
              <a:rPr lang="en-US" b="0" dirty="0" err="1"/>
              <a:t>janvier</a:t>
            </a:r>
            <a:endParaRPr lang="en-US" b="0" dirty="0"/>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genre [556]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23349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99576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20358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1690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7039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0428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63009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46993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134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73490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23420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292302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4976254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24508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239176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84763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8273319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663473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4699880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848343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17797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309666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6225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6075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32694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478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330779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31724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31502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583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jpg"/><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25637699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917619980"/>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414317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42.wav"/><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19.png"/><Relationship Id="rId5" Type="http://schemas.openxmlformats.org/officeDocument/2006/relationships/audio" Target="../media/audio44.wav"/><Relationship Id="rId4" Type="http://schemas.openxmlformats.org/officeDocument/2006/relationships/audio" Target="../media/audio43.wav"/></Relationships>
</file>

<file path=ppt/slides/_rels/slide11.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audio" Target="../media/audio44.wav"/><Relationship Id="rId4" Type="http://schemas.openxmlformats.org/officeDocument/2006/relationships/audio" Target="../media/audio43.wav"/></Relationships>
</file>

<file path=ppt/slides/_rels/slide12.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audio" Target="../media/audio45.wav"/></Relationships>
</file>

<file path=ppt/slides/_rels/slide13.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audio" Target="../media/audio46.wav"/></Relationships>
</file>

<file path=ppt/slides/_rels/slide14.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audio" Target="../media/audio47.wav"/></Relationships>
</file>

<file path=ppt/slides/_rels/slide15.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audio" Target="../media/audio45.wav"/></Relationships>
</file>

<file path=ppt/slides/_rels/slide16.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audio" Target="../media/audio46.wav"/></Relationships>
</file>

<file path=ppt/slides/_rels/slide17.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audio" Target="../media/audio47.wav"/></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7.wav"/><Relationship Id="rId18" Type="http://schemas.openxmlformats.org/officeDocument/2006/relationships/audio" Target="../media/audio62.wav"/><Relationship Id="rId26" Type="http://schemas.openxmlformats.org/officeDocument/2006/relationships/image" Target="../media/image28.png"/><Relationship Id="rId3" Type="http://schemas.openxmlformats.org/officeDocument/2006/relationships/image" Target="../media/image10.png"/><Relationship Id="rId21" Type="http://schemas.openxmlformats.org/officeDocument/2006/relationships/image" Target="../media/image23.png"/><Relationship Id="rId7" Type="http://schemas.openxmlformats.org/officeDocument/2006/relationships/audio" Target="../media/audio51.wav"/><Relationship Id="rId12" Type="http://schemas.openxmlformats.org/officeDocument/2006/relationships/audio" Target="../media/audio56.wav"/><Relationship Id="rId17" Type="http://schemas.openxmlformats.org/officeDocument/2006/relationships/audio" Target="../media/audio61.wav"/><Relationship Id="rId25" Type="http://schemas.openxmlformats.org/officeDocument/2006/relationships/image" Target="../media/image27.png"/><Relationship Id="rId2" Type="http://schemas.openxmlformats.org/officeDocument/2006/relationships/notesSlide" Target="../notesSlides/notesSlide20.xml"/><Relationship Id="rId16" Type="http://schemas.openxmlformats.org/officeDocument/2006/relationships/audio" Target="../media/audio60.wav"/><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audio" Target="../media/audio50.wav"/><Relationship Id="rId11" Type="http://schemas.openxmlformats.org/officeDocument/2006/relationships/audio" Target="../media/audio55.wav"/><Relationship Id="rId24" Type="http://schemas.openxmlformats.org/officeDocument/2006/relationships/image" Target="../media/image26.png"/><Relationship Id="rId5" Type="http://schemas.openxmlformats.org/officeDocument/2006/relationships/audio" Target="../media/audio49.wav"/><Relationship Id="rId15" Type="http://schemas.openxmlformats.org/officeDocument/2006/relationships/audio" Target="../media/audio59.wav"/><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audio" Target="../media/audio54.wav"/><Relationship Id="rId19" Type="http://schemas.openxmlformats.org/officeDocument/2006/relationships/audio" Target="../media/audio63.wav"/><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audio" Target="../media/audio58.wav"/><Relationship Id="rId22" Type="http://schemas.openxmlformats.org/officeDocument/2006/relationships/image" Target="../media/image24.png"/><Relationship Id="rId27"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audio" Target="../media/audio64.wav"/></Relationships>
</file>

<file path=ppt/slides/_rels/slide26.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image" Target="../media/image47.png"/><Relationship Id="rId3" Type="http://schemas.openxmlformats.org/officeDocument/2006/relationships/audio" Target="../media/audio1.wav"/><Relationship Id="rId7" Type="http://schemas.openxmlformats.org/officeDocument/2006/relationships/audio" Target="../media/audio67.wav"/><Relationship Id="rId12" Type="http://schemas.openxmlformats.org/officeDocument/2006/relationships/image" Target="../media/image46.png"/><Relationship Id="rId2" Type="http://schemas.openxmlformats.org/officeDocument/2006/relationships/notesSlide" Target="../notesSlides/notesSlide26.xml"/><Relationship Id="rId16" Type="http://schemas.openxmlformats.org/officeDocument/2006/relationships/image" Target="../media/image50.png"/><Relationship Id="rId1" Type="http://schemas.openxmlformats.org/officeDocument/2006/relationships/slideLayout" Target="../slideLayouts/slideLayout39.xml"/><Relationship Id="rId6" Type="http://schemas.openxmlformats.org/officeDocument/2006/relationships/audio" Target="../media/audio66.wav"/><Relationship Id="rId11" Type="http://schemas.openxmlformats.org/officeDocument/2006/relationships/image" Target="../media/image45.png"/><Relationship Id="rId5" Type="http://schemas.openxmlformats.org/officeDocument/2006/relationships/audio" Target="../media/audio64.wav"/><Relationship Id="rId15" Type="http://schemas.openxmlformats.org/officeDocument/2006/relationships/image" Target="../media/image49.png"/><Relationship Id="rId10" Type="http://schemas.openxmlformats.org/officeDocument/2006/relationships/audio" Target="../media/audio70.wav"/><Relationship Id="rId4" Type="http://schemas.openxmlformats.org/officeDocument/2006/relationships/audio" Target="../media/audio65.wav"/><Relationship Id="rId9" Type="http://schemas.openxmlformats.org/officeDocument/2006/relationships/audio" Target="../media/audio69.wav"/><Relationship Id="rId1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9.wav"/><Relationship Id="rId7" Type="http://schemas.openxmlformats.org/officeDocument/2006/relationships/image" Target="../media/image10.png"/><Relationship Id="rId12"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73.wav"/><Relationship Id="rId11" Type="http://schemas.openxmlformats.org/officeDocument/2006/relationships/image" Target="../media/image53.png"/><Relationship Id="rId5" Type="http://schemas.openxmlformats.org/officeDocument/2006/relationships/audio" Target="../media/audio72.wav"/><Relationship Id="rId10" Type="http://schemas.openxmlformats.org/officeDocument/2006/relationships/image" Target="../media/image52.png"/><Relationship Id="rId4" Type="http://schemas.openxmlformats.org/officeDocument/2006/relationships/audio" Target="../media/audio71.wav"/><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audio" Target="../media/audio78.wav"/><Relationship Id="rId3" Type="http://schemas.openxmlformats.org/officeDocument/2006/relationships/image" Target="../media/image10.png"/><Relationship Id="rId7" Type="http://schemas.openxmlformats.org/officeDocument/2006/relationships/audio" Target="../media/audio77.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76.wav"/><Relationship Id="rId11" Type="http://schemas.openxmlformats.org/officeDocument/2006/relationships/audio" Target="../media/audio81.wav"/><Relationship Id="rId5" Type="http://schemas.openxmlformats.org/officeDocument/2006/relationships/audio" Target="../media/audio75.wav"/><Relationship Id="rId10" Type="http://schemas.openxmlformats.org/officeDocument/2006/relationships/audio" Target="../media/audio80.wav"/><Relationship Id="rId4" Type="http://schemas.openxmlformats.org/officeDocument/2006/relationships/audio" Target="../media/audio74.wav"/><Relationship Id="rId9" Type="http://schemas.openxmlformats.org/officeDocument/2006/relationships/audio" Target="../media/audio79.wav"/></Relationships>
</file>

<file path=ppt/slides/_rels/slide29.xml.rels><?xml version="1.0" encoding="UTF-8" standalone="yes"?>
<Relationships xmlns="http://schemas.openxmlformats.org/package/2006/relationships"><Relationship Id="rId8" Type="http://schemas.openxmlformats.org/officeDocument/2006/relationships/audio" Target="../media/audio78.wav"/><Relationship Id="rId3" Type="http://schemas.openxmlformats.org/officeDocument/2006/relationships/image" Target="../media/image10.png"/><Relationship Id="rId7" Type="http://schemas.openxmlformats.org/officeDocument/2006/relationships/audio" Target="../media/audio77.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audio" Target="../media/audio76.wav"/><Relationship Id="rId11" Type="http://schemas.openxmlformats.org/officeDocument/2006/relationships/audio" Target="../media/audio81.wav"/><Relationship Id="rId5" Type="http://schemas.openxmlformats.org/officeDocument/2006/relationships/audio" Target="../media/audio75.wav"/><Relationship Id="rId10" Type="http://schemas.openxmlformats.org/officeDocument/2006/relationships/audio" Target="../media/audio80.wav"/><Relationship Id="rId4" Type="http://schemas.openxmlformats.org/officeDocument/2006/relationships/audio" Target="../media/audio74.wav"/><Relationship Id="rId9" Type="http://schemas.openxmlformats.org/officeDocument/2006/relationships/audio" Target="../media/audio79.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78.wav"/><Relationship Id="rId3" Type="http://schemas.openxmlformats.org/officeDocument/2006/relationships/image" Target="../media/image10.png"/><Relationship Id="rId7" Type="http://schemas.openxmlformats.org/officeDocument/2006/relationships/audio" Target="../media/audio77.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76.wav"/><Relationship Id="rId11" Type="http://schemas.openxmlformats.org/officeDocument/2006/relationships/audio" Target="../media/audio81.wav"/><Relationship Id="rId5" Type="http://schemas.openxmlformats.org/officeDocument/2006/relationships/audio" Target="../media/audio75.wav"/><Relationship Id="rId10" Type="http://schemas.openxmlformats.org/officeDocument/2006/relationships/audio" Target="../media/audio80.wav"/><Relationship Id="rId4" Type="http://schemas.openxmlformats.org/officeDocument/2006/relationships/audio" Target="../media/audio74.wav"/><Relationship Id="rId9" Type="http://schemas.openxmlformats.org/officeDocument/2006/relationships/audio" Target="../media/audio79.wav"/></Relationships>
</file>

<file path=ppt/slides/_rels/slide31.xml.rels><?xml version="1.0" encoding="UTF-8" standalone="yes"?>
<Relationships xmlns="http://schemas.openxmlformats.org/package/2006/relationships"><Relationship Id="rId8" Type="http://schemas.openxmlformats.org/officeDocument/2006/relationships/audio" Target="../media/audio87.wav"/><Relationship Id="rId13" Type="http://schemas.openxmlformats.org/officeDocument/2006/relationships/audio" Target="../media/audio90.wav"/><Relationship Id="rId18" Type="http://schemas.openxmlformats.org/officeDocument/2006/relationships/image" Target="../media/image59.png"/><Relationship Id="rId3" Type="http://schemas.openxmlformats.org/officeDocument/2006/relationships/audio" Target="../media/audio82.wav"/><Relationship Id="rId7" Type="http://schemas.openxmlformats.org/officeDocument/2006/relationships/audio" Target="../media/audio86.wav"/><Relationship Id="rId12" Type="http://schemas.openxmlformats.org/officeDocument/2006/relationships/image" Target="../media/image55.png"/><Relationship Id="rId17" Type="http://schemas.openxmlformats.org/officeDocument/2006/relationships/image" Target="../media/image58.png"/><Relationship Id="rId2" Type="http://schemas.openxmlformats.org/officeDocument/2006/relationships/notesSlide" Target="../notesSlides/notesSlide31.xml"/><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audio" Target="../media/audio85.wav"/><Relationship Id="rId11" Type="http://schemas.openxmlformats.org/officeDocument/2006/relationships/image" Target="../media/image10.png"/><Relationship Id="rId5" Type="http://schemas.openxmlformats.org/officeDocument/2006/relationships/audio" Target="../media/audio84.wav"/><Relationship Id="rId15" Type="http://schemas.openxmlformats.org/officeDocument/2006/relationships/image" Target="../media/image56.png"/><Relationship Id="rId10" Type="http://schemas.openxmlformats.org/officeDocument/2006/relationships/audio" Target="../media/audio89.wav"/><Relationship Id="rId19" Type="http://schemas.openxmlformats.org/officeDocument/2006/relationships/image" Target="../media/image60.png"/><Relationship Id="rId4" Type="http://schemas.openxmlformats.org/officeDocument/2006/relationships/audio" Target="../media/audio83.wav"/><Relationship Id="rId9" Type="http://schemas.openxmlformats.org/officeDocument/2006/relationships/audio" Target="../media/audio88.wav"/><Relationship Id="rId14" Type="http://schemas.openxmlformats.org/officeDocument/2006/relationships/audio" Target="../media/audio91.wav"/></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audio" Target="../media/audio96.wav"/><Relationship Id="rId13" Type="http://schemas.openxmlformats.org/officeDocument/2006/relationships/image" Target="../media/image62.png"/><Relationship Id="rId3" Type="http://schemas.openxmlformats.org/officeDocument/2006/relationships/image" Target="../media/image10.png"/><Relationship Id="rId7" Type="http://schemas.openxmlformats.org/officeDocument/2006/relationships/audio" Target="../media/audio95.wav"/><Relationship Id="rId12"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94.wav"/><Relationship Id="rId11" Type="http://schemas.openxmlformats.org/officeDocument/2006/relationships/audio" Target="../media/audio99.wav"/><Relationship Id="rId5" Type="http://schemas.openxmlformats.org/officeDocument/2006/relationships/audio" Target="../media/audio93.wav"/><Relationship Id="rId10" Type="http://schemas.openxmlformats.org/officeDocument/2006/relationships/audio" Target="../media/audio98.wav"/><Relationship Id="rId4" Type="http://schemas.openxmlformats.org/officeDocument/2006/relationships/audio" Target="../media/audio92.wav"/><Relationship Id="rId9" Type="http://schemas.openxmlformats.org/officeDocument/2006/relationships/audio" Target="../media/audio97.wav"/><Relationship Id="rId1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audio" Target="../media/audio104.wav"/><Relationship Id="rId3" Type="http://schemas.openxmlformats.org/officeDocument/2006/relationships/image" Target="../media/image10.png"/><Relationship Id="rId7" Type="http://schemas.openxmlformats.org/officeDocument/2006/relationships/audio" Target="../media/audio103.wav"/><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audio" Target="../media/audio102.wav"/><Relationship Id="rId11" Type="http://schemas.openxmlformats.org/officeDocument/2006/relationships/audio" Target="../media/audio107.wav"/><Relationship Id="rId5" Type="http://schemas.openxmlformats.org/officeDocument/2006/relationships/audio" Target="../media/audio101.wav"/><Relationship Id="rId10" Type="http://schemas.openxmlformats.org/officeDocument/2006/relationships/audio" Target="../media/audio106.wav"/><Relationship Id="rId4" Type="http://schemas.openxmlformats.org/officeDocument/2006/relationships/audio" Target="../media/audio100.wav"/><Relationship Id="rId9" Type="http://schemas.openxmlformats.org/officeDocument/2006/relationships/audio" Target="../media/audio105.wav"/></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gamingrammar.com/"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8" Type="http://schemas.openxmlformats.org/officeDocument/2006/relationships/hyperlink" Target="https://quizlet.com/gb/502272724/year-7-french-term-32-week-6-flash-cards/" TargetMode="External"/><Relationship Id="rId3" Type="http://schemas.openxmlformats.org/officeDocument/2006/relationships/hyperlink" Target="https://drive.google.com/file/d/1-DGYAtpigttRIa8MQBJIcPtDiFD3qZHc/view?usp=sharing" TargetMode="External"/><Relationship Id="rId7" Type="http://schemas.openxmlformats.org/officeDocument/2006/relationships/hyperlink" Target="https://resources.ncelp.org/concern/resources/3x816m96h?locale=en" TargetMode="External"/><Relationship Id="rId2" Type="http://schemas.openxmlformats.org/officeDocument/2006/relationships/notesSlide" Target="../notesSlides/notesSlide45.xml"/><Relationship Id="rId1" Type="http://schemas.openxmlformats.org/officeDocument/2006/relationships/slideLayout" Target="../slideLayouts/slideLayout54.xml"/><Relationship Id="rId6" Type="http://schemas.openxmlformats.org/officeDocument/2006/relationships/image" Target="../media/image68.png"/><Relationship Id="rId11" Type="http://schemas.openxmlformats.org/officeDocument/2006/relationships/image" Target="../media/image69.png"/><Relationship Id="rId5" Type="http://schemas.openxmlformats.org/officeDocument/2006/relationships/image" Target="../media/image67.png"/><Relationship Id="rId10" Type="http://schemas.openxmlformats.org/officeDocument/2006/relationships/hyperlink" Target="https://quizlet.com/gb/515991693/year-8-french-term-11-week-3-flash-cards/?new" TargetMode="External"/><Relationship Id="rId4" Type="http://schemas.openxmlformats.org/officeDocument/2006/relationships/image" Target="../media/image10.png"/><Relationship Id="rId9" Type="http://schemas.openxmlformats.org/officeDocument/2006/relationships/hyperlink" Target="https://quizlet.com/gb/497108837/year-7-french-term-31-week-5-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8.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9.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image" Target="../media/image14.png"/><Relationship Id="rId3" Type="http://schemas.openxmlformats.org/officeDocument/2006/relationships/image" Target="../media/image9.png"/><Relationship Id="rId21" Type="http://schemas.openxmlformats.org/officeDocument/2006/relationships/image" Target="../media/image17.png"/><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image" Target="../media/image13.png"/><Relationship Id="rId2" Type="http://schemas.openxmlformats.org/officeDocument/2006/relationships/notesSlide" Target="../notesSlides/notesSlide8.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image" Target="../media/image11.png"/><Relationship Id="rId10" Type="http://schemas.openxmlformats.org/officeDocument/2006/relationships/audio" Target="../media/audio15.wav"/><Relationship Id="rId19"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audio" Target="../media/audio14.wav"/><Relationship Id="rId14" Type="http://schemas.openxmlformats.org/officeDocument/2006/relationships/audio" Target="../media/audio19.wav"/><Relationship Id="rId22"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18" Type="http://schemas.openxmlformats.org/officeDocument/2006/relationships/audio" Target="../media/audio34.wav"/><Relationship Id="rId3" Type="http://schemas.openxmlformats.org/officeDocument/2006/relationships/image" Target="../media/image10.png"/><Relationship Id="rId21" Type="http://schemas.openxmlformats.org/officeDocument/2006/relationships/audio" Target="../media/audio37.wav"/><Relationship Id="rId7" Type="http://schemas.openxmlformats.org/officeDocument/2006/relationships/audio" Target="../media/audio23.wav"/><Relationship Id="rId12" Type="http://schemas.openxmlformats.org/officeDocument/2006/relationships/audio" Target="../media/audio28.wav"/><Relationship Id="rId17" Type="http://schemas.openxmlformats.org/officeDocument/2006/relationships/audio" Target="../media/audio33.wav"/><Relationship Id="rId25" Type="http://schemas.openxmlformats.org/officeDocument/2006/relationships/audio" Target="../media/audio41.wav"/><Relationship Id="rId2" Type="http://schemas.openxmlformats.org/officeDocument/2006/relationships/notesSlide" Target="../notesSlides/notesSlide9.xml"/><Relationship Id="rId16" Type="http://schemas.openxmlformats.org/officeDocument/2006/relationships/audio" Target="../media/audio32.wav"/><Relationship Id="rId20" Type="http://schemas.openxmlformats.org/officeDocument/2006/relationships/audio" Target="../media/audio36.wav"/><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audio" Target="../media/audio27.wav"/><Relationship Id="rId24" Type="http://schemas.openxmlformats.org/officeDocument/2006/relationships/audio" Target="../media/audio40.wav"/><Relationship Id="rId5" Type="http://schemas.openxmlformats.org/officeDocument/2006/relationships/audio" Target="../media/audio21.wav"/><Relationship Id="rId15" Type="http://schemas.openxmlformats.org/officeDocument/2006/relationships/audio" Target="../media/audio31.wav"/><Relationship Id="rId23" Type="http://schemas.openxmlformats.org/officeDocument/2006/relationships/audio" Target="../media/audio39.wav"/><Relationship Id="rId10" Type="http://schemas.openxmlformats.org/officeDocument/2006/relationships/audio" Target="../media/audio26.wav"/><Relationship Id="rId19" Type="http://schemas.openxmlformats.org/officeDocument/2006/relationships/audio" Target="../media/audio35.wav"/><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audio" Target="../media/audio30.wav"/><Relationship Id="rId22" Type="http://schemas.openxmlformats.org/officeDocument/2006/relationships/audio" Target="../media/audio38.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660672"/>
            <a:ext cx="7940418" cy="1062010"/>
          </a:xfrm>
        </p:spPr>
        <p:txBody>
          <a:bodyPr>
            <a:normAutofit fontScale="90000"/>
          </a:bodyPr>
          <a:lstStyle/>
          <a:p>
            <a:pPr algn="l"/>
            <a:r>
              <a:rPr lang="en-GB" sz="4000" b="1" dirty="0">
                <a:solidFill>
                  <a:prstClr val="white"/>
                </a:solidFill>
              </a:rPr>
              <a:t>Talking about what, when, where and why you celebrate</a:t>
            </a: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720784"/>
            <a:ext cx="8629770" cy="886062"/>
          </a:xfrm>
        </p:spPr>
        <p:txBody>
          <a:bodyPr>
            <a:noAutofit/>
          </a:bodyPr>
          <a:lstStyle/>
          <a:p>
            <a:pPr algn="l"/>
            <a:r>
              <a:rPr lang="en-GB" sz="3000" dirty="0">
                <a:solidFill>
                  <a:prstClr val="white"/>
                </a:solidFill>
              </a:rPr>
              <a:t>construction rule for numbers 13-31</a:t>
            </a:r>
          </a:p>
          <a:p>
            <a:pPr algn="l"/>
            <a:r>
              <a:rPr lang="en-GB" sz="3000" dirty="0">
                <a:solidFill>
                  <a:prstClr val="white"/>
                </a:solidFill>
              </a:rPr>
              <a:t>SSCs [</a:t>
            </a:r>
            <a:r>
              <a:rPr lang="en-GB" sz="3000" dirty="0" err="1">
                <a:solidFill>
                  <a:prstClr val="white"/>
                </a:solidFill>
              </a:rPr>
              <a:t>em</a:t>
            </a:r>
            <a:r>
              <a:rPr lang="en-GB" sz="3000" dirty="0">
                <a:solidFill>
                  <a:prstClr val="white"/>
                </a:solidFill>
              </a:rPr>
              <a:t>/am], [e] and [a]</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5</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5524352"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 Catherine Morris</a:t>
            </a: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18" y="136687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celebrate | celebrating]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 name="Google Shape;55;p11"/>
          <p:cNvSpPr txBox="1"/>
          <p:nvPr/>
        </p:nvSpPr>
        <p:spPr>
          <a:xfrm>
            <a:off x="17" y="350805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[celebrates | is celebrating]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54;p11">
            <a:extLst>
              <a:ext uri="{FF2B5EF4-FFF2-40B4-BE49-F238E27FC236}">
                <a16:creationId xmlns:a16="http://schemas.microsoft.com/office/drawing/2014/main" id="{62F5D66D-9055-4F4B-9C68-3BC9B26E6E30}"/>
              </a:ext>
            </a:extLst>
          </p:cNvPr>
          <p:cNvSpPr txBox="1"/>
          <p:nvPr/>
        </p:nvSpPr>
        <p:spPr>
          <a:xfrm>
            <a:off x="0" y="4359131"/>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élébrons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55;p11">
            <a:extLst>
              <a:ext uri="{FF2B5EF4-FFF2-40B4-BE49-F238E27FC236}">
                <a16:creationId xmlns:a16="http://schemas.microsoft.com/office/drawing/2014/main" id="{A5621FAC-6DFE-4AC4-9B12-A0E225CA96D9}"/>
              </a:ext>
            </a:extLst>
          </p:cNvPr>
          <p:cNvSpPr txBox="1"/>
          <p:nvPr/>
        </p:nvSpPr>
        <p:spPr>
          <a:xfrm>
            <a:off x="18" y="56186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[celebrate | are celebrating]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2" name="Google Shape;52;p11"/>
          <p:cNvSpPr txBox="1">
            <a:spLocks noGrp="1"/>
          </p:cNvSpPr>
          <p:nvPr>
            <p:ph type="title"/>
          </p:nvPr>
        </p:nvSpPr>
        <p:spPr>
          <a:xfrm>
            <a:off x="20" y="190121"/>
            <a:ext cx="12191997" cy="12558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célébrer</a:t>
            </a:r>
            <a:endParaRPr sz="8000" dirty="0"/>
          </a:p>
        </p:txBody>
      </p:sp>
      <p:sp>
        <p:nvSpPr>
          <p:cNvPr id="54" name="Google Shape;54;p11"/>
          <p:cNvSpPr txBox="1"/>
          <p:nvPr/>
        </p:nvSpPr>
        <p:spPr>
          <a:xfrm>
            <a:off x="19" y="2238908"/>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cél</a:t>
            </a:r>
            <a:r>
              <a:rPr kumimoji="0" lang="en-GB" sz="8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è</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br</a:t>
            </a: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a:r>
          </a:p>
        </p:txBody>
      </p:sp>
      <p:sp>
        <p:nvSpPr>
          <p:cNvPr id="12" name="Speech Bubble: Rectangle with Corners Rounded 11">
            <a:extLst>
              <a:ext uri="{FF2B5EF4-FFF2-40B4-BE49-F238E27FC236}">
                <a16:creationId xmlns:a16="http://schemas.microsoft.com/office/drawing/2014/main" id="{506ECEA9-179C-42EB-91D3-844E21577571}"/>
              </a:ext>
            </a:extLst>
          </p:cNvPr>
          <p:cNvSpPr/>
          <p:nvPr/>
        </p:nvSpPr>
        <p:spPr>
          <a:xfrm>
            <a:off x="418214" y="1911843"/>
            <a:ext cx="2908082" cy="2540185"/>
          </a:xfrm>
          <a:prstGeom prst="wedgeRoundRectCallout">
            <a:avLst>
              <a:gd name="adj1" fmla="val 59502"/>
              <a:gd name="adj2" fmla="val 2180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a:t>
            </a:r>
            <a:r>
              <a:rPr lang="en-GB" sz="2600" b="1" dirty="0">
                <a:solidFill>
                  <a:srgbClr val="FFFFFF"/>
                </a:solidFill>
                <a:latin typeface="Century Gothic" panose="020B0502020202020204" pitchFamily="34" charset="0"/>
              </a:rPr>
              <a:t>é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the stem changes to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è</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in all forms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except </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nous</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and </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vous</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036" name="Picture 12" descr="Balloons-aj Clip Art">
            <a:extLst>
              <a:ext uri="{FF2B5EF4-FFF2-40B4-BE49-F238E27FC236}">
                <a16:creationId xmlns:a16="http://schemas.microsoft.com/office/drawing/2014/main" id="{2872B36B-F5DA-4E0A-9EE5-A15D088971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1123" y="296263"/>
            <a:ext cx="1243012" cy="14144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nfetti Red Large Clip Art">
            <a:extLst>
              <a:ext uri="{FF2B5EF4-FFF2-40B4-BE49-F238E27FC236}">
                <a16:creationId xmlns:a16="http://schemas.microsoft.com/office/drawing/2014/main" id="{5E82AFF8-3FA3-4271-8B02-3FA01E15ABC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288100">
            <a:off x="10879913" y="309031"/>
            <a:ext cx="1052503" cy="27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7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eleb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6"/>
                                        </p:tgtEl>
                                        <p:attrNameLst>
                                          <p:attrName>style.visibility</p:attrName>
                                        </p:attrNameLst>
                                      </p:cBhvr>
                                      <p:to>
                                        <p:strVal val="visible"/>
                                      </p:to>
                                    </p:set>
                                    <p:animEffect transition="in" filter="fade">
                                      <p:cBhvr>
                                        <p:cTn id="12" dur="500"/>
                                        <p:tgtEl>
                                          <p:spTgt spid="1036"/>
                                        </p:tgtEl>
                                      </p:cBhvr>
                                    </p:animEffect>
                                  </p:childTnLst>
                                </p:cTn>
                              </p:par>
                              <p:par>
                                <p:cTn id="13" presetID="10" presetClass="entr" presetSubtype="0" fill="hold" nodeType="withEffect">
                                  <p:stCondLst>
                                    <p:cond delay="0"/>
                                  </p:stCondLst>
                                  <p:childTnLst>
                                    <p:set>
                                      <p:cBhvr>
                                        <p:cTn id="14" dur="1" fill="hold">
                                          <p:stCondLst>
                                            <p:cond delay="0"/>
                                          </p:stCondLst>
                                        </p:cTn>
                                        <p:tgtEl>
                                          <p:spTgt spid="1038"/>
                                        </p:tgtEl>
                                        <p:attrNameLst>
                                          <p:attrName>style.visibility</p:attrName>
                                        </p:attrNameLst>
                                      </p:cBhvr>
                                      <p:to>
                                        <p:strVal val="visible"/>
                                      </p:to>
                                    </p:set>
                                    <p:animEffect transition="in" filter="fade">
                                      <p:cBhvr>
                                        <p:cTn id="15" dur="500"/>
                                        <p:tgtEl>
                                          <p:spTgt spid="10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celebre.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celebrons.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33" name="Google Shape;55;p11">
            <a:extLst>
              <a:ext uri="{FF2B5EF4-FFF2-40B4-BE49-F238E27FC236}">
                <a16:creationId xmlns:a16="http://schemas.microsoft.com/office/drawing/2014/main" id="{B2ECBC46-60CA-4747-88ED-0DC1AEF15AE5}"/>
              </a:ext>
            </a:extLst>
          </p:cNvPr>
          <p:cNvSpPr txBox="1"/>
          <p:nvPr/>
        </p:nvSpPr>
        <p:spPr>
          <a:xfrm>
            <a:off x="17" y="3506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[celebrates | is celebrating]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54;p11">
            <a:extLst>
              <a:ext uri="{FF2B5EF4-FFF2-40B4-BE49-F238E27FC236}">
                <a16:creationId xmlns:a16="http://schemas.microsoft.com/office/drawing/2014/main" id="{F8C0F8D4-65E6-4756-993D-3491AC75A0F2}"/>
              </a:ext>
            </a:extLst>
          </p:cNvPr>
          <p:cNvSpPr txBox="1"/>
          <p:nvPr/>
        </p:nvSpPr>
        <p:spPr>
          <a:xfrm>
            <a:off x="0" y="43596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célébrons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65;p12" descr="question mark action button">
            <a:hlinkClick r:id="" action="ppaction://noaction">
              <a:snd r:embed="rId4" name="celebre.wav"/>
            </a:hlinkClick>
            <a:extLst>
              <a:ext uri="{FF2B5EF4-FFF2-40B4-BE49-F238E27FC236}">
                <a16:creationId xmlns:a16="http://schemas.microsoft.com/office/drawing/2014/main" id="{5736ECBD-5493-4504-B11E-7124DEBF53AB}"/>
              </a:ext>
            </a:extLst>
          </p:cNvPr>
          <p:cNvSpPr/>
          <p:nvPr/>
        </p:nvSpPr>
        <p:spPr>
          <a:xfrm>
            <a:off x="1392522" y="360055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32" name="Google Shape;53;p11">
            <a:extLst>
              <a:ext uri="{FF2B5EF4-FFF2-40B4-BE49-F238E27FC236}">
                <a16:creationId xmlns:a16="http://schemas.microsoft.com/office/drawing/2014/main" id="{F933DB9F-C743-4E86-92BF-C58A66ADCA50}"/>
              </a:ext>
            </a:extLst>
          </p:cNvPr>
          <p:cNvSpPr txBox="1"/>
          <p:nvPr/>
        </p:nvSpPr>
        <p:spPr>
          <a:xfrm>
            <a:off x="18" y="1368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celebrate | celebrating]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55;p11">
            <a:extLst>
              <a:ext uri="{FF2B5EF4-FFF2-40B4-BE49-F238E27FC236}">
                <a16:creationId xmlns:a16="http://schemas.microsoft.com/office/drawing/2014/main" id="{2CF865CE-D2AD-4CDB-81FE-D6371BF45A85}"/>
              </a:ext>
            </a:extLst>
          </p:cNvPr>
          <p:cNvSpPr txBox="1"/>
          <p:nvPr/>
        </p:nvSpPr>
        <p:spPr>
          <a:xfrm>
            <a:off x="18" y="56196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[celebrate | are celebrating]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52;p11">
            <a:extLst>
              <a:ext uri="{FF2B5EF4-FFF2-40B4-BE49-F238E27FC236}">
                <a16:creationId xmlns:a16="http://schemas.microsoft.com/office/drawing/2014/main" id="{3E2AE57B-E03E-4A58-B2EC-E5A827F6CBD4}"/>
              </a:ext>
            </a:extLst>
          </p:cNvPr>
          <p:cNvSpPr txBox="1">
            <a:spLocks noGrp="1"/>
          </p:cNvSpPr>
          <p:nvPr>
            <p:ph type="title"/>
          </p:nvPr>
        </p:nvSpPr>
        <p:spPr>
          <a:xfrm>
            <a:off x="20" y="158142"/>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célébrer</a:t>
            </a:r>
            <a:endParaRPr sz="8000" dirty="0"/>
          </a:p>
        </p:txBody>
      </p:sp>
      <p:sp>
        <p:nvSpPr>
          <p:cNvPr id="37" name="Google Shape;54;p11">
            <a:extLst>
              <a:ext uri="{FF2B5EF4-FFF2-40B4-BE49-F238E27FC236}">
                <a16:creationId xmlns:a16="http://schemas.microsoft.com/office/drawing/2014/main" id="{20F2677F-7B61-4E0C-9652-4B143A29C623}"/>
              </a:ext>
            </a:extLst>
          </p:cNvPr>
          <p:cNvSpPr txBox="1"/>
          <p:nvPr/>
        </p:nvSpPr>
        <p:spPr>
          <a:xfrm>
            <a:off x="19" y="22392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cél</a:t>
            </a:r>
            <a:r>
              <a:rPr kumimoji="0" lang="en-GB" sz="8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è</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br</a:t>
            </a: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a:r>
          </a:p>
        </p:txBody>
      </p:sp>
      <p:sp>
        <p:nvSpPr>
          <p:cNvPr id="12" name="Google Shape;62;p12" descr="question mark action button">
            <a:hlinkClick r:id="" action="ppaction://noaction">
              <a:snd r:embed="rId3" name="celebrer.wav"/>
            </a:hlinkClick>
            <a:extLst>
              <a:ext uri="{FF2B5EF4-FFF2-40B4-BE49-F238E27FC236}">
                <a16:creationId xmlns:a16="http://schemas.microsoft.com/office/drawing/2014/main" id="{4DDB81A2-6217-4D63-AAA5-E47BBC145AD9}"/>
              </a:ext>
            </a:extLst>
          </p:cNvPr>
          <p:cNvSpPr/>
          <p:nvPr/>
        </p:nvSpPr>
        <p:spPr>
          <a:xfrm>
            <a:off x="1392522" y="15422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3" name="Google Shape;65;p12" descr="question mark action button">
            <a:hlinkClick r:id="" action="ppaction://noaction">
              <a:snd r:embed="rId5" name="celebrons.wav"/>
            </a:hlinkClick>
            <a:extLst>
              <a:ext uri="{FF2B5EF4-FFF2-40B4-BE49-F238E27FC236}">
                <a16:creationId xmlns:a16="http://schemas.microsoft.com/office/drawing/2014/main" id="{C5EE84AF-132C-481A-A6D1-CB224CEA3194}"/>
              </a:ext>
            </a:extLst>
          </p:cNvPr>
          <p:cNvSpPr/>
          <p:nvPr/>
        </p:nvSpPr>
        <p:spPr>
          <a:xfrm>
            <a:off x="1392522" y="56589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3565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eleb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celebr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celebron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cél</a:t>
            </a:r>
            <a:r>
              <a:rPr lang="en-GB" sz="11500" b="1" dirty="0">
                <a:solidFill>
                  <a:srgbClr val="ED7D31"/>
                </a:solidFill>
              </a:rPr>
              <a:t>è</a:t>
            </a:r>
            <a:r>
              <a:rPr lang="en-GB" sz="11500" b="1" dirty="0">
                <a:solidFill>
                  <a:srgbClr val="1E4E79"/>
                </a:solidFill>
              </a:rPr>
              <a:t>bre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[celebrates | is celebrating]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427373" y="4039200"/>
            <a:ext cx="933725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célèbre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 14 j</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uillet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 y="5166001"/>
            <a:ext cx="12192000" cy="29427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celebrates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celebrating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14 July.]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634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celeb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celebr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célébrons</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[celebrate | are celebrating]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célébrons</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 14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juillet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0" y="5166000"/>
            <a:ext cx="12191999" cy="39877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celebrate</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celebrating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14 July.]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8747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celebr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nous celebro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célébrer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celebrate | celebrating]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veut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célébrer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le 14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juillet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0" y="5165640"/>
            <a:ext cx="12191999" cy="242384"/>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to celebrate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14 July.]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627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celeb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veut celebr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celebr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7" name="Google Shape;97;p15"/>
          <p:cNvSpPr txBox="1"/>
          <p:nvPr/>
        </p:nvSpPr>
        <p:spPr>
          <a:xfrm>
            <a:off x="0" y="5166000"/>
            <a:ext cx="12191999"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celebrates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celebrating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14 July.]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cél</a:t>
            </a:r>
            <a:r>
              <a:rPr lang="en-GB" sz="11500" b="1" dirty="0">
                <a:solidFill>
                  <a:srgbClr val="ED7D31"/>
                </a:solidFill>
              </a:rPr>
              <a:t>è</a:t>
            </a:r>
            <a:r>
              <a:rPr lang="en-GB" sz="11500" b="1" dirty="0">
                <a:solidFill>
                  <a:srgbClr val="1E4E79"/>
                </a:solidFill>
              </a:rPr>
              <a:t>bre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[celebrates | is celebrating]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elle celebre.wav"/>
            </a:hlinkClick>
            <a:hlinkHover r:id="" action="ppaction://noaction">
              <a:snd r:embed="rId4" name="elle celebre.wav"/>
            </a:hlinkHover>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le 14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juillet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161213" y="4044974"/>
            <a:ext cx="3220832"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célèbre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8744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celeb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celebr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celebrons.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célébrons</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[celebrate | are celebrating]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5" name="Google Shape;95;p15"/>
          <p:cNvSpPr txBox="1"/>
          <p:nvPr/>
        </p:nvSpPr>
        <p:spPr>
          <a:xfrm>
            <a:off x="1" y="4069009"/>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le 14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juillet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069988" y="4017271"/>
            <a:ext cx="3983954"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célébrons</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412458" y="5208930"/>
            <a:ext cx="936708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celebrate</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celebrating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14 July.]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nous celebrons.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58088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celebr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nous celebron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celebrate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celebrating]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celebr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célébrer</a:t>
            </a:r>
            <a:endParaRPr sz="11500" dirty="0"/>
          </a:p>
        </p:txBody>
      </p:sp>
      <p:sp>
        <p:nvSpPr>
          <p:cNvPr id="106" name="Google Shape;106;p16" descr="question mark action button">
            <a:hlinkClick r:id="" action="ppaction://noaction">
              <a:snd r:embed="rId4" name="elle veut celebrer.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veut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le 14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juillet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4030135" y="3960340"/>
            <a:ext cx="3515345"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célébrer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to celebrate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14 July.]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791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celeb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veut celebr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9714"/>
            <a:ext cx="6457246" cy="867128"/>
          </a:xfrm>
          <a:prstGeom prst="rect">
            <a:avLst/>
          </a:prstGeom>
        </p:spPr>
      </p:pic>
      <p:sp>
        <p:nvSpPr>
          <p:cNvPr id="4" name="Title 3"/>
          <p:cNvSpPr>
            <a:spLocks noGrp="1"/>
          </p:cNvSpPr>
          <p:nvPr>
            <p:ph type="title"/>
          </p:nvPr>
        </p:nvSpPr>
        <p:spPr>
          <a:xfrm>
            <a:off x="-1" y="237736"/>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quel</a:t>
            </a:r>
            <a:r>
              <a:rPr lang="en-GB" sz="3600" b="1" dirty="0">
                <a:solidFill>
                  <a:schemeClr val="bg1"/>
                </a:solidFill>
              </a:rPr>
              <a:t> </a:t>
            </a:r>
            <a:r>
              <a:rPr lang="en-GB" sz="3600" b="1" dirty="0" err="1">
                <a:solidFill>
                  <a:schemeClr val="bg1"/>
                </a:solidFill>
              </a:rPr>
              <a:t>mois</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836F5520-ED68-480B-8148-61CEB12116FE}"/>
              </a:ext>
            </a:extLst>
          </p:cNvPr>
          <p:cNvSpPr txBox="1"/>
          <p:nvPr/>
        </p:nvSpPr>
        <p:spPr>
          <a:xfrm>
            <a:off x="197673" y="1305266"/>
            <a:ext cx="1697901"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janvier</a:t>
            </a:r>
            <a:endParaRPr lang="en-GB" sz="3600" b="1" dirty="0">
              <a:solidFill>
                <a:srgbClr val="115076"/>
              </a:solidFill>
            </a:endParaRPr>
          </a:p>
        </p:txBody>
      </p:sp>
      <p:sp>
        <p:nvSpPr>
          <p:cNvPr id="9" name="TextBox 8">
            <a:extLst>
              <a:ext uri="{FF2B5EF4-FFF2-40B4-BE49-F238E27FC236}">
                <a16:creationId xmlns:a16="http://schemas.microsoft.com/office/drawing/2014/main" id="{84CD7E9D-AA90-4EC5-A73F-F0BB8FC83E01}"/>
              </a:ext>
            </a:extLst>
          </p:cNvPr>
          <p:cNvSpPr txBox="1"/>
          <p:nvPr/>
        </p:nvSpPr>
        <p:spPr>
          <a:xfrm>
            <a:off x="262594" y="2165829"/>
            <a:ext cx="1568058"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février</a:t>
            </a:r>
            <a:endParaRPr lang="en-GB" sz="3600" b="1" dirty="0">
              <a:solidFill>
                <a:srgbClr val="115076"/>
              </a:solidFill>
            </a:endParaRPr>
          </a:p>
        </p:txBody>
      </p:sp>
      <p:sp>
        <p:nvSpPr>
          <p:cNvPr id="10" name="TextBox 9">
            <a:extLst>
              <a:ext uri="{FF2B5EF4-FFF2-40B4-BE49-F238E27FC236}">
                <a16:creationId xmlns:a16="http://schemas.microsoft.com/office/drawing/2014/main" id="{99B43327-F278-465B-9C4B-2F24B6F6F365}"/>
              </a:ext>
            </a:extLst>
          </p:cNvPr>
          <p:cNvSpPr txBox="1"/>
          <p:nvPr/>
        </p:nvSpPr>
        <p:spPr>
          <a:xfrm>
            <a:off x="409269" y="3029634"/>
            <a:ext cx="1274708" cy="646331"/>
          </a:xfrm>
          <a:prstGeom prst="rect">
            <a:avLst/>
          </a:prstGeom>
          <a:noFill/>
          <a:ln w="38100">
            <a:solidFill>
              <a:srgbClr val="115076"/>
            </a:solidFill>
          </a:ln>
        </p:spPr>
        <p:txBody>
          <a:bodyPr wrap="none" rtlCol="0" anchor="ctr">
            <a:spAutoFit/>
          </a:bodyPr>
          <a:lstStyle/>
          <a:p>
            <a:pPr algn="ctr"/>
            <a:r>
              <a:rPr lang="en-GB" sz="3600" b="1" dirty="0">
                <a:solidFill>
                  <a:srgbClr val="115076"/>
                </a:solidFill>
              </a:rPr>
              <a:t>mars</a:t>
            </a:r>
          </a:p>
        </p:txBody>
      </p:sp>
      <p:sp>
        <p:nvSpPr>
          <p:cNvPr id="11" name="TextBox 10">
            <a:extLst>
              <a:ext uri="{FF2B5EF4-FFF2-40B4-BE49-F238E27FC236}">
                <a16:creationId xmlns:a16="http://schemas.microsoft.com/office/drawing/2014/main" id="{E9E65F8B-BBE9-40EB-9C98-F224FAF08B67}"/>
              </a:ext>
            </a:extLst>
          </p:cNvPr>
          <p:cNvSpPr txBox="1"/>
          <p:nvPr/>
        </p:nvSpPr>
        <p:spPr>
          <a:xfrm>
            <a:off x="488614" y="3893509"/>
            <a:ext cx="1116011"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avril</a:t>
            </a:r>
            <a:endParaRPr lang="en-GB" sz="3600" b="1" dirty="0">
              <a:solidFill>
                <a:srgbClr val="115076"/>
              </a:solidFill>
            </a:endParaRPr>
          </a:p>
        </p:txBody>
      </p:sp>
      <p:sp>
        <p:nvSpPr>
          <p:cNvPr id="12" name="TextBox 11">
            <a:extLst>
              <a:ext uri="{FF2B5EF4-FFF2-40B4-BE49-F238E27FC236}">
                <a16:creationId xmlns:a16="http://schemas.microsoft.com/office/drawing/2014/main" id="{D8193138-0430-436F-B993-225C973C3692}"/>
              </a:ext>
            </a:extLst>
          </p:cNvPr>
          <p:cNvSpPr txBox="1"/>
          <p:nvPr/>
        </p:nvSpPr>
        <p:spPr>
          <a:xfrm>
            <a:off x="529490" y="4761271"/>
            <a:ext cx="1034257"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mai</a:t>
            </a:r>
            <a:endParaRPr lang="en-GB" sz="3600" b="1" dirty="0">
              <a:solidFill>
                <a:srgbClr val="115076"/>
              </a:solidFill>
            </a:endParaRPr>
          </a:p>
        </p:txBody>
      </p:sp>
      <p:sp>
        <p:nvSpPr>
          <p:cNvPr id="13" name="TextBox 12">
            <a:extLst>
              <a:ext uri="{FF2B5EF4-FFF2-40B4-BE49-F238E27FC236}">
                <a16:creationId xmlns:a16="http://schemas.microsoft.com/office/drawing/2014/main" id="{489A0183-2837-491D-8459-0FE9874E436F}"/>
              </a:ext>
            </a:extLst>
          </p:cNvPr>
          <p:cNvSpPr txBox="1"/>
          <p:nvPr/>
        </p:nvSpPr>
        <p:spPr>
          <a:xfrm>
            <a:off x="561549" y="5629033"/>
            <a:ext cx="970137"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juin</a:t>
            </a:r>
            <a:endParaRPr lang="en-GB" sz="3600" b="1" dirty="0">
              <a:solidFill>
                <a:srgbClr val="115076"/>
              </a:solidFill>
            </a:endParaRPr>
          </a:p>
        </p:txBody>
      </p:sp>
      <p:sp>
        <p:nvSpPr>
          <p:cNvPr id="14" name="TextBox 13">
            <a:extLst>
              <a:ext uri="{FF2B5EF4-FFF2-40B4-BE49-F238E27FC236}">
                <a16:creationId xmlns:a16="http://schemas.microsoft.com/office/drawing/2014/main" id="{291A18AC-804C-4E61-9207-33317A2DF8B7}"/>
              </a:ext>
            </a:extLst>
          </p:cNvPr>
          <p:cNvSpPr txBox="1"/>
          <p:nvPr/>
        </p:nvSpPr>
        <p:spPr>
          <a:xfrm>
            <a:off x="2337467" y="1305265"/>
            <a:ext cx="1984839" cy="646331"/>
          </a:xfrm>
          <a:prstGeom prst="rect">
            <a:avLst/>
          </a:prstGeom>
          <a:noFill/>
          <a:ln w="38100">
            <a:solidFill>
              <a:srgbClr val="EE6000"/>
            </a:solidFill>
          </a:ln>
        </p:spPr>
        <p:txBody>
          <a:bodyPr wrap="none" rtlCol="0" anchor="ctr">
            <a:spAutoFit/>
          </a:bodyPr>
          <a:lstStyle/>
          <a:p>
            <a:pPr algn="ctr"/>
            <a:r>
              <a:rPr lang="en-GB" sz="3600" b="1" dirty="0">
                <a:solidFill>
                  <a:srgbClr val="EE6000"/>
                </a:solidFill>
              </a:rPr>
              <a:t>January</a:t>
            </a:r>
          </a:p>
        </p:txBody>
      </p:sp>
      <p:sp>
        <p:nvSpPr>
          <p:cNvPr id="16" name="TextBox 15">
            <a:extLst>
              <a:ext uri="{FF2B5EF4-FFF2-40B4-BE49-F238E27FC236}">
                <a16:creationId xmlns:a16="http://schemas.microsoft.com/office/drawing/2014/main" id="{DF81A29F-7AA3-4939-80BE-D6759E8A2DD5}"/>
              </a:ext>
            </a:extLst>
          </p:cNvPr>
          <p:cNvSpPr txBox="1"/>
          <p:nvPr/>
        </p:nvSpPr>
        <p:spPr>
          <a:xfrm>
            <a:off x="2254912" y="2165828"/>
            <a:ext cx="2149948" cy="646331"/>
          </a:xfrm>
          <a:prstGeom prst="rect">
            <a:avLst/>
          </a:prstGeom>
          <a:noFill/>
          <a:ln w="38100">
            <a:solidFill>
              <a:srgbClr val="EE6000"/>
            </a:solidFill>
          </a:ln>
        </p:spPr>
        <p:txBody>
          <a:bodyPr wrap="none" rtlCol="0" anchor="ctr">
            <a:spAutoFit/>
          </a:bodyPr>
          <a:lstStyle/>
          <a:p>
            <a:pPr algn="ctr"/>
            <a:r>
              <a:rPr lang="en-GB" sz="3600" b="1" dirty="0">
                <a:solidFill>
                  <a:srgbClr val="EE6000"/>
                </a:solidFill>
              </a:rPr>
              <a:t>February</a:t>
            </a:r>
          </a:p>
        </p:txBody>
      </p:sp>
      <p:sp>
        <p:nvSpPr>
          <p:cNvPr id="17" name="TextBox 16">
            <a:extLst>
              <a:ext uri="{FF2B5EF4-FFF2-40B4-BE49-F238E27FC236}">
                <a16:creationId xmlns:a16="http://schemas.microsoft.com/office/drawing/2014/main" id="{73487751-39D9-4859-A5ED-1DAF005C3724}"/>
              </a:ext>
            </a:extLst>
          </p:cNvPr>
          <p:cNvSpPr txBox="1"/>
          <p:nvPr/>
        </p:nvSpPr>
        <p:spPr>
          <a:xfrm>
            <a:off x="2517803" y="3041245"/>
            <a:ext cx="1624163" cy="646331"/>
          </a:xfrm>
          <a:prstGeom prst="rect">
            <a:avLst/>
          </a:prstGeom>
          <a:noFill/>
          <a:ln w="38100">
            <a:solidFill>
              <a:srgbClr val="EE6000"/>
            </a:solidFill>
          </a:ln>
        </p:spPr>
        <p:txBody>
          <a:bodyPr wrap="none" rtlCol="0" anchor="ctr">
            <a:spAutoFit/>
          </a:bodyPr>
          <a:lstStyle/>
          <a:p>
            <a:pPr algn="ctr"/>
            <a:r>
              <a:rPr lang="en-GB" sz="3600" b="1" dirty="0">
                <a:solidFill>
                  <a:srgbClr val="EE6000"/>
                </a:solidFill>
              </a:rPr>
              <a:t>March</a:t>
            </a:r>
          </a:p>
        </p:txBody>
      </p:sp>
      <p:sp>
        <p:nvSpPr>
          <p:cNvPr id="18" name="TextBox 17">
            <a:extLst>
              <a:ext uri="{FF2B5EF4-FFF2-40B4-BE49-F238E27FC236}">
                <a16:creationId xmlns:a16="http://schemas.microsoft.com/office/drawing/2014/main" id="{5C4539DF-3DBF-43E3-9934-60583DB3EF4B}"/>
              </a:ext>
            </a:extLst>
          </p:cNvPr>
          <p:cNvSpPr txBox="1"/>
          <p:nvPr/>
        </p:nvSpPr>
        <p:spPr>
          <a:xfrm>
            <a:off x="2730200" y="3898915"/>
            <a:ext cx="1199367" cy="646331"/>
          </a:xfrm>
          <a:prstGeom prst="rect">
            <a:avLst/>
          </a:prstGeom>
          <a:noFill/>
          <a:ln w="38100">
            <a:solidFill>
              <a:srgbClr val="EE6000"/>
            </a:solidFill>
          </a:ln>
        </p:spPr>
        <p:txBody>
          <a:bodyPr wrap="none" rtlCol="0" anchor="ctr">
            <a:spAutoFit/>
          </a:bodyPr>
          <a:lstStyle/>
          <a:p>
            <a:pPr algn="ctr"/>
            <a:r>
              <a:rPr lang="en-GB" sz="3600" b="1" dirty="0">
                <a:solidFill>
                  <a:srgbClr val="EE6000"/>
                </a:solidFill>
              </a:rPr>
              <a:t>April</a:t>
            </a:r>
          </a:p>
        </p:txBody>
      </p:sp>
      <p:sp>
        <p:nvSpPr>
          <p:cNvPr id="19" name="TextBox 18">
            <a:extLst>
              <a:ext uri="{FF2B5EF4-FFF2-40B4-BE49-F238E27FC236}">
                <a16:creationId xmlns:a16="http://schemas.microsoft.com/office/drawing/2014/main" id="{5B830815-1390-4960-BCA2-95FCD4BB6E2C}"/>
              </a:ext>
            </a:extLst>
          </p:cNvPr>
          <p:cNvSpPr txBox="1"/>
          <p:nvPr/>
        </p:nvSpPr>
        <p:spPr>
          <a:xfrm>
            <a:off x="2743826" y="4774332"/>
            <a:ext cx="1172116" cy="646331"/>
          </a:xfrm>
          <a:prstGeom prst="rect">
            <a:avLst/>
          </a:prstGeom>
          <a:noFill/>
          <a:ln w="38100">
            <a:solidFill>
              <a:srgbClr val="EE6000"/>
            </a:solidFill>
          </a:ln>
        </p:spPr>
        <p:txBody>
          <a:bodyPr wrap="none" rtlCol="0" anchor="ctr">
            <a:spAutoFit/>
          </a:bodyPr>
          <a:lstStyle/>
          <a:p>
            <a:pPr algn="ctr"/>
            <a:r>
              <a:rPr lang="en-GB" sz="3600" b="1" dirty="0">
                <a:solidFill>
                  <a:srgbClr val="EE6000"/>
                </a:solidFill>
              </a:rPr>
              <a:t>May</a:t>
            </a:r>
          </a:p>
        </p:txBody>
      </p:sp>
      <p:sp>
        <p:nvSpPr>
          <p:cNvPr id="20" name="TextBox 19">
            <a:extLst>
              <a:ext uri="{FF2B5EF4-FFF2-40B4-BE49-F238E27FC236}">
                <a16:creationId xmlns:a16="http://schemas.microsoft.com/office/drawing/2014/main" id="{DBEB3DF4-1B85-4729-A27B-D2D22CA87320}"/>
              </a:ext>
            </a:extLst>
          </p:cNvPr>
          <p:cNvSpPr txBox="1"/>
          <p:nvPr/>
        </p:nvSpPr>
        <p:spPr>
          <a:xfrm>
            <a:off x="2702148" y="5629032"/>
            <a:ext cx="1255472" cy="646331"/>
          </a:xfrm>
          <a:prstGeom prst="rect">
            <a:avLst/>
          </a:prstGeom>
          <a:noFill/>
          <a:ln w="38100">
            <a:solidFill>
              <a:srgbClr val="EE6000"/>
            </a:solidFill>
          </a:ln>
        </p:spPr>
        <p:txBody>
          <a:bodyPr wrap="none" rtlCol="0" anchor="ctr">
            <a:spAutoFit/>
          </a:bodyPr>
          <a:lstStyle/>
          <a:p>
            <a:pPr algn="ctr"/>
            <a:r>
              <a:rPr lang="en-GB" sz="3600" b="1" dirty="0">
                <a:solidFill>
                  <a:srgbClr val="EE6000"/>
                </a:solidFill>
              </a:rPr>
              <a:t>June</a:t>
            </a:r>
          </a:p>
        </p:txBody>
      </p:sp>
      <p:sp>
        <p:nvSpPr>
          <p:cNvPr id="5" name="TextBox 4">
            <a:extLst>
              <a:ext uri="{FF2B5EF4-FFF2-40B4-BE49-F238E27FC236}">
                <a16:creationId xmlns:a16="http://schemas.microsoft.com/office/drawing/2014/main" id="{8E3C14A5-6153-4805-881D-4D01111A86BF}"/>
              </a:ext>
            </a:extLst>
          </p:cNvPr>
          <p:cNvSpPr txBox="1"/>
          <p:nvPr/>
        </p:nvSpPr>
        <p:spPr>
          <a:xfrm>
            <a:off x="4718657" y="1305265"/>
            <a:ext cx="7272000" cy="830997"/>
          </a:xfrm>
          <a:prstGeom prst="rect">
            <a:avLst/>
          </a:prstGeom>
          <a:noFill/>
          <a:ln>
            <a:solidFill>
              <a:srgbClr val="115076"/>
            </a:solidFill>
          </a:ln>
        </p:spPr>
        <p:txBody>
          <a:bodyPr wrap="square" rtlCol="0" anchor="ctr">
            <a:spAutoFit/>
          </a:bodyPr>
          <a:lstStyle/>
          <a:p>
            <a:r>
              <a:rPr lang="fr-FR" sz="2400" b="1" dirty="0">
                <a:solidFill>
                  <a:schemeClr val="accent1">
                    <a:lumMod val="50000"/>
                  </a:schemeClr>
                </a:solidFill>
              </a:rPr>
              <a:t>A. </a:t>
            </a:r>
            <a:r>
              <a:rPr lang="fr-FR" sz="2400" dirty="0">
                <a:solidFill>
                  <a:schemeClr val="accent1">
                    <a:lumMod val="50000"/>
                  </a:schemeClr>
                </a:solidFill>
              </a:rPr>
              <a:t>C’est la fête des P</a:t>
            </a:r>
            <a:r>
              <a:rPr lang="fr-FR"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è</a:t>
            </a:r>
            <a:r>
              <a:rPr lang="fr-FR" sz="2400" dirty="0">
                <a:solidFill>
                  <a:schemeClr val="accent1">
                    <a:lumMod val="50000"/>
                  </a:schemeClr>
                </a:solidFill>
              </a:rPr>
              <a:t>res (en Angleterre et en France). </a:t>
            </a:r>
          </a:p>
        </p:txBody>
      </p:sp>
      <p:sp>
        <p:nvSpPr>
          <p:cNvPr id="21" name="TextBox 20">
            <a:extLst>
              <a:ext uri="{FF2B5EF4-FFF2-40B4-BE49-F238E27FC236}">
                <a16:creationId xmlns:a16="http://schemas.microsoft.com/office/drawing/2014/main" id="{94902AD2-F16A-44C0-AA80-63E267F599AE}"/>
              </a:ext>
            </a:extLst>
          </p:cNvPr>
          <p:cNvSpPr txBox="1"/>
          <p:nvPr/>
        </p:nvSpPr>
        <p:spPr>
          <a:xfrm>
            <a:off x="4718657" y="2135961"/>
            <a:ext cx="7272000" cy="831600"/>
          </a:xfrm>
          <a:prstGeom prst="rect">
            <a:avLst/>
          </a:prstGeom>
          <a:noFill/>
          <a:ln>
            <a:solidFill>
              <a:srgbClr val="115076"/>
            </a:solidFill>
          </a:ln>
        </p:spPr>
        <p:txBody>
          <a:bodyPr wrap="square" rtlCol="0" anchor="ctr">
            <a:spAutoFit/>
          </a:bodyPr>
          <a:lstStyle/>
          <a:p>
            <a:r>
              <a:rPr lang="fr-FR" sz="2400" b="1" dirty="0">
                <a:solidFill>
                  <a:schemeClr val="accent5">
                    <a:lumMod val="50000"/>
                  </a:schemeClr>
                </a:solidFill>
              </a:rPr>
              <a:t>B. </a:t>
            </a:r>
            <a:r>
              <a:rPr lang="fr-FR"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C’est le mois qu’Amir et Léa préfèrent… on mange des chocolats tout* le week-end.</a:t>
            </a:r>
            <a:endParaRPr lang="fr-FR" sz="2400" dirty="0">
              <a:solidFill>
                <a:schemeClr val="accent5">
                  <a:lumMod val="50000"/>
                </a:schemeClr>
              </a:solidFill>
            </a:endParaRPr>
          </a:p>
        </p:txBody>
      </p:sp>
      <p:sp>
        <p:nvSpPr>
          <p:cNvPr id="23" name="TextBox 22">
            <a:extLst>
              <a:ext uri="{FF2B5EF4-FFF2-40B4-BE49-F238E27FC236}">
                <a16:creationId xmlns:a16="http://schemas.microsoft.com/office/drawing/2014/main" id="{15E3A8A7-432E-4844-943D-A0065D8321F7}"/>
              </a:ext>
            </a:extLst>
          </p:cNvPr>
          <p:cNvSpPr txBox="1"/>
          <p:nvPr/>
        </p:nvSpPr>
        <p:spPr>
          <a:xfrm>
            <a:off x="4718657" y="2967260"/>
            <a:ext cx="7272000" cy="830997"/>
          </a:xfrm>
          <a:prstGeom prst="rect">
            <a:avLst/>
          </a:prstGeom>
          <a:noFill/>
          <a:ln>
            <a:solidFill>
              <a:srgbClr val="115076"/>
            </a:solidFill>
          </a:ln>
        </p:spPr>
        <p:txBody>
          <a:bodyPr wrap="square" rtlCol="0" anchor="ctr">
            <a:spAutoFit/>
          </a:bodyPr>
          <a:lstStyle/>
          <a:p>
            <a:r>
              <a:rPr lang="fr-FR" sz="2400" b="1" dirty="0">
                <a:solidFill>
                  <a:schemeClr val="accent5">
                    <a:lumMod val="50000"/>
                  </a:schemeClr>
                </a:solidFill>
              </a:rPr>
              <a:t>C. </a:t>
            </a:r>
            <a:r>
              <a:rPr lang="fr-FR" sz="2400" dirty="0">
                <a:solidFill>
                  <a:srgbClr val="1F4E79"/>
                </a:solidFill>
                <a:latin typeface="Century Gothic" panose="020B0502020202020204" pitchFamily="34" charset="0"/>
                <a:cs typeface="Times New Roman" panose="02020603050405020304" pitchFamily="18" charset="0"/>
              </a:rPr>
              <a:t>I</a:t>
            </a:r>
            <a:r>
              <a:rPr lang="fr-FR"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l y a un grand événement… la nouvelle année.</a:t>
            </a:r>
            <a:endParaRPr lang="fr-FR" sz="2400" dirty="0">
              <a:solidFill>
                <a:schemeClr val="accent5">
                  <a:lumMod val="50000"/>
                </a:schemeClr>
              </a:solidFill>
            </a:endParaRPr>
          </a:p>
        </p:txBody>
      </p:sp>
      <p:sp>
        <p:nvSpPr>
          <p:cNvPr id="24" name="TextBox 23">
            <a:extLst>
              <a:ext uri="{FF2B5EF4-FFF2-40B4-BE49-F238E27FC236}">
                <a16:creationId xmlns:a16="http://schemas.microsoft.com/office/drawing/2014/main" id="{FF75203E-42FD-48A7-A5D5-7618851118CD}"/>
              </a:ext>
            </a:extLst>
          </p:cNvPr>
          <p:cNvSpPr txBox="1"/>
          <p:nvPr/>
        </p:nvSpPr>
        <p:spPr>
          <a:xfrm>
            <a:off x="4718657" y="3790777"/>
            <a:ext cx="7272000" cy="830997"/>
          </a:xfrm>
          <a:prstGeom prst="rect">
            <a:avLst/>
          </a:prstGeom>
          <a:noFill/>
          <a:ln>
            <a:solidFill>
              <a:srgbClr val="115076"/>
            </a:solidFill>
          </a:ln>
        </p:spPr>
        <p:txBody>
          <a:bodyPr wrap="square" rtlCol="0" anchor="ctr">
            <a:spAutoFit/>
          </a:bodyPr>
          <a:lstStyle/>
          <a:p>
            <a:r>
              <a:rPr lang="fr-FR" sz="2400" b="1" dirty="0">
                <a:solidFill>
                  <a:schemeClr val="accent5">
                    <a:lumMod val="50000"/>
                  </a:schemeClr>
                </a:solidFill>
              </a:rPr>
              <a:t>D. </a:t>
            </a:r>
            <a:r>
              <a:rPr lang="fr-FR"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Il y a une tradition romantique… la Saint Valentin.</a:t>
            </a:r>
            <a:endParaRPr lang="fr-FR" sz="2400" dirty="0">
              <a:solidFill>
                <a:schemeClr val="accent5">
                  <a:lumMod val="50000"/>
                </a:schemeClr>
              </a:solidFill>
            </a:endParaRPr>
          </a:p>
        </p:txBody>
      </p:sp>
      <p:sp>
        <p:nvSpPr>
          <p:cNvPr id="25" name="TextBox 24">
            <a:extLst>
              <a:ext uri="{FF2B5EF4-FFF2-40B4-BE49-F238E27FC236}">
                <a16:creationId xmlns:a16="http://schemas.microsoft.com/office/drawing/2014/main" id="{F2D035DD-F59B-488B-B197-98DAFBAE8660}"/>
              </a:ext>
            </a:extLst>
          </p:cNvPr>
          <p:cNvSpPr txBox="1"/>
          <p:nvPr/>
        </p:nvSpPr>
        <p:spPr>
          <a:xfrm>
            <a:off x="4718657" y="4625862"/>
            <a:ext cx="7272000" cy="830997"/>
          </a:xfrm>
          <a:prstGeom prst="rect">
            <a:avLst/>
          </a:prstGeom>
          <a:noFill/>
          <a:ln>
            <a:solidFill>
              <a:srgbClr val="115076"/>
            </a:solidFill>
          </a:ln>
        </p:spPr>
        <p:txBody>
          <a:bodyPr wrap="square" rtlCol="0" anchor="ctr">
            <a:spAutoFit/>
          </a:bodyPr>
          <a:lstStyle/>
          <a:p>
            <a:r>
              <a:rPr lang="fr-FR" sz="2400" b="1" dirty="0">
                <a:solidFill>
                  <a:schemeClr val="accent5">
                    <a:lumMod val="50000"/>
                  </a:schemeClr>
                </a:solidFill>
              </a:rPr>
              <a:t>E. </a:t>
            </a:r>
            <a:r>
              <a:rPr lang="fr-FR"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On célèbre la fête des mères en Angleterre, mais la date est différente en France !</a:t>
            </a:r>
            <a:endParaRPr lang="fr-FR" sz="2400" dirty="0">
              <a:solidFill>
                <a:schemeClr val="accent5">
                  <a:lumMod val="50000"/>
                </a:schemeClr>
              </a:solidFill>
            </a:endParaRPr>
          </a:p>
        </p:txBody>
      </p:sp>
      <p:sp>
        <p:nvSpPr>
          <p:cNvPr id="26" name="TextBox 25">
            <a:extLst>
              <a:ext uri="{FF2B5EF4-FFF2-40B4-BE49-F238E27FC236}">
                <a16:creationId xmlns:a16="http://schemas.microsoft.com/office/drawing/2014/main" id="{9BFDC20B-782C-4683-8756-A51B7AF4805A}"/>
              </a:ext>
            </a:extLst>
          </p:cNvPr>
          <p:cNvSpPr txBox="1"/>
          <p:nvPr/>
        </p:nvSpPr>
        <p:spPr>
          <a:xfrm>
            <a:off x="4718657" y="5444990"/>
            <a:ext cx="7272000" cy="830997"/>
          </a:xfrm>
          <a:prstGeom prst="rect">
            <a:avLst/>
          </a:prstGeom>
          <a:noFill/>
          <a:ln>
            <a:solidFill>
              <a:srgbClr val="115076"/>
            </a:solidFill>
          </a:ln>
        </p:spPr>
        <p:txBody>
          <a:bodyPr wrap="square" rtlCol="0" anchor="ctr">
            <a:spAutoFit/>
          </a:bodyPr>
          <a:lstStyle/>
          <a:p>
            <a:r>
              <a:rPr lang="fr-FR" sz="2400" b="1" dirty="0">
                <a:solidFill>
                  <a:schemeClr val="accent5">
                    <a:lumMod val="50000"/>
                  </a:schemeClr>
                </a:solidFill>
              </a:rPr>
              <a:t>F. </a:t>
            </a:r>
            <a:r>
              <a:rPr lang="fr-FR"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On célèbre la fête des mères en France.</a:t>
            </a:r>
          </a:p>
          <a:p>
            <a:endParaRPr lang="fr-FR" sz="2400" dirty="0">
              <a:solidFill>
                <a:schemeClr val="accent5">
                  <a:lumMod val="50000"/>
                </a:schemeClr>
              </a:solidFill>
            </a:endParaRPr>
          </a:p>
        </p:txBody>
      </p:sp>
      <p:sp>
        <p:nvSpPr>
          <p:cNvPr id="27" name="TextBox 26">
            <a:extLst>
              <a:ext uri="{FF2B5EF4-FFF2-40B4-BE49-F238E27FC236}">
                <a16:creationId xmlns:a16="http://schemas.microsoft.com/office/drawing/2014/main" id="{1C9227F4-257A-49A2-AA73-DBDADAC9C81C}"/>
              </a:ext>
            </a:extLst>
          </p:cNvPr>
          <p:cNvSpPr txBox="1"/>
          <p:nvPr/>
        </p:nvSpPr>
        <p:spPr>
          <a:xfrm>
            <a:off x="3748520" y="1419808"/>
            <a:ext cx="970137"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juin</a:t>
            </a:r>
            <a:endParaRPr lang="en-GB" sz="3600" b="1" dirty="0">
              <a:solidFill>
                <a:srgbClr val="115076"/>
              </a:solidFill>
            </a:endParaRPr>
          </a:p>
        </p:txBody>
      </p:sp>
      <p:sp>
        <p:nvSpPr>
          <p:cNvPr id="28" name="TextBox 27">
            <a:extLst>
              <a:ext uri="{FF2B5EF4-FFF2-40B4-BE49-F238E27FC236}">
                <a16:creationId xmlns:a16="http://schemas.microsoft.com/office/drawing/2014/main" id="{ED5D6EF0-0491-463D-BEA8-0C700FD71D94}"/>
              </a:ext>
            </a:extLst>
          </p:cNvPr>
          <p:cNvSpPr txBox="1"/>
          <p:nvPr/>
        </p:nvSpPr>
        <p:spPr>
          <a:xfrm>
            <a:off x="3583960" y="2228595"/>
            <a:ext cx="1116011"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avril</a:t>
            </a:r>
            <a:endParaRPr lang="en-GB" sz="3600" b="1" dirty="0">
              <a:solidFill>
                <a:srgbClr val="115076"/>
              </a:solidFill>
            </a:endParaRPr>
          </a:p>
        </p:txBody>
      </p:sp>
      <p:sp>
        <p:nvSpPr>
          <p:cNvPr id="30" name="TextBox 29">
            <a:extLst>
              <a:ext uri="{FF2B5EF4-FFF2-40B4-BE49-F238E27FC236}">
                <a16:creationId xmlns:a16="http://schemas.microsoft.com/office/drawing/2014/main" id="{48352642-9C89-4EEC-B42F-60C6E4308423}"/>
              </a:ext>
            </a:extLst>
          </p:cNvPr>
          <p:cNvSpPr txBox="1"/>
          <p:nvPr/>
        </p:nvSpPr>
        <p:spPr>
          <a:xfrm>
            <a:off x="3002070" y="3093653"/>
            <a:ext cx="1697901"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janvier</a:t>
            </a:r>
            <a:endParaRPr lang="en-GB" sz="3600" b="1" dirty="0">
              <a:solidFill>
                <a:srgbClr val="115076"/>
              </a:solidFill>
            </a:endParaRPr>
          </a:p>
        </p:txBody>
      </p:sp>
      <p:sp>
        <p:nvSpPr>
          <p:cNvPr id="31" name="TextBox 30">
            <a:extLst>
              <a:ext uri="{FF2B5EF4-FFF2-40B4-BE49-F238E27FC236}">
                <a16:creationId xmlns:a16="http://schemas.microsoft.com/office/drawing/2014/main" id="{7A0AA707-94E6-473F-B8EE-899AC5BB1B4F}"/>
              </a:ext>
            </a:extLst>
          </p:cNvPr>
          <p:cNvSpPr txBox="1"/>
          <p:nvPr/>
        </p:nvSpPr>
        <p:spPr>
          <a:xfrm>
            <a:off x="3131913" y="3899165"/>
            <a:ext cx="1568058"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février</a:t>
            </a:r>
            <a:endParaRPr lang="en-GB" sz="3600" b="1" dirty="0">
              <a:solidFill>
                <a:srgbClr val="115076"/>
              </a:solidFill>
            </a:endParaRPr>
          </a:p>
        </p:txBody>
      </p:sp>
      <p:sp>
        <p:nvSpPr>
          <p:cNvPr id="32" name="TextBox 31">
            <a:extLst>
              <a:ext uri="{FF2B5EF4-FFF2-40B4-BE49-F238E27FC236}">
                <a16:creationId xmlns:a16="http://schemas.microsoft.com/office/drawing/2014/main" id="{65DB6E34-08F9-41FE-B36F-6CAF261D8E77}"/>
              </a:ext>
            </a:extLst>
          </p:cNvPr>
          <p:cNvSpPr txBox="1"/>
          <p:nvPr/>
        </p:nvSpPr>
        <p:spPr>
          <a:xfrm>
            <a:off x="3425263" y="4774332"/>
            <a:ext cx="1274708" cy="646331"/>
          </a:xfrm>
          <a:prstGeom prst="rect">
            <a:avLst/>
          </a:prstGeom>
          <a:noFill/>
          <a:ln w="38100">
            <a:solidFill>
              <a:srgbClr val="115076"/>
            </a:solidFill>
          </a:ln>
        </p:spPr>
        <p:txBody>
          <a:bodyPr wrap="none" rtlCol="0" anchor="ctr">
            <a:spAutoFit/>
          </a:bodyPr>
          <a:lstStyle/>
          <a:p>
            <a:pPr algn="ctr"/>
            <a:r>
              <a:rPr lang="en-GB" sz="3600" b="1" dirty="0">
                <a:solidFill>
                  <a:srgbClr val="115076"/>
                </a:solidFill>
              </a:rPr>
              <a:t>mars</a:t>
            </a:r>
          </a:p>
        </p:txBody>
      </p:sp>
      <p:sp>
        <p:nvSpPr>
          <p:cNvPr id="33" name="TextBox 32">
            <a:extLst>
              <a:ext uri="{FF2B5EF4-FFF2-40B4-BE49-F238E27FC236}">
                <a16:creationId xmlns:a16="http://schemas.microsoft.com/office/drawing/2014/main" id="{E3D9A786-036D-4D0D-A1E2-CD3338FBBC2E}"/>
              </a:ext>
            </a:extLst>
          </p:cNvPr>
          <p:cNvSpPr txBox="1"/>
          <p:nvPr/>
        </p:nvSpPr>
        <p:spPr>
          <a:xfrm>
            <a:off x="3684400" y="5570220"/>
            <a:ext cx="1034257"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mai</a:t>
            </a:r>
            <a:endParaRPr lang="en-GB" sz="3600" b="1" dirty="0">
              <a:solidFill>
                <a:srgbClr val="115076"/>
              </a:solidFill>
            </a:endParaRPr>
          </a:p>
        </p:txBody>
      </p:sp>
      <p:cxnSp>
        <p:nvCxnSpPr>
          <p:cNvPr id="35" name="Straight Connector 34">
            <a:extLst>
              <a:ext uri="{FF2B5EF4-FFF2-40B4-BE49-F238E27FC236}">
                <a16:creationId xmlns:a16="http://schemas.microsoft.com/office/drawing/2014/main" id="{95283E8E-D9DE-4712-925F-99ABED7573B8}"/>
              </a:ext>
            </a:extLst>
          </p:cNvPr>
          <p:cNvCxnSpPr>
            <a:cxnSpLocks/>
          </p:cNvCxnSpPr>
          <p:nvPr/>
        </p:nvCxnSpPr>
        <p:spPr>
          <a:xfrm>
            <a:off x="9429750" y="2571750"/>
            <a:ext cx="1219200"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2F36496-210B-4437-9310-68A5AB57AE3D}"/>
              </a:ext>
            </a:extLst>
          </p:cNvPr>
          <p:cNvCxnSpPr>
            <a:cxnSpLocks/>
          </p:cNvCxnSpPr>
          <p:nvPr/>
        </p:nvCxnSpPr>
        <p:spPr>
          <a:xfrm>
            <a:off x="5638095" y="5048250"/>
            <a:ext cx="1219200"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F57E6D-D157-4602-BDD3-E92AA8C4FE50}"/>
              </a:ext>
            </a:extLst>
          </p:cNvPr>
          <p:cNvCxnSpPr>
            <a:cxnSpLocks/>
          </p:cNvCxnSpPr>
          <p:nvPr/>
        </p:nvCxnSpPr>
        <p:spPr>
          <a:xfrm>
            <a:off x="5638095" y="5867400"/>
            <a:ext cx="1219200"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E4D6177-C67D-45A5-BD88-DC9B5546BAD3}"/>
              </a:ext>
            </a:extLst>
          </p:cNvPr>
          <p:cNvSpPr txBox="1"/>
          <p:nvPr/>
        </p:nvSpPr>
        <p:spPr>
          <a:xfrm>
            <a:off x="4748990" y="3244878"/>
            <a:ext cx="7211333" cy="1123712"/>
          </a:xfrm>
          <a:prstGeom prst="wedgeRoundRectCallout">
            <a:avLst/>
          </a:prstGeom>
          <a:solidFill>
            <a:srgbClr val="115076"/>
          </a:solidFill>
          <a:ln>
            <a:solidFill>
              <a:srgbClr val="EE6000"/>
            </a:solidFill>
          </a:ln>
        </p:spPr>
        <p:txBody>
          <a:bodyPr wrap="square" rtlCol="0">
            <a:spAutoFit/>
          </a:bodyPr>
          <a:lstStyle/>
          <a:p>
            <a:r>
              <a:rPr lang="en-GB" sz="2000" dirty="0">
                <a:solidFill>
                  <a:schemeClr val="bg1"/>
                </a:solidFill>
              </a:rPr>
              <a:t>The infinitives of these verbs are </a:t>
            </a:r>
            <a:r>
              <a:rPr lang="en-GB" sz="2000" i="1" dirty="0" err="1">
                <a:solidFill>
                  <a:schemeClr val="bg1"/>
                </a:solidFill>
              </a:rPr>
              <a:t>préf</a:t>
            </a:r>
            <a:r>
              <a:rPr lang="en-GB" sz="2000" b="1" i="1" dirty="0" err="1">
                <a:solidFill>
                  <a:schemeClr val="bg1"/>
                </a:solidFill>
              </a:rPr>
              <a:t>é</a:t>
            </a:r>
            <a:r>
              <a:rPr lang="en-GB" sz="2000" i="1" dirty="0" err="1">
                <a:solidFill>
                  <a:schemeClr val="bg1"/>
                </a:solidFill>
              </a:rPr>
              <a:t>rer</a:t>
            </a:r>
            <a:r>
              <a:rPr lang="en-GB" sz="2000" i="1" dirty="0">
                <a:solidFill>
                  <a:schemeClr val="bg1"/>
                </a:solidFill>
              </a:rPr>
              <a:t> </a:t>
            </a:r>
            <a:r>
              <a:rPr lang="en-GB" sz="2000" dirty="0">
                <a:solidFill>
                  <a:schemeClr val="bg1"/>
                </a:solidFill>
              </a:rPr>
              <a:t>and </a:t>
            </a:r>
            <a:r>
              <a:rPr lang="en-GB" sz="2000" i="1" dirty="0" err="1">
                <a:solidFill>
                  <a:schemeClr val="bg1"/>
                </a:solidFill>
              </a:rPr>
              <a:t>cél</a:t>
            </a:r>
            <a:r>
              <a:rPr lang="en-GB" sz="2000" b="1" i="1" dirty="0" err="1">
                <a:solidFill>
                  <a:schemeClr val="bg1"/>
                </a:solidFill>
              </a:rPr>
              <a:t>é</a:t>
            </a:r>
            <a:r>
              <a:rPr lang="en-GB" sz="2000" i="1" dirty="0" err="1">
                <a:solidFill>
                  <a:schemeClr val="bg1"/>
                </a:solidFill>
              </a:rPr>
              <a:t>brer</a:t>
            </a:r>
            <a:r>
              <a:rPr lang="en-GB" sz="2000" i="1" dirty="0">
                <a:solidFill>
                  <a:schemeClr val="bg1"/>
                </a:solidFill>
              </a:rPr>
              <a:t> </a:t>
            </a:r>
            <a:r>
              <a:rPr lang="en-GB" sz="2000" dirty="0">
                <a:solidFill>
                  <a:schemeClr val="bg1"/>
                </a:solidFill>
              </a:rPr>
              <a:t>- the </a:t>
            </a:r>
            <a:r>
              <a:rPr lang="en-GB" sz="2000" b="1" dirty="0">
                <a:solidFill>
                  <a:schemeClr val="bg1"/>
                </a:solidFill>
              </a:rPr>
              <a:t>é</a:t>
            </a:r>
            <a:r>
              <a:rPr lang="en-GB" sz="2000" dirty="0">
                <a:solidFill>
                  <a:schemeClr val="bg1"/>
                </a:solidFill>
              </a:rPr>
              <a:t> changes to an </a:t>
            </a:r>
            <a:r>
              <a:rPr lang="en-GB" sz="2000" b="1" dirty="0">
                <a:solidFill>
                  <a:schemeClr val="bg1"/>
                </a:solidFill>
              </a:rPr>
              <a:t>è </a:t>
            </a:r>
            <a:r>
              <a:rPr lang="en-GB" sz="2000" dirty="0">
                <a:solidFill>
                  <a:schemeClr val="bg1"/>
                </a:solidFill>
              </a:rPr>
              <a:t>in all forms apart from </a:t>
            </a:r>
            <a:r>
              <a:rPr lang="en-GB" sz="2000" i="1" dirty="0">
                <a:solidFill>
                  <a:schemeClr val="bg1"/>
                </a:solidFill>
              </a:rPr>
              <a:t>nous</a:t>
            </a:r>
            <a:r>
              <a:rPr lang="en-GB" sz="2000" dirty="0">
                <a:solidFill>
                  <a:schemeClr val="bg1"/>
                </a:solidFill>
              </a:rPr>
              <a:t> and </a:t>
            </a:r>
            <a:r>
              <a:rPr lang="en-GB" sz="2000" i="1" dirty="0" err="1">
                <a:solidFill>
                  <a:schemeClr val="bg1"/>
                </a:solidFill>
              </a:rPr>
              <a:t>vous</a:t>
            </a:r>
            <a:r>
              <a:rPr lang="en-GB" sz="2000" dirty="0">
                <a:solidFill>
                  <a:schemeClr val="bg1"/>
                </a:solidFill>
              </a:rPr>
              <a:t>. You will meet some other verbs with this pattern!</a:t>
            </a:r>
            <a:endParaRPr lang="en-GB" sz="2000" b="1" dirty="0">
              <a:solidFill>
                <a:schemeClr val="bg1"/>
              </a:solidFill>
            </a:endParaRPr>
          </a:p>
        </p:txBody>
      </p:sp>
      <p:pic>
        <p:nvPicPr>
          <p:cNvPr id="3" name="Picture 2">
            <a:extLst>
              <a:ext uri="{FF2B5EF4-FFF2-40B4-BE49-F238E27FC236}">
                <a16:creationId xmlns:a16="http://schemas.microsoft.com/office/drawing/2014/main" id="{82956D20-B770-46E1-BD69-7FF73B9E9E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0305" y="-162697"/>
            <a:ext cx="1440000" cy="1440000"/>
          </a:xfrm>
          <a:prstGeom prst="rect">
            <a:avLst/>
          </a:prstGeom>
        </p:spPr>
      </p:pic>
      <p:sp>
        <p:nvSpPr>
          <p:cNvPr id="6" name="TextBox 5">
            <a:extLst>
              <a:ext uri="{FF2B5EF4-FFF2-40B4-BE49-F238E27FC236}">
                <a16:creationId xmlns:a16="http://schemas.microsoft.com/office/drawing/2014/main" id="{F04E470C-054A-44C6-8896-DE512FF30687}"/>
              </a:ext>
            </a:extLst>
          </p:cNvPr>
          <p:cNvSpPr txBox="1"/>
          <p:nvPr/>
        </p:nvSpPr>
        <p:spPr>
          <a:xfrm>
            <a:off x="8216236" y="329017"/>
            <a:ext cx="1404064" cy="442674"/>
          </a:xfrm>
          <a:prstGeom prst="wedgeRoundRectCallout">
            <a:avLst>
              <a:gd name="adj1" fmla="val -55392"/>
              <a:gd name="adj2" fmla="val 21150"/>
              <a:gd name="adj3" fmla="val 16667"/>
            </a:avLst>
          </a:prstGeom>
          <a:solidFill>
            <a:srgbClr val="115076"/>
          </a:solidFill>
          <a:ln>
            <a:solidFill>
              <a:srgbClr val="EE6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*tout = all</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13"/>
                                        </p:tgtEl>
                                        <p:attrNameLst>
                                          <p:attrName>style.visibility</p:attrName>
                                        </p:attrNameLst>
                                      </p:cBhvr>
                                      <p:to>
                                        <p:strVal val="hidden"/>
                                      </p:to>
                                    </p:set>
                                  </p:childTnLst>
                                </p:cTn>
                              </p:par>
                              <p:par>
                                <p:cTn id="101" presetID="10" presetClass="entr" presetSubtype="0"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11"/>
                                        </p:tgtEl>
                                      </p:cBhvr>
                                    </p:animEffect>
                                    <p:set>
                                      <p:cBhvr>
                                        <p:cTn id="108" dur="1" fill="hold">
                                          <p:stCondLst>
                                            <p:cond delay="499"/>
                                          </p:stCondLst>
                                        </p:cTn>
                                        <p:tgtEl>
                                          <p:spTgt spid="11"/>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fade">
                                      <p:cBhvr>
                                        <p:cTn id="111" dur="500"/>
                                        <p:tgtEl>
                                          <p:spTgt spid="28"/>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500"/>
                                        <p:tgtEl>
                                          <p:spTgt spid="2"/>
                                        </p:tgtEl>
                                      </p:cBhvr>
                                    </p:animEffect>
                                    <p:set>
                                      <p:cBhvr>
                                        <p:cTn id="116" dur="1" fill="hold">
                                          <p:stCondLst>
                                            <p:cond delay="499"/>
                                          </p:stCondLst>
                                        </p:cTn>
                                        <p:tgtEl>
                                          <p:spTgt spid="2"/>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fade">
                                      <p:cBhvr>
                                        <p:cTn id="119" dur="500"/>
                                        <p:tgtEl>
                                          <p:spTgt spid="30"/>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10" presetClass="entr" presetSubtype="0" fill="hold" grpId="0" nodeType="with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childTnLst>
                                    <p:animEffect transition="out" filter="fade">
                                      <p:cBhvr>
                                        <p:cTn id="131" dur="500"/>
                                        <p:tgtEl>
                                          <p:spTgt spid="10"/>
                                        </p:tgtEl>
                                      </p:cBhvr>
                                    </p:animEffect>
                                    <p:set>
                                      <p:cBhvr>
                                        <p:cTn id="132" dur="1" fill="hold">
                                          <p:stCondLst>
                                            <p:cond delay="499"/>
                                          </p:stCondLst>
                                        </p:cTn>
                                        <p:tgtEl>
                                          <p:spTgt spid="10"/>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500"/>
                                        <p:tgtEl>
                                          <p:spTgt spid="32"/>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12"/>
                                        </p:tgtEl>
                                      </p:cBhvr>
                                    </p:animEffect>
                                    <p:set>
                                      <p:cBhvr>
                                        <p:cTn id="140" dur="1" fill="hold">
                                          <p:stCondLst>
                                            <p:cond delay="499"/>
                                          </p:stCondLst>
                                        </p:cTn>
                                        <p:tgtEl>
                                          <p:spTgt spid="12"/>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33"/>
                                        </p:tgtEl>
                                        <p:attrNameLst>
                                          <p:attrName>style.visibility</p:attrName>
                                        </p:attrNameLst>
                                      </p:cBhvr>
                                      <p:to>
                                        <p:strVal val="visible"/>
                                      </p:to>
                                    </p:set>
                                    <p:animEffect transition="in" filter="fade">
                                      <p:cBhvr>
                                        <p:cTn id="143" dur="500"/>
                                        <p:tgtEl>
                                          <p:spTgt spid="33"/>
                                        </p:tgtEl>
                                      </p:cBhvr>
                                    </p:animEffec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nodeType="clickEffect">
                                  <p:stCondLst>
                                    <p:cond delay="0"/>
                                  </p:stCondLst>
                                  <p:childTnLst>
                                    <p:set>
                                      <p:cBhvr>
                                        <p:cTn id="147" dur="1" fill="hold">
                                          <p:stCondLst>
                                            <p:cond delay="0"/>
                                          </p:stCondLst>
                                        </p:cTn>
                                        <p:tgtEl>
                                          <p:spTgt spid="35"/>
                                        </p:tgtEl>
                                        <p:attrNameLst>
                                          <p:attrName>style.visibility</p:attrName>
                                        </p:attrNameLst>
                                      </p:cBhvr>
                                      <p:to>
                                        <p:strVal val="visible"/>
                                      </p:to>
                                    </p:set>
                                  </p:childTnLst>
                                </p:cTn>
                              </p:par>
                              <p:par>
                                <p:cTn id="148" presetID="1" presetClass="entr" presetSubtype="0" fill="hold" nodeType="withEffect">
                                  <p:stCondLst>
                                    <p:cond delay="0"/>
                                  </p:stCondLst>
                                  <p:childTnLst>
                                    <p:set>
                                      <p:cBhvr>
                                        <p:cTn id="149" dur="1" fill="hold">
                                          <p:stCondLst>
                                            <p:cond delay="0"/>
                                          </p:stCondLst>
                                        </p:cTn>
                                        <p:tgtEl>
                                          <p:spTgt spid="38"/>
                                        </p:tgtEl>
                                        <p:attrNameLst>
                                          <p:attrName>style.visibility</p:attrName>
                                        </p:attrNameLst>
                                      </p:cBhvr>
                                      <p:to>
                                        <p:strVal val="visible"/>
                                      </p:to>
                                    </p:set>
                                  </p:childTnLst>
                                </p:cTn>
                              </p:par>
                              <p:par>
                                <p:cTn id="150" presetID="1" presetClass="entr" presetSubtype="0" fill="hold" nodeType="withEffect">
                                  <p:stCondLst>
                                    <p:cond delay="0"/>
                                  </p:stCondLst>
                                  <p:childTnLst>
                                    <p:set>
                                      <p:cBhvr>
                                        <p:cTn id="151" dur="1" fill="hold">
                                          <p:stCondLst>
                                            <p:cond delay="0"/>
                                          </p:stCondLst>
                                        </p:cTn>
                                        <p:tgtEl>
                                          <p:spTgt spid="39"/>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5" grpId="0" animBg="1"/>
      <p:bldP spid="21"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numéros</a:t>
            </a:r>
            <a:r>
              <a:rPr lang="en-GB" sz="3600" b="1" dirty="0">
                <a:solidFill>
                  <a:schemeClr val="bg1"/>
                </a:solidFill>
              </a:rPr>
              <a:t> 13-31</a:t>
            </a:r>
          </a:p>
        </p:txBody>
      </p:sp>
      <p:sp>
        <p:nvSpPr>
          <p:cNvPr id="36" name="Rounded Rectangle 46">
            <a:extLst>
              <a:ext uri="{FF2B5EF4-FFF2-40B4-BE49-F238E27FC236}">
                <a16:creationId xmlns:a16="http://schemas.microsoft.com/office/drawing/2014/main" id="{EBA3F36D-AF36-4CE6-94A4-059AA9255F7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85383A96-A3DD-4BF7-9080-0F17BCDE4834}"/>
              </a:ext>
            </a:extLst>
          </p:cNvPr>
          <p:cNvSpPr txBox="1"/>
          <p:nvPr/>
        </p:nvSpPr>
        <p:spPr>
          <a:xfrm>
            <a:off x="222389" y="1310826"/>
            <a:ext cx="1008598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have already learnt how to say the numbers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1-12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a:t>
            </a:r>
          </a:p>
        </p:txBody>
      </p:sp>
      <p:sp>
        <p:nvSpPr>
          <p:cNvPr id="37" name="TextBox 36">
            <a:extLst>
              <a:ext uri="{FF2B5EF4-FFF2-40B4-BE49-F238E27FC236}">
                <a16:creationId xmlns:a16="http://schemas.microsoft.com/office/drawing/2014/main" id="{7B55EF11-6729-41C7-B0DB-96B3EA2EC130}"/>
              </a:ext>
            </a:extLst>
          </p:cNvPr>
          <p:cNvSpPr txBox="1"/>
          <p:nvPr/>
        </p:nvSpPr>
        <p:spPr>
          <a:xfrm>
            <a:off x="221686" y="1972182"/>
            <a:ext cx="61879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numbers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13-16</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as follows :</a:t>
            </a:r>
          </a:p>
        </p:txBody>
      </p:sp>
      <p:sp>
        <p:nvSpPr>
          <p:cNvPr id="39" name="TextBox 38">
            <a:extLst>
              <a:ext uri="{FF2B5EF4-FFF2-40B4-BE49-F238E27FC236}">
                <a16:creationId xmlns:a16="http://schemas.microsoft.com/office/drawing/2014/main" id="{91D5279E-858F-435C-9E6F-20BB941D2E87}"/>
              </a:ext>
            </a:extLst>
          </p:cNvPr>
          <p:cNvSpPr txBox="1"/>
          <p:nvPr/>
        </p:nvSpPr>
        <p:spPr>
          <a:xfrm>
            <a:off x="562767" y="2473501"/>
            <a:ext cx="1020817" cy="461665"/>
          </a:xfrm>
          <a:prstGeom prst="rect">
            <a:avLst/>
          </a:prstGeom>
          <a:noFill/>
        </p:spPr>
        <p:txBody>
          <a:bodyPr wrap="square">
            <a:spAutoFit/>
          </a:bodyPr>
          <a:lstStyle/>
          <a:p>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treize</a:t>
            </a:r>
            <a:endParaRPr lang="fr-FR" dirty="0"/>
          </a:p>
        </p:txBody>
      </p:sp>
      <p:sp>
        <p:nvSpPr>
          <p:cNvPr id="40" name="TextBox 39">
            <a:extLst>
              <a:ext uri="{FF2B5EF4-FFF2-40B4-BE49-F238E27FC236}">
                <a16:creationId xmlns:a16="http://schemas.microsoft.com/office/drawing/2014/main" id="{8A728795-1197-44D1-8A8C-B7A2881C213F}"/>
              </a:ext>
            </a:extLst>
          </p:cNvPr>
          <p:cNvSpPr txBox="1"/>
          <p:nvPr/>
        </p:nvSpPr>
        <p:spPr>
          <a:xfrm>
            <a:off x="1494250" y="2473500"/>
            <a:ext cx="1322798" cy="461665"/>
          </a:xfrm>
          <a:prstGeom prst="rect">
            <a:avLst/>
          </a:prstGeom>
          <a:noFill/>
        </p:spPr>
        <p:txBody>
          <a:bodyPr wrap="none" rtlCol="0">
            <a:spAutoFit/>
          </a:bodyPr>
          <a:lstStyle/>
          <a:p>
            <a:pPr algn="l"/>
            <a:r>
              <a:rPr lang="en-GB" sz="2400" dirty="0">
                <a:solidFill>
                  <a:schemeClr val="accent5">
                    <a:lumMod val="50000"/>
                  </a:schemeClr>
                </a:solidFill>
              </a:rPr>
              <a:t>thirteen</a:t>
            </a:r>
          </a:p>
        </p:txBody>
      </p:sp>
      <p:sp>
        <p:nvSpPr>
          <p:cNvPr id="42" name="TextBox 41">
            <a:extLst>
              <a:ext uri="{FF2B5EF4-FFF2-40B4-BE49-F238E27FC236}">
                <a16:creationId xmlns:a16="http://schemas.microsoft.com/office/drawing/2014/main" id="{16C663EA-2F27-45EE-863D-D6A80A7556F0}"/>
              </a:ext>
            </a:extLst>
          </p:cNvPr>
          <p:cNvSpPr txBox="1"/>
          <p:nvPr/>
        </p:nvSpPr>
        <p:spPr>
          <a:xfrm>
            <a:off x="3077254" y="2473499"/>
            <a:ext cx="1541079"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quatorze</a:t>
            </a:r>
            <a:endParaRPr lang="fr-FR" dirty="0"/>
          </a:p>
        </p:txBody>
      </p:sp>
      <p:sp>
        <p:nvSpPr>
          <p:cNvPr id="43" name="TextBox 42">
            <a:extLst>
              <a:ext uri="{FF2B5EF4-FFF2-40B4-BE49-F238E27FC236}">
                <a16:creationId xmlns:a16="http://schemas.microsoft.com/office/drawing/2014/main" id="{AC5358D3-84ED-4DC4-860E-F456A992E1DA}"/>
              </a:ext>
            </a:extLst>
          </p:cNvPr>
          <p:cNvSpPr txBox="1"/>
          <p:nvPr/>
        </p:nvSpPr>
        <p:spPr>
          <a:xfrm>
            <a:off x="4547465" y="2473499"/>
            <a:ext cx="1455848" cy="461665"/>
          </a:xfrm>
          <a:prstGeom prst="rect">
            <a:avLst/>
          </a:prstGeom>
          <a:noFill/>
        </p:spPr>
        <p:txBody>
          <a:bodyPr wrap="none" rtlCol="0">
            <a:spAutoFit/>
          </a:bodyPr>
          <a:lstStyle/>
          <a:p>
            <a:pPr algn="l"/>
            <a:r>
              <a:rPr lang="en-GB" sz="2400" dirty="0">
                <a:solidFill>
                  <a:schemeClr val="accent5">
                    <a:lumMod val="50000"/>
                  </a:schemeClr>
                </a:solidFill>
              </a:rPr>
              <a:t>fourteen</a:t>
            </a:r>
          </a:p>
        </p:txBody>
      </p:sp>
      <p:sp>
        <p:nvSpPr>
          <p:cNvPr id="47" name="TextBox 46">
            <a:extLst>
              <a:ext uri="{FF2B5EF4-FFF2-40B4-BE49-F238E27FC236}">
                <a16:creationId xmlns:a16="http://schemas.microsoft.com/office/drawing/2014/main" id="{D419BC99-AEC5-4386-9961-C5012ECF44AA}"/>
              </a:ext>
            </a:extLst>
          </p:cNvPr>
          <p:cNvSpPr txBox="1"/>
          <p:nvPr/>
        </p:nvSpPr>
        <p:spPr>
          <a:xfrm>
            <a:off x="6267355" y="2473499"/>
            <a:ext cx="1301587"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quinze</a:t>
            </a:r>
            <a:endParaRPr lang="fr-FR" dirty="0"/>
          </a:p>
        </p:txBody>
      </p:sp>
      <p:sp>
        <p:nvSpPr>
          <p:cNvPr id="48" name="TextBox 47">
            <a:extLst>
              <a:ext uri="{FF2B5EF4-FFF2-40B4-BE49-F238E27FC236}">
                <a16:creationId xmlns:a16="http://schemas.microsoft.com/office/drawing/2014/main" id="{780E2C42-BD71-40B1-A3F5-5B81033A2B04}"/>
              </a:ext>
            </a:extLst>
          </p:cNvPr>
          <p:cNvSpPr txBox="1"/>
          <p:nvPr/>
        </p:nvSpPr>
        <p:spPr>
          <a:xfrm>
            <a:off x="7410922" y="2473498"/>
            <a:ext cx="1130438" cy="461665"/>
          </a:xfrm>
          <a:prstGeom prst="rect">
            <a:avLst/>
          </a:prstGeom>
          <a:noFill/>
        </p:spPr>
        <p:txBody>
          <a:bodyPr wrap="none" rtlCol="0">
            <a:spAutoFit/>
          </a:bodyPr>
          <a:lstStyle/>
          <a:p>
            <a:pPr algn="l"/>
            <a:r>
              <a:rPr lang="en-GB" sz="2400" dirty="0">
                <a:solidFill>
                  <a:schemeClr val="accent5">
                    <a:lumMod val="50000"/>
                  </a:schemeClr>
                </a:solidFill>
              </a:rPr>
              <a:t>fifteen</a:t>
            </a:r>
          </a:p>
        </p:txBody>
      </p:sp>
      <p:sp>
        <p:nvSpPr>
          <p:cNvPr id="52" name="TextBox 51">
            <a:extLst>
              <a:ext uri="{FF2B5EF4-FFF2-40B4-BE49-F238E27FC236}">
                <a16:creationId xmlns:a16="http://schemas.microsoft.com/office/drawing/2014/main" id="{B793D073-9A2F-4DC9-B8F9-4ECF7F3B265A}"/>
              </a:ext>
            </a:extLst>
          </p:cNvPr>
          <p:cNvSpPr txBox="1"/>
          <p:nvPr/>
        </p:nvSpPr>
        <p:spPr>
          <a:xfrm>
            <a:off x="8776091" y="2463395"/>
            <a:ext cx="1020817"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seize</a:t>
            </a:r>
            <a:endParaRPr lang="fr-FR" dirty="0"/>
          </a:p>
        </p:txBody>
      </p:sp>
      <p:sp>
        <p:nvSpPr>
          <p:cNvPr id="53" name="TextBox 52">
            <a:extLst>
              <a:ext uri="{FF2B5EF4-FFF2-40B4-BE49-F238E27FC236}">
                <a16:creationId xmlns:a16="http://schemas.microsoft.com/office/drawing/2014/main" id="{DEA8459E-7CD3-462E-986D-68D89A96AD4A}"/>
              </a:ext>
            </a:extLst>
          </p:cNvPr>
          <p:cNvSpPr txBox="1"/>
          <p:nvPr/>
        </p:nvSpPr>
        <p:spPr>
          <a:xfrm>
            <a:off x="9684927" y="2463394"/>
            <a:ext cx="1205779" cy="461665"/>
          </a:xfrm>
          <a:prstGeom prst="rect">
            <a:avLst/>
          </a:prstGeom>
          <a:noFill/>
        </p:spPr>
        <p:txBody>
          <a:bodyPr wrap="none" rtlCol="0">
            <a:spAutoFit/>
          </a:bodyPr>
          <a:lstStyle/>
          <a:p>
            <a:pPr algn="l"/>
            <a:r>
              <a:rPr lang="en-GB" sz="2400" dirty="0">
                <a:solidFill>
                  <a:schemeClr val="accent5">
                    <a:lumMod val="50000"/>
                  </a:schemeClr>
                </a:solidFill>
              </a:rPr>
              <a:t>sixteen</a:t>
            </a:r>
          </a:p>
        </p:txBody>
      </p:sp>
      <p:sp>
        <p:nvSpPr>
          <p:cNvPr id="57" name="TextBox 56">
            <a:extLst>
              <a:ext uri="{FF2B5EF4-FFF2-40B4-BE49-F238E27FC236}">
                <a16:creationId xmlns:a16="http://schemas.microsoft.com/office/drawing/2014/main" id="{E4F9E886-8ACF-4115-A61D-75E914210E28}"/>
              </a:ext>
            </a:extLst>
          </p:cNvPr>
          <p:cNvSpPr txBox="1"/>
          <p:nvPr/>
        </p:nvSpPr>
        <p:spPr>
          <a:xfrm>
            <a:off x="221686" y="3242037"/>
            <a:ext cx="1220251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numbers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17-31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made up of a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combination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numbers in French:</a:t>
            </a:r>
          </a:p>
        </p:txBody>
      </p:sp>
      <p:sp>
        <p:nvSpPr>
          <p:cNvPr id="58" name="TextBox 57">
            <a:extLst>
              <a:ext uri="{FF2B5EF4-FFF2-40B4-BE49-F238E27FC236}">
                <a16:creationId xmlns:a16="http://schemas.microsoft.com/office/drawing/2014/main" id="{5FAFBC5A-1EF6-4C4B-A871-14AF0A1231D9}"/>
              </a:ext>
            </a:extLst>
          </p:cNvPr>
          <p:cNvSpPr txBox="1"/>
          <p:nvPr/>
        </p:nvSpPr>
        <p:spPr>
          <a:xfrm>
            <a:off x="562767" y="3701221"/>
            <a:ext cx="1660171" cy="461665"/>
          </a:xfrm>
          <a:prstGeom prst="rect">
            <a:avLst/>
          </a:prstGeom>
          <a:noFill/>
        </p:spPr>
        <p:txBody>
          <a:bodyPr wrap="square">
            <a:spAutoFit/>
          </a:bodyPr>
          <a:lstStyle/>
          <a:p>
            <a:r>
              <a:rPr lang="en-GB" sz="2400" b="1" dirty="0">
                <a:solidFill>
                  <a:srgbClr val="EE6000"/>
                </a:solidFill>
                <a:latin typeface="Century Gothic" panose="020F0302020204030204"/>
              </a:rPr>
              <a:t>d</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ix-sept</a:t>
            </a:r>
            <a:endParaRPr lang="fr-FR" dirty="0"/>
          </a:p>
        </p:txBody>
      </p:sp>
      <p:sp>
        <p:nvSpPr>
          <p:cNvPr id="59" name="TextBox 58">
            <a:extLst>
              <a:ext uri="{FF2B5EF4-FFF2-40B4-BE49-F238E27FC236}">
                <a16:creationId xmlns:a16="http://schemas.microsoft.com/office/drawing/2014/main" id="{999198EF-CB04-4111-92C1-FC2BC89426AB}"/>
              </a:ext>
            </a:extLst>
          </p:cNvPr>
          <p:cNvSpPr txBox="1"/>
          <p:nvPr/>
        </p:nvSpPr>
        <p:spPr>
          <a:xfrm>
            <a:off x="1965411" y="3701218"/>
            <a:ext cx="1755609" cy="461665"/>
          </a:xfrm>
          <a:prstGeom prst="rect">
            <a:avLst/>
          </a:prstGeom>
          <a:noFill/>
        </p:spPr>
        <p:txBody>
          <a:bodyPr wrap="none" rtlCol="0">
            <a:spAutoFit/>
          </a:bodyPr>
          <a:lstStyle/>
          <a:p>
            <a:pPr algn="l"/>
            <a:r>
              <a:rPr lang="en-GB" sz="2400" dirty="0">
                <a:solidFill>
                  <a:schemeClr val="accent5">
                    <a:lumMod val="50000"/>
                  </a:schemeClr>
                </a:solidFill>
              </a:rPr>
              <a:t>seventeen</a:t>
            </a:r>
          </a:p>
        </p:txBody>
      </p:sp>
      <p:sp>
        <p:nvSpPr>
          <p:cNvPr id="60" name="TextBox 59">
            <a:extLst>
              <a:ext uri="{FF2B5EF4-FFF2-40B4-BE49-F238E27FC236}">
                <a16:creationId xmlns:a16="http://schemas.microsoft.com/office/drawing/2014/main" id="{041E48C7-3A26-425E-B37F-C6A7EFDE7298}"/>
              </a:ext>
            </a:extLst>
          </p:cNvPr>
          <p:cNvSpPr txBox="1"/>
          <p:nvPr/>
        </p:nvSpPr>
        <p:spPr>
          <a:xfrm>
            <a:off x="4179096" y="3701218"/>
            <a:ext cx="1541079"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dix-</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huit</a:t>
            </a:r>
            <a:endParaRPr lang="fr-FR" dirty="0"/>
          </a:p>
        </p:txBody>
      </p:sp>
      <p:sp>
        <p:nvSpPr>
          <p:cNvPr id="61" name="TextBox 60">
            <a:extLst>
              <a:ext uri="{FF2B5EF4-FFF2-40B4-BE49-F238E27FC236}">
                <a16:creationId xmlns:a16="http://schemas.microsoft.com/office/drawing/2014/main" id="{F56C136C-5CDB-42B0-859B-E5E3918A36B0}"/>
              </a:ext>
            </a:extLst>
          </p:cNvPr>
          <p:cNvSpPr txBox="1"/>
          <p:nvPr/>
        </p:nvSpPr>
        <p:spPr>
          <a:xfrm>
            <a:off x="5500959" y="3701218"/>
            <a:ext cx="1532792" cy="461665"/>
          </a:xfrm>
          <a:prstGeom prst="rect">
            <a:avLst/>
          </a:prstGeom>
          <a:noFill/>
        </p:spPr>
        <p:txBody>
          <a:bodyPr wrap="none" rtlCol="0">
            <a:spAutoFit/>
          </a:bodyPr>
          <a:lstStyle/>
          <a:p>
            <a:pPr algn="l"/>
            <a:r>
              <a:rPr lang="en-GB" sz="2400" dirty="0">
                <a:solidFill>
                  <a:schemeClr val="accent5">
                    <a:lumMod val="50000"/>
                  </a:schemeClr>
                </a:solidFill>
              </a:rPr>
              <a:t>eighteen</a:t>
            </a:r>
          </a:p>
        </p:txBody>
      </p:sp>
      <p:sp>
        <p:nvSpPr>
          <p:cNvPr id="62" name="TextBox 61">
            <a:extLst>
              <a:ext uri="{FF2B5EF4-FFF2-40B4-BE49-F238E27FC236}">
                <a16:creationId xmlns:a16="http://schemas.microsoft.com/office/drawing/2014/main" id="{26DE9604-F325-45DD-A22C-65D1139FDF52}"/>
              </a:ext>
            </a:extLst>
          </p:cNvPr>
          <p:cNvSpPr txBox="1"/>
          <p:nvPr/>
        </p:nvSpPr>
        <p:spPr>
          <a:xfrm>
            <a:off x="7524012" y="3702004"/>
            <a:ext cx="1481815"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dix-</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neuf</a:t>
            </a:r>
            <a:endParaRPr lang="fr-FR" dirty="0"/>
          </a:p>
        </p:txBody>
      </p:sp>
      <p:sp>
        <p:nvSpPr>
          <p:cNvPr id="63" name="TextBox 62">
            <a:extLst>
              <a:ext uri="{FF2B5EF4-FFF2-40B4-BE49-F238E27FC236}">
                <a16:creationId xmlns:a16="http://schemas.microsoft.com/office/drawing/2014/main" id="{D2FEBAC1-2010-4572-877C-C7956934E813}"/>
              </a:ext>
            </a:extLst>
          </p:cNvPr>
          <p:cNvSpPr txBox="1"/>
          <p:nvPr/>
        </p:nvSpPr>
        <p:spPr>
          <a:xfrm>
            <a:off x="8928149" y="3702004"/>
            <a:ext cx="1513556" cy="461665"/>
          </a:xfrm>
          <a:prstGeom prst="rect">
            <a:avLst/>
          </a:prstGeom>
          <a:noFill/>
        </p:spPr>
        <p:txBody>
          <a:bodyPr wrap="none" rtlCol="0">
            <a:spAutoFit/>
          </a:bodyPr>
          <a:lstStyle/>
          <a:p>
            <a:pPr algn="l"/>
            <a:r>
              <a:rPr lang="en-GB" sz="2400" dirty="0">
                <a:solidFill>
                  <a:schemeClr val="accent5">
                    <a:lumMod val="50000"/>
                  </a:schemeClr>
                </a:solidFill>
              </a:rPr>
              <a:t>nineteen</a:t>
            </a:r>
          </a:p>
        </p:txBody>
      </p:sp>
      <p:sp>
        <p:nvSpPr>
          <p:cNvPr id="64" name="TextBox 63">
            <a:extLst>
              <a:ext uri="{FF2B5EF4-FFF2-40B4-BE49-F238E27FC236}">
                <a16:creationId xmlns:a16="http://schemas.microsoft.com/office/drawing/2014/main" id="{F83475A7-D976-432B-97D9-FE03205B9F83}"/>
              </a:ext>
            </a:extLst>
          </p:cNvPr>
          <p:cNvSpPr txBox="1"/>
          <p:nvPr/>
        </p:nvSpPr>
        <p:spPr>
          <a:xfrm>
            <a:off x="577463" y="4524963"/>
            <a:ext cx="1020817" cy="461665"/>
          </a:xfrm>
          <a:prstGeom prst="rect">
            <a:avLst/>
          </a:prstGeom>
          <a:noFill/>
        </p:spPr>
        <p:txBody>
          <a:bodyPr wrap="square">
            <a:spAutoFit/>
          </a:bodyPr>
          <a:lstStyle/>
          <a:p>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vingt</a:t>
            </a:r>
            <a:endParaRPr lang="fr-FR" dirty="0"/>
          </a:p>
        </p:txBody>
      </p:sp>
      <p:sp>
        <p:nvSpPr>
          <p:cNvPr id="65" name="TextBox 64">
            <a:extLst>
              <a:ext uri="{FF2B5EF4-FFF2-40B4-BE49-F238E27FC236}">
                <a16:creationId xmlns:a16="http://schemas.microsoft.com/office/drawing/2014/main" id="{918140AA-A59B-467C-A80E-DC3AB7E79903}"/>
              </a:ext>
            </a:extLst>
          </p:cNvPr>
          <p:cNvSpPr txBox="1"/>
          <p:nvPr/>
        </p:nvSpPr>
        <p:spPr>
          <a:xfrm>
            <a:off x="1583584" y="4524963"/>
            <a:ext cx="1202573" cy="461665"/>
          </a:xfrm>
          <a:prstGeom prst="rect">
            <a:avLst/>
          </a:prstGeom>
          <a:noFill/>
        </p:spPr>
        <p:txBody>
          <a:bodyPr wrap="none" rtlCol="0">
            <a:spAutoFit/>
          </a:bodyPr>
          <a:lstStyle/>
          <a:p>
            <a:pPr algn="l"/>
            <a:r>
              <a:rPr lang="en-GB" sz="2400" dirty="0">
                <a:solidFill>
                  <a:schemeClr val="accent5">
                    <a:lumMod val="50000"/>
                  </a:schemeClr>
                </a:solidFill>
              </a:rPr>
              <a:t>twenty</a:t>
            </a:r>
          </a:p>
        </p:txBody>
      </p:sp>
      <p:sp>
        <p:nvSpPr>
          <p:cNvPr id="66" name="TextBox 65">
            <a:extLst>
              <a:ext uri="{FF2B5EF4-FFF2-40B4-BE49-F238E27FC236}">
                <a16:creationId xmlns:a16="http://schemas.microsoft.com/office/drawing/2014/main" id="{EB0544D9-029D-4BB0-9A37-75299BCCA1D1}"/>
              </a:ext>
            </a:extLst>
          </p:cNvPr>
          <p:cNvSpPr txBox="1"/>
          <p:nvPr/>
        </p:nvSpPr>
        <p:spPr>
          <a:xfrm>
            <a:off x="6733072" y="4264027"/>
            <a:ext cx="4881465" cy="442674"/>
          </a:xfrm>
          <a:prstGeom prst="wedgeRoundRectCallout">
            <a:avLst>
              <a:gd name="adj1" fmla="val -22153"/>
              <a:gd name="adj2" fmla="val -66601"/>
              <a:gd name="adj3" fmla="val 16667"/>
            </a:avLst>
          </a:prstGeom>
          <a:solidFill>
            <a:srgbClr val="115076"/>
          </a:solidFill>
          <a:ln>
            <a:solidFill>
              <a:srgbClr val="EE6000"/>
            </a:solidFill>
          </a:ln>
        </p:spPr>
        <p:txBody>
          <a:bodyPr wrap="none" rtlCol="0">
            <a:spAutoFit/>
          </a:bodyPr>
          <a:lstStyle/>
          <a:p>
            <a:pPr algn="l"/>
            <a:r>
              <a:rPr lang="en-GB" sz="2000" dirty="0">
                <a:solidFill>
                  <a:schemeClr val="bg1"/>
                </a:solidFill>
              </a:rPr>
              <a:t>Add a </a:t>
            </a:r>
            <a:r>
              <a:rPr lang="en-GB" sz="2000" b="1" dirty="0">
                <a:solidFill>
                  <a:schemeClr val="bg1"/>
                </a:solidFill>
              </a:rPr>
              <a:t>hyphen</a:t>
            </a:r>
            <a:r>
              <a:rPr lang="en-GB" sz="2000" dirty="0">
                <a:solidFill>
                  <a:schemeClr val="bg1"/>
                </a:solidFill>
              </a:rPr>
              <a:t> between the numbers.</a:t>
            </a:r>
            <a:endParaRPr lang="en-GB" sz="2000" b="1" dirty="0">
              <a:solidFill>
                <a:schemeClr val="bg1"/>
              </a:solidFill>
            </a:endParaRPr>
          </a:p>
        </p:txBody>
      </p:sp>
      <p:sp>
        <p:nvSpPr>
          <p:cNvPr id="67" name="TextBox 66">
            <a:extLst>
              <a:ext uri="{FF2B5EF4-FFF2-40B4-BE49-F238E27FC236}">
                <a16:creationId xmlns:a16="http://schemas.microsoft.com/office/drawing/2014/main" id="{0C9BE998-535F-4E98-AD51-D852A6A7F384}"/>
              </a:ext>
            </a:extLst>
          </p:cNvPr>
          <p:cNvSpPr txBox="1"/>
          <p:nvPr/>
        </p:nvSpPr>
        <p:spPr>
          <a:xfrm>
            <a:off x="615530" y="4986628"/>
            <a:ext cx="1988871" cy="461665"/>
          </a:xfrm>
          <a:prstGeom prst="rect">
            <a:avLst/>
          </a:prstGeom>
          <a:noFill/>
        </p:spPr>
        <p:txBody>
          <a:bodyPr wrap="square">
            <a:spAutoFit/>
          </a:bodyPr>
          <a:lstStyle/>
          <a:p>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vingt</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-deux</a:t>
            </a:r>
            <a:endParaRPr lang="fr-FR" dirty="0"/>
          </a:p>
        </p:txBody>
      </p:sp>
      <p:sp>
        <p:nvSpPr>
          <p:cNvPr id="68" name="TextBox 67">
            <a:extLst>
              <a:ext uri="{FF2B5EF4-FFF2-40B4-BE49-F238E27FC236}">
                <a16:creationId xmlns:a16="http://schemas.microsoft.com/office/drawing/2014/main" id="{7B9D722C-1CB7-4135-8E82-712269FE269E}"/>
              </a:ext>
            </a:extLst>
          </p:cNvPr>
          <p:cNvSpPr txBox="1"/>
          <p:nvPr/>
        </p:nvSpPr>
        <p:spPr>
          <a:xfrm>
            <a:off x="2566334" y="4986628"/>
            <a:ext cx="1867819" cy="461665"/>
          </a:xfrm>
          <a:prstGeom prst="rect">
            <a:avLst/>
          </a:prstGeom>
          <a:noFill/>
        </p:spPr>
        <p:txBody>
          <a:bodyPr wrap="none" rtlCol="0">
            <a:spAutoFit/>
          </a:bodyPr>
          <a:lstStyle/>
          <a:p>
            <a:pPr algn="l"/>
            <a:r>
              <a:rPr lang="en-GB" sz="2400" dirty="0">
                <a:solidFill>
                  <a:schemeClr val="accent5">
                    <a:lumMod val="50000"/>
                  </a:schemeClr>
                </a:solidFill>
              </a:rPr>
              <a:t>twenty-two</a:t>
            </a:r>
          </a:p>
        </p:txBody>
      </p:sp>
      <p:sp>
        <p:nvSpPr>
          <p:cNvPr id="69" name="TextBox 68">
            <a:extLst>
              <a:ext uri="{FF2B5EF4-FFF2-40B4-BE49-F238E27FC236}">
                <a16:creationId xmlns:a16="http://schemas.microsoft.com/office/drawing/2014/main" id="{68A29BCE-14E8-4A96-91E2-C6638B22B58C}"/>
              </a:ext>
            </a:extLst>
          </p:cNvPr>
          <p:cNvSpPr txBox="1"/>
          <p:nvPr/>
        </p:nvSpPr>
        <p:spPr>
          <a:xfrm>
            <a:off x="4835068" y="4937043"/>
            <a:ext cx="1260932" cy="461665"/>
          </a:xfrm>
          <a:prstGeom prst="rect">
            <a:avLst/>
          </a:prstGeom>
          <a:noFill/>
        </p:spPr>
        <p:txBody>
          <a:bodyPr wrap="square">
            <a:spAutoFit/>
          </a:bodyPr>
          <a:lstStyle/>
          <a:p>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trente</a:t>
            </a:r>
            <a:endParaRPr lang="fr-FR" dirty="0"/>
          </a:p>
        </p:txBody>
      </p:sp>
      <p:sp>
        <p:nvSpPr>
          <p:cNvPr id="70" name="TextBox 69">
            <a:extLst>
              <a:ext uri="{FF2B5EF4-FFF2-40B4-BE49-F238E27FC236}">
                <a16:creationId xmlns:a16="http://schemas.microsoft.com/office/drawing/2014/main" id="{61D913FC-2F29-44F5-98AB-1E0A463174C6}"/>
              </a:ext>
            </a:extLst>
          </p:cNvPr>
          <p:cNvSpPr txBox="1"/>
          <p:nvPr/>
        </p:nvSpPr>
        <p:spPr>
          <a:xfrm>
            <a:off x="5924334" y="4937043"/>
            <a:ext cx="899605" cy="461665"/>
          </a:xfrm>
          <a:prstGeom prst="rect">
            <a:avLst/>
          </a:prstGeom>
          <a:noFill/>
        </p:spPr>
        <p:txBody>
          <a:bodyPr wrap="none" rtlCol="0">
            <a:spAutoFit/>
          </a:bodyPr>
          <a:lstStyle/>
          <a:p>
            <a:pPr algn="l"/>
            <a:r>
              <a:rPr lang="en-GB" sz="2400" dirty="0">
                <a:solidFill>
                  <a:schemeClr val="accent5">
                    <a:lumMod val="50000"/>
                  </a:schemeClr>
                </a:solidFill>
              </a:rPr>
              <a:t>thirty</a:t>
            </a:r>
          </a:p>
        </p:txBody>
      </p:sp>
      <p:sp>
        <p:nvSpPr>
          <p:cNvPr id="71" name="TextBox 70">
            <a:extLst>
              <a:ext uri="{FF2B5EF4-FFF2-40B4-BE49-F238E27FC236}">
                <a16:creationId xmlns:a16="http://schemas.microsoft.com/office/drawing/2014/main" id="{CC9AE98F-F9EC-430A-AC42-EF894D6666A4}"/>
              </a:ext>
            </a:extLst>
          </p:cNvPr>
          <p:cNvSpPr txBox="1"/>
          <p:nvPr/>
        </p:nvSpPr>
        <p:spPr>
          <a:xfrm>
            <a:off x="4873135" y="5398708"/>
            <a:ext cx="1988871" cy="461665"/>
          </a:xfrm>
          <a:prstGeom prst="rect">
            <a:avLst/>
          </a:prstGeom>
          <a:noFill/>
        </p:spPr>
        <p:txBody>
          <a:bodyPr wrap="square">
            <a:spAutoFit/>
          </a:bodyPr>
          <a:lstStyle/>
          <a:p>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trente</a:t>
            </a:r>
            <a:r>
              <a:rPr lang="en-GB" sz="2400" b="1" dirty="0">
                <a:solidFill>
                  <a:srgbClr val="EE6000"/>
                </a:solidFill>
                <a:latin typeface="Century Gothic" panose="020F0302020204030204"/>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et un</a:t>
            </a:r>
            <a:endParaRPr lang="fr-FR" dirty="0"/>
          </a:p>
        </p:txBody>
      </p:sp>
      <p:sp>
        <p:nvSpPr>
          <p:cNvPr id="72" name="TextBox 71">
            <a:extLst>
              <a:ext uri="{FF2B5EF4-FFF2-40B4-BE49-F238E27FC236}">
                <a16:creationId xmlns:a16="http://schemas.microsoft.com/office/drawing/2014/main" id="{259D2C5C-480F-4433-A278-34F8C4A9E120}"/>
              </a:ext>
            </a:extLst>
          </p:cNvPr>
          <p:cNvSpPr txBox="1"/>
          <p:nvPr/>
        </p:nvSpPr>
        <p:spPr>
          <a:xfrm>
            <a:off x="6823939" y="5398708"/>
            <a:ext cx="1592103" cy="461665"/>
          </a:xfrm>
          <a:prstGeom prst="rect">
            <a:avLst/>
          </a:prstGeom>
          <a:noFill/>
        </p:spPr>
        <p:txBody>
          <a:bodyPr wrap="none" rtlCol="0">
            <a:spAutoFit/>
          </a:bodyPr>
          <a:lstStyle/>
          <a:p>
            <a:pPr algn="l"/>
            <a:r>
              <a:rPr lang="en-GB" sz="2400" dirty="0">
                <a:solidFill>
                  <a:schemeClr val="accent5">
                    <a:lumMod val="50000"/>
                  </a:schemeClr>
                </a:solidFill>
              </a:rPr>
              <a:t>thirty-one</a:t>
            </a:r>
          </a:p>
        </p:txBody>
      </p:sp>
      <p:sp>
        <p:nvSpPr>
          <p:cNvPr id="73" name="TextBox 72">
            <a:extLst>
              <a:ext uri="{FF2B5EF4-FFF2-40B4-BE49-F238E27FC236}">
                <a16:creationId xmlns:a16="http://schemas.microsoft.com/office/drawing/2014/main" id="{FA4F4389-6F45-45F3-BE0C-756ECE38D3E1}"/>
              </a:ext>
            </a:extLst>
          </p:cNvPr>
          <p:cNvSpPr txBox="1"/>
          <p:nvPr/>
        </p:nvSpPr>
        <p:spPr>
          <a:xfrm>
            <a:off x="4330353" y="5869378"/>
            <a:ext cx="2415135" cy="442674"/>
          </a:xfrm>
          <a:prstGeom prst="wedgeRoundRectCallout">
            <a:avLst>
              <a:gd name="adj1" fmla="val 20905"/>
              <a:gd name="adj2" fmla="val -66601"/>
              <a:gd name="adj3" fmla="val 16667"/>
            </a:avLst>
          </a:prstGeom>
          <a:solidFill>
            <a:srgbClr val="115076"/>
          </a:solidFill>
          <a:ln>
            <a:solidFill>
              <a:srgbClr val="EE6000"/>
            </a:solidFill>
          </a:ln>
        </p:spPr>
        <p:txBody>
          <a:bodyPr wrap="none" rtlCol="0">
            <a:spAutoFit/>
          </a:bodyPr>
          <a:lstStyle/>
          <a:p>
            <a:pPr algn="l"/>
            <a:r>
              <a:rPr lang="en-GB" sz="2000" dirty="0">
                <a:solidFill>
                  <a:schemeClr val="bg1"/>
                </a:solidFill>
              </a:rPr>
              <a:t>Add </a:t>
            </a:r>
            <a:r>
              <a:rPr lang="en-GB" sz="2000" b="1" dirty="0">
                <a:solidFill>
                  <a:schemeClr val="bg1"/>
                </a:solidFill>
              </a:rPr>
              <a:t>et</a:t>
            </a:r>
            <a:r>
              <a:rPr lang="en-GB" sz="2000" dirty="0">
                <a:solidFill>
                  <a:schemeClr val="bg1"/>
                </a:solidFill>
              </a:rPr>
              <a:t> before </a:t>
            </a:r>
            <a:r>
              <a:rPr lang="en-GB" sz="2000" b="1" dirty="0">
                <a:solidFill>
                  <a:schemeClr val="bg1"/>
                </a:solidFill>
              </a:rPr>
              <a:t>un.</a:t>
            </a:r>
          </a:p>
        </p:txBody>
      </p:sp>
    </p:spTree>
    <p:extLst>
      <p:ext uri="{BB962C8B-B14F-4D97-AF65-F5344CB8AC3E}">
        <p14:creationId xmlns:p14="http://schemas.microsoft.com/office/powerpoint/2010/main" val="407720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500"/>
                                        <p:tgtEl>
                                          <p:spTgt spid="60"/>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500"/>
                                        <p:tgtEl>
                                          <p:spTgt spid="6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4"/>
                                        </p:tgtEl>
                                        <p:attrNameLst>
                                          <p:attrName>style.visibility</p:attrName>
                                        </p:attrNameLst>
                                      </p:cBhvr>
                                      <p:to>
                                        <p:strVal val="visible"/>
                                      </p:to>
                                    </p:set>
                                    <p:animEffect transition="in" filter="fade">
                                      <p:cBhvr>
                                        <p:cTn id="84" dur="500"/>
                                        <p:tgtEl>
                                          <p:spTgt spid="6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67"/>
                                        </p:tgtEl>
                                        <p:attrNameLst>
                                          <p:attrName>style.visibility</p:attrName>
                                        </p:attrNameLst>
                                      </p:cBhvr>
                                      <p:to>
                                        <p:strVal val="visible"/>
                                      </p:to>
                                    </p:set>
                                    <p:animEffect transition="in" filter="fade">
                                      <p:cBhvr>
                                        <p:cTn id="93" dur="500"/>
                                        <p:tgtEl>
                                          <p:spTgt spid="67"/>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68"/>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fade">
                                      <p:cBhvr>
                                        <p:cTn id="102" dur="500"/>
                                        <p:tgtEl>
                                          <p:spTgt spid="69"/>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animEffect transition="in" filter="fade">
                                      <p:cBhvr>
                                        <p:cTn id="111" dur="500"/>
                                        <p:tgtEl>
                                          <p:spTgt spid="71"/>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72"/>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0" grpId="0"/>
      <p:bldP spid="42" grpId="0"/>
      <p:bldP spid="43" grpId="0"/>
      <p:bldP spid="47" grpId="0"/>
      <p:bldP spid="48" grpId="0"/>
      <p:bldP spid="52" grpId="0"/>
      <p:bldP spid="53" grpId="0"/>
      <p:bldP spid="57" grpId="0"/>
      <p:bldP spid="58" grpId="0"/>
      <p:bldP spid="59" grpId="0"/>
      <p:bldP spid="60" grpId="0"/>
      <p:bldP spid="61" grpId="0"/>
      <p:bldP spid="62" grpId="0"/>
      <p:bldP spid="63" grpId="0"/>
      <p:bldP spid="64" grpId="0"/>
      <p:bldP spid="65" grpId="0"/>
      <p:bldP spid="66" grpId="0" animBg="1"/>
      <p:bldP spid="67" grpId="0"/>
      <p:bldP spid="68" grpId="0"/>
      <p:bldP spid="69" grpId="0"/>
      <p:bldP spid="70" grpId="0"/>
      <p:bldP spid="71" grpId="0"/>
      <p:bldP spid="72" grpId="0"/>
      <p:bldP spid="7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31532" y="50522"/>
            <a:ext cx="10515600" cy="1325563"/>
          </a:xfrm>
        </p:spPr>
        <p:txBody>
          <a:bodyPr/>
          <a:lstStyle/>
          <a:p>
            <a:pPr lvl="0">
              <a:lnSpc>
                <a:spcPct val="100000"/>
              </a:lnSpc>
              <a:spcBef>
                <a:spcPts val="0"/>
              </a:spcBef>
            </a:pPr>
            <a:r>
              <a:rPr lang="en-GB" sz="10000" b="1" dirty="0" err="1">
                <a:solidFill>
                  <a:srgbClr val="1F4E79"/>
                </a:solidFill>
                <a:latin typeface="Century Gothic" panose="020B0502020202020204" pitchFamily="34" charset="0"/>
                <a:ea typeface="+mn-ea"/>
              </a:rPr>
              <a:t>em</a:t>
            </a:r>
            <a:r>
              <a:rPr lang="en-GB" sz="10000" b="1" dirty="0">
                <a:solidFill>
                  <a:srgbClr val="1F4E79"/>
                </a:solidFill>
                <a:latin typeface="Century Gothic" panose="020B0502020202020204" pitchFamily="34" charset="0"/>
                <a:ea typeface="+mn-ea"/>
              </a:rPr>
              <a:t>/am</a:t>
            </a:r>
            <a:endParaRPr lang="en-US" sz="10000" dirty="0"/>
          </a:p>
        </p:txBody>
      </p:sp>
      <p:sp>
        <p:nvSpPr>
          <p:cNvPr id="4" name="TextBox 3"/>
          <p:cNvSpPr txBox="1"/>
          <p:nvPr/>
        </p:nvSpPr>
        <p:spPr>
          <a:xfrm>
            <a:off x="3859205" y="4407376"/>
            <a:ext cx="478528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em</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ps</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clock face">
            <a:extLst>
              <a:ext uri="{FF2B5EF4-FFF2-40B4-BE49-F238E27FC236}">
                <a16:creationId xmlns:a16="http://schemas.microsoft.com/office/drawing/2014/main" id="{969BE69C-0337-4B28-AA73-2C7251FBA2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895777" y="1483867"/>
            <a:ext cx="2604358" cy="26043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936C1C-1A24-4C7A-9AE7-C03534A8F8DC}"/>
              </a:ext>
            </a:extLst>
          </p:cNvPr>
          <p:cNvSpPr txBox="1"/>
          <p:nvPr/>
        </p:nvSpPr>
        <p:spPr>
          <a:xfrm>
            <a:off x="4831515" y="4088225"/>
            <a:ext cx="284066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a:t>
            </a:r>
          </a:p>
        </p:txBody>
      </p:sp>
    </p:spTree>
    <p:extLst>
      <p:ext uri="{BB962C8B-B14F-4D97-AF65-F5344CB8AC3E}">
        <p14:creationId xmlns:p14="http://schemas.microsoft.com/office/powerpoint/2010/main" val="270209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m temp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em temps.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62863" cy="707849"/>
          </a:xfrm>
        </p:spPr>
        <p:txBody>
          <a:bodyPr>
            <a:normAutofit/>
          </a:bodyPr>
          <a:lstStyle/>
          <a:p>
            <a:r>
              <a:rPr lang="en-GB" sz="3600" b="1" dirty="0">
                <a:solidFill>
                  <a:schemeClr val="bg1"/>
                </a:solidFill>
              </a:rPr>
              <a:t>Les </a:t>
            </a:r>
            <a:r>
              <a:rPr lang="en-GB" sz="3600" b="1" dirty="0" err="1">
                <a:solidFill>
                  <a:schemeClr val="bg1"/>
                </a:solidFill>
              </a:rPr>
              <a:t>nombres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9608025" y="249870"/>
            <a:ext cx="230189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hlinkClick r:id="" action="ppaction://noaction">
              <a:snd r:embed="rId4" name="1 dix-sept.wav"/>
            </a:hlinkClick>
            <a:extLst>
              <a:ext uri="{FF2B5EF4-FFF2-40B4-BE49-F238E27FC236}">
                <a16:creationId xmlns:a16="http://schemas.microsoft.com/office/drawing/2014/main" id="{27A1227B-1AA2-43D6-A5B4-26D722EFC076}"/>
              </a:ext>
            </a:extLst>
          </p:cNvPr>
          <p:cNvSpPr/>
          <p:nvPr/>
        </p:nvSpPr>
        <p:spPr>
          <a:xfrm>
            <a:off x="2150292" y="161524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a</a:t>
            </a:r>
          </a:p>
        </p:txBody>
      </p:sp>
      <p:sp>
        <p:nvSpPr>
          <p:cNvPr id="11" name="Rectangle 10">
            <a:hlinkClick r:id="" action="ppaction://noaction">
              <a:snd r:embed="rId5" name="2 vingt et un.wav"/>
            </a:hlinkClick>
            <a:extLst>
              <a:ext uri="{FF2B5EF4-FFF2-40B4-BE49-F238E27FC236}">
                <a16:creationId xmlns:a16="http://schemas.microsoft.com/office/drawing/2014/main" id="{3835EDD0-C945-45CA-B8DF-73A66E9DCCD5}"/>
              </a:ext>
            </a:extLst>
          </p:cNvPr>
          <p:cNvSpPr/>
          <p:nvPr/>
        </p:nvSpPr>
        <p:spPr>
          <a:xfrm>
            <a:off x="2150292" y="217392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b</a:t>
            </a:r>
          </a:p>
        </p:txBody>
      </p:sp>
      <p:sp>
        <p:nvSpPr>
          <p:cNvPr id="12" name="Rectangle 11">
            <a:hlinkClick r:id="" action="ppaction://noaction">
              <a:snd r:embed="rId6" name="3 vingt huit.wav"/>
            </a:hlinkClick>
            <a:extLst>
              <a:ext uri="{FF2B5EF4-FFF2-40B4-BE49-F238E27FC236}">
                <a16:creationId xmlns:a16="http://schemas.microsoft.com/office/drawing/2014/main" id="{593BA820-84BB-448F-8A3D-34B716848961}"/>
              </a:ext>
            </a:extLst>
          </p:cNvPr>
          <p:cNvSpPr/>
          <p:nvPr/>
        </p:nvSpPr>
        <p:spPr>
          <a:xfrm>
            <a:off x="2150292" y="273260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c</a:t>
            </a:r>
          </a:p>
        </p:txBody>
      </p:sp>
      <p:sp>
        <p:nvSpPr>
          <p:cNvPr id="13" name="Rectangle 12">
            <a:hlinkClick r:id="" action="ppaction://noaction">
              <a:snd r:embed="rId7" name="4 quatorze.wav"/>
            </a:hlinkClick>
            <a:extLst>
              <a:ext uri="{FF2B5EF4-FFF2-40B4-BE49-F238E27FC236}">
                <a16:creationId xmlns:a16="http://schemas.microsoft.com/office/drawing/2014/main" id="{B53BA2FA-5F5E-494D-9EFE-8A8D673E847F}"/>
              </a:ext>
            </a:extLst>
          </p:cNvPr>
          <p:cNvSpPr/>
          <p:nvPr/>
        </p:nvSpPr>
        <p:spPr>
          <a:xfrm>
            <a:off x="2150292" y="329128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d</a:t>
            </a:r>
            <a:endParaRPr lang="fr-FR" b="1" dirty="0"/>
          </a:p>
        </p:txBody>
      </p:sp>
      <p:sp>
        <p:nvSpPr>
          <p:cNvPr id="14" name="Rectangle 13">
            <a:hlinkClick r:id="" action="ppaction://noaction">
              <a:snd r:embed="rId8" name="5 trente.wav"/>
            </a:hlinkClick>
            <a:extLst>
              <a:ext uri="{FF2B5EF4-FFF2-40B4-BE49-F238E27FC236}">
                <a16:creationId xmlns:a16="http://schemas.microsoft.com/office/drawing/2014/main" id="{DADF35BC-A73C-4570-AC9F-9732F8E8E449}"/>
              </a:ext>
            </a:extLst>
          </p:cNvPr>
          <p:cNvSpPr/>
          <p:nvPr/>
        </p:nvSpPr>
        <p:spPr>
          <a:xfrm>
            <a:off x="2150292" y="384996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e</a:t>
            </a:r>
          </a:p>
        </p:txBody>
      </p:sp>
      <p:sp>
        <p:nvSpPr>
          <p:cNvPr id="15" name="Rectangle 14">
            <a:hlinkClick r:id="" action="ppaction://noaction">
              <a:snd r:embed="rId9" name="6 vingt-cinq.wav"/>
            </a:hlinkClick>
            <a:extLst>
              <a:ext uri="{FF2B5EF4-FFF2-40B4-BE49-F238E27FC236}">
                <a16:creationId xmlns:a16="http://schemas.microsoft.com/office/drawing/2014/main" id="{9CB39556-96B8-4B4C-8AA5-BC046B07436D}"/>
              </a:ext>
            </a:extLst>
          </p:cNvPr>
          <p:cNvSpPr/>
          <p:nvPr/>
        </p:nvSpPr>
        <p:spPr>
          <a:xfrm>
            <a:off x="2150292" y="440864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f</a:t>
            </a:r>
          </a:p>
        </p:txBody>
      </p:sp>
      <p:sp>
        <p:nvSpPr>
          <p:cNvPr id="16" name="Rectangle 15">
            <a:hlinkClick r:id="" action="ppaction://noaction">
              <a:snd r:embed="rId10" name="7 seize.wav"/>
            </a:hlinkClick>
            <a:extLst>
              <a:ext uri="{FF2B5EF4-FFF2-40B4-BE49-F238E27FC236}">
                <a16:creationId xmlns:a16="http://schemas.microsoft.com/office/drawing/2014/main" id="{8DC25A93-C0F3-46FA-9E08-1061CF946BFB}"/>
              </a:ext>
            </a:extLst>
          </p:cNvPr>
          <p:cNvSpPr/>
          <p:nvPr/>
        </p:nvSpPr>
        <p:spPr>
          <a:xfrm>
            <a:off x="2150292" y="496732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g</a:t>
            </a:r>
          </a:p>
        </p:txBody>
      </p:sp>
      <p:sp>
        <p:nvSpPr>
          <p:cNvPr id="17" name="Rectangle 16">
            <a:hlinkClick r:id="" action="ppaction://noaction">
              <a:snd r:embed="rId11" name="8 vingt-trois.wav"/>
            </a:hlinkClick>
            <a:extLst>
              <a:ext uri="{FF2B5EF4-FFF2-40B4-BE49-F238E27FC236}">
                <a16:creationId xmlns:a16="http://schemas.microsoft.com/office/drawing/2014/main" id="{488293DB-AA0F-4719-BF97-02609AA93BBB}"/>
              </a:ext>
            </a:extLst>
          </p:cNvPr>
          <p:cNvSpPr/>
          <p:nvPr/>
        </p:nvSpPr>
        <p:spPr>
          <a:xfrm>
            <a:off x="2150292" y="5526003"/>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sp>
        <p:nvSpPr>
          <p:cNvPr id="63" name="Rectangle 62">
            <a:hlinkClick r:id="" action="ppaction://noaction">
              <a:snd r:embed="rId12" name="9 vingt-nuf.wav"/>
            </a:hlinkClick>
            <a:extLst>
              <a:ext uri="{FF2B5EF4-FFF2-40B4-BE49-F238E27FC236}">
                <a16:creationId xmlns:a16="http://schemas.microsoft.com/office/drawing/2014/main" id="{DC88B33A-4A19-480B-913F-5B56B3644117}"/>
              </a:ext>
            </a:extLst>
          </p:cNvPr>
          <p:cNvSpPr/>
          <p:nvPr/>
        </p:nvSpPr>
        <p:spPr>
          <a:xfrm>
            <a:off x="6354757" y="1591183"/>
            <a:ext cx="482400" cy="52938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i</a:t>
            </a:r>
          </a:p>
        </p:txBody>
      </p:sp>
      <p:sp>
        <p:nvSpPr>
          <p:cNvPr id="64" name="Rectangle 63">
            <a:hlinkClick r:id="" action="ppaction://noaction">
              <a:snd r:embed="rId13" name="10 treize.wav"/>
            </a:hlinkClick>
            <a:extLst>
              <a:ext uri="{FF2B5EF4-FFF2-40B4-BE49-F238E27FC236}">
                <a16:creationId xmlns:a16="http://schemas.microsoft.com/office/drawing/2014/main" id="{1FD4DC01-5C8A-4345-A1F9-E6BB19B7E635}"/>
              </a:ext>
            </a:extLst>
          </p:cNvPr>
          <p:cNvSpPr/>
          <p:nvPr/>
        </p:nvSpPr>
        <p:spPr>
          <a:xfrm>
            <a:off x="6354757" y="217392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j</a:t>
            </a:r>
          </a:p>
        </p:txBody>
      </p:sp>
      <p:sp>
        <p:nvSpPr>
          <p:cNvPr id="65" name="Rectangle 64">
            <a:hlinkClick r:id="" action="ppaction://noaction">
              <a:snd r:embed="rId14" name="11 trente-et-un.wav"/>
            </a:hlinkClick>
            <a:extLst>
              <a:ext uri="{FF2B5EF4-FFF2-40B4-BE49-F238E27FC236}">
                <a16:creationId xmlns:a16="http://schemas.microsoft.com/office/drawing/2014/main" id="{886E04DB-2F8A-4B82-BC74-859E87444545}"/>
              </a:ext>
            </a:extLst>
          </p:cNvPr>
          <p:cNvSpPr/>
          <p:nvPr/>
        </p:nvSpPr>
        <p:spPr>
          <a:xfrm>
            <a:off x="6354757" y="273260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k</a:t>
            </a:r>
          </a:p>
        </p:txBody>
      </p:sp>
      <p:sp>
        <p:nvSpPr>
          <p:cNvPr id="66" name="Rectangle 65">
            <a:hlinkClick r:id="" action="ppaction://noaction">
              <a:snd r:embed="rId15" name="12 vingt-deux.wav"/>
            </a:hlinkClick>
            <a:extLst>
              <a:ext uri="{FF2B5EF4-FFF2-40B4-BE49-F238E27FC236}">
                <a16:creationId xmlns:a16="http://schemas.microsoft.com/office/drawing/2014/main" id="{46BFEF6D-5C8E-46A8-85AD-5042087C9480}"/>
              </a:ext>
            </a:extLst>
          </p:cNvPr>
          <p:cNvSpPr/>
          <p:nvPr/>
        </p:nvSpPr>
        <p:spPr>
          <a:xfrm>
            <a:off x="6354757" y="329128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l</a:t>
            </a:r>
          </a:p>
        </p:txBody>
      </p:sp>
      <p:sp>
        <p:nvSpPr>
          <p:cNvPr id="67" name="Rectangle 66">
            <a:hlinkClick r:id="" action="ppaction://noaction">
              <a:snd r:embed="rId16" name="13 dix-huit.wav"/>
            </a:hlinkClick>
            <a:extLst>
              <a:ext uri="{FF2B5EF4-FFF2-40B4-BE49-F238E27FC236}">
                <a16:creationId xmlns:a16="http://schemas.microsoft.com/office/drawing/2014/main" id="{BF0FB49E-E73D-4319-AFA1-9D2ABCFB0986}"/>
              </a:ext>
            </a:extLst>
          </p:cNvPr>
          <p:cNvSpPr/>
          <p:nvPr/>
        </p:nvSpPr>
        <p:spPr>
          <a:xfrm>
            <a:off x="6354757" y="384996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m</a:t>
            </a:r>
          </a:p>
        </p:txBody>
      </p:sp>
      <p:sp>
        <p:nvSpPr>
          <p:cNvPr id="68" name="Rectangle 67">
            <a:hlinkClick r:id="" action="ppaction://noaction">
              <a:snd r:embed="rId17" name="14 vingt-quatre.wav"/>
            </a:hlinkClick>
            <a:extLst>
              <a:ext uri="{FF2B5EF4-FFF2-40B4-BE49-F238E27FC236}">
                <a16:creationId xmlns:a16="http://schemas.microsoft.com/office/drawing/2014/main" id="{1B9152F0-A263-4D42-9979-407B9650AC3C}"/>
              </a:ext>
            </a:extLst>
          </p:cNvPr>
          <p:cNvSpPr/>
          <p:nvPr/>
        </p:nvSpPr>
        <p:spPr>
          <a:xfrm>
            <a:off x="6354757" y="440864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n</a:t>
            </a:r>
          </a:p>
        </p:txBody>
      </p:sp>
      <p:sp>
        <p:nvSpPr>
          <p:cNvPr id="69" name="Rectangle 68">
            <a:hlinkClick r:id="" action="ppaction://noaction">
              <a:snd r:embed="rId18" name="15 vingt.wav"/>
            </a:hlinkClick>
            <a:extLst>
              <a:ext uri="{FF2B5EF4-FFF2-40B4-BE49-F238E27FC236}">
                <a16:creationId xmlns:a16="http://schemas.microsoft.com/office/drawing/2014/main" id="{3015ACFE-085B-4C8F-A9DC-1FB7D1A7EDBE}"/>
              </a:ext>
            </a:extLst>
          </p:cNvPr>
          <p:cNvSpPr/>
          <p:nvPr/>
        </p:nvSpPr>
        <p:spPr>
          <a:xfrm>
            <a:off x="6354757" y="496732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o</a:t>
            </a:r>
          </a:p>
        </p:txBody>
      </p:sp>
      <p:sp>
        <p:nvSpPr>
          <p:cNvPr id="70" name="Rectangle 69">
            <a:hlinkClick r:id="" action="ppaction://noaction">
              <a:snd r:embed="rId19" name="16 dix-neuf#.wav"/>
            </a:hlinkClick>
            <a:extLst>
              <a:ext uri="{FF2B5EF4-FFF2-40B4-BE49-F238E27FC236}">
                <a16:creationId xmlns:a16="http://schemas.microsoft.com/office/drawing/2014/main" id="{8A6018A3-8677-44F0-A8E3-1791E07181C2}"/>
              </a:ext>
            </a:extLst>
          </p:cNvPr>
          <p:cNvSpPr/>
          <p:nvPr/>
        </p:nvSpPr>
        <p:spPr>
          <a:xfrm>
            <a:off x="6354757" y="5526003"/>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p</a:t>
            </a:r>
          </a:p>
        </p:txBody>
      </p:sp>
      <p:sp>
        <p:nvSpPr>
          <p:cNvPr id="6" name="TextBox 5">
            <a:extLst>
              <a:ext uri="{FF2B5EF4-FFF2-40B4-BE49-F238E27FC236}">
                <a16:creationId xmlns:a16="http://schemas.microsoft.com/office/drawing/2014/main" id="{F3E11188-B433-5A4A-A669-78C0EE9B8445}"/>
              </a:ext>
            </a:extLst>
          </p:cNvPr>
          <p:cNvSpPr txBox="1"/>
          <p:nvPr/>
        </p:nvSpPr>
        <p:spPr>
          <a:xfrm>
            <a:off x="2885485" y="1615246"/>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17</a:t>
            </a:r>
          </a:p>
        </p:txBody>
      </p:sp>
      <p:sp>
        <p:nvSpPr>
          <p:cNvPr id="20" name="TextBox 19">
            <a:extLst>
              <a:ext uri="{FF2B5EF4-FFF2-40B4-BE49-F238E27FC236}">
                <a16:creationId xmlns:a16="http://schemas.microsoft.com/office/drawing/2014/main" id="{D9D0EBAE-71E6-4BF7-BE1B-81F13960E055}"/>
              </a:ext>
            </a:extLst>
          </p:cNvPr>
          <p:cNvSpPr txBox="1"/>
          <p:nvPr/>
        </p:nvSpPr>
        <p:spPr>
          <a:xfrm>
            <a:off x="3630297" y="1613413"/>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ix-sept</a:t>
            </a:r>
          </a:p>
        </p:txBody>
      </p:sp>
      <p:sp>
        <p:nvSpPr>
          <p:cNvPr id="21" name="TextBox 20">
            <a:extLst>
              <a:ext uri="{FF2B5EF4-FFF2-40B4-BE49-F238E27FC236}">
                <a16:creationId xmlns:a16="http://schemas.microsoft.com/office/drawing/2014/main" id="{B64832EE-6BFD-46E7-A2DF-B83F8EE3AF8B}"/>
              </a:ext>
            </a:extLst>
          </p:cNvPr>
          <p:cNvSpPr txBox="1"/>
          <p:nvPr/>
        </p:nvSpPr>
        <p:spPr>
          <a:xfrm>
            <a:off x="2885485" y="2214076"/>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21</a:t>
            </a:r>
          </a:p>
        </p:txBody>
      </p:sp>
      <p:sp>
        <p:nvSpPr>
          <p:cNvPr id="22" name="TextBox 21">
            <a:extLst>
              <a:ext uri="{FF2B5EF4-FFF2-40B4-BE49-F238E27FC236}">
                <a16:creationId xmlns:a16="http://schemas.microsoft.com/office/drawing/2014/main" id="{E11BC407-B0B3-4E87-93F4-2D5DCB309CF7}"/>
              </a:ext>
            </a:extLst>
          </p:cNvPr>
          <p:cNvSpPr txBox="1"/>
          <p:nvPr/>
        </p:nvSpPr>
        <p:spPr>
          <a:xfrm>
            <a:off x="3630297" y="2212243"/>
            <a:ext cx="203256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vingt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-et-un</a:t>
            </a:r>
          </a:p>
        </p:txBody>
      </p:sp>
      <p:sp>
        <p:nvSpPr>
          <p:cNvPr id="23" name="TextBox 22">
            <a:extLst>
              <a:ext uri="{FF2B5EF4-FFF2-40B4-BE49-F238E27FC236}">
                <a16:creationId xmlns:a16="http://schemas.microsoft.com/office/drawing/2014/main" id="{D9A9E33B-3172-43F2-8403-4ABDFDD8184E}"/>
              </a:ext>
            </a:extLst>
          </p:cNvPr>
          <p:cNvSpPr txBox="1"/>
          <p:nvPr/>
        </p:nvSpPr>
        <p:spPr>
          <a:xfrm>
            <a:off x="2875073" y="2748913"/>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28</a:t>
            </a:r>
          </a:p>
        </p:txBody>
      </p:sp>
      <p:sp>
        <p:nvSpPr>
          <p:cNvPr id="24" name="TextBox 23">
            <a:extLst>
              <a:ext uri="{FF2B5EF4-FFF2-40B4-BE49-F238E27FC236}">
                <a16:creationId xmlns:a16="http://schemas.microsoft.com/office/drawing/2014/main" id="{CD7439DB-BCA2-4883-9450-465B7881D6A3}"/>
              </a:ext>
            </a:extLst>
          </p:cNvPr>
          <p:cNvSpPr txBox="1"/>
          <p:nvPr/>
        </p:nvSpPr>
        <p:spPr>
          <a:xfrm>
            <a:off x="3619885" y="2747080"/>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noProof="0" dirty="0" err="1">
                <a:solidFill>
                  <a:srgbClr val="4472C4">
                    <a:lumMod val="50000"/>
                  </a:srgbClr>
                </a:solidFill>
                <a:latin typeface="Century Gothic" panose="020F0302020204030204"/>
              </a:rPr>
              <a:t>vingt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-huit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4C18F42C-A0A3-4776-A7C1-E4F71535F3E8}"/>
              </a:ext>
            </a:extLst>
          </p:cNvPr>
          <p:cNvSpPr txBox="1"/>
          <p:nvPr/>
        </p:nvSpPr>
        <p:spPr>
          <a:xfrm>
            <a:off x="2864661" y="3345910"/>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14</a:t>
            </a:r>
          </a:p>
        </p:txBody>
      </p:sp>
      <p:sp>
        <p:nvSpPr>
          <p:cNvPr id="26" name="TextBox 25">
            <a:extLst>
              <a:ext uri="{FF2B5EF4-FFF2-40B4-BE49-F238E27FC236}">
                <a16:creationId xmlns:a16="http://schemas.microsoft.com/office/drawing/2014/main" id="{343FE4F3-C58E-41A2-98DF-2C5D30BF91C3}"/>
              </a:ext>
            </a:extLst>
          </p:cNvPr>
          <p:cNvSpPr txBox="1"/>
          <p:nvPr/>
        </p:nvSpPr>
        <p:spPr>
          <a:xfrm>
            <a:off x="3609473" y="3344077"/>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quatorze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C858FC77-479F-4B36-8376-E860BD6BFCEA}"/>
              </a:ext>
            </a:extLst>
          </p:cNvPr>
          <p:cNvSpPr txBox="1"/>
          <p:nvPr/>
        </p:nvSpPr>
        <p:spPr>
          <a:xfrm>
            <a:off x="2854249" y="3888834"/>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30</a:t>
            </a:r>
          </a:p>
        </p:txBody>
      </p:sp>
      <p:sp>
        <p:nvSpPr>
          <p:cNvPr id="30" name="TextBox 29">
            <a:extLst>
              <a:ext uri="{FF2B5EF4-FFF2-40B4-BE49-F238E27FC236}">
                <a16:creationId xmlns:a16="http://schemas.microsoft.com/office/drawing/2014/main" id="{68F9CBE5-53A0-4852-9EDE-78631D3FDB81}"/>
              </a:ext>
            </a:extLst>
          </p:cNvPr>
          <p:cNvSpPr txBox="1"/>
          <p:nvPr/>
        </p:nvSpPr>
        <p:spPr>
          <a:xfrm>
            <a:off x="3599061" y="3887001"/>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trente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A6CC95CD-6A1C-43D9-97D8-C0583DBA9945}"/>
              </a:ext>
            </a:extLst>
          </p:cNvPr>
          <p:cNvSpPr txBox="1"/>
          <p:nvPr/>
        </p:nvSpPr>
        <p:spPr>
          <a:xfrm>
            <a:off x="2864661" y="4436340"/>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25</a:t>
            </a:r>
          </a:p>
        </p:txBody>
      </p:sp>
      <p:sp>
        <p:nvSpPr>
          <p:cNvPr id="34" name="TextBox 33">
            <a:extLst>
              <a:ext uri="{FF2B5EF4-FFF2-40B4-BE49-F238E27FC236}">
                <a16:creationId xmlns:a16="http://schemas.microsoft.com/office/drawing/2014/main" id="{9ADB4A7F-9475-4ED3-9D3C-3DDF624BB3CF}"/>
              </a:ext>
            </a:extLst>
          </p:cNvPr>
          <p:cNvSpPr txBox="1"/>
          <p:nvPr/>
        </p:nvSpPr>
        <p:spPr>
          <a:xfrm>
            <a:off x="3609473" y="4434507"/>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vingt</a:t>
            </a:r>
            <a:r>
              <a:rPr lang="en-US" sz="2400" dirty="0">
                <a:solidFill>
                  <a:srgbClr val="4472C4">
                    <a:lumMod val="50000"/>
                  </a:srgbClr>
                </a:solidFill>
                <a:latin typeface="Century Gothic" panose="020F0302020204030204"/>
              </a:rPr>
              <a:t>-cinq</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3927FFE2-7547-4D50-9C8F-99669CFAAD7F}"/>
              </a:ext>
            </a:extLst>
          </p:cNvPr>
          <p:cNvSpPr txBox="1"/>
          <p:nvPr/>
        </p:nvSpPr>
        <p:spPr>
          <a:xfrm>
            <a:off x="2885485" y="4988757"/>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16</a:t>
            </a:r>
          </a:p>
        </p:txBody>
      </p:sp>
      <p:sp>
        <p:nvSpPr>
          <p:cNvPr id="36" name="TextBox 35">
            <a:extLst>
              <a:ext uri="{FF2B5EF4-FFF2-40B4-BE49-F238E27FC236}">
                <a16:creationId xmlns:a16="http://schemas.microsoft.com/office/drawing/2014/main" id="{E27968DC-A94B-482A-B4F3-CA735F1DE938}"/>
              </a:ext>
            </a:extLst>
          </p:cNvPr>
          <p:cNvSpPr txBox="1"/>
          <p:nvPr/>
        </p:nvSpPr>
        <p:spPr>
          <a:xfrm>
            <a:off x="3630297" y="4986924"/>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seize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9BE2D908-CCB3-4605-9E93-11FDF3F18D2E}"/>
              </a:ext>
            </a:extLst>
          </p:cNvPr>
          <p:cNvSpPr txBox="1"/>
          <p:nvPr/>
        </p:nvSpPr>
        <p:spPr>
          <a:xfrm>
            <a:off x="2885485" y="5547434"/>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23</a:t>
            </a:r>
          </a:p>
        </p:txBody>
      </p:sp>
      <p:sp>
        <p:nvSpPr>
          <p:cNvPr id="38" name="TextBox 37">
            <a:extLst>
              <a:ext uri="{FF2B5EF4-FFF2-40B4-BE49-F238E27FC236}">
                <a16:creationId xmlns:a16="http://schemas.microsoft.com/office/drawing/2014/main" id="{7B799A2F-ABC4-4630-8034-665668380CE8}"/>
              </a:ext>
            </a:extLst>
          </p:cNvPr>
          <p:cNvSpPr txBox="1"/>
          <p:nvPr/>
        </p:nvSpPr>
        <p:spPr>
          <a:xfrm>
            <a:off x="3630297" y="5545601"/>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vingt</a:t>
            </a:r>
            <a:r>
              <a:rPr lang="en-US" sz="2400" dirty="0">
                <a:solidFill>
                  <a:srgbClr val="4472C4">
                    <a:lumMod val="50000"/>
                  </a:srgbClr>
                </a:solidFill>
                <a:latin typeface="Century Gothic" panose="020F0302020204030204"/>
              </a:rPr>
              <a:t>-trois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EBC7576F-99C0-4D10-93FD-326D3971549A}"/>
              </a:ext>
            </a:extLst>
          </p:cNvPr>
          <p:cNvSpPr txBox="1"/>
          <p:nvPr/>
        </p:nvSpPr>
        <p:spPr>
          <a:xfrm>
            <a:off x="7089950" y="1615246"/>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29</a:t>
            </a:r>
          </a:p>
        </p:txBody>
      </p:sp>
      <p:sp>
        <p:nvSpPr>
          <p:cNvPr id="72" name="TextBox 71">
            <a:extLst>
              <a:ext uri="{FF2B5EF4-FFF2-40B4-BE49-F238E27FC236}">
                <a16:creationId xmlns:a16="http://schemas.microsoft.com/office/drawing/2014/main" id="{42ED19AC-A64C-4A2E-9F0B-11FD35F355C3}"/>
              </a:ext>
            </a:extLst>
          </p:cNvPr>
          <p:cNvSpPr txBox="1"/>
          <p:nvPr/>
        </p:nvSpPr>
        <p:spPr>
          <a:xfrm>
            <a:off x="7834762" y="1613413"/>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vingt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AB4F54F5-DA40-47DD-8B37-523BAB9E5CEE}"/>
              </a:ext>
            </a:extLst>
          </p:cNvPr>
          <p:cNvSpPr txBox="1"/>
          <p:nvPr/>
        </p:nvSpPr>
        <p:spPr>
          <a:xfrm>
            <a:off x="7089950" y="2214076"/>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13</a:t>
            </a:r>
          </a:p>
        </p:txBody>
      </p:sp>
      <p:sp>
        <p:nvSpPr>
          <p:cNvPr id="74" name="TextBox 73">
            <a:extLst>
              <a:ext uri="{FF2B5EF4-FFF2-40B4-BE49-F238E27FC236}">
                <a16:creationId xmlns:a16="http://schemas.microsoft.com/office/drawing/2014/main" id="{3A62E365-4845-4975-B94A-A97505B359C5}"/>
              </a:ext>
            </a:extLst>
          </p:cNvPr>
          <p:cNvSpPr txBox="1"/>
          <p:nvPr/>
        </p:nvSpPr>
        <p:spPr>
          <a:xfrm>
            <a:off x="7834762" y="2212243"/>
            <a:ext cx="203256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treize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EC9CCB6B-E35C-4823-BFF8-7B8406B048A5}"/>
              </a:ext>
            </a:extLst>
          </p:cNvPr>
          <p:cNvSpPr txBox="1"/>
          <p:nvPr/>
        </p:nvSpPr>
        <p:spPr>
          <a:xfrm>
            <a:off x="7079538" y="2748913"/>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31</a:t>
            </a:r>
          </a:p>
        </p:txBody>
      </p:sp>
      <p:sp>
        <p:nvSpPr>
          <p:cNvPr id="76" name="TextBox 75">
            <a:extLst>
              <a:ext uri="{FF2B5EF4-FFF2-40B4-BE49-F238E27FC236}">
                <a16:creationId xmlns:a16="http://schemas.microsoft.com/office/drawing/2014/main" id="{986BA2ED-2463-4C75-997D-33C600D71C12}"/>
              </a:ext>
            </a:extLst>
          </p:cNvPr>
          <p:cNvSpPr txBox="1"/>
          <p:nvPr/>
        </p:nvSpPr>
        <p:spPr>
          <a:xfrm>
            <a:off x="7824350" y="2747080"/>
            <a:ext cx="20429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noProof="0" dirty="0" err="1">
                <a:solidFill>
                  <a:srgbClr val="4472C4">
                    <a:lumMod val="50000"/>
                  </a:srgbClr>
                </a:solidFill>
                <a:latin typeface="Century Gothic" panose="020F0302020204030204"/>
              </a:rPr>
              <a:t>trente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-et-un</a:t>
            </a:r>
          </a:p>
        </p:txBody>
      </p:sp>
      <p:sp>
        <p:nvSpPr>
          <p:cNvPr id="77" name="TextBox 76">
            <a:extLst>
              <a:ext uri="{FF2B5EF4-FFF2-40B4-BE49-F238E27FC236}">
                <a16:creationId xmlns:a16="http://schemas.microsoft.com/office/drawing/2014/main" id="{A982F634-9A44-46ED-96D4-90567A880750}"/>
              </a:ext>
            </a:extLst>
          </p:cNvPr>
          <p:cNvSpPr txBox="1"/>
          <p:nvPr/>
        </p:nvSpPr>
        <p:spPr>
          <a:xfrm>
            <a:off x="7069126" y="3345910"/>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22</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CC053582-5815-4310-BC4D-00E94EFE9DA4}"/>
              </a:ext>
            </a:extLst>
          </p:cNvPr>
          <p:cNvSpPr txBox="1"/>
          <p:nvPr/>
        </p:nvSpPr>
        <p:spPr>
          <a:xfrm>
            <a:off x="7813938" y="3344077"/>
            <a:ext cx="20429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vingt</a:t>
            </a:r>
            <a:r>
              <a:rPr lang="en-US" sz="2400" dirty="0">
                <a:solidFill>
                  <a:srgbClr val="4472C4">
                    <a:lumMod val="50000"/>
                  </a:srgbClr>
                </a:solidFill>
                <a:latin typeface="Century Gothic" panose="020F0302020204030204"/>
              </a:rPr>
              <a:t>-deux</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A474A5A9-CCD9-4E09-BA91-BC14F7FB7CE4}"/>
              </a:ext>
            </a:extLst>
          </p:cNvPr>
          <p:cNvSpPr txBox="1"/>
          <p:nvPr/>
        </p:nvSpPr>
        <p:spPr>
          <a:xfrm>
            <a:off x="7058714" y="3888834"/>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18</a:t>
            </a:r>
          </a:p>
        </p:txBody>
      </p:sp>
      <p:sp>
        <p:nvSpPr>
          <p:cNvPr id="80" name="TextBox 79">
            <a:extLst>
              <a:ext uri="{FF2B5EF4-FFF2-40B4-BE49-F238E27FC236}">
                <a16:creationId xmlns:a16="http://schemas.microsoft.com/office/drawing/2014/main" id="{55D0E597-6F74-4E80-A092-12CF474E4FB9}"/>
              </a:ext>
            </a:extLst>
          </p:cNvPr>
          <p:cNvSpPr txBox="1"/>
          <p:nvPr/>
        </p:nvSpPr>
        <p:spPr>
          <a:xfrm>
            <a:off x="7803526" y="3887001"/>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dix-</a:t>
            </a:r>
            <a:r>
              <a:rPr lang="en-US" sz="2400" dirty="0" err="1">
                <a:solidFill>
                  <a:srgbClr val="4472C4">
                    <a:lumMod val="50000"/>
                  </a:srgbClr>
                </a:solidFill>
                <a:latin typeface="Century Gothic" panose="020F0302020204030204"/>
              </a:rPr>
              <a:t>huit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8AEE8868-D433-4745-B270-DA0608638A8E}"/>
              </a:ext>
            </a:extLst>
          </p:cNvPr>
          <p:cNvSpPr txBox="1"/>
          <p:nvPr/>
        </p:nvSpPr>
        <p:spPr>
          <a:xfrm>
            <a:off x="7069126" y="4436340"/>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24</a:t>
            </a:r>
          </a:p>
        </p:txBody>
      </p:sp>
      <p:sp>
        <p:nvSpPr>
          <p:cNvPr id="82" name="TextBox 81">
            <a:extLst>
              <a:ext uri="{FF2B5EF4-FFF2-40B4-BE49-F238E27FC236}">
                <a16:creationId xmlns:a16="http://schemas.microsoft.com/office/drawing/2014/main" id="{9342A3BD-C6A5-4298-A4D9-7616E73DC14B}"/>
              </a:ext>
            </a:extLst>
          </p:cNvPr>
          <p:cNvSpPr txBox="1"/>
          <p:nvPr/>
        </p:nvSpPr>
        <p:spPr>
          <a:xfrm>
            <a:off x="7813938" y="4434507"/>
            <a:ext cx="20429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vingt</a:t>
            </a:r>
            <a:r>
              <a:rPr lang="en-US" sz="2400" dirty="0">
                <a:solidFill>
                  <a:srgbClr val="4472C4">
                    <a:lumMod val="50000"/>
                  </a:srgbClr>
                </a:solidFill>
                <a:latin typeface="Century Gothic" panose="020F0302020204030204"/>
              </a:rPr>
              <a:t>-quatre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2EE23E64-9967-4177-8896-7E38E109F9CE}"/>
              </a:ext>
            </a:extLst>
          </p:cNvPr>
          <p:cNvSpPr txBox="1"/>
          <p:nvPr/>
        </p:nvSpPr>
        <p:spPr>
          <a:xfrm>
            <a:off x="7089950" y="4988757"/>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a:t>
            </a:r>
          </a:p>
        </p:txBody>
      </p:sp>
      <p:sp>
        <p:nvSpPr>
          <p:cNvPr id="84" name="TextBox 83">
            <a:extLst>
              <a:ext uri="{FF2B5EF4-FFF2-40B4-BE49-F238E27FC236}">
                <a16:creationId xmlns:a16="http://schemas.microsoft.com/office/drawing/2014/main" id="{AACA08C7-7710-43C5-B028-12499433EA34}"/>
              </a:ext>
            </a:extLst>
          </p:cNvPr>
          <p:cNvSpPr txBox="1"/>
          <p:nvPr/>
        </p:nvSpPr>
        <p:spPr>
          <a:xfrm>
            <a:off x="7834762" y="4986924"/>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vingt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5" name="TextBox 84">
            <a:extLst>
              <a:ext uri="{FF2B5EF4-FFF2-40B4-BE49-F238E27FC236}">
                <a16:creationId xmlns:a16="http://schemas.microsoft.com/office/drawing/2014/main" id="{C774D241-1A64-4718-831F-E4BBE16DE7EF}"/>
              </a:ext>
            </a:extLst>
          </p:cNvPr>
          <p:cNvSpPr txBox="1"/>
          <p:nvPr/>
        </p:nvSpPr>
        <p:spPr>
          <a:xfrm>
            <a:off x="7089950" y="5547434"/>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19</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6" name="TextBox 85">
            <a:extLst>
              <a:ext uri="{FF2B5EF4-FFF2-40B4-BE49-F238E27FC236}">
                <a16:creationId xmlns:a16="http://schemas.microsoft.com/office/drawing/2014/main" id="{4B480D17-CE48-437F-9227-980D58218FC1}"/>
              </a:ext>
            </a:extLst>
          </p:cNvPr>
          <p:cNvSpPr txBox="1"/>
          <p:nvPr/>
        </p:nvSpPr>
        <p:spPr>
          <a:xfrm>
            <a:off x="7834762" y="5545601"/>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dix-</a:t>
            </a:r>
            <a:r>
              <a:rPr lang="en-US" sz="2400" dirty="0" err="1">
                <a:solidFill>
                  <a:srgbClr val="4472C4">
                    <a:lumMod val="50000"/>
                  </a:srgbClr>
                </a:solidFill>
                <a:latin typeface="Century Gothic" panose="020F0302020204030204"/>
              </a:rPr>
              <a:t>neuf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Eight, Glossy, Number, Numbers, Numerals">
            <a:extLst>
              <a:ext uri="{FF2B5EF4-FFF2-40B4-BE49-F238E27FC236}">
                <a16:creationId xmlns:a16="http://schemas.microsoft.com/office/drawing/2014/main" id="{693B9362-DAF1-4743-AF88-C609A8A98CC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75731" y="1450210"/>
            <a:ext cx="775023" cy="1107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lue, Glossy, Number, Numbers, Numerals">
            <a:extLst>
              <a:ext uri="{FF2B5EF4-FFF2-40B4-BE49-F238E27FC236}">
                <a16:creationId xmlns:a16="http://schemas.microsoft.com/office/drawing/2014/main" id="{CE619D27-05DF-4964-B6E5-AAB56202CD3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140793" y="1836770"/>
            <a:ext cx="729433" cy="11071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rown, Glossy, Number, Numbers, Numerals">
            <a:extLst>
              <a:ext uri="{FF2B5EF4-FFF2-40B4-BE49-F238E27FC236}">
                <a16:creationId xmlns:a16="http://schemas.microsoft.com/office/drawing/2014/main" id="{92085C5F-8B52-40C1-A0BF-39ABF8778DA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19881" y="2414557"/>
            <a:ext cx="713152" cy="11071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ve, Glossy, Gold, Keyword Pictures">
            <a:extLst>
              <a:ext uri="{FF2B5EF4-FFF2-40B4-BE49-F238E27FC236}">
                <a16:creationId xmlns:a16="http://schemas.microsoft.com/office/drawing/2014/main" id="{6F23F948-838F-4D38-BB3F-37B834963F6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236514" y="2924062"/>
            <a:ext cx="739203" cy="11071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lossy, Number, Numbers, Numerals, Three">
            <a:extLst>
              <a:ext uri="{FF2B5EF4-FFF2-40B4-BE49-F238E27FC236}">
                <a16:creationId xmlns:a16="http://schemas.microsoft.com/office/drawing/2014/main" id="{94202703-5D89-43DB-96A8-9C3B59A0557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11910" y="3377997"/>
            <a:ext cx="555006" cy="94351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lossy, Number, Numbers, Numerals, One">
            <a:extLst>
              <a:ext uri="{FF2B5EF4-FFF2-40B4-BE49-F238E27FC236}">
                <a16:creationId xmlns:a16="http://schemas.microsoft.com/office/drawing/2014/main" id="{93B7317B-A563-4EF0-9C29-EC342454B6B8}"/>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033561" y="4031238"/>
            <a:ext cx="552618" cy="110523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lossy, Green, Number, Numbers, Numerals">
            <a:extLst>
              <a:ext uri="{FF2B5EF4-FFF2-40B4-BE49-F238E27FC236}">
                <a16:creationId xmlns:a16="http://schemas.microsoft.com/office/drawing/2014/main" id="{ADC60D96-5052-4C51-9D44-E3B866211866}"/>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257856" y="5042515"/>
            <a:ext cx="680919" cy="98516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lue, Glossy, Nine, Number, Numbers">
            <a:extLst>
              <a:ext uri="{FF2B5EF4-FFF2-40B4-BE49-F238E27FC236}">
                <a16:creationId xmlns:a16="http://schemas.microsoft.com/office/drawing/2014/main" id="{7055F70F-CE04-4A73-9D63-66334E4CAB03}"/>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53282" y="4078168"/>
            <a:ext cx="665328" cy="102358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our, Glossy, Light Red, Number, Numbers">
            <a:extLst>
              <a:ext uri="{FF2B5EF4-FFF2-40B4-BE49-F238E27FC236}">
                <a16:creationId xmlns:a16="http://schemas.microsoft.com/office/drawing/2014/main" id="{E669D42D-1D36-4A57-BAD9-E6994C9F5419}"/>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179310" y="1018392"/>
            <a:ext cx="689413" cy="102358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Glossy, Number, Numbers, Numerals, Red">
            <a:extLst>
              <a:ext uri="{FF2B5EF4-FFF2-40B4-BE49-F238E27FC236}">
                <a16:creationId xmlns:a16="http://schemas.microsoft.com/office/drawing/2014/main" id="{E81B4F75-B33F-40AC-8B5F-23A45FCF3125}"/>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41257"/>
          <a:stretch/>
        </p:blipFill>
        <p:spPr bwMode="auto">
          <a:xfrm>
            <a:off x="411910" y="5042515"/>
            <a:ext cx="714479" cy="100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78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8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P spid="23" grpId="0"/>
      <p:bldP spid="24" grpId="0"/>
      <p:bldP spid="25" grpId="0"/>
      <p:bldP spid="26" grpId="0"/>
      <p:bldP spid="29" grpId="0"/>
      <p:bldP spid="30" grpId="0"/>
      <p:bldP spid="33" grpId="0"/>
      <p:bldP spid="34" grpId="0"/>
      <p:bldP spid="35" grpId="0"/>
      <p:bldP spid="36" grpId="0"/>
      <p:bldP spid="37" grpId="0"/>
      <p:bldP spid="38"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92D81F-0650-F447-8359-0A6373AAFC18}"/>
              </a:ext>
            </a:extLst>
          </p:cNvPr>
          <p:cNvSpPr txBox="1"/>
          <p:nvPr/>
        </p:nvSpPr>
        <p:spPr>
          <a:xfrm>
            <a:off x="213159" y="1873674"/>
            <a:ext cx="8156067" cy="41549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lang="fr-FR" sz="2400" dirty="0">
                <a:solidFill>
                  <a:srgbClr val="4472C4">
                    <a:lumMod val="50000"/>
                  </a:srgbClr>
                </a:solidFill>
                <a:latin typeface="Century Gothic" panose="020F0302020204030204"/>
              </a:rPr>
              <a:t>Le français est la langue officielle de </a:t>
            </a:r>
            <a:r>
              <a:rPr lang="fr-FR" sz="2400" b="1" dirty="0">
                <a:solidFill>
                  <a:srgbClr val="4472C4">
                    <a:lumMod val="50000"/>
                  </a:srgbClr>
                </a:solidFill>
                <a:latin typeface="Century Gothic" panose="020F0302020204030204"/>
              </a:rPr>
              <a:t>29</a:t>
            </a:r>
            <a:r>
              <a:rPr lang="fr-FR" sz="2400" dirty="0">
                <a:solidFill>
                  <a:srgbClr val="4472C4">
                    <a:lumMod val="50000"/>
                  </a:srgbClr>
                </a:solidFill>
                <a:latin typeface="Century Gothic" panose="020F0302020204030204"/>
              </a:rPr>
              <a:t> pays.</a:t>
            </a: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lang="en-GB" sz="2400" dirty="0">
                <a:solidFill>
                  <a:srgbClr val="4472C4">
                    <a:lumMod val="50000"/>
                  </a:srgbClr>
                </a:solidFill>
                <a:latin typeface="Century Gothic" panose="020F0302020204030204"/>
              </a:rPr>
              <a:t>Il y a </a:t>
            </a:r>
            <a:r>
              <a:rPr lang="en-GB" sz="2400" b="1" dirty="0">
                <a:solidFill>
                  <a:srgbClr val="4472C4">
                    <a:lumMod val="50000"/>
                  </a:srgbClr>
                </a:solidFill>
                <a:latin typeface="Century Gothic" panose="020F0302020204030204"/>
              </a:rPr>
              <a:t>18 </a:t>
            </a:r>
            <a:r>
              <a:rPr lang="fr-FR" sz="2400" dirty="0">
                <a:solidFill>
                  <a:srgbClr val="4472C4">
                    <a:lumMod val="50000"/>
                  </a:srgbClr>
                </a:solidFill>
                <a:latin typeface="Century Gothic" panose="020F0302020204030204"/>
              </a:rPr>
              <a:t>régions</a:t>
            </a:r>
            <a:r>
              <a:rPr lang="en-GB" sz="2400" dirty="0">
                <a:solidFill>
                  <a:srgbClr val="4472C4">
                    <a:lumMod val="50000"/>
                  </a:srgbClr>
                </a:solidFill>
                <a:latin typeface="Century Gothic" panose="020F0302020204030204"/>
              </a:rPr>
              <a:t> </a:t>
            </a:r>
            <a:r>
              <a:rPr lang="fr-FR" sz="2400" dirty="0">
                <a:solidFill>
                  <a:srgbClr val="4472C4">
                    <a:lumMod val="50000"/>
                  </a:srgbClr>
                </a:solidFill>
                <a:latin typeface="Century Gothic" panose="020F0302020204030204"/>
              </a:rPr>
              <a:t>administratives</a:t>
            </a:r>
            <a:r>
              <a:rPr lang="en-GB" sz="2400" dirty="0">
                <a:solidFill>
                  <a:srgbClr val="4472C4">
                    <a:lumMod val="50000"/>
                  </a:srgbClr>
                </a:solidFill>
                <a:latin typeface="Century Gothic" panose="020F0302020204030204"/>
              </a:rPr>
              <a:t> </a:t>
            </a:r>
            <a:r>
              <a:rPr lang="fr-FR" sz="2400" dirty="0">
                <a:solidFill>
                  <a:srgbClr val="4472C4">
                    <a:lumMod val="50000"/>
                  </a:srgbClr>
                </a:solidFill>
                <a:latin typeface="Century Gothic" panose="020F0302020204030204"/>
              </a:rPr>
              <a:t>en</a:t>
            </a:r>
            <a:r>
              <a:rPr lang="en-GB" sz="2400" dirty="0">
                <a:solidFill>
                  <a:srgbClr val="4472C4">
                    <a:lumMod val="50000"/>
                  </a:srgbClr>
                </a:solidFill>
                <a:latin typeface="Century Gothic" panose="020F0302020204030204"/>
              </a:rPr>
              <a:t> France.</a:t>
            </a: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endParaRPr lang="en-US" sz="2400" dirty="0">
              <a:solidFill>
                <a:srgbClr val="4472C4">
                  <a:lumMod val="50000"/>
                </a:srgbClr>
              </a:solidFill>
              <a:latin typeface="Century Gothic" panose="020F0302020204030204"/>
            </a:endParaRPr>
          </a:p>
          <a:p>
            <a:pPr marL="457200" lvl="0" indent="-457200">
              <a:buFont typeface="+mj-lt"/>
              <a:buAutoNum type="alphaUcPeriod"/>
              <a:defRPr/>
            </a:pPr>
            <a:r>
              <a:rPr lang="fr-FR" sz="2400" dirty="0">
                <a:solidFill>
                  <a:srgbClr val="4472C4">
                    <a:lumMod val="50000"/>
                  </a:srgbClr>
                </a:solidFill>
              </a:rPr>
              <a:t>Louis </a:t>
            </a:r>
            <a:r>
              <a:rPr lang="fr-FR" sz="2400" b="1" dirty="0">
                <a:solidFill>
                  <a:srgbClr val="4472C4">
                    <a:lumMod val="50000"/>
                  </a:srgbClr>
                </a:solidFill>
              </a:rPr>
              <a:t>19</a:t>
            </a:r>
            <a:r>
              <a:rPr lang="fr-FR" sz="2400" dirty="0">
                <a:solidFill>
                  <a:srgbClr val="4472C4">
                    <a:lumMod val="50000"/>
                  </a:srgbClr>
                </a:solidFill>
              </a:rPr>
              <a:t> était* roi* de la France pour </a:t>
            </a:r>
            <a:r>
              <a:rPr lang="fr-FR" sz="2400" b="1" dirty="0">
                <a:solidFill>
                  <a:srgbClr val="4472C4">
                    <a:lumMod val="50000"/>
                  </a:srgbClr>
                </a:solidFill>
              </a:rPr>
              <a:t>20 </a:t>
            </a:r>
            <a:r>
              <a:rPr lang="fr-FR" sz="2400" dirty="0">
                <a:solidFill>
                  <a:srgbClr val="4472C4">
                    <a:lumMod val="50000"/>
                  </a:srgbClr>
                </a:solidFill>
              </a:rPr>
              <a:t>minutes.</a:t>
            </a: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lang="en-US" sz="2400" dirty="0">
                <a:solidFill>
                  <a:srgbClr val="4472C4">
                    <a:lumMod val="50000"/>
                  </a:srgbClr>
                </a:solidFill>
                <a:latin typeface="Century Gothic" panose="020F0302020204030204"/>
              </a:rPr>
              <a:t>Paris a </a:t>
            </a:r>
            <a:r>
              <a:rPr lang="en-US" sz="2400" b="1" dirty="0">
                <a:solidFill>
                  <a:srgbClr val="4472C4">
                    <a:lumMod val="50000"/>
                  </a:srgbClr>
                </a:solidFill>
                <a:latin typeface="Century Gothic" panose="020F0302020204030204"/>
              </a:rPr>
              <a:t>11</a:t>
            </a:r>
            <a:r>
              <a:rPr lang="en-US" sz="2400" dirty="0">
                <a:solidFill>
                  <a:srgbClr val="4472C4">
                    <a:lumMod val="50000"/>
                  </a:srgbClr>
                </a:solidFill>
                <a:latin typeface="Century Gothic" panose="020F0302020204030204"/>
              </a:rPr>
              <a:t> millions </a:t>
            </a:r>
            <a:r>
              <a:rPr lang="en-US" sz="2400" dirty="0" err="1">
                <a:solidFill>
                  <a:srgbClr val="4472C4">
                    <a:lumMod val="50000"/>
                  </a:srgbClr>
                </a:solidFill>
                <a:latin typeface="Century Gothic" panose="020F0302020204030204"/>
              </a:rPr>
              <a:t>d’habitants</a:t>
            </a:r>
            <a:r>
              <a:rPr lang="en-US" sz="2400" dirty="0">
                <a:solidFill>
                  <a:srgbClr val="4472C4">
                    <a:lumMod val="50000"/>
                  </a:srgbClr>
                </a:solidFill>
                <a:latin typeface="Century Gothic" panose="020F0302020204030204"/>
              </a:rPr>
              <a:t>.</a:t>
            </a:r>
          </a:p>
          <a:p>
            <a:pPr marR="0" lvl="0" algn="l" defTabSz="914400" rtl="0" eaLnBrk="1" fontAlgn="auto" latinLnBrk="0" hangingPunct="1">
              <a:lnSpc>
                <a:spcPct val="100000"/>
              </a:lnSpc>
              <a:spcBef>
                <a:spcPts val="0"/>
              </a:spcBef>
              <a:spcAft>
                <a:spcPts val="0"/>
              </a:spcAft>
              <a:buClrTx/>
              <a:buSzTx/>
              <a:tabLst/>
              <a:defRPr/>
            </a:pPr>
            <a:endParaRPr lang="en-US" sz="2400" dirty="0">
              <a:solidFill>
                <a:srgbClr val="4472C4">
                  <a:lumMod val="50000"/>
                </a:srgbClr>
              </a:solidFill>
              <a:latin typeface="Century Gothic" panose="020F0302020204030204"/>
            </a:endParaRPr>
          </a:p>
        </p:txBody>
      </p:sp>
      <p:sp>
        <p:nvSpPr>
          <p:cNvPr id="27" name="TextBox 26">
            <a:extLst>
              <a:ext uri="{FF2B5EF4-FFF2-40B4-BE49-F238E27FC236}">
                <a16:creationId xmlns:a16="http://schemas.microsoft.com/office/drawing/2014/main" id="{B8C65AEE-9469-490E-AE82-C96E9B2AE575}"/>
              </a:ext>
            </a:extLst>
          </p:cNvPr>
          <p:cNvSpPr txBox="1"/>
          <p:nvPr/>
        </p:nvSpPr>
        <p:spPr>
          <a:xfrm>
            <a:off x="713800" y="1870923"/>
            <a:ext cx="8612838" cy="461665"/>
          </a:xfrm>
          <a:prstGeom prst="rect">
            <a:avLst/>
          </a:prstGeom>
          <a:solidFill>
            <a:schemeClr val="bg1"/>
          </a:solidFill>
        </p:spPr>
        <p:txBody>
          <a:bodyPr wrap="square" rtlCol="0">
            <a:spAutoFit/>
          </a:bodyPr>
          <a:lstStyle/>
          <a:p>
            <a:pPr lvl="0">
              <a:defRPr/>
            </a:pPr>
            <a:r>
              <a:rPr lang="fr-FR" sz="2400" dirty="0">
                <a:solidFill>
                  <a:srgbClr val="4472C4">
                    <a:lumMod val="50000"/>
                  </a:srgbClr>
                </a:solidFill>
              </a:rPr>
              <a:t>Le français est la langue officielle de </a:t>
            </a:r>
            <a:r>
              <a:rPr lang="fr-FR" sz="2400" b="1" dirty="0">
                <a:solidFill>
                  <a:srgbClr val="4472C4">
                    <a:lumMod val="50000"/>
                  </a:srgbClr>
                </a:solidFill>
              </a:rPr>
              <a:t>vingt-neuf</a:t>
            </a:r>
            <a:r>
              <a:rPr lang="fr-FR" sz="2400" dirty="0">
                <a:solidFill>
                  <a:srgbClr val="4472C4">
                    <a:lumMod val="50000"/>
                  </a:srgbClr>
                </a:solidFill>
              </a:rPr>
              <a:t> pays.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80822"/>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France </a:t>
            </a:r>
            <a:r>
              <a:rPr lang="en-GB" sz="3600" b="1" dirty="0" err="1">
                <a:solidFill>
                  <a:schemeClr val="bg1"/>
                </a:solidFill>
              </a:rPr>
              <a:t>en</a:t>
            </a:r>
            <a:r>
              <a:rPr lang="en-GB" sz="3600" b="1" dirty="0">
                <a:solidFill>
                  <a:schemeClr val="bg1"/>
                </a:solidFill>
              </a:rPr>
              <a:t> chiffres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76C2A7F6-1822-4EF5-8798-3C3FD6CFFE84}"/>
              </a:ext>
            </a:extLst>
          </p:cNvPr>
          <p:cNvSpPr/>
          <p:nvPr/>
        </p:nvSpPr>
        <p:spPr>
          <a:xfrm>
            <a:off x="6894286" y="236276"/>
            <a:ext cx="3233983" cy="9330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*le chiffre </a:t>
            </a:r>
            <a:r>
              <a:rPr lang="fr-FR" dirty="0"/>
              <a:t>= figure</a:t>
            </a:r>
          </a:p>
          <a:p>
            <a:pPr algn="ctr"/>
            <a:r>
              <a:rPr lang="fr-FR" dirty="0"/>
              <a:t>*</a:t>
            </a:r>
            <a:r>
              <a:rPr lang="fr-FR" b="1" dirty="0"/>
              <a:t>était </a:t>
            </a:r>
            <a:r>
              <a:rPr lang="fr-FR" dirty="0"/>
              <a:t>= </a:t>
            </a:r>
            <a:r>
              <a:rPr lang="fr-FR" dirty="0" err="1"/>
              <a:t>was</a:t>
            </a:r>
            <a:endParaRPr lang="fr-FR" dirty="0"/>
          </a:p>
          <a:p>
            <a:pPr algn="ctr"/>
            <a:r>
              <a:rPr lang="fr-FR" b="1" dirty="0"/>
              <a:t>*le roi </a:t>
            </a:r>
            <a:r>
              <a:rPr lang="fr-FR" dirty="0"/>
              <a:t>= </a:t>
            </a:r>
            <a:r>
              <a:rPr lang="fr-FR" dirty="0" err="1"/>
              <a:t>king</a:t>
            </a:r>
            <a:endParaRPr lang="fr-FR" dirty="0"/>
          </a:p>
        </p:txBody>
      </p:sp>
      <p:sp>
        <p:nvSpPr>
          <p:cNvPr id="3" name="TextBox 2">
            <a:extLst>
              <a:ext uri="{FF2B5EF4-FFF2-40B4-BE49-F238E27FC236}">
                <a16:creationId xmlns:a16="http://schemas.microsoft.com/office/drawing/2014/main" id="{0311E9AD-59EB-4AED-93C2-BCD540FF8A11}"/>
              </a:ext>
            </a:extLst>
          </p:cNvPr>
          <p:cNvSpPr txBox="1"/>
          <p:nvPr/>
        </p:nvSpPr>
        <p:spPr>
          <a:xfrm>
            <a:off x="713802" y="2290628"/>
            <a:ext cx="7154779" cy="461665"/>
          </a:xfrm>
          <a:prstGeom prst="rect">
            <a:avLst/>
          </a:prstGeom>
          <a:noFill/>
        </p:spPr>
        <p:txBody>
          <a:bodyPr wrap="square" rtlCol="0">
            <a:spAutoFit/>
          </a:bodyPr>
          <a:lstStyle/>
          <a:p>
            <a:pPr algn="l"/>
            <a:r>
              <a:rPr lang="fr-FR" sz="2400" i="1" dirty="0">
                <a:solidFill>
                  <a:schemeClr val="accent5">
                    <a:lumMod val="50000"/>
                  </a:schemeClr>
                </a:solidFill>
              </a:rPr>
              <a:t>French </a:t>
            </a:r>
            <a:r>
              <a:rPr lang="fr-FR" sz="2400" i="1" dirty="0" err="1">
                <a:solidFill>
                  <a:schemeClr val="accent5">
                    <a:lumMod val="50000"/>
                  </a:schemeClr>
                </a:solidFill>
              </a:rPr>
              <a:t>is</a:t>
            </a:r>
            <a:r>
              <a:rPr lang="fr-FR" sz="2400" i="1" dirty="0">
                <a:solidFill>
                  <a:schemeClr val="accent5">
                    <a:lumMod val="50000"/>
                  </a:schemeClr>
                </a:solidFill>
              </a:rPr>
              <a:t> the official </a:t>
            </a:r>
            <a:r>
              <a:rPr lang="fr-FR" sz="2400" i="1" dirty="0" err="1">
                <a:solidFill>
                  <a:schemeClr val="accent5">
                    <a:lumMod val="50000"/>
                  </a:schemeClr>
                </a:solidFill>
              </a:rPr>
              <a:t>language</a:t>
            </a:r>
            <a:r>
              <a:rPr lang="fr-FR" sz="2400" i="1" dirty="0">
                <a:solidFill>
                  <a:schemeClr val="accent5">
                    <a:lumMod val="50000"/>
                  </a:schemeClr>
                </a:solidFill>
              </a:rPr>
              <a:t> of 29 countries.</a:t>
            </a:r>
          </a:p>
        </p:txBody>
      </p:sp>
      <p:pic>
        <p:nvPicPr>
          <p:cNvPr id="3076" name="Picture 4" descr="France, Flag, National, Symbols">
            <a:extLst>
              <a:ext uri="{FF2B5EF4-FFF2-40B4-BE49-F238E27FC236}">
                <a16:creationId xmlns:a16="http://schemas.microsoft.com/office/drawing/2014/main" id="{AAB4CFCC-1636-486B-A45A-B61558D377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2005" y="1743352"/>
            <a:ext cx="1167163" cy="7781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4A813AC-442F-4F9F-B15B-8C0344350112}"/>
              </a:ext>
            </a:extLst>
          </p:cNvPr>
          <p:cNvSpPr txBox="1"/>
          <p:nvPr/>
        </p:nvSpPr>
        <p:spPr>
          <a:xfrm>
            <a:off x="713801" y="3465518"/>
            <a:ext cx="7154779" cy="461665"/>
          </a:xfrm>
          <a:prstGeom prst="rect">
            <a:avLst/>
          </a:prstGeom>
          <a:noFill/>
        </p:spPr>
        <p:txBody>
          <a:bodyPr wrap="square" rtlCol="0">
            <a:spAutoFit/>
          </a:bodyPr>
          <a:lstStyle/>
          <a:p>
            <a:pPr algn="l"/>
            <a:r>
              <a:rPr lang="fr-FR" sz="2400" i="1" dirty="0">
                <a:solidFill>
                  <a:schemeClr val="accent5">
                    <a:lumMod val="50000"/>
                  </a:schemeClr>
                </a:solidFill>
              </a:rPr>
              <a:t>There are 18 administrative </a:t>
            </a:r>
            <a:r>
              <a:rPr lang="fr-FR" sz="2400" i="1" dirty="0" err="1">
                <a:solidFill>
                  <a:schemeClr val="accent5">
                    <a:lumMod val="50000"/>
                  </a:schemeClr>
                </a:solidFill>
              </a:rPr>
              <a:t>regions</a:t>
            </a:r>
            <a:r>
              <a:rPr lang="fr-FR" sz="2400" i="1" dirty="0">
                <a:solidFill>
                  <a:schemeClr val="accent5">
                    <a:lumMod val="50000"/>
                  </a:schemeClr>
                </a:solidFill>
              </a:rPr>
              <a:t> in France.</a:t>
            </a:r>
          </a:p>
        </p:txBody>
      </p:sp>
      <p:sp>
        <p:nvSpPr>
          <p:cNvPr id="13" name="TextBox 12">
            <a:extLst>
              <a:ext uri="{FF2B5EF4-FFF2-40B4-BE49-F238E27FC236}">
                <a16:creationId xmlns:a16="http://schemas.microsoft.com/office/drawing/2014/main" id="{1697A31D-4535-4281-AEC4-646F48D222E2}"/>
              </a:ext>
            </a:extLst>
          </p:cNvPr>
          <p:cNvSpPr txBox="1"/>
          <p:nvPr/>
        </p:nvSpPr>
        <p:spPr>
          <a:xfrm>
            <a:off x="713801" y="4511036"/>
            <a:ext cx="7154779" cy="461665"/>
          </a:xfrm>
          <a:prstGeom prst="rect">
            <a:avLst/>
          </a:prstGeom>
          <a:noFill/>
        </p:spPr>
        <p:txBody>
          <a:bodyPr wrap="square" rtlCol="0">
            <a:spAutoFit/>
          </a:bodyPr>
          <a:lstStyle/>
          <a:p>
            <a:pPr algn="l"/>
            <a:r>
              <a:rPr lang="fr-FR" sz="2400" i="1" dirty="0">
                <a:solidFill>
                  <a:schemeClr val="accent5">
                    <a:lumMod val="50000"/>
                  </a:schemeClr>
                </a:solidFill>
              </a:rPr>
              <a:t>Louis 19 </a:t>
            </a:r>
            <a:r>
              <a:rPr lang="fr-FR" sz="2400" i="1" dirty="0" err="1">
                <a:solidFill>
                  <a:schemeClr val="accent5">
                    <a:lumMod val="50000"/>
                  </a:schemeClr>
                </a:solidFill>
              </a:rPr>
              <a:t>was</a:t>
            </a:r>
            <a:r>
              <a:rPr lang="fr-FR" sz="2400" i="1" dirty="0">
                <a:solidFill>
                  <a:schemeClr val="accent5">
                    <a:lumMod val="50000"/>
                  </a:schemeClr>
                </a:solidFill>
              </a:rPr>
              <a:t> </a:t>
            </a:r>
            <a:r>
              <a:rPr lang="fr-FR" sz="2400" i="1" dirty="0" err="1">
                <a:solidFill>
                  <a:schemeClr val="accent5">
                    <a:lumMod val="50000"/>
                  </a:schemeClr>
                </a:solidFill>
              </a:rPr>
              <a:t>king</a:t>
            </a:r>
            <a:r>
              <a:rPr lang="fr-FR" sz="2400" i="1" dirty="0">
                <a:solidFill>
                  <a:schemeClr val="accent5">
                    <a:lumMod val="50000"/>
                  </a:schemeClr>
                </a:solidFill>
              </a:rPr>
              <a:t> of France for 20 minutes.</a:t>
            </a:r>
          </a:p>
        </p:txBody>
      </p:sp>
      <p:sp>
        <p:nvSpPr>
          <p:cNvPr id="14" name="TextBox 13">
            <a:extLst>
              <a:ext uri="{FF2B5EF4-FFF2-40B4-BE49-F238E27FC236}">
                <a16:creationId xmlns:a16="http://schemas.microsoft.com/office/drawing/2014/main" id="{FD24E27D-844A-4C96-8916-5715DCF9F881}"/>
              </a:ext>
            </a:extLst>
          </p:cNvPr>
          <p:cNvSpPr txBox="1"/>
          <p:nvPr/>
        </p:nvSpPr>
        <p:spPr>
          <a:xfrm>
            <a:off x="713800" y="5576457"/>
            <a:ext cx="7154779" cy="461665"/>
          </a:xfrm>
          <a:prstGeom prst="rect">
            <a:avLst/>
          </a:prstGeom>
          <a:noFill/>
        </p:spPr>
        <p:txBody>
          <a:bodyPr wrap="square" rtlCol="0">
            <a:spAutoFit/>
          </a:bodyPr>
          <a:lstStyle/>
          <a:p>
            <a:pPr algn="l"/>
            <a:r>
              <a:rPr lang="fr-FR" sz="2400" i="1" dirty="0">
                <a:solidFill>
                  <a:schemeClr val="accent5">
                    <a:lumMod val="50000"/>
                  </a:schemeClr>
                </a:solidFill>
              </a:rPr>
              <a:t>Paris has 11 million </a:t>
            </a:r>
            <a:r>
              <a:rPr lang="fr-FR" sz="2400" i="1" dirty="0" err="1">
                <a:solidFill>
                  <a:schemeClr val="accent5">
                    <a:lumMod val="50000"/>
                  </a:schemeClr>
                </a:solidFill>
              </a:rPr>
              <a:t>inhabitants</a:t>
            </a:r>
            <a:r>
              <a:rPr lang="fr-FR" sz="2400" i="1" dirty="0">
                <a:solidFill>
                  <a:schemeClr val="accent5">
                    <a:lumMod val="50000"/>
                  </a:schemeClr>
                </a:solidFill>
              </a:rPr>
              <a:t>.</a:t>
            </a:r>
          </a:p>
        </p:txBody>
      </p:sp>
      <p:sp>
        <p:nvSpPr>
          <p:cNvPr id="21" name="TextBox 20">
            <a:extLst>
              <a:ext uri="{FF2B5EF4-FFF2-40B4-BE49-F238E27FC236}">
                <a16:creationId xmlns:a16="http://schemas.microsoft.com/office/drawing/2014/main" id="{DAAC2DF9-532E-4E50-BECF-CAB5285971D1}"/>
              </a:ext>
            </a:extLst>
          </p:cNvPr>
          <p:cNvSpPr txBox="1"/>
          <p:nvPr/>
        </p:nvSpPr>
        <p:spPr>
          <a:xfrm>
            <a:off x="180001" y="1296000"/>
            <a:ext cx="6277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latin typeface="Century Gothic" panose="020F0302020204030204"/>
              </a:rPr>
              <a:t>R</a:t>
            </a:r>
            <a:r>
              <a:rPr kumimoji="0" lang="en-US"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éécris</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nombres</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lettres</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E2F1F808-3A5A-4156-966A-9940FFEB31F1}"/>
              </a:ext>
            </a:extLst>
          </p:cNvPr>
          <p:cNvSpPr txBox="1"/>
          <p:nvPr/>
        </p:nvSpPr>
        <p:spPr>
          <a:xfrm>
            <a:off x="713800" y="2978334"/>
            <a:ext cx="7154779" cy="461665"/>
          </a:xfrm>
          <a:prstGeom prst="rect">
            <a:avLst/>
          </a:prstGeom>
          <a:solidFill>
            <a:schemeClr val="bg1"/>
          </a:solidFill>
        </p:spPr>
        <p:txBody>
          <a:bodyPr wrap="square" rtlCol="0">
            <a:spAutoFit/>
          </a:bodyPr>
          <a:lstStyle/>
          <a:p>
            <a:r>
              <a:rPr lang="en-GB" sz="2400" dirty="0">
                <a:solidFill>
                  <a:srgbClr val="4472C4">
                    <a:lumMod val="50000"/>
                  </a:srgbClr>
                </a:solidFill>
              </a:rPr>
              <a:t>Il y a </a:t>
            </a:r>
            <a:r>
              <a:rPr lang="en-GB" sz="2400" b="1" dirty="0">
                <a:solidFill>
                  <a:srgbClr val="4472C4">
                    <a:lumMod val="50000"/>
                  </a:srgbClr>
                </a:solidFill>
              </a:rPr>
              <a:t>dix-</a:t>
            </a:r>
            <a:r>
              <a:rPr lang="en-GB" sz="2400" b="1" dirty="0" err="1">
                <a:solidFill>
                  <a:srgbClr val="4472C4">
                    <a:lumMod val="50000"/>
                  </a:srgbClr>
                </a:solidFill>
              </a:rPr>
              <a:t>huit</a:t>
            </a:r>
            <a:r>
              <a:rPr lang="en-GB" sz="2400" b="1" dirty="0">
                <a:solidFill>
                  <a:srgbClr val="4472C4">
                    <a:lumMod val="50000"/>
                  </a:srgbClr>
                </a:solidFill>
              </a:rPr>
              <a:t> </a:t>
            </a:r>
            <a:r>
              <a:rPr lang="fr-FR" sz="2400" dirty="0">
                <a:solidFill>
                  <a:srgbClr val="4472C4">
                    <a:lumMod val="50000"/>
                  </a:srgbClr>
                </a:solidFill>
              </a:rPr>
              <a:t>régions</a:t>
            </a:r>
            <a:r>
              <a:rPr lang="en-GB" sz="2400" dirty="0">
                <a:solidFill>
                  <a:srgbClr val="4472C4">
                    <a:lumMod val="50000"/>
                  </a:srgbClr>
                </a:solidFill>
              </a:rPr>
              <a:t> </a:t>
            </a:r>
            <a:r>
              <a:rPr lang="fr-FR" sz="2400" dirty="0">
                <a:solidFill>
                  <a:srgbClr val="4472C4">
                    <a:lumMod val="50000"/>
                  </a:srgbClr>
                </a:solidFill>
              </a:rPr>
              <a:t>administratives</a:t>
            </a:r>
            <a:r>
              <a:rPr lang="en-GB" sz="2400" dirty="0">
                <a:solidFill>
                  <a:srgbClr val="4472C4">
                    <a:lumMod val="50000"/>
                  </a:srgbClr>
                </a:solidFill>
              </a:rPr>
              <a:t> </a:t>
            </a:r>
            <a:r>
              <a:rPr lang="fr-FR" sz="2400" dirty="0">
                <a:solidFill>
                  <a:srgbClr val="4472C4">
                    <a:lumMod val="50000"/>
                  </a:srgbClr>
                </a:solidFill>
              </a:rPr>
              <a:t>en</a:t>
            </a:r>
            <a:r>
              <a:rPr lang="en-GB" sz="2400" dirty="0">
                <a:solidFill>
                  <a:srgbClr val="4472C4">
                    <a:lumMod val="50000"/>
                  </a:srgbClr>
                </a:solidFill>
              </a:rPr>
              <a:t> France.</a:t>
            </a:r>
            <a:endParaRPr lang="fr-FR" sz="2400" i="1" dirty="0">
              <a:solidFill>
                <a:schemeClr val="accent5">
                  <a:lumMod val="50000"/>
                </a:schemeClr>
              </a:solidFill>
            </a:endParaRPr>
          </a:p>
        </p:txBody>
      </p:sp>
      <p:sp>
        <p:nvSpPr>
          <p:cNvPr id="29" name="TextBox 28">
            <a:extLst>
              <a:ext uri="{FF2B5EF4-FFF2-40B4-BE49-F238E27FC236}">
                <a16:creationId xmlns:a16="http://schemas.microsoft.com/office/drawing/2014/main" id="{D2B9BF43-EFE8-4B63-A4B9-4372860D162B}"/>
              </a:ext>
            </a:extLst>
          </p:cNvPr>
          <p:cNvSpPr txBox="1"/>
          <p:nvPr/>
        </p:nvSpPr>
        <p:spPr>
          <a:xfrm>
            <a:off x="713799" y="4085745"/>
            <a:ext cx="8521598" cy="461665"/>
          </a:xfrm>
          <a:prstGeom prst="rect">
            <a:avLst/>
          </a:prstGeom>
          <a:solidFill>
            <a:schemeClr val="bg1"/>
          </a:solidFill>
        </p:spPr>
        <p:txBody>
          <a:bodyPr wrap="square" rtlCol="0">
            <a:spAutoFit/>
          </a:bodyPr>
          <a:lstStyle/>
          <a:p>
            <a:pPr lvl="0">
              <a:defRPr/>
            </a:pPr>
            <a:r>
              <a:rPr lang="fr-FR" sz="2400" dirty="0">
                <a:solidFill>
                  <a:srgbClr val="4472C4">
                    <a:lumMod val="50000"/>
                  </a:srgbClr>
                </a:solidFill>
              </a:rPr>
              <a:t>Louis </a:t>
            </a:r>
            <a:r>
              <a:rPr lang="fr-FR" sz="2400" b="1" dirty="0">
                <a:solidFill>
                  <a:srgbClr val="4472C4">
                    <a:lumMod val="50000"/>
                  </a:srgbClr>
                </a:solidFill>
              </a:rPr>
              <a:t>dix-neuf</a:t>
            </a:r>
            <a:r>
              <a:rPr lang="fr-FR" sz="2400" dirty="0">
                <a:solidFill>
                  <a:srgbClr val="4472C4">
                    <a:lumMod val="50000"/>
                  </a:srgbClr>
                </a:solidFill>
              </a:rPr>
              <a:t> était* Roi* de France pour </a:t>
            </a:r>
            <a:r>
              <a:rPr lang="fr-FR" sz="2400" b="1" dirty="0">
                <a:solidFill>
                  <a:srgbClr val="4472C4">
                    <a:lumMod val="50000"/>
                  </a:srgbClr>
                </a:solidFill>
              </a:rPr>
              <a:t>vingt </a:t>
            </a:r>
            <a:r>
              <a:rPr lang="fr-FR" sz="2400" dirty="0">
                <a:solidFill>
                  <a:srgbClr val="4472C4">
                    <a:lumMod val="50000"/>
                  </a:srgbClr>
                </a:solidFill>
              </a:rPr>
              <a:t>minutes.</a:t>
            </a:r>
            <a:endParaRPr lang="en-US" sz="2400" dirty="0">
              <a:solidFill>
                <a:srgbClr val="4472C4">
                  <a:lumMod val="50000"/>
                </a:srgbClr>
              </a:solidFill>
            </a:endParaRPr>
          </a:p>
        </p:txBody>
      </p:sp>
      <p:sp>
        <p:nvSpPr>
          <p:cNvPr id="30" name="TextBox 29">
            <a:extLst>
              <a:ext uri="{FF2B5EF4-FFF2-40B4-BE49-F238E27FC236}">
                <a16:creationId xmlns:a16="http://schemas.microsoft.com/office/drawing/2014/main" id="{FD10FF86-CE55-4340-BA2A-2AB95D9CA4E9}"/>
              </a:ext>
            </a:extLst>
          </p:cNvPr>
          <p:cNvSpPr txBox="1"/>
          <p:nvPr/>
        </p:nvSpPr>
        <p:spPr>
          <a:xfrm>
            <a:off x="713800" y="5193156"/>
            <a:ext cx="7154779" cy="461665"/>
          </a:xfrm>
          <a:prstGeom prst="rect">
            <a:avLst/>
          </a:prstGeom>
          <a:solidFill>
            <a:schemeClr val="bg1"/>
          </a:solidFill>
        </p:spPr>
        <p:txBody>
          <a:bodyPr wrap="square" rtlCol="0">
            <a:spAutoFit/>
          </a:bodyPr>
          <a:lstStyle/>
          <a:p>
            <a:pPr lvl="0">
              <a:defRPr/>
            </a:pPr>
            <a:r>
              <a:rPr lang="en-US" sz="2400" dirty="0">
                <a:solidFill>
                  <a:srgbClr val="4472C4">
                    <a:lumMod val="50000"/>
                  </a:srgbClr>
                </a:solidFill>
              </a:rPr>
              <a:t>Paris a </a:t>
            </a:r>
            <a:r>
              <a:rPr lang="en-US" sz="2400" b="1" dirty="0" err="1">
                <a:solidFill>
                  <a:srgbClr val="4472C4">
                    <a:lumMod val="50000"/>
                  </a:srgbClr>
                </a:solidFill>
              </a:rPr>
              <a:t>onze</a:t>
            </a:r>
            <a:r>
              <a:rPr lang="en-US" sz="2400" dirty="0">
                <a:solidFill>
                  <a:srgbClr val="4472C4">
                    <a:lumMod val="50000"/>
                  </a:srgbClr>
                </a:solidFill>
              </a:rPr>
              <a:t> millions </a:t>
            </a:r>
            <a:r>
              <a:rPr lang="en-US" sz="2400" dirty="0" err="1">
                <a:solidFill>
                  <a:srgbClr val="4472C4">
                    <a:lumMod val="50000"/>
                  </a:srgbClr>
                </a:solidFill>
              </a:rPr>
              <a:t>d’habitants</a:t>
            </a:r>
            <a:r>
              <a:rPr lang="en-US" sz="2400" dirty="0">
                <a:solidFill>
                  <a:srgbClr val="4472C4">
                    <a:lumMod val="50000"/>
                  </a:srgbClr>
                </a:solidFill>
              </a:rPr>
              <a:t>.</a:t>
            </a:r>
          </a:p>
        </p:txBody>
      </p:sp>
      <p:pic>
        <p:nvPicPr>
          <p:cNvPr id="3080" name="Picture 8" descr="Eiffel Tower, Eiffel, Architecture">
            <a:extLst>
              <a:ext uri="{FF2B5EF4-FFF2-40B4-BE49-F238E27FC236}">
                <a16:creationId xmlns:a16="http://schemas.microsoft.com/office/drawing/2014/main" id="{845D31E1-6971-4C6A-943F-C367366EA7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1202" y="5051101"/>
            <a:ext cx="725486" cy="122111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ance, Europe, Map, Silhouette, French">
            <a:extLst>
              <a:ext uri="{FF2B5EF4-FFF2-40B4-BE49-F238E27FC236}">
                <a16:creationId xmlns:a16="http://schemas.microsoft.com/office/drawing/2014/main" id="{BB12F076-9E21-448C-BDDF-D3921D3C01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0276" y="2896863"/>
            <a:ext cx="1075121" cy="12781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rown, Golden, Royal, Shining, Shiny">
            <a:extLst>
              <a:ext uri="{FF2B5EF4-FFF2-40B4-BE49-F238E27FC236}">
                <a16:creationId xmlns:a16="http://schemas.microsoft.com/office/drawing/2014/main" id="{62D006D6-C763-46F9-9D04-E2CEE1312B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2885" y="4672521"/>
            <a:ext cx="1236297" cy="68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P spid="12" grpId="0"/>
      <p:bldP spid="13" grpId="0"/>
      <p:bldP spid="14" grpId="0"/>
      <p:bldP spid="28" grpId="0" animBg="1"/>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Ils ont quel âge ? (A)</a:t>
            </a:r>
          </a:p>
        </p:txBody>
      </p:sp>
      <p:sp>
        <p:nvSpPr>
          <p:cNvPr id="9" name="Rounded Rectangle 46">
            <a:extLst>
              <a:ext uri="{FF2B5EF4-FFF2-40B4-BE49-F238E27FC236}">
                <a16:creationId xmlns:a16="http://schemas.microsoft.com/office/drawing/2014/main" id="{6405C5D7-2B89-4994-BE7F-2210AB7A9DAA}"/>
              </a:ext>
            </a:extLst>
          </p:cNvPr>
          <p:cNvSpPr/>
          <p:nvPr/>
        </p:nvSpPr>
        <p:spPr>
          <a:xfrm>
            <a:off x="9685421" y="249869"/>
            <a:ext cx="222449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F179C70-58C7-4976-A974-E28632E44431}"/>
              </a:ext>
            </a:extLst>
          </p:cNvPr>
          <p:cNvSpPr txBox="1"/>
          <p:nvPr/>
        </p:nvSpPr>
        <p:spPr>
          <a:xfrm>
            <a:off x="180000" y="1296000"/>
            <a:ext cx="11729920" cy="461665"/>
          </a:xfrm>
          <a:prstGeom prst="rect">
            <a:avLst/>
          </a:prstGeom>
          <a:noFill/>
        </p:spPr>
        <p:txBody>
          <a:bodyPr wrap="square" rtlCol="0">
            <a:spAutoFit/>
          </a:bodyPr>
          <a:lstStyle/>
          <a:p>
            <a:pPr lvl="0">
              <a:defRPr/>
            </a:pPr>
            <a:r>
              <a:rPr kumimoji="0" lang="fr-FR" sz="2400" b="0" i="0" u="none" strike="noStrike" kern="1200" cap="none" spc="0" normalizeH="0" baseline="0" dirty="0">
                <a:ln>
                  <a:noFill/>
                </a:ln>
                <a:solidFill>
                  <a:srgbClr val="4472C4">
                    <a:lumMod val="50000"/>
                  </a:srgbClr>
                </a:solidFill>
                <a:effectLst/>
                <a:uLnTx/>
                <a:uFillTx/>
                <a:latin typeface="+mj-lt"/>
                <a:ea typeface="+mn-ea"/>
                <a:cs typeface="+mn-cs"/>
              </a:rPr>
              <a:t>Les célébrités font les choses </a:t>
            </a:r>
            <a:r>
              <a:rPr lang="fr-FR" sz="2400" dirty="0">
                <a:solidFill>
                  <a:srgbClr val="4472C4">
                    <a:lumMod val="50000"/>
                  </a:srgbClr>
                </a:solidFill>
              </a:rPr>
              <a:t>à</a:t>
            </a:r>
            <a:r>
              <a:rPr kumimoji="0" lang="fr-FR" sz="2400" b="0" i="0" u="none" strike="noStrike" kern="1200" cap="none" spc="0" normalizeH="0" baseline="0" dirty="0">
                <a:ln>
                  <a:noFill/>
                </a:ln>
                <a:solidFill>
                  <a:srgbClr val="4472C4">
                    <a:lumMod val="50000"/>
                  </a:srgbClr>
                </a:solidFill>
                <a:effectLst/>
                <a:uLnTx/>
                <a:uFillTx/>
                <a:latin typeface="+mj-lt"/>
                <a:ea typeface="+mn-ea"/>
                <a:cs typeface="+mn-cs"/>
              </a:rPr>
              <a:t> quel âge ? Dis </a:t>
            </a:r>
            <a:r>
              <a:rPr lang="fr-FR" sz="2400" dirty="0">
                <a:solidFill>
                  <a:srgbClr val="4472C4">
                    <a:lumMod val="50000"/>
                  </a:srgbClr>
                </a:solidFill>
                <a:latin typeface="+mj-lt"/>
              </a:rPr>
              <a:t>l’âge à un(e) partenaire.</a:t>
            </a:r>
            <a:endParaRPr kumimoji="0" lang="fr-FR" sz="2400" b="0" i="0" u="none" strike="noStrike" kern="1200" cap="none" spc="0" normalizeH="0" baseline="0" dirty="0">
              <a:ln>
                <a:noFill/>
              </a:ln>
              <a:solidFill>
                <a:srgbClr val="4472C4">
                  <a:lumMod val="50000"/>
                </a:srgbClr>
              </a:solidFill>
              <a:effectLst/>
              <a:uLnTx/>
              <a:uFillTx/>
              <a:latin typeface="+mj-lt"/>
              <a:ea typeface="+mn-ea"/>
              <a:cs typeface="+mn-cs"/>
            </a:endParaRPr>
          </a:p>
        </p:txBody>
      </p:sp>
      <p:pic>
        <p:nvPicPr>
          <p:cNvPr id="11" name="Picture 10" descr="Gabrielle Chanel en marinière.jpg">
            <a:extLst>
              <a:ext uri="{FF2B5EF4-FFF2-40B4-BE49-F238E27FC236}">
                <a16:creationId xmlns:a16="http://schemas.microsoft.com/office/drawing/2014/main" id="{52238937-41B7-4F2D-8755-8FA5536587F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200" y="1889673"/>
            <a:ext cx="1644650" cy="2159635"/>
          </a:xfrm>
          <a:prstGeom prst="rect">
            <a:avLst/>
          </a:prstGeom>
          <a:noFill/>
        </p:spPr>
      </p:pic>
      <p:pic>
        <p:nvPicPr>
          <p:cNvPr id="12" name="Picture 11" descr="https://upload.wikimedia.org/wikipedia/commons/7/7c/Didier_Drogba_%282019%29_%28cropped%29.jpg">
            <a:extLst>
              <a:ext uri="{FF2B5EF4-FFF2-40B4-BE49-F238E27FC236}">
                <a16:creationId xmlns:a16="http://schemas.microsoft.com/office/drawing/2014/main" id="{F3332A83-6EB6-46EC-ABFB-F368F2185C3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887141"/>
            <a:ext cx="1670685" cy="2159635"/>
          </a:xfrm>
          <a:prstGeom prst="rect">
            <a:avLst/>
          </a:prstGeom>
          <a:noFill/>
        </p:spPr>
      </p:pic>
      <p:pic>
        <p:nvPicPr>
          <p:cNvPr id="19" name="Picture 18" descr="https://upload.wikimedia.org/wikipedia/commons/5/5a/Bonnat_Hugo001z.jpg">
            <a:extLst>
              <a:ext uri="{FF2B5EF4-FFF2-40B4-BE49-F238E27FC236}">
                <a16:creationId xmlns:a16="http://schemas.microsoft.com/office/drawing/2014/main" id="{B8B5408C-5AE3-4E0D-ABA7-7BB2B312023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782" y="4181316"/>
            <a:ext cx="1721485" cy="2159635"/>
          </a:xfrm>
          <a:prstGeom prst="rect">
            <a:avLst/>
          </a:prstGeom>
          <a:noFill/>
        </p:spPr>
      </p:pic>
      <p:pic>
        <p:nvPicPr>
          <p:cNvPr id="20" name="Picture 19" descr="https://upload.wikimedia.org/wikipedia/commons/3/38/Celine_Dion_by_Linda_Bisset.jpg">
            <a:extLst>
              <a:ext uri="{FF2B5EF4-FFF2-40B4-BE49-F238E27FC236}">
                <a16:creationId xmlns:a16="http://schemas.microsoft.com/office/drawing/2014/main" id="{3762CE30-B9C1-4A44-8B28-5290C73F071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3162" y="4176252"/>
            <a:ext cx="1356360" cy="2159635"/>
          </a:xfrm>
          <a:prstGeom prst="rect">
            <a:avLst/>
          </a:prstGeom>
          <a:noFill/>
        </p:spPr>
      </p:pic>
      <p:sp>
        <p:nvSpPr>
          <p:cNvPr id="2" name="Rectangle 1">
            <a:extLst>
              <a:ext uri="{FF2B5EF4-FFF2-40B4-BE49-F238E27FC236}">
                <a16:creationId xmlns:a16="http://schemas.microsoft.com/office/drawing/2014/main" id="{973AC564-D37C-4F73-8468-8B31703AB56A}"/>
              </a:ext>
            </a:extLst>
          </p:cNvPr>
          <p:cNvSpPr/>
          <p:nvPr/>
        </p:nvSpPr>
        <p:spPr>
          <a:xfrm>
            <a:off x="2152650" y="1887141"/>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dirty="0">
                <a:solidFill>
                  <a:srgbClr val="203864"/>
                </a:solidFill>
              </a:rPr>
              <a:t>Coco Chanel,</a:t>
            </a:r>
          </a:p>
          <a:p>
            <a:r>
              <a:rPr lang="fr-FR" sz="2400" b="1" dirty="0">
                <a:solidFill>
                  <a:srgbClr val="203864"/>
                </a:solidFill>
              </a:rPr>
              <a:t>créatrice de vêtements</a:t>
            </a:r>
            <a:endParaRPr lang="fr-FR" sz="2400" dirty="0">
              <a:solidFill>
                <a:srgbClr val="203864"/>
              </a:solidFill>
            </a:endParaRPr>
          </a:p>
          <a:p>
            <a:r>
              <a:rPr lang="fr-FR" sz="2400" dirty="0">
                <a:solidFill>
                  <a:srgbClr val="203864"/>
                </a:solidFill>
              </a:rPr>
              <a:t>Première boutique:</a:t>
            </a:r>
          </a:p>
        </p:txBody>
      </p:sp>
      <p:sp>
        <p:nvSpPr>
          <p:cNvPr id="22" name="Rectangle 21">
            <a:extLst>
              <a:ext uri="{FF2B5EF4-FFF2-40B4-BE49-F238E27FC236}">
                <a16:creationId xmlns:a16="http://schemas.microsoft.com/office/drawing/2014/main" id="{E7FFBE27-B70C-4D69-A707-678395EDFBBA}"/>
              </a:ext>
            </a:extLst>
          </p:cNvPr>
          <p:cNvSpPr/>
          <p:nvPr/>
        </p:nvSpPr>
        <p:spPr>
          <a:xfrm>
            <a:off x="215265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rgbClr val="203864"/>
                </a:solidFill>
              </a:rPr>
              <a:t>Victor Hugo,</a:t>
            </a:r>
          </a:p>
          <a:p>
            <a:r>
              <a:rPr lang="en-GB" sz="2400" b="1" dirty="0" err="1">
                <a:solidFill>
                  <a:srgbClr val="203864"/>
                </a:solidFill>
              </a:rPr>
              <a:t>poète</a:t>
            </a:r>
            <a:r>
              <a:rPr lang="en-GB" sz="2400" b="1" dirty="0">
                <a:solidFill>
                  <a:srgbClr val="203864"/>
                </a:solidFill>
              </a:rPr>
              <a:t> et auteur</a:t>
            </a:r>
          </a:p>
          <a:p>
            <a:endParaRPr lang="en-GB" sz="2400" dirty="0">
              <a:solidFill>
                <a:srgbClr val="203864"/>
              </a:solidFill>
            </a:endParaRPr>
          </a:p>
          <a:p>
            <a:r>
              <a:rPr lang="en-GB" sz="2400" dirty="0">
                <a:solidFill>
                  <a:srgbClr val="203864"/>
                </a:solidFill>
              </a:rPr>
              <a:t>Premier livre:</a:t>
            </a:r>
          </a:p>
          <a:p>
            <a:endParaRPr lang="en-GB" sz="2000" b="1" dirty="0">
              <a:solidFill>
                <a:srgbClr val="203864"/>
              </a:solidFill>
            </a:endParaRPr>
          </a:p>
        </p:txBody>
      </p:sp>
      <p:sp>
        <p:nvSpPr>
          <p:cNvPr id="23" name="Rectangle 22">
            <a:extLst>
              <a:ext uri="{FF2B5EF4-FFF2-40B4-BE49-F238E27FC236}">
                <a16:creationId xmlns:a16="http://schemas.microsoft.com/office/drawing/2014/main" id="{C337C298-A0EF-42C9-BFE2-03549EB90985}"/>
              </a:ext>
            </a:extLst>
          </p:cNvPr>
          <p:cNvSpPr/>
          <p:nvPr/>
        </p:nvSpPr>
        <p:spPr>
          <a:xfrm>
            <a:off x="7917670" y="1887140"/>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rgbClr val="203864"/>
                </a:solidFill>
              </a:rPr>
              <a:t>Didier Drogba,</a:t>
            </a:r>
          </a:p>
          <a:p>
            <a:r>
              <a:rPr lang="en-GB" sz="2400" b="1" dirty="0" err="1">
                <a:solidFill>
                  <a:srgbClr val="203864"/>
                </a:solidFill>
              </a:rPr>
              <a:t>footballeur</a:t>
            </a:r>
            <a:endParaRPr lang="en-GB" sz="2400" b="1" dirty="0">
              <a:solidFill>
                <a:srgbClr val="203864"/>
              </a:solidFill>
            </a:endParaRPr>
          </a:p>
          <a:p>
            <a:r>
              <a:rPr lang="en-GB" sz="2400" dirty="0">
                <a:solidFill>
                  <a:srgbClr val="203864"/>
                </a:solidFill>
              </a:rPr>
              <a:t>Premier </a:t>
            </a:r>
            <a:r>
              <a:rPr lang="en-GB" sz="2400" dirty="0" err="1">
                <a:solidFill>
                  <a:srgbClr val="203864"/>
                </a:solidFill>
              </a:rPr>
              <a:t>contrat</a:t>
            </a:r>
            <a:r>
              <a:rPr lang="en-GB" sz="2400" dirty="0">
                <a:solidFill>
                  <a:srgbClr val="203864"/>
                </a:solidFill>
              </a:rPr>
              <a:t> </a:t>
            </a:r>
            <a:r>
              <a:rPr lang="en-GB" sz="2400" dirty="0" err="1">
                <a:solidFill>
                  <a:srgbClr val="203864"/>
                </a:solidFill>
              </a:rPr>
              <a:t>professionnel</a:t>
            </a:r>
            <a:r>
              <a:rPr lang="en-GB" sz="2400" dirty="0">
                <a:solidFill>
                  <a:srgbClr val="203864"/>
                </a:solidFill>
              </a:rPr>
              <a:t>:</a:t>
            </a:r>
          </a:p>
        </p:txBody>
      </p:sp>
      <p:sp>
        <p:nvSpPr>
          <p:cNvPr id="24" name="Rectangle 23">
            <a:extLst>
              <a:ext uri="{FF2B5EF4-FFF2-40B4-BE49-F238E27FC236}">
                <a16:creationId xmlns:a16="http://schemas.microsoft.com/office/drawing/2014/main" id="{6F44F7B3-CC1C-40C2-B482-8262D0B867A4}"/>
              </a:ext>
            </a:extLst>
          </p:cNvPr>
          <p:cNvSpPr/>
          <p:nvPr/>
        </p:nvSpPr>
        <p:spPr>
          <a:xfrm>
            <a:off x="791767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rgbClr val="203864"/>
                </a:solidFill>
              </a:rPr>
              <a:t>Céline Dion,</a:t>
            </a:r>
          </a:p>
          <a:p>
            <a:r>
              <a:rPr lang="en-GB" sz="2400" b="1" dirty="0">
                <a:solidFill>
                  <a:srgbClr val="203864"/>
                </a:solidFill>
              </a:rPr>
              <a:t>chanteuse</a:t>
            </a:r>
          </a:p>
          <a:p>
            <a:endParaRPr lang="en-GB" sz="2400" b="1" dirty="0">
              <a:solidFill>
                <a:srgbClr val="203864"/>
              </a:solidFill>
            </a:endParaRPr>
          </a:p>
          <a:p>
            <a:r>
              <a:rPr lang="en-GB" sz="2400" dirty="0">
                <a:solidFill>
                  <a:srgbClr val="203864"/>
                </a:solidFill>
              </a:rPr>
              <a:t>Premier album:</a:t>
            </a:r>
          </a:p>
          <a:p>
            <a:endParaRPr lang="en-GB" sz="2000" b="1" dirty="0">
              <a:solidFill>
                <a:srgbClr val="203864"/>
              </a:solidFill>
            </a:endParaRPr>
          </a:p>
        </p:txBody>
      </p:sp>
      <p:sp>
        <p:nvSpPr>
          <p:cNvPr id="18" name="TextBox 17">
            <a:extLst>
              <a:ext uri="{FF2B5EF4-FFF2-40B4-BE49-F238E27FC236}">
                <a16:creationId xmlns:a16="http://schemas.microsoft.com/office/drawing/2014/main" id="{5C36BB1D-BC41-4813-A383-3A50D394F2FB}"/>
              </a:ext>
            </a:extLst>
          </p:cNvPr>
          <p:cNvSpPr txBox="1"/>
          <p:nvPr/>
        </p:nvSpPr>
        <p:spPr>
          <a:xfrm>
            <a:off x="2289942" y="3429000"/>
            <a:ext cx="579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26</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D722EE90-A5F9-491B-ADF0-869A72770FC8}"/>
              </a:ext>
            </a:extLst>
          </p:cNvPr>
          <p:cNvSpPr txBox="1"/>
          <p:nvPr/>
        </p:nvSpPr>
        <p:spPr>
          <a:xfrm>
            <a:off x="8110035" y="3410343"/>
            <a:ext cx="579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21</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0B086A0A-15E2-441E-825F-32052893D8F6}"/>
              </a:ext>
            </a:extLst>
          </p:cNvPr>
          <p:cNvSpPr txBox="1"/>
          <p:nvPr/>
        </p:nvSpPr>
        <p:spPr>
          <a:xfrm>
            <a:off x="2289942" y="5709745"/>
            <a:ext cx="579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20</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377804CD-90B3-4C2F-AC9D-8BD9AF01631D}"/>
              </a:ext>
            </a:extLst>
          </p:cNvPr>
          <p:cNvSpPr txBox="1"/>
          <p:nvPr/>
        </p:nvSpPr>
        <p:spPr>
          <a:xfrm>
            <a:off x="8125800" y="5720548"/>
            <a:ext cx="579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203864"/>
                </a:solidFill>
                <a:latin typeface="Century Gothic" panose="020F0302020204030204"/>
              </a:rPr>
              <a:t>13</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8844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Ils ont quel âge ? (B)</a:t>
            </a:r>
          </a:p>
        </p:txBody>
      </p:sp>
      <p:sp>
        <p:nvSpPr>
          <p:cNvPr id="9" name="Rounded Rectangle 46">
            <a:extLst>
              <a:ext uri="{FF2B5EF4-FFF2-40B4-BE49-F238E27FC236}">
                <a16:creationId xmlns:a16="http://schemas.microsoft.com/office/drawing/2014/main" id="{6405C5D7-2B89-4994-BE7F-2210AB7A9DAA}"/>
              </a:ext>
            </a:extLst>
          </p:cNvPr>
          <p:cNvSpPr/>
          <p:nvPr/>
        </p:nvSpPr>
        <p:spPr>
          <a:xfrm>
            <a:off x="9685421" y="249869"/>
            <a:ext cx="222449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F179C70-58C7-4976-A974-E28632E44431}"/>
              </a:ext>
            </a:extLst>
          </p:cNvPr>
          <p:cNvSpPr txBox="1"/>
          <p:nvPr/>
        </p:nvSpPr>
        <p:spPr>
          <a:xfrm>
            <a:off x="180000" y="1296000"/>
            <a:ext cx="11729920" cy="461665"/>
          </a:xfrm>
          <a:prstGeom prst="rect">
            <a:avLst/>
          </a:prstGeom>
          <a:noFill/>
        </p:spPr>
        <p:txBody>
          <a:bodyPr wrap="square" rtlCol="0">
            <a:spAutoFit/>
          </a:bodyPr>
          <a:lstStyle/>
          <a:p>
            <a:pPr lvl="0">
              <a:defRPr/>
            </a:pPr>
            <a:r>
              <a:rPr kumimoji="0" lang="fr-FR" sz="2400" b="0" i="0" u="none" strike="noStrike" kern="1200" cap="none" spc="0" normalizeH="0" baseline="0" dirty="0">
                <a:ln>
                  <a:noFill/>
                </a:ln>
                <a:solidFill>
                  <a:srgbClr val="4472C4">
                    <a:lumMod val="50000"/>
                  </a:srgbClr>
                </a:solidFill>
                <a:effectLst/>
                <a:uLnTx/>
                <a:uFillTx/>
                <a:latin typeface="+mj-lt"/>
                <a:ea typeface="+mn-ea"/>
                <a:cs typeface="+mn-cs"/>
              </a:rPr>
              <a:t>Les célébrités font les choses </a:t>
            </a:r>
            <a:r>
              <a:rPr lang="fr-FR" sz="2400" dirty="0">
                <a:solidFill>
                  <a:srgbClr val="4472C4">
                    <a:lumMod val="50000"/>
                  </a:srgbClr>
                </a:solidFill>
              </a:rPr>
              <a:t>à</a:t>
            </a:r>
            <a:r>
              <a:rPr kumimoji="0" lang="fr-FR" sz="2400" b="0" i="0" u="none" strike="noStrike" kern="1200" cap="none" spc="0" normalizeH="0" baseline="0" dirty="0">
                <a:ln>
                  <a:noFill/>
                </a:ln>
                <a:solidFill>
                  <a:srgbClr val="4472C4">
                    <a:lumMod val="50000"/>
                  </a:srgbClr>
                </a:solidFill>
                <a:effectLst/>
                <a:uLnTx/>
                <a:uFillTx/>
                <a:latin typeface="+mj-lt"/>
                <a:ea typeface="+mn-ea"/>
                <a:cs typeface="+mn-cs"/>
              </a:rPr>
              <a:t> quel âge ? Dis </a:t>
            </a:r>
            <a:r>
              <a:rPr lang="fr-FR" sz="2400" dirty="0">
                <a:solidFill>
                  <a:srgbClr val="4472C4">
                    <a:lumMod val="50000"/>
                  </a:srgbClr>
                </a:solidFill>
                <a:latin typeface="+mj-lt"/>
              </a:rPr>
              <a:t>l’âge à un(e) partenaire.</a:t>
            </a:r>
            <a:endParaRPr kumimoji="0" lang="fr-FR" sz="2400" b="0" i="0" u="none" strike="noStrike" kern="1200" cap="none" spc="0" normalizeH="0" baseline="0" dirty="0">
              <a:ln>
                <a:noFill/>
              </a:ln>
              <a:solidFill>
                <a:srgbClr val="4472C4">
                  <a:lumMod val="50000"/>
                </a:srgbClr>
              </a:solidFill>
              <a:effectLst/>
              <a:uLnTx/>
              <a:uFillTx/>
              <a:latin typeface="+mj-lt"/>
              <a:ea typeface="+mn-ea"/>
              <a:cs typeface="+mn-cs"/>
            </a:endParaRPr>
          </a:p>
        </p:txBody>
      </p:sp>
      <p:sp>
        <p:nvSpPr>
          <p:cNvPr id="2" name="Rectangle 1">
            <a:extLst>
              <a:ext uri="{FF2B5EF4-FFF2-40B4-BE49-F238E27FC236}">
                <a16:creationId xmlns:a16="http://schemas.microsoft.com/office/drawing/2014/main" id="{973AC564-D37C-4F73-8468-8B31703AB56A}"/>
              </a:ext>
            </a:extLst>
          </p:cNvPr>
          <p:cNvSpPr/>
          <p:nvPr/>
        </p:nvSpPr>
        <p:spPr>
          <a:xfrm>
            <a:off x="2152650" y="1887141"/>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dirty="0">
                <a:solidFill>
                  <a:srgbClr val="203864"/>
                </a:solidFill>
              </a:rPr>
              <a:t>Jean-Jacques Rousseau,</a:t>
            </a:r>
          </a:p>
          <a:p>
            <a:r>
              <a:rPr lang="fr-FR" sz="2400" b="1" dirty="0">
                <a:solidFill>
                  <a:srgbClr val="203864"/>
                </a:solidFill>
              </a:rPr>
              <a:t>philosophe</a:t>
            </a:r>
            <a:endParaRPr lang="fr-FR" sz="2400" dirty="0">
              <a:solidFill>
                <a:srgbClr val="203864"/>
              </a:solidFill>
            </a:endParaRPr>
          </a:p>
          <a:p>
            <a:r>
              <a:rPr lang="fr-FR" sz="2400" dirty="0">
                <a:solidFill>
                  <a:srgbClr val="203864"/>
                </a:solidFill>
              </a:rPr>
              <a:t>Premier essai:</a:t>
            </a:r>
          </a:p>
          <a:p>
            <a:endParaRPr lang="fr-FR" sz="2000" b="1" dirty="0">
              <a:solidFill>
                <a:srgbClr val="203864"/>
              </a:solidFill>
            </a:endParaRPr>
          </a:p>
        </p:txBody>
      </p:sp>
      <p:sp>
        <p:nvSpPr>
          <p:cNvPr id="22" name="Rectangle 21">
            <a:extLst>
              <a:ext uri="{FF2B5EF4-FFF2-40B4-BE49-F238E27FC236}">
                <a16:creationId xmlns:a16="http://schemas.microsoft.com/office/drawing/2014/main" id="{E7FFBE27-B70C-4D69-A707-678395EDFBBA}"/>
              </a:ext>
            </a:extLst>
          </p:cNvPr>
          <p:cNvSpPr/>
          <p:nvPr/>
        </p:nvSpPr>
        <p:spPr>
          <a:xfrm>
            <a:off x="215265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rgbClr val="203864"/>
                </a:solidFill>
              </a:rPr>
              <a:t>Marion </a:t>
            </a:r>
            <a:r>
              <a:rPr lang="en-GB" sz="2400" b="1" dirty="0" err="1">
                <a:solidFill>
                  <a:srgbClr val="203864"/>
                </a:solidFill>
              </a:rPr>
              <a:t>Cotillard</a:t>
            </a:r>
            <a:r>
              <a:rPr lang="en-GB" sz="2400" b="1" dirty="0">
                <a:solidFill>
                  <a:srgbClr val="203864"/>
                </a:solidFill>
              </a:rPr>
              <a:t>,</a:t>
            </a:r>
          </a:p>
          <a:p>
            <a:r>
              <a:rPr lang="en-GB" sz="2400" b="1" dirty="0" err="1">
                <a:solidFill>
                  <a:srgbClr val="203864"/>
                </a:solidFill>
              </a:rPr>
              <a:t>actrice</a:t>
            </a:r>
            <a:endParaRPr lang="en-GB" sz="2400" b="1" dirty="0">
              <a:solidFill>
                <a:srgbClr val="203864"/>
              </a:solidFill>
            </a:endParaRPr>
          </a:p>
          <a:p>
            <a:endParaRPr lang="en-GB" sz="2400" dirty="0">
              <a:solidFill>
                <a:srgbClr val="203864"/>
              </a:solidFill>
            </a:endParaRPr>
          </a:p>
          <a:p>
            <a:r>
              <a:rPr lang="en-GB" sz="2400" dirty="0">
                <a:solidFill>
                  <a:srgbClr val="203864"/>
                </a:solidFill>
              </a:rPr>
              <a:t>Premier film:</a:t>
            </a:r>
          </a:p>
          <a:p>
            <a:endParaRPr lang="en-GB" sz="2000" b="1" dirty="0">
              <a:solidFill>
                <a:srgbClr val="203864"/>
              </a:solidFill>
            </a:endParaRPr>
          </a:p>
        </p:txBody>
      </p:sp>
      <p:sp>
        <p:nvSpPr>
          <p:cNvPr id="23" name="Rectangle 22">
            <a:extLst>
              <a:ext uri="{FF2B5EF4-FFF2-40B4-BE49-F238E27FC236}">
                <a16:creationId xmlns:a16="http://schemas.microsoft.com/office/drawing/2014/main" id="{C337C298-A0EF-42C9-BFE2-03549EB90985}"/>
              </a:ext>
            </a:extLst>
          </p:cNvPr>
          <p:cNvSpPr/>
          <p:nvPr/>
        </p:nvSpPr>
        <p:spPr>
          <a:xfrm>
            <a:off x="7917670" y="1887140"/>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dirty="0">
                <a:solidFill>
                  <a:srgbClr val="203864"/>
                </a:solidFill>
              </a:rPr>
              <a:t>Marie Curie,</a:t>
            </a:r>
          </a:p>
          <a:p>
            <a:r>
              <a:rPr lang="fr-FR" sz="2400" b="1" dirty="0">
                <a:solidFill>
                  <a:srgbClr val="203864"/>
                </a:solidFill>
              </a:rPr>
              <a:t>scientifique</a:t>
            </a:r>
          </a:p>
          <a:p>
            <a:endParaRPr lang="fr-FR" sz="2400" b="1" dirty="0">
              <a:solidFill>
                <a:srgbClr val="203864"/>
              </a:solidFill>
            </a:endParaRPr>
          </a:p>
          <a:p>
            <a:r>
              <a:rPr lang="fr-FR" sz="2400" dirty="0">
                <a:solidFill>
                  <a:srgbClr val="203864"/>
                </a:solidFill>
              </a:rPr>
              <a:t>Premier diplôme:</a:t>
            </a:r>
          </a:p>
          <a:p>
            <a:endParaRPr lang="fr-FR" sz="2800" b="1" dirty="0">
              <a:solidFill>
                <a:srgbClr val="203864"/>
              </a:solidFill>
            </a:endParaRPr>
          </a:p>
        </p:txBody>
      </p:sp>
      <p:sp>
        <p:nvSpPr>
          <p:cNvPr id="24" name="Rectangle 23">
            <a:extLst>
              <a:ext uri="{FF2B5EF4-FFF2-40B4-BE49-F238E27FC236}">
                <a16:creationId xmlns:a16="http://schemas.microsoft.com/office/drawing/2014/main" id="{6F44F7B3-CC1C-40C2-B482-8262D0B867A4}"/>
              </a:ext>
            </a:extLst>
          </p:cNvPr>
          <p:cNvSpPr/>
          <p:nvPr/>
        </p:nvSpPr>
        <p:spPr>
          <a:xfrm>
            <a:off x="791767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dirty="0">
                <a:solidFill>
                  <a:srgbClr val="203864"/>
                </a:solidFill>
              </a:rPr>
              <a:t>Stromae,</a:t>
            </a:r>
          </a:p>
          <a:p>
            <a:r>
              <a:rPr lang="fr-FR" sz="2400" b="1" dirty="0">
                <a:solidFill>
                  <a:srgbClr val="203864"/>
                </a:solidFill>
              </a:rPr>
              <a:t>rappeur</a:t>
            </a:r>
          </a:p>
          <a:p>
            <a:endParaRPr lang="fr-FR" sz="2400" b="1" dirty="0">
              <a:solidFill>
                <a:srgbClr val="203864"/>
              </a:solidFill>
            </a:endParaRPr>
          </a:p>
          <a:p>
            <a:r>
              <a:rPr lang="fr-FR" sz="2400" dirty="0">
                <a:solidFill>
                  <a:srgbClr val="203864"/>
                </a:solidFill>
              </a:rPr>
              <a:t>Premier album numéro un:</a:t>
            </a:r>
          </a:p>
          <a:p>
            <a:endParaRPr lang="fr-FR" sz="2000" b="1" dirty="0">
              <a:solidFill>
                <a:srgbClr val="203864"/>
              </a:solidFill>
            </a:endParaRPr>
          </a:p>
        </p:txBody>
      </p:sp>
      <p:pic>
        <p:nvPicPr>
          <p:cNvPr id="14" name="Picture 13" descr="Portrait de face d'un homme à l'aspect bienveillant, soigneusement vêtu et perruqué, assis sur une chaise de paille.">
            <a:extLst>
              <a:ext uri="{FF2B5EF4-FFF2-40B4-BE49-F238E27FC236}">
                <a16:creationId xmlns:a16="http://schemas.microsoft.com/office/drawing/2014/main" id="{212B06F1-7632-4183-8856-98AC3D8F6FB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08271" y="1887139"/>
            <a:ext cx="1551305" cy="2159635"/>
          </a:xfrm>
          <a:prstGeom prst="rect">
            <a:avLst/>
          </a:prstGeom>
          <a:noFill/>
        </p:spPr>
      </p:pic>
      <p:pic>
        <p:nvPicPr>
          <p:cNvPr id="15" name="Picture 14" descr="https://upload.wikimedia.org/wikipedia/commons/2/2d/Marion_Cotillard_1_%28July_2009%29.jpg">
            <a:extLst>
              <a:ext uri="{FF2B5EF4-FFF2-40B4-BE49-F238E27FC236}">
                <a16:creationId xmlns:a16="http://schemas.microsoft.com/office/drawing/2014/main" id="{96EE6F3F-E8F4-4B9A-A6D3-146AEB5364A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068" y="4176252"/>
            <a:ext cx="1489710" cy="2159635"/>
          </a:xfrm>
          <a:prstGeom prst="rect">
            <a:avLst/>
          </a:prstGeom>
          <a:noFill/>
        </p:spPr>
      </p:pic>
      <p:pic>
        <p:nvPicPr>
          <p:cNvPr id="16" name="Picture 15" descr="https://upload.wikimedia.org/wikipedia/commons/7/71/Marie_Curie_c1920.png">
            <a:extLst>
              <a:ext uri="{FF2B5EF4-FFF2-40B4-BE49-F238E27FC236}">
                <a16:creationId xmlns:a16="http://schemas.microsoft.com/office/drawing/2014/main" id="{18C92D9D-7FD5-44DF-A811-C03E263B52E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4894" y="1887139"/>
            <a:ext cx="1572895" cy="2159635"/>
          </a:xfrm>
          <a:prstGeom prst="rect">
            <a:avLst/>
          </a:prstGeom>
          <a:noFill/>
        </p:spPr>
      </p:pic>
      <p:pic>
        <p:nvPicPr>
          <p:cNvPr id="17" name="Picture 16" descr="https://upload.wikimedia.org/wikipedia/commons/9/9c/Stromae_2011_cropped.jpg">
            <a:extLst>
              <a:ext uri="{FF2B5EF4-FFF2-40B4-BE49-F238E27FC236}">
                <a16:creationId xmlns:a16="http://schemas.microsoft.com/office/drawing/2014/main" id="{DA3DE375-E1C2-4FEA-884C-B4414A38C5D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4960" y="4176252"/>
            <a:ext cx="1768475" cy="2159635"/>
          </a:xfrm>
          <a:prstGeom prst="rect">
            <a:avLst/>
          </a:prstGeom>
          <a:noFill/>
        </p:spPr>
      </p:pic>
      <p:sp>
        <p:nvSpPr>
          <p:cNvPr id="19" name="TextBox 18">
            <a:extLst>
              <a:ext uri="{FF2B5EF4-FFF2-40B4-BE49-F238E27FC236}">
                <a16:creationId xmlns:a16="http://schemas.microsoft.com/office/drawing/2014/main" id="{51D24A31-27B1-47EB-9E53-03C34AE41AF1}"/>
              </a:ext>
            </a:extLst>
          </p:cNvPr>
          <p:cNvSpPr txBox="1"/>
          <p:nvPr/>
        </p:nvSpPr>
        <p:spPr>
          <a:xfrm>
            <a:off x="2289942" y="3429000"/>
            <a:ext cx="579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203864"/>
                </a:solidFill>
                <a:latin typeface="Century Gothic" panose="020F0302020204030204"/>
              </a:rPr>
              <a:t>30</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8DFC48A6-E2EF-4FB0-A7D6-65B8CBA4F1BD}"/>
              </a:ext>
            </a:extLst>
          </p:cNvPr>
          <p:cNvSpPr txBox="1"/>
          <p:nvPr/>
        </p:nvSpPr>
        <p:spPr>
          <a:xfrm>
            <a:off x="8141564" y="3429000"/>
            <a:ext cx="579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25</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DB1D983D-0899-4A69-9BBA-58FE4FF0EF46}"/>
              </a:ext>
            </a:extLst>
          </p:cNvPr>
          <p:cNvSpPr txBox="1"/>
          <p:nvPr/>
        </p:nvSpPr>
        <p:spPr>
          <a:xfrm>
            <a:off x="2343001" y="5725511"/>
            <a:ext cx="579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203864"/>
                </a:solidFill>
                <a:latin typeface="Century Gothic" panose="020F0302020204030204"/>
              </a:rPr>
              <a:t>18</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96D8650-51F0-4A44-AB55-E10FB9A08ABF}"/>
              </a:ext>
            </a:extLst>
          </p:cNvPr>
          <p:cNvSpPr txBox="1"/>
          <p:nvPr/>
        </p:nvSpPr>
        <p:spPr>
          <a:xfrm>
            <a:off x="8720946" y="5725510"/>
            <a:ext cx="579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24</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918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748076" cy="1062010"/>
          </a:xfrm>
        </p:spPr>
        <p:txBody>
          <a:bodyPr>
            <a:normAutofit fontScale="90000"/>
          </a:bodyPr>
          <a:lstStyle/>
          <a:p>
            <a:pPr algn="l"/>
            <a:r>
              <a:rPr lang="en-GB" sz="4000" b="1" dirty="0">
                <a:solidFill>
                  <a:prstClr val="white"/>
                </a:solidFill>
              </a:rPr>
              <a:t>Talking about what, when, where and why you celebrate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a:t>
            </a:r>
            <a:r>
              <a:rPr lang="en-GB" sz="3000" dirty="0" err="1">
                <a:solidFill>
                  <a:prstClr val="white"/>
                </a:solidFill>
              </a:rPr>
              <a:t>est-ce</a:t>
            </a:r>
            <a:r>
              <a:rPr lang="en-GB" sz="3000" dirty="0">
                <a:solidFill>
                  <a:prstClr val="white"/>
                </a:solidFill>
              </a:rPr>
              <a:t> que’ after question words</a:t>
            </a:r>
          </a:p>
          <a:p>
            <a:pPr algn="l"/>
            <a:r>
              <a:rPr lang="en-GB" sz="3000" dirty="0">
                <a:solidFill>
                  <a:prstClr val="white"/>
                </a:solidFill>
              </a:rPr>
              <a:t>SSC [</a:t>
            </a:r>
            <a:r>
              <a:rPr lang="en-GB" sz="3000" dirty="0" err="1">
                <a:solidFill>
                  <a:prstClr val="white"/>
                </a:solidFill>
              </a:rPr>
              <a:t>em</a:t>
            </a:r>
            <a:r>
              <a:rPr lang="en-GB" sz="3000" dirty="0">
                <a:solidFill>
                  <a:prstClr val="white"/>
                </a:solidFill>
              </a:rPr>
              <a:t>/am] and [</a:t>
            </a:r>
            <a:r>
              <a:rPr lang="en-GB" sz="3000" dirty="0" err="1">
                <a:solidFill>
                  <a:prstClr val="white"/>
                </a:solidFill>
              </a:rPr>
              <a:t>en</a:t>
            </a:r>
            <a:r>
              <a:rPr lang="en-GB" sz="3000" dirty="0">
                <a:solidFill>
                  <a:prstClr val="white"/>
                </a:solidFill>
              </a:rPr>
              <a:t>/an]</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4- Lesson 6</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964794"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 Catherine Morris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355188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375099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67" y="255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6528" y="1362391"/>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small chil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0979" y="1605396"/>
            <a:ext cx="1090041" cy="1740198"/>
          </a:xfrm>
          <a:prstGeom prst="rect">
            <a:avLst/>
          </a:prstGeom>
        </p:spPr>
      </p:pic>
      <p:sp>
        <p:nvSpPr>
          <p:cNvPr id="3" name="TextBox 2"/>
          <p:cNvSpPr txBox="1"/>
          <p:nvPr/>
        </p:nvSpPr>
        <p:spPr>
          <a:xfrm>
            <a:off x="4753339" y="3242343"/>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grpSp>
        <p:nvGrpSpPr>
          <p:cNvPr id="22" name="Group 21" descr="tall boy and small boy with an arrow pointing to the tall boy"/>
          <p:cNvGrpSpPr/>
          <p:nvPr/>
        </p:nvGrpSpPr>
        <p:grpSpPr>
          <a:xfrm>
            <a:off x="1208907" y="1362391"/>
            <a:ext cx="1667202" cy="1953518"/>
            <a:chOff x="12297240" y="3985624"/>
            <a:chExt cx="1667202" cy="1953518"/>
          </a:xfrm>
        </p:grpSpPr>
        <p:pic>
          <p:nvPicPr>
            <p:cNvPr id="23" name="Picture 22" descr="tall boy and small boy with an arrow pointing to the t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24" name="Picture 23" descr="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25" name="Down Arrow 24"/>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9" name="Picture 28" descr="person questioning things"/>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47506" y="4587548"/>
            <a:ext cx="1084390" cy="1450738"/>
          </a:xfrm>
          <a:prstGeom prst="rect">
            <a:avLst/>
          </a:prstGeom>
        </p:spPr>
      </p:pic>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5045070" y="5538133"/>
            <a:ext cx="21018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26" name="Picture 25" descr="clock with no arrows"/>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96549" y="1674250"/>
            <a:ext cx="1112108" cy="1112108"/>
          </a:xfrm>
          <a:prstGeom prst="rect">
            <a:avLst/>
          </a:prstGeom>
          <a:effectLst>
            <a:outerShdw blurRad="50800" dist="38100" dir="5400000" algn="t" rotWithShape="0">
              <a:prstClr val="black">
                <a:alpha val="40000"/>
              </a:prstClr>
            </a:outerShdw>
          </a:effectLst>
        </p:spPr>
      </p:pic>
      <p:sp>
        <p:nvSpPr>
          <p:cNvPr id="13" name="TextBox 12" descr="question mark"/>
          <p:cNvSpPr txBox="1"/>
          <p:nvPr/>
        </p:nvSpPr>
        <p:spPr>
          <a:xfrm>
            <a:off x="10408657" y="1625586"/>
            <a:ext cx="756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2" name="Picture 1" descr="repeat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61004">
            <a:off x="9381799" y="4536353"/>
            <a:ext cx="1402522" cy="1404473"/>
          </a:xfrm>
          <a:prstGeom prst="rect">
            <a:avLst/>
          </a:prstGeom>
        </p:spPr>
      </p:pic>
    </p:spTree>
    <p:extLst>
      <p:ext uri="{BB962C8B-B14F-4D97-AF65-F5344CB8AC3E}">
        <p14:creationId xmlns:p14="http://schemas.microsoft.com/office/powerpoint/2010/main" val="280803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en enfant.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en gr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en qua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7" name="en quand.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en pen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8" name="en pen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en prendr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9" name="en pre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en encor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 grpId="0"/>
      <p:bldP spid="6" grpId="0"/>
      <p:bldP spid="5" grpId="0"/>
      <p:bldP spid="15" grpId="0"/>
      <p:bldP spid="27" grpId="0"/>
      <p:bldP spid="17" grpId="0"/>
      <p:bldP spid="13"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four sounds?</a:t>
            </a:r>
          </a:p>
        </p:txBody>
      </p:sp>
      <p:grpSp>
        <p:nvGrpSpPr>
          <p:cNvPr id="3" name="Group 2">
            <a:extLst>
              <a:ext uri="{FF2B5EF4-FFF2-40B4-BE49-F238E27FC236}">
                <a16:creationId xmlns:a16="http://schemas.microsoft.com/office/drawing/2014/main" id="{664F73CE-FAD1-4DC1-B877-B2073DA7A92D}"/>
              </a:ext>
            </a:extLst>
          </p:cNvPr>
          <p:cNvGrpSpPr/>
          <p:nvPr/>
        </p:nvGrpSpPr>
        <p:grpSpPr>
          <a:xfrm>
            <a:off x="2002902" y="2361780"/>
            <a:ext cx="1104790" cy="1663144"/>
            <a:chOff x="2002902" y="2361780"/>
            <a:chExt cx="1104790" cy="1663144"/>
          </a:xfrm>
        </p:grpSpPr>
        <p:sp>
          <p:nvSpPr>
            <p:cNvPr id="10" name="TextBox 9">
              <a:extLst>
                <a:ext uri="{FF2B5EF4-FFF2-40B4-BE49-F238E27FC236}">
                  <a16:creationId xmlns:a16="http://schemas.microsoft.com/office/drawing/2014/main" id="{D358040A-81B9-47F5-81F4-D3276094BCDD}"/>
                </a:ext>
              </a:extLst>
            </p:cNvPr>
            <p:cNvSpPr txBox="1"/>
            <p:nvPr/>
          </p:nvSpPr>
          <p:spPr>
            <a:xfrm>
              <a:off x="2002902" y="3563259"/>
              <a:ext cx="11047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em</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ps</a:t>
              </a:r>
              <a:endPar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11" name="Picture 2" descr="clock face">
              <a:hlinkClick r:id="" action="ppaction://noaction">
                <a:snd r:embed="rId3" name="9. temps.wav"/>
              </a:hlinkClick>
              <a:extLst>
                <a:ext uri="{FF2B5EF4-FFF2-40B4-BE49-F238E27FC236}">
                  <a16:creationId xmlns:a16="http://schemas.microsoft.com/office/drawing/2014/main" id="{2831D8B9-B329-4571-B775-F4E432CF61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046991" y="2361780"/>
              <a:ext cx="1016613" cy="1016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2D31C86C-87A7-4444-AF17-31CE694718F5}"/>
              </a:ext>
            </a:extLst>
          </p:cNvPr>
          <p:cNvGrpSpPr/>
          <p:nvPr/>
        </p:nvGrpSpPr>
        <p:grpSpPr>
          <a:xfrm>
            <a:off x="8648696" y="2359659"/>
            <a:ext cx="1085554" cy="1665263"/>
            <a:chOff x="8648696" y="2359659"/>
            <a:chExt cx="1085554" cy="1665263"/>
          </a:xfrm>
        </p:grpSpPr>
        <p:grpSp>
          <p:nvGrpSpPr>
            <p:cNvPr id="14" name="Group 13" descr="tall boy and small boy with an arrow pointing to the tall boy">
              <a:extLst>
                <a:ext uri="{FF2B5EF4-FFF2-40B4-BE49-F238E27FC236}">
                  <a16:creationId xmlns:a16="http://schemas.microsoft.com/office/drawing/2014/main" id="{B4B940D5-CEDE-40F0-A7A5-955472759769}"/>
                </a:ext>
              </a:extLst>
            </p:cNvPr>
            <p:cNvGrpSpPr/>
            <p:nvPr/>
          </p:nvGrpSpPr>
          <p:grpSpPr>
            <a:xfrm>
              <a:off x="8743655" y="2359659"/>
              <a:ext cx="905671" cy="969931"/>
              <a:chOff x="12297240" y="3985624"/>
              <a:chExt cx="1667202" cy="1953518"/>
            </a:xfrm>
          </p:grpSpPr>
          <p:pic>
            <p:nvPicPr>
              <p:cNvPr id="15" name="Picture 14" descr="tall boy and small boy with an arrow pointing to the tall boy">
                <a:hlinkClick r:id="" action="ppaction://noaction">
                  <a:snd r:embed="rId6" name="grand.wav"/>
                </a:hlinkClick>
                <a:extLst>
                  <a:ext uri="{FF2B5EF4-FFF2-40B4-BE49-F238E27FC236}">
                    <a16:creationId xmlns:a16="http://schemas.microsoft.com/office/drawing/2014/main" id="{EAB18406-18BD-49D0-B223-0F4503ECD8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6" name="Picture 15" descr="small boy">
                <a:extLst>
                  <a:ext uri="{FF2B5EF4-FFF2-40B4-BE49-F238E27FC236}">
                    <a16:creationId xmlns:a16="http://schemas.microsoft.com/office/drawing/2014/main" id="{6FE8ACF5-9A4E-4574-9D10-F18A8CB824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7" name="Down Arrow 24">
                <a:extLst>
                  <a:ext uri="{FF2B5EF4-FFF2-40B4-BE49-F238E27FC236}">
                    <a16:creationId xmlns:a16="http://schemas.microsoft.com/office/drawing/2014/main" id="{D86D8B0C-361A-4F54-B2A4-D5EB1CA5D8A7}"/>
                  </a:ext>
                </a:extLst>
              </p:cNvPr>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8" name="TextBox 17">
              <a:extLst>
                <a:ext uri="{FF2B5EF4-FFF2-40B4-BE49-F238E27FC236}">
                  <a16:creationId xmlns:a16="http://schemas.microsoft.com/office/drawing/2014/main" id="{DED2B265-D3DB-4299-8B26-8BC3AE51573D}"/>
                </a:ext>
              </a:extLst>
            </p:cNvPr>
            <p:cNvSpPr txBox="1"/>
            <p:nvPr/>
          </p:nvSpPr>
          <p:spPr>
            <a:xfrm>
              <a:off x="8648696" y="3563257"/>
              <a:ext cx="1085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gr</a:t>
              </a: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d</a:t>
              </a:r>
              <a:endPar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E46A0E79-9D3B-4241-8B57-7D7732DA2A1C}"/>
              </a:ext>
            </a:extLst>
          </p:cNvPr>
          <p:cNvGrpSpPr/>
          <p:nvPr/>
        </p:nvGrpSpPr>
        <p:grpSpPr>
          <a:xfrm>
            <a:off x="6663200" y="2353950"/>
            <a:ext cx="1217484" cy="1670972"/>
            <a:chOff x="6663200" y="2353950"/>
            <a:chExt cx="1217484" cy="1670972"/>
          </a:xfrm>
        </p:grpSpPr>
        <p:pic>
          <p:nvPicPr>
            <p:cNvPr id="19" name="Picture 18" descr="person questioning things">
              <a:hlinkClick r:id="" action="ppaction://noaction">
                <a:snd r:embed="rId5" name="penser.wav"/>
              </a:hlinkClick>
              <a:extLst>
                <a:ext uri="{FF2B5EF4-FFF2-40B4-BE49-F238E27FC236}">
                  <a16:creationId xmlns:a16="http://schemas.microsoft.com/office/drawing/2014/main" id="{5E2B0EA6-0E0A-4E34-83C1-3139C5DD549C}"/>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903636" y="2353950"/>
              <a:ext cx="724999" cy="969931"/>
            </a:xfrm>
            <a:prstGeom prst="rect">
              <a:avLst/>
            </a:prstGeom>
          </p:spPr>
        </p:pic>
        <p:sp>
          <p:nvSpPr>
            <p:cNvPr id="20" name="TextBox 19">
              <a:extLst>
                <a:ext uri="{FF2B5EF4-FFF2-40B4-BE49-F238E27FC236}">
                  <a16:creationId xmlns:a16="http://schemas.microsoft.com/office/drawing/2014/main" id="{2550E397-968A-4497-9B6F-EE3510B144BE}"/>
                </a:ext>
              </a:extLst>
            </p:cNvPr>
            <p:cNvSpPr txBox="1"/>
            <p:nvPr/>
          </p:nvSpPr>
          <p:spPr>
            <a:xfrm>
              <a:off x="6663200" y="3563257"/>
              <a:ext cx="1217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p</a:t>
              </a:r>
              <a:r>
                <a:rPr kumimoji="0" lang="en-GB" sz="24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en</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ser</a:t>
              </a:r>
              <a:endPar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0" name="Group 29">
            <a:extLst>
              <a:ext uri="{FF2B5EF4-FFF2-40B4-BE49-F238E27FC236}">
                <a16:creationId xmlns:a16="http://schemas.microsoft.com/office/drawing/2014/main" id="{8790043B-8FB7-456F-B000-4911CB4B8A17}"/>
              </a:ext>
            </a:extLst>
          </p:cNvPr>
          <p:cNvGrpSpPr/>
          <p:nvPr/>
        </p:nvGrpSpPr>
        <p:grpSpPr>
          <a:xfrm>
            <a:off x="2660209" y="3528410"/>
            <a:ext cx="2526008" cy="634516"/>
            <a:chOff x="2660209" y="3528410"/>
            <a:chExt cx="2526008" cy="634516"/>
          </a:xfrm>
        </p:grpSpPr>
        <p:sp>
          <p:nvSpPr>
            <p:cNvPr id="25" name="Oval 24">
              <a:extLst>
                <a:ext uri="{FF2B5EF4-FFF2-40B4-BE49-F238E27FC236}">
                  <a16:creationId xmlns:a16="http://schemas.microsoft.com/office/drawing/2014/main" id="{4CA0D1D4-044F-4EA8-A629-63C2B723C843}"/>
                </a:ext>
              </a:extLst>
            </p:cNvPr>
            <p:cNvSpPr/>
            <p:nvPr/>
          </p:nvSpPr>
          <p:spPr>
            <a:xfrm>
              <a:off x="2660209" y="3563257"/>
              <a:ext cx="239402" cy="599669"/>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9DD1C22B-A361-49A9-B122-E278A659257B}"/>
                </a:ext>
              </a:extLst>
            </p:cNvPr>
            <p:cNvSpPr/>
            <p:nvPr/>
          </p:nvSpPr>
          <p:spPr>
            <a:xfrm>
              <a:off x="4946815" y="3528410"/>
              <a:ext cx="239402" cy="599669"/>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9" name="Group 28">
            <a:extLst>
              <a:ext uri="{FF2B5EF4-FFF2-40B4-BE49-F238E27FC236}">
                <a16:creationId xmlns:a16="http://schemas.microsoft.com/office/drawing/2014/main" id="{3C1D5B25-ECD3-4042-AC9A-54618580645F}"/>
              </a:ext>
            </a:extLst>
          </p:cNvPr>
          <p:cNvGrpSpPr/>
          <p:nvPr/>
        </p:nvGrpSpPr>
        <p:grpSpPr>
          <a:xfrm>
            <a:off x="4008002" y="2377098"/>
            <a:ext cx="1632384" cy="1612977"/>
            <a:chOff x="4008002" y="2377098"/>
            <a:chExt cx="1632384" cy="1612977"/>
          </a:xfrm>
        </p:grpSpPr>
        <p:sp>
          <p:nvSpPr>
            <p:cNvPr id="13" name="TextBox 12">
              <a:extLst>
                <a:ext uri="{FF2B5EF4-FFF2-40B4-BE49-F238E27FC236}">
                  <a16:creationId xmlns:a16="http://schemas.microsoft.com/office/drawing/2014/main" id="{2266FECC-1FF0-443D-9C75-7AA9F7EAC7B4}"/>
                </a:ext>
              </a:extLst>
            </p:cNvPr>
            <p:cNvSpPr txBox="1"/>
            <p:nvPr/>
          </p:nvSpPr>
          <p:spPr>
            <a:xfrm>
              <a:off x="4008002" y="3528410"/>
              <a:ext cx="16323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ch</a:t>
              </a:r>
              <a:r>
                <a:rPr kumimoji="0" lang="en-GB" sz="24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am</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bre</a:t>
              </a:r>
              <a:endPar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28" name="Picture 27" descr="messy bedroom">
              <a:hlinkClick r:id="" action="ppaction://noaction">
                <a:snd r:embed="rId4" name="9. chambre.wav"/>
              </a:hlinkClick>
              <a:extLst>
                <a:ext uri="{FF2B5EF4-FFF2-40B4-BE49-F238E27FC236}">
                  <a16:creationId xmlns:a16="http://schemas.microsoft.com/office/drawing/2014/main" id="{2EC9A7A5-BAD6-45A2-BD41-FCA8227D157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42252" y="2377098"/>
              <a:ext cx="1363884" cy="985975"/>
            </a:xfrm>
            <a:prstGeom prst="rect">
              <a:avLst/>
            </a:prstGeom>
          </p:spPr>
        </p:pic>
      </p:grpSp>
      <p:sp>
        <p:nvSpPr>
          <p:cNvPr id="31" name="TextBox 30">
            <a:extLst>
              <a:ext uri="{FF2B5EF4-FFF2-40B4-BE49-F238E27FC236}">
                <a16:creationId xmlns:a16="http://schemas.microsoft.com/office/drawing/2014/main" id="{88A8EC12-B81C-4360-AAB8-2F8D4BED6792}"/>
              </a:ext>
            </a:extLst>
          </p:cNvPr>
          <p:cNvSpPr txBox="1"/>
          <p:nvPr/>
        </p:nvSpPr>
        <p:spPr>
          <a:xfrm>
            <a:off x="180000" y="4731060"/>
            <a:ext cx="121307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is the same sound as SSC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which you already know.</a:t>
            </a:r>
          </a:p>
        </p:txBody>
      </p:sp>
      <p:sp>
        <p:nvSpPr>
          <p:cNvPr id="34" name="TextBox 33">
            <a:extLst>
              <a:ext uri="{FF2B5EF4-FFF2-40B4-BE49-F238E27FC236}">
                <a16:creationId xmlns:a16="http://schemas.microsoft.com/office/drawing/2014/main" id="{2A867C3B-65F8-423F-83FE-76C1761CD8B4}"/>
              </a:ext>
            </a:extLst>
          </p:cNvPr>
          <p:cNvSpPr txBox="1"/>
          <p:nvPr/>
        </p:nvSpPr>
        <p:spPr>
          <a:xfrm>
            <a:off x="180000" y="5415015"/>
            <a:ext cx="1059014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this nasal sound appears in front of the letters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it is spelled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instead of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a:t>
            </a:r>
          </a:p>
        </p:txBody>
      </p:sp>
    </p:spTree>
    <p:extLst>
      <p:ext uri="{BB962C8B-B14F-4D97-AF65-F5344CB8AC3E}">
        <p14:creationId xmlns:p14="http://schemas.microsoft.com/office/powerpoint/2010/main" val="74021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9. temp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9. chambr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pens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grand.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TextBox 15">
            <a:hlinkClick r:id="" action="ppaction://noaction">
              <a:snd r:embed="rId4" name="orange.wav"/>
            </a:hlinkClick>
            <a:extLst>
              <a:ext uri="{FF2B5EF4-FFF2-40B4-BE49-F238E27FC236}">
                <a16:creationId xmlns:a16="http://schemas.microsoft.com/office/drawing/2014/main" id="{5C403EA1-8151-4A51-B512-208D2227F8A1}"/>
              </a:ext>
            </a:extLst>
          </p:cNvPr>
          <p:cNvSpPr txBox="1"/>
          <p:nvPr/>
        </p:nvSpPr>
        <p:spPr>
          <a:xfrm>
            <a:off x="3120285" y="1993358"/>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TextBox 17">
            <a:hlinkClick r:id="" action="ppaction://noaction">
              <a:snd r:embed="rId5" name="elephant.wav"/>
            </a:hlinkClick>
            <a:extLst>
              <a:ext uri="{FF2B5EF4-FFF2-40B4-BE49-F238E27FC236}">
                <a16:creationId xmlns:a16="http://schemas.microsoft.com/office/drawing/2014/main" id="{816C44F1-FCBE-4AF1-9A2E-8BFF8EA0E73F}"/>
              </a:ext>
            </a:extLst>
          </p:cNvPr>
          <p:cNvSpPr txBox="1"/>
          <p:nvPr/>
        </p:nvSpPr>
        <p:spPr>
          <a:xfrm>
            <a:off x="3291202" y="3118697"/>
            <a:ext cx="2452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éléph</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9" name="TextBox 18">
            <a:hlinkClick r:id="" action="ppaction://noaction">
              <a:snd r:embed="rId6" name="champion.wav"/>
            </a:hlinkClick>
            <a:extLst>
              <a:ext uri="{FF2B5EF4-FFF2-40B4-BE49-F238E27FC236}">
                <a16:creationId xmlns:a16="http://schemas.microsoft.com/office/drawing/2014/main" id="{1569A2AA-3DE0-463B-A0B2-8F7BBF208EBA}"/>
              </a:ext>
            </a:extLst>
          </p:cNvPr>
          <p:cNvSpPr txBox="1"/>
          <p:nvPr/>
        </p:nvSpPr>
        <p:spPr>
          <a:xfrm>
            <a:off x="5845536" y="2476763"/>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0" name="TextBox 19">
            <a:hlinkClick r:id="" action="ppaction://noaction">
              <a:snd r:embed="rId7" name="chimpanzee.wav"/>
            </a:hlinkClick>
            <a:extLst>
              <a:ext uri="{FF2B5EF4-FFF2-40B4-BE49-F238E27FC236}">
                <a16:creationId xmlns:a16="http://schemas.microsoft.com/office/drawing/2014/main" id="{B1D651AA-CB89-4FB8-A502-5EDD88943678}"/>
              </a:ext>
            </a:extLst>
          </p:cNvPr>
          <p:cNvSpPr txBox="1"/>
          <p:nvPr/>
        </p:nvSpPr>
        <p:spPr>
          <a:xfrm>
            <a:off x="5791839" y="4682056"/>
            <a:ext cx="33341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chimp</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zee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Rounded Rectangle 46">
            <a:extLst>
              <a:ext uri="{FF2B5EF4-FFF2-40B4-BE49-F238E27FC236}">
                <a16:creationId xmlns:a16="http://schemas.microsoft.com/office/drawing/2014/main" id="{CEA99F2B-33B1-48A5-B193-F372B644B197}"/>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hlinkClick r:id="" action="ppaction://noaction">
              <a:snd r:embed="rId8" name="ambassade.wav"/>
            </a:hlinkClick>
            <a:extLst>
              <a:ext uri="{FF2B5EF4-FFF2-40B4-BE49-F238E27FC236}">
                <a16:creationId xmlns:a16="http://schemas.microsoft.com/office/drawing/2014/main" id="{C4EB0DA3-FC88-46BA-9531-4424D157113B}"/>
              </a:ext>
            </a:extLst>
          </p:cNvPr>
          <p:cNvSpPr txBox="1"/>
          <p:nvPr/>
        </p:nvSpPr>
        <p:spPr>
          <a:xfrm>
            <a:off x="3727197" y="5478071"/>
            <a:ext cx="3229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bassade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9" name="lampe.wav"/>
            </a:hlinkClick>
            <a:extLst>
              <a:ext uri="{FF2B5EF4-FFF2-40B4-BE49-F238E27FC236}">
                <a16:creationId xmlns:a16="http://schemas.microsoft.com/office/drawing/2014/main" id="{40316644-98F6-4843-8AFD-FDB99D6ED112}"/>
              </a:ext>
            </a:extLst>
          </p:cNvPr>
          <p:cNvSpPr txBox="1"/>
          <p:nvPr/>
        </p:nvSpPr>
        <p:spPr>
          <a:xfrm>
            <a:off x="4965139" y="1251185"/>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8" name="TextBox 27">
            <a:hlinkClick r:id="" action="ppaction://noaction">
              <a:snd r:embed="rId10" name="ambition.wav"/>
            </a:hlinkClick>
            <a:extLst>
              <a:ext uri="{FF2B5EF4-FFF2-40B4-BE49-F238E27FC236}">
                <a16:creationId xmlns:a16="http://schemas.microsoft.com/office/drawing/2014/main" id="{D5B3C529-26C3-4111-A577-91717D1047B3}"/>
              </a:ext>
            </a:extLst>
          </p:cNvPr>
          <p:cNvSpPr txBox="1"/>
          <p:nvPr/>
        </p:nvSpPr>
        <p:spPr>
          <a:xfrm>
            <a:off x="6697502" y="3632051"/>
            <a:ext cx="2471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bition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9" name="TextBox 28">
            <a:hlinkClick r:id="" action="ppaction://noaction">
              <a:snd r:embed="rId11" name="amplifier.wav"/>
            </a:hlinkClick>
            <a:extLst>
              <a:ext uri="{FF2B5EF4-FFF2-40B4-BE49-F238E27FC236}">
                <a16:creationId xmlns:a16="http://schemas.microsoft.com/office/drawing/2014/main" id="{9E67CC10-67EB-4AE4-B9A6-E940D4156F7D}"/>
              </a:ext>
            </a:extLst>
          </p:cNvPr>
          <p:cNvSpPr txBox="1"/>
          <p:nvPr/>
        </p:nvSpPr>
        <p:spPr>
          <a:xfrm>
            <a:off x="2782013" y="4219862"/>
            <a:ext cx="23296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plifier</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 name="Down Arrow 3">
            <a:extLst>
              <a:ext uri="{FF2B5EF4-FFF2-40B4-BE49-F238E27FC236}">
                <a16:creationId xmlns:a16="http://schemas.microsoft.com/office/drawing/2014/main" id="{F2E610FF-066C-4AEE-87A4-0A686511A573}"/>
              </a:ext>
            </a:extLst>
          </p:cNvPr>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C6BEAB05-9512-490F-8A69-B6F5479B2D08}"/>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difficile </a:t>
            </a:r>
          </a:p>
        </p:txBody>
      </p:sp>
      <p:sp>
        <p:nvSpPr>
          <p:cNvPr id="5" name="TextBox 4">
            <a:extLst>
              <a:ext uri="{FF2B5EF4-FFF2-40B4-BE49-F238E27FC236}">
                <a16:creationId xmlns:a16="http://schemas.microsoft.com/office/drawing/2014/main" id="{67AA69E4-A1D1-4284-96A8-8C1ED5F04B17}"/>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facile</a:t>
            </a:r>
          </a:p>
        </p:txBody>
      </p:sp>
      <p:sp>
        <p:nvSpPr>
          <p:cNvPr id="43" name="Rectangle 2" descr="rectangle for the timer">
            <a:extLst>
              <a:ext uri="{FF2B5EF4-FFF2-40B4-BE49-F238E27FC236}">
                <a16:creationId xmlns:a16="http://schemas.microsoft.com/office/drawing/2014/main" id="{69EB28DC-3141-43F8-ABC5-0AEFC4048FF6}"/>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Rectangle 3" descr="rectangle for the timer, it moves down the screen as the time passes">
            <a:extLst>
              <a:ext uri="{FF2B5EF4-FFF2-40B4-BE49-F238E27FC236}">
                <a16:creationId xmlns:a16="http://schemas.microsoft.com/office/drawing/2014/main" id="{25C2FC10-943E-44F8-802B-7BA50E40027D}"/>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Line 7" descr="line to denote the top of the timer, 60 seconds">
            <a:extLst>
              <a:ext uri="{FF2B5EF4-FFF2-40B4-BE49-F238E27FC236}">
                <a16:creationId xmlns:a16="http://schemas.microsoft.com/office/drawing/2014/main" id="{DBFE91CA-A0C6-4BF1-8E4B-16F99F0EE0C3}"/>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6" name="Text Box 12">
            <a:extLst>
              <a:ext uri="{FF2B5EF4-FFF2-40B4-BE49-F238E27FC236}">
                <a16:creationId xmlns:a16="http://schemas.microsoft.com/office/drawing/2014/main" id="{12EC1F05-3796-49CF-A547-1710274A64D8}"/>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47" name="Text Box 10">
            <a:extLst>
              <a:ext uri="{FF2B5EF4-FFF2-40B4-BE49-F238E27FC236}">
                <a16:creationId xmlns:a16="http://schemas.microsoft.com/office/drawing/2014/main" id="{72056132-5DF1-46C4-BCFE-935857F53FBF}"/>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48" name="Line 4" descr="line for the timer, 60 to 0 seconds">
            <a:extLst>
              <a:ext uri="{FF2B5EF4-FFF2-40B4-BE49-F238E27FC236}">
                <a16:creationId xmlns:a16="http://schemas.microsoft.com/office/drawing/2014/main" id="{56F91F4B-FEE6-403B-A8F5-ABDA2CEE716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9" name="Line 9" descr="line to denote the end of the timer (i.e. zero seconds)">
            <a:extLst>
              <a:ext uri="{FF2B5EF4-FFF2-40B4-BE49-F238E27FC236}">
                <a16:creationId xmlns:a16="http://schemas.microsoft.com/office/drawing/2014/main" id="{608DB6FB-861A-41F3-8760-047CB5CD90F1}"/>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0" name="Text Box 14">
            <a:extLst>
              <a:ext uri="{FF2B5EF4-FFF2-40B4-BE49-F238E27FC236}">
                <a16:creationId xmlns:a16="http://schemas.microsoft.com/office/drawing/2014/main" id="{F97827D2-FA85-4466-8981-D611121F4817}"/>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51" name="AutoShape 11">
            <a:hlinkClick r:id="" action="ppaction://noaction" highlightClick="1"/>
            <a:extLst>
              <a:ext uri="{FF2B5EF4-FFF2-40B4-BE49-F238E27FC236}">
                <a16:creationId xmlns:a16="http://schemas.microsoft.com/office/drawing/2014/main" id="{D9E6E928-D824-4D06-B3F7-AEF2E6977A83}"/>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Tree>
    <p:extLst>
      <p:ext uri="{BB962C8B-B14F-4D97-AF65-F5344CB8AC3E}">
        <p14:creationId xmlns:p14="http://schemas.microsoft.com/office/powerpoint/2010/main" val="819898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44"/>
                                        </p:tgtEl>
                                      </p:cBhvr>
                                    </p:animEffect>
                                    <p:set>
                                      <p:cBhvr>
                                        <p:cTn id="7" dur="1" fill="hold">
                                          <p:stCondLst>
                                            <p:cond delay="4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TextBox 15">
            <a:hlinkClick r:id="" action="ppaction://noaction">
              <a:snd r:embed="rId4" name="orange.wav"/>
            </a:hlinkClick>
            <a:extLst>
              <a:ext uri="{FF2B5EF4-FFF2-40B4-BE49-F238E27FC236}">
                <a16:creationId xmlns:a16="http://schemas.microsoft.com/office/drawing/2014/main" id="{5C403EA1-8151-4A51-B512-208D2227F8A1}"/>
              </a:ext>
            </a:extLst>
          </p:cNvPr>
          <p:cNvSpPr txBox="1"/>
          <p:nvPr/>
        </p:nvSpPr>
        <p:spPr>
          <a:xfrm>
            <a:off x="3120285" y="1993358"/>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TextBox 17">
            <a:hlinkClick r:id="" action="ppaction://noaction">
              <a:snd r:embed="rId5" name="elephant.wav"/>
            </a:hlinkClick>
            <a:extLst>
              <a:ext uri="{FF2B5EF4-FFF2-40B4-BE49-F238E27FC236}">
                <a16:creationId xmlns:a16="http://schemas.microsoft.com/office/drawing/2014/main" id="{816C44F1-FCBE-4AF1-9A2E-8BFF8EA0E73F}"/>
              </a:ext>
            </a:extLst>
          </p:cNvPr>
          <p:cNvSpPr txBox="1"/>
          <p:nvPr/>
        </p:nvSpPr>
        <p:spPr>
          <a:xfrm>
            <a:off x="3291202" y="3118697"/>
            <a:ext cx="2452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éléph</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9" name="TextBox 18">
            <a:hlinkClick r:id="" action="ppaction://noaction">
              <a:snd r:embed="rId6" name="champion.wav"/>
            </a:hlinkClick>
            <a:extLst>
              <a:ext uri="{FF2B5EF4-FFF2-40B4-BE49-F238E27FC236}">
                <a16:creationId xmlns:a16="http://schemas.microsoft.com/office/drawing/2014/main" id="{1569A2AA-3DE0-463B-A0B2-8F7BBF208EBA}"/>
              </a:ext>
            </a:extLst>
          </p:cNvPr>
          <p:cNvSpPr txBox="1"/>
          <p:nvPr/>
        </p:nvSpPr>
        <p:spPr>
          <a:xfrm>
            <a:off x="5845536" y="2476763"/>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0" name="TextBox 19">
            <a:hlinkClick r:id="" action="ppaction://noaction">
              <a:snd r:embed="rId7" name="chimpanzee.wav"/>
            </a:hlinkClick>
            <a:extLst>
              <a:ext uri="{FF2B5EF4-FFF2-40B4-BE49-F238E27FC236}">
                <a16:creationId xmlns:a16="http://schemas.microsoft.com/office/drawing/2014/main" id="{B1D651AA-CB89-4FB8-A502-5EDD88943678}"/>
              </a:ext>
            </a:extLst>
          </p:cNvPr>
          <p:cNvSpPr txBox="1"/>
          <p:nvPr/>
        </p:nvSpPr>
        <p:spPr>
          <a:xfrm>
            <a:off x="5791839" y="4682056"/>
            <a:ext cx="33341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chimp</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zee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Rounded Rectangle 46">
            <a:extLst>
              <a:ext uri="{FF2B5EF4-FFF2-40B4-BE49-F238E27FC236}">
                <a16:creationId xmlns:a16="http://schemas.microsoft.com/office/drawing/2014/main" id="{CEA99F2B-33B1-48A5-B193-F372B644B197}"/>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hlinkClick r:id="" action="ppaction://noaction">
              <a:snd r:embed="rId8" name="ambassade.wav"/>
            </a:hlinkClick>
            <a:extLst>
              <a:ext uri="{FF2B5EF4-FFF2-40B4-BE49-F238E27FC236}">
                <a16:creationId xmlns:a16="http://schemas.microsoft.com/office/drawing/2014/main" id="{C4EB0DA3-FC88-46BA-9531-4424D157113B}"/>
              </a:ext>
            </a:extLst>
          </p:cNvPr>
          <p:cNvSpPr txBox="1"/>
          <p:nvPr/>
        </p:nvSpPr>
        <p:spPr>
          <a:xfrm>
            <a:off x="3727197" y="5478071"/>
            <a:ext cx="3229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bassade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9" name="lampe.wav"/>
            </a:hlinkClick>
            <a:extLst>
              <a:ext uri="{FF2B5EF4-FFF2-40B4-BE49-F238E27FC236}">
                <a16:creationId xmlns:a16="http://schemas.microsoft.com/office/drawing/2014/main" id="{40316644-98F6-4843-8AFD-FDB99D6ED112}"/>
              </a:ext>
            </a:extLst>
          </p:cNvPr>
          <p:cNvSpPr txBox="1"/>
          <p:nvPr/>
        </p:nvSpPr>
        <p:spPr>
          <a:xfrm>
            <a:off x="4965139" y="1251185"/>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8" name="TextBox 27">
            <a:hlinkClick r:id="" action="ppaction://noaction">
              <a:snd r:embed="rId10" name="ambition.wav"/>
            </a:hlinkClick>
            <a:extLst>
              <a:ext uri="{FF2B5EF4-FFF2-40B4-BE49-F238E27FC236}">
                <a16:creationId xmlns:a16="http://schemas.microsoft.com/office/drawing/2014/main" id="{D5B3C529-26C3-4111-A577-91717D1047B3}"/>
              </a:ext>
            </a:extLst>
          </p:cNvPr>
          <p:cNvSpPr txBox="1"/>
          <p:nvPr/>
        </p:nvSpPr>
        <p:spPr>
          <a:xfrm>
            <a:off x="6697502" y="3632051"/>
            <a:ext cx="2471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bition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9" name="TextBox 28">
            <a:hlinkClick r:id="" action="ppaction://noaction">
              <a:snd r:embed="rId11" name="amplifier.wav"/>
            </a:hlinkClick>
            <a:extLst>
              <a:ext uri="{FF2B5EF4-FFF2-40B4-BE49-F238E27FC236}">
                <a16:creationId xmlns:a16="http://schemas.microsoft.com/office/drawing/2014/main" id="{9E67CC10-67EB-4AE4-B9A6-E940D4156F7D}"/>
              </a:ext>
            </a:extLst>
          </p:cNvPr>
          <p:cNvSpPr txBox="1"/>
          <p:nvPr/>
        </p:nvSpPr>
        <p:spPr>
          <a:xfrm>
            <a:off x="2782013" y="4219862"/>
            <a:ext cx="23296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plifier</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 name="Down Arrow 3">
            <a:extLst>
              <a:ext uri="{FF2B5EF4-FFF2-40B4-BE49-F238E27FC236}">
                <a16:creationId xmlns:a16="http://schemas.microsoft.com/office/drawing/2014/main" id="{F2E610FF-066C-4AEE-87A4-0A686511A573}"/>
              </a:ext>
            </a:extLst>
          </p:cNvPr>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C6BEAB05-9512-490F-8A69-B6F5479B2D08}"/>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difficile </a:t>
            </a:r>
          </a:p>
        </p:txBody>
      </p:sp>
      <p:sp>
        <p:nvSpPr>
          <p:cNvPr id="5" name="TextBox 4">
            <a:extLst>
              <a:ext uri="{FF2B5EF4-FFF2-40B4-BE49-F238E27FC236}">
                <a16:creationId xmlns:a16="http://schemas.microsoft.com/office/drawing/2014/main" id="{67AA69E4-A1D1-4284-96A8-8C1ED5F04B17}"/>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facile</a:t>
            </a:r>
          </a:p>
        </p:txBody>
      </p:sp>
      <p:sp>
        <p:nvSpPr>
          <p:cNvPr id="30" name="Rectangle 2" descr="rectangle for the timer">
            <a:extLst>
              <a:ext uri="{FF2B5EF4-FFF2-40B4-BE49-F238E27FC236}">
                <a16:creationId xmlns:a16="http://schemas.microsoft.com/office/drawing/2014/main" id="{A40E87D9-A588-48A3-A91A-959BF2B60446}"/>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Rectangle 3" descr="rectangle for the timer, it moves down the screen as the time passes">
            <a:extLst>
              <a:ext uri="{FF2B5EF4-FFF2-40B4-BE49-F238E27FC236}">
                <a16:creationId xmlns:a16="http://schemas.microsoft.com/office/drawing/2014/main" id="{C0343F6E-3DF5-411B-BD93-DF6C07B6D3B8}"/>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Line 7" descr="line to denote the top of the timer, 60 seconds">
            <a:extLst>
              <a:ext uri="{FF2B5EF4-FFF2-40B4-BE49-F238E27FC236}">
                <a16:creationId xmlns:a16="http://schemas.microsoft.com/office/drawing/2014/main" id="{48E3EF3E-794F-4F2C-BAC3-4B9247D5CAC5}"/>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3" name="Text Box 12">
            <a:extLst>
              <a:ext uri="{FF2B5EF4-FFF2-40B4-BE49-F238E27FC236}">
                <a16:creationId xmlns:a16="http://schemas.microsoft.com/office/drawing/2014/main" id="{5904BEDF-5EDA-4494-AE82-C6CCB9D8EBA8}"/>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44" name="Text Box 10">
            <a:extLst>
              <a:ext uri="{FF2B5EF4-FFF2-40B4-BE49-F238E27FC236}">
                <a16:creationId xmlns:a16="http://schemas.microsoft.com/office/drawing/2014/main" id="{B058C8F5-56FE-4818-8F89-D55155475622}"/>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45" name="Line 4" descr="line for the timer, 60 to 0 seconds">
            <a:extLst>
              <a:ext uri="{FF2B5EF4-FFF2-40B4-BE49-F238E27FC236}">
                <a16:creationId xmlns:a16="http://schemas.microsoft.com/office/drawing/2014/main" id="{C1EFB6F5-140A-416E-8742-815258B44AD1}"/>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6" name="Line 9" descr="line to denote the end of the timer (i.e. zero seconds)">
            <a:extLst>
              <a:ext uri="{FF2B5EF4-FFF2-40B4-BE49-F238E27FC236}">
                <a16:creationId xmlns:a16="http://schemas.microsoft.com/office/drawing/2014/main" id="{4247F823-0E23-49F0-AE35-88168DDE1104}"/>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7" name="Text Box 14">
            <a:extLst>
              <a:ext uri="{FF2B5EF4-FFF2-40B4-BE49-F238E27FC236}">
                <a16:creationId xmlns:a16="http://schemas.microsoft.com/office/drawing/2014/main" id="{AA2177F5-795E-4E6F-88FA-923D15A7D470}"/>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48" name="AutoShape 11">
            <a:hlinkClick r:id="" action="ppaction://noaction" highlightClick="1"/>
            <a:extLst>
              <a:ext uri="{FF2B5EF4-FFF2-40B4-BE49-F238E27FC236}">
                <a16:creationId xmlns:a16="http://schemas.microsoft.com/office/drawing/2014/main" id="{BC5B1CCD-3132-4503-BFA2-A0F1E12E206B}"/>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Tree>
    <p:extLst>
      <p:ext uri="{BB962C8B-B14F-4D97-AF65-F5344CB8AC3E}">
        <p14:creationId xmlns:p14="http://schemas.microsoft.com/office/powerpoint/2010/main" val="3793862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31"/>
                                        </p:tgtEl>
                                      </p:cBhvr>
                                    </p:animEffect>
                                    <p:set>
                                      <p:cBhvr>
                                        <p:cTn id="7" dur="1" fill="hold">
                                          <p:stCondLst>
                                            <p:cond delay="29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31532" y="50522"/>
            <a:ext cx="10515600" cy="1325563"/>
          </a:xfrm>
        </p:spPr>
        <p:txBody>
          <a:bodyPr/>
          <a:lstStyle/>
          <a:p>
            <a:pPr lvl="0">
              <a:lnSpc>
                <a:spcPct val="100000"/>
              </a:lnSpc>
              <a:spcBef>
                <a:spcPts val="0"/>
              </a:spcBef>
            </a:pPr>
            <a:r>
              <a:rPr lang="en-GB" sz="10000" b="1" dirty="0" err="1">
                <a:solidFill>
                  <a:srgbClr val="1F4E79"/>
                </a:solidFill>
                <a:latin typeface="Century Gothic" panose="020B0502020202020204" pitchFamily="34" charset="0"/>
                <a:ea typeface="+mn-ea"/>
              </a:rPr>
              <a:t>em</a:t>
            </a:r>
            <a:r>
              <a:rPr lang="en-GB" sz="10000" b="1" dirty="0">
                <a:solidFill>
                  <a:srgbClr val="1F4E79"/>
                </a:solidFill>
                <a:latin typeface="Century Gothic" panose="020B0502020202020204" pitchFamily="34" charset="0"/>
                <a:ea typeface="+mn-ea"/>
              </a:rPr>
              <a:t>/am</a:t>
            </a:r>
            <a:endParaRPr lang="en-US" sz="10000" dirty="0"/>
          </a:p>
        </p:txBody>
      </p:sp>
      <p:sp>
        <p:nvSpPr>
          <p:cNvPr id="4" name="TextBox 3"/>
          <p:cNvSpPr txBox="1"/>
          <p:nvPr/>
        </p:nvSpPr>
        <p:spPr>
          <a:xfrm>
            <a:off x="3864015" y="2055595"/>
            <a:ext cx="478528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em</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ps</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273389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m temp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TextBox 15">
            <a:hlinkClick r:id="" action="ppaction://noaction">
              <a:snd r:embed="rId4" name="orange.wav"/>
            </a:hlinkClick>
            <a:extLst>
              <a:ext uri="{FF2B5EF4-FFF2-40B4-BE49-F238E27FC236}">
                <a16:creationId xmlns:a16="http://schemas.microsoft.com/office/drawing/2014/main" id="{5C403EA1-8151-4A51-B512-208D2227F8A1}"/>
              </a:ext>
            </a:extLst>
          </p:cNvPr>
          <p:cNvSpPr txBox="1"/>
          <p:nvPr/>
        </p:nvSpPr>
        <p:spPr>
          <a:xfrm>
            <a:off x="3120285" y="1993358"/>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TextBox 17">
            <a:hlinkClick r:id="" action="ppaction://noaction">
              <a:snd r:embed="rId5" name="elephant.wav"/>
            </a:hlinkClick>
            <a:extLst>
              <a:ext uri="{FF2B5EF4-FFF2-40B4-BE49-F238E27FC236}">
                <a16:creationId xmlns:a16="http://schemas.microsoft.com/office/drawing/2014/main" id="{816C44F1-FCBE-4AF1-9A2E-8BFF8EA0E73F}"/>
              </a:ext>
            </a:extLst>
          </p:cNvPr>
          <p:cNvSpPr txBox="1"/>
          <p:nvPr/>
        </p:nvSpPr>
        <p:spPr>
          <a:xfrm>
            <a:off x="3291202" y="3118697"/>
            <a:ext cx="2452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éléph</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9" name="TextBox 18">
            <a:hlinkClick r:id="" action="ppaction://noaction">
              <a:snd r:embed="rId6" name="champion.wav"/>
            </a:hlinkClick>
            <a:extLst>
              <a:ext uri="{FF2B5EF4-FFF2-40B4-BE49-F238E27FC236}">
                <a16:creationId xmlns:a16="http://schemas.microsoft.com/office/drawing/2014/main" id="{1569A2AA-3DE0-463B-A0B2-8F7BBF208EBA}"/>
              </a:ext>
            </a:extLst>
          </p:cNvPr>
          <p:cNvSpPr txBox="1"/>
          <p:nvPr/>
        </p:nvSpPr>
        <p:spPr>
          <a:xfrm>
            <a:off x="5845536" y="2476763"/>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0" name="TextBox 19">
            <a:hlinkClick r:id="" action="ppaction://noaction">
              <a:snd r:embed="rId7" name="chimpanzee.wav"/>
            </a:hlinkClick>
            <a:extLst>
              <a:ext uri="{FF2B5EF4-FFF2-40B4-BE49-F238E27FC236}">
                <a16:creationId xmlns:a16="http://schemas.microsoft.com/office/drawing/2014/main" id="{B1D651AA-CB89-4FB8-A502-5EDD88943678}"/>
              </a:ext>
            </a:extLst>
          </p:cNvPr>
          <p:cNvSpPr txBox="1"/>
          <p:nvPr/>
        </p:nvSpPr>
        <p:spPr>
          <a:xfrm>
            <a:off x="5791839" y="4682056"/>
            <a:ext cx="33341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chimp</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zee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Rounded Rectangle 46">
            <a:extLst>
              <a:ext uri="{FF2B5EF4-FFF2-40B4-BE49-F238E27FC236}">
                <a16:creationId xmlns:a16="http://schemas.microsoft.com/office/drawing/2014/main" id="{CEA99F2B-33B1-48A5-B193-F372B644B197}"/>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hlinkClick r:id="" action="ppaction://noaction">
              <a:snd r:embed="rId8" name="ambassade.wav"/>
            </a:hlinkClick>
            <a:extLst>
              <a:ext uri="{FF2B5EF4-FFF2-40B4-BE49-F238E27FC236}">
                <a16:creationId xmlns:a16="http://schemas.microsoft.com/office/drawing/2014/main" id="{C4EB0DA3-FC88-46BA-9531-4424D157113B}"/>
              </a:ext>
            </a:extLst>
          </p:cNvPr>
          <p:cNvSpPr txBox="1"/>
          <p:nvPr/>
        </p:nvSpPr>
        <p:spPr>
          <a:xfrm>
            <a:off x="3727197" y="5478071"/>
            <a:ext cx="3229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bassade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9" name="lampe.wav"/>
            </a:hlinkClick>
            <a:extLst>
              <a:ext uri="{FF2B5EF4-FFF2-40B4-BE49-F238E27FC236}">
                <a16:creationId xmlns:a16="http://schemas.microsoft.com/office/drawing/2014/main" id="{40316644-98F6-4843-8AFD-FDB99D6ED112}"/>
              </a:ext>
            </a:extLst>
          </p:cNvPr>
          <p:cNvSpPr txBox="1"/>
          <p:nvPr/>
        </p:nvSpPr>
        <p:spPr>
          <a:xfrm>
            <a:off x="4965139" y="1251185"/>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8" name="TextBox 27">
            <a:hlinkClick r:id="" action="ppaction://noaction">
              <a:snd r:embed="rId10" name="ambition.wav"/>
            </a:hlinkClick>
            <a:extLst>
              <a:ext uri="{FF2B5EF4-FFF2-40B4-BE49-F238E27FC236}">
                <a16:creationId xmlns:a16="http://schemas.microsoft.com/office/drawing/2014/main" id="{D5B3C529-26C3-4111-A577-91717D1047B3}"/>
              </a:ext>
            </a:extLst>
          </p:cNvPr>
          <p:cNvSpPr txBox="1"/>
          <p:nvPr/>
        </p:nvSpPr>
        <p:spPr>
          <a:xfrm>
            <a:off x="6697502" y="3632051"/>
            <a:ext cx="2471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bition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9" name="TextBox 28">
            <a:hlinkClick r:id="" action="ppaction://noaction">
              <a:snd r:embed="rId11" name="amplifier.wav"/>
            </a:hlinkClick>
            <a:extLst>
              <a:ext uri="{FF2B5EF4-FFF2-40B4-BE49-F238E27FC236}">
                <a16:creationId xmlns:a16="http://schemas.microsoft.com/office/drawing/2014/main" id="{9E67CC10-67EB-4AE4-B9A6-E940D4156F7D}"/>
              </a:ext>
            </a:extLst>
          </p:cNvPr>
          <p:cNvSpPr txBox="1"/>
          <p:nvPr/>
        </p:nvSpPr>
        <p:spPr>
          <a:xfrm>
            <a:off x="2782013" y="4219862"/>
            <a:ext cx="23296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plifier</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 name="Down Arrow 3">
            <a:extLst>
              <a:ext uri="{FF2B5EF4-FFF2-40B4-BE49-F238E27FC236}">
                <a16:creationId xmlns:a16="http://schemas.microsoft.com/office/drawing/2014/main" id="{F2E610FF-066C-4AEE-87A4-0A686511A573}"/>
              </a:ext>
            </a:extLst>
          </p:cNvPr>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C6BEAB05-9512-490F-8A69-B6F5479B2D08}"/>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difficile </a:t>
            </a:r>
          </a:p>
        </p:txBody>
      </p:sp>
      <p:sp>
        <p:nvSpPr>
          <p:cNvPr id="5" name="TextBox 4">
            <a:extLst>
              <a:ext uri="{FF2B5EF4-FFF2-40B4-BE49-F238E27FC236}">
                <a16:creationId xmlns:a16="http://schemas.microsoft.com/office/drawing/2014/main" id="{67AA69E4-A1D1-4284-96A8-8C1ED5F04B17}"/>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facile</a:t>
            </a:r>
          </a:p>
        </p:txBody>
      </p:sp>
      <p:sp>
        <p:nvSpPr>
          <p:cNvPr id="30" name="Rectangle 2" descr="rectangle for the timer">
            <a:extLst>
              <a:ext uri="{FF2B5EF4-FFF2-40B4-BE49-F238E27FC236}">
                <a16:creationId xmlns:a16="http://schemas.microsoft.com/office/drawing/2014/main" id="{A40E87D9-A588-48A3-A91A-959BF2B60446}"/>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Rectangle 3" descr="rectangle for the timer, it moves down the screen as the time passes">
            <a:extLst>
              <a:ext uri="{FF2B5EF4-FFF2-40B4-BE49-F238E27FC236}">
                <a16:creationId xmlns:a16="http://schemas.microsoft.com/office/drawing/2014/main" id="{C0343F6E-3DF5-411B-BD93-DF6C07B6D3B8}"/>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Line 7" descr="line to denote the top of the timer, 60 seconds">
            <a:extLst>
              <a:ext uri="{FF2B5EF4-FFF2-40B4-BE49-F238E27FC236}">
                <a16:creationId xmlns:a16="http://schemas.microsoft.com/office/drawing/2014/main" id="{48E3EF3E-794F-4F2C-BAC3-4B9247D5CAC5}"/>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3" name="Text Box 12">
            <a:extLst>
              <a:ext uri="{FF2B5EF4-FFF2-40B4-BE49-F238E27FC236}">
                <a16:creationId xmlns:a16="http://schemas.microsoft.com/office/drawing/2014/main" id="{5904BEDF-5EDA-4494-AE82-C6CCB9D8EBA8}"/>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44" name="Text Box 10">
            <a:extLst>
              <a:ext uri="{FF2B5EF4-FFF2-40B4-BE49-F238E27FC236}">
                <a16:creationId xmlns:a16="http://schemas.microsoft.com/office/drawing/2014/main" id="{B058C8F5-56FE-4818-8F89-D55155475622}"/>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45" name="Line 4" descr="line for the timer, 60 to 0 seconds">
            <a:extLst>
              <a:ext uri="{FF2B5EF4-FFF2-40B4-BE49-F238E27FC236}">
                <a16:creationId xmlns:a16="http://schemas.microsoft.com/office/drawing/2014/main" id="{C1EFB6F5-140A-416E-8742-815258B44AD1}"/>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6" name="Line 9" descr="line to denote the end of the timer (i.e. zero seconds)">
            <a:extLst>
              <a:ext uri="{FF2B5EF4-FFF2-40B4-BE49-F238E27FC236}">
                <a16:creationId xmlns:a16="http://schemas.microsoft.com/office/drawing/2014/main" id="{4247F823-0E23-49F0-AE35-88168DDE1104}"/>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7" name="Text Box 14">
            <a:extLst>
              <a:ext uri="{FF2B5EF4-FFF2-40B4-BE49-F238E27FC236}">
                <a16:creationId xmlns:a16="http://schemas.microsoft.com/office/drawing/2014/main" id="{AA2177F5-795E-4E6F-88FA-923D15A7D470}"/>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48" name="AutoShape 11">
            <a:hlinkClick r:id="" action="ppaction://noaction" highlightClick="1"/>
            <a:extLst>
              <a:ext uri="{FF2B5EF4-FFF2-40B4-BE49-F238E27FC236}">
                <a16:creationId xmlns:a16="http://schemas.microsoft.com/office/drawing/2014/main" id="{BC5B1CCD-3132-4503-BFA2-A0F1E12E206B}"/>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Tree>
    <p:extLst>
      <p:ext uri="{BB962C8B-B14F-4D97-AF65-F5344CB8AC3E}">
        <p14:creationId xmlns:p14="http://schemas.microsoft.com/office/powerpoint/2010/main" val="3662453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31"/>
                                        </p:tgtEl>
                                      </p:cBhvr>
                                    </p:animEffect>
                                    <p:set>
                                      <p:cBhvr>
                                        <p:cTn id="7" dur="1" fill="hold">
                                          <p:stCondLst>
                                            <p:cond delay="1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nvGraphicFramePr>
        <p:xfrm>
          <a:off x="4303748" y="801102"/>
          <a:ext cx="7606173" cy="5467737"/>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en</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em</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[an/am]</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a:t>
                      </a:r>
                      <a:r>
                        <a:rPr lang="en-GB" sz="2000" b="1" dirty="0" err="1">
                          <a:solidFill>
                            <a:schemeClr val="accent1">
                              <a:lumMod val="50000"/>
                            </a:schemeClr>
                          </a:solidFill>
                        </a:rPr>
                        <a:t>am</a:t>
                      </a:r>
                      <a:r>
                        <a:rPr lang="en-GB" sz="2000" dirty="0" err="1">
                          <a:solidFill>
                            <a:schemeClr val="accent1">
                              <a:lumMod val="50000"/>
                            </a:schemeClr>
                          </a:solidFill>
                        </a:rPr>
                        <a:t>pagne</a:t>
                      </a:r>
                      <a:r>
                        <a:rPr lang="en-GB" sz="2000" dirty="0">
                          <a:solidFill>
                            <a:schemeClr val="accent1">
                              <a:lumMod val="50000"/>
                            </a:schemeClr>
                          </a:solidFill>
                        </a:rPr>
                        <a:t> </a:t>
                      </a:r>
                      <a:r>
                        <a:rPr lang="en-GB" sz="1200" dirty="0">
                          <a:solidFill>
                            <a:schemeClr val="accent1">
                              <a:lumMod val="50000"/>
                            </a:schemeClr>
                          </a:solidFill>
                        </a:rPr>
                        <a:t>[countryside]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serp</a:t>
                      </a:r>
                      <a:r>
                        <a:rPr lang="en-GB" sz="2000" b="1" dirty="0">
                          <a:solidFill>
                            <a:schemeClr val="accent1">
                              <a:lumMod val="50000"/>
                            </a:schemeClr>
                          </a:solidFill>
                        </a:rPr>
                        <a:t>en</a:t>
                      </a:r>
                      <a:r>
                        <a:rPr lang="en-GB" sz="2000" dirty="0">
                          <a:solidFill>
                            <a:schemeClr val="accent1">
                              <a:lumMod val="50000"/>
                            </a:schemeClr>
                          </a:solidFill>
                        </a:rPr>
                        <a:t>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v</a:t>
                      </a:r>
                      <a:r>
                        <a:rPr lang="en-GB" sz="2000" b="1" dirty="0">
                          <a:solidFill>
                            <a:schemeClr val="accent1">
                              <a:lumMod val="50000"/>
                            </a:schemeClr>
                          </a:solidFill>
                        </a:rPr>
                        <a:t>en</a:t>
                      </a:r>
                      <a:r>
                        <a:rPr lang="en-GB" sz="2000" dirty="0">
                          <a:solidFill>
                            <a:schemeClr val="accent1">
                              <a:lumMod val="50000"/>
                            </a:schemeClr>
                          </a:solidFill>
                        </a:rPr>
                        <a:t>t             [wind]</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r>
                        <a:rPr lang="en-GB" sz="2000" dirty="0" err="1">
                          <a:solidFill>
                            <a:schemeClr val="accent1">
                              <a:lumMod val="50000"/>
                            </a:schemeClr>
                          </a:solidFill>
                        </a:rPr>
                        <a:t>j</a:t>
                      </a:r>
                      <a:r>
                        <a:rPr lang="en-GB" sz="2000" b="1" dirty="0" err="1">
                          <a:solidFill>
                            <a:schemeClr val="accent1">
                              <a:lumMod val="50000"/>
                            </a:schemeClr>
                          </a:solidFill>
                        </a:rPr>
                        <a:t>am</a:t>
                      </a:r>
                      <a:r>
                        <a:rPr lang="en-GB" sz="2000" dirty="0" err="1">
                          <a:solidFill>
                            <a:schemeClr val="accent1">
                              <a:lumMod val="50000"/>
                            </a:schemeClr>
                          </a:solidFill>
                        </a:rPr>
                        <a:t>bon</a:t>
                      </a:r>
                      <a:r>
                        <a:rPr lang="en-GB" sz="2000" dirty="0">
                          <a:solidFill>
                            <a:schemeClr val="accent1">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a:t>
                      </a:r>
                      <a:r>
                        <a:rPr lang="en-GB" sz="2000" b="1" dirty="0" err="1">
                          <a:solidFill>
                            <a:schemeClr val="accent1">
                              <a:lumMod val="50000"/>
                            </a:schemeClr>
                          </a:solidFill>
                        </a:rPr>
                        <a:t>en</a:t>
                      </a:r>
                      <a:r>
                        <a:rPr lang="en-GB" sz="2000" dirty="0" err="1">
                          <a:solidFill>
                            <a:schemeClr val="accent1">
                              <a:lumMod val="50000"/>
                            </a:schemeClr>
                          </a:solidFill>
                        </a:rPr>
                        <a:t>dredi</a:t>
                      </a:r>
                      <a:r>
                        <a:rPr lang="en-GB" sz="2000" dirty="0">
                          <a:solidFill>
                            <a:schemeClr val="accent1">
                              <a:lumMod val="50000"/>
                            </a:schemeClr>
                          </a:solidFill>
                        </a:rPr>
                        <a:t>     [Friday]</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am</a:t>
                      </a:r>
                      <a:r>
                        <a:rPr lang="en-GB" sz="2000" dirty="0">
                          <a:solidFill>
                            <a:schemeClr val="accent1">
                              <a:lumMod val="50000"/>
                            </a:schemeClr>
                          </a:solidFill>
                        </a:rPr>
                        <a:t>poule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p</a:t>
                      </a:r>
                      <a:r>
                        <a:rPr lang="en-GB" sz="2000" b="1" dirty="0" err="1">
                          <a:solidFill>
                            <a:schemeClr val="accent1">
                              <a:lumMod val="50000"/>
                            </a:schemeClr>
                          </a:solidFill>
                        </a:rPr>
                        <a:t>an</a:t>
                      </a:r>
                      <a:r>
                        <a:rPr lang="en-GB" sz="2000" b="0" dirty="0" err="1">
                          <a:solidFill>
                            <a:schemeClr val="accent1">
                              <a:lumMod val="50000"/>
                            </a:schemeClr>
                          </a:solidFill>
                        </a:rPr>
                        <a:t>talon</a:t>
                      </a:r>
                      <a:endParaRPr lang="en-GB" sz="2000" b="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em</a:t>
                      </a:r>
                      <a:r>
                        <a:rPr lang="en-GB" sz="2000" dirty="0" err="1">
                          <a:solidFill>
                            <a:schemeClr val="accent1">
                              <a:lumMod val="50000"/>
                            </a:schemeClr>
                          </a:solidFill>
                        </a:rPr>
                        <a:t>mener</a:t>
                      </a:r>
                      <a:r>
                        <a:rPr lang="en-GB" sz="2000" dirty="0">
                          <a:solidFill>
                            <a:schemeClr val="accent1">
                              <a:lumMod val="50000"/>
                            </a:schemeClr>
                          </a:solidFill>
                        </a:rPr>
                        <a:t>  [to take]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j</a:t>
                      </a:r>
                      <a:r>
                        <a:rPr lang="en-GB" sz="2000" b="1" dirty="0">
                          <a:solidFill>
                            <a:schemeClr val="accent1">
                              <a:lumMod val="50000"/>
                            </a:schemeClr>
                          </a:solidFill>
                        </a:rPr>
                        <a:t>am</a:t>
                      </a:r>
                      <a:r>
                        <a:rPr lang="en-GB" sz="2000" dirty="0">
                          <a:solidFill>
                            <a:schemeClr val="accent1">
                              <a:lumMod val="50000"/>
                            </a:schemeClr>
                          </a:solidFill>
                        </a:rPr>
                        <a:t>be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6113522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t</a:t>
                      </a:r>
                      <a:r>
                        <a:rPr lang="en-GB" sz="2000" b="1" dirty="0" err="1">
                          <a:solidFill>
                            <a:schemeClr val="accent1">
                              <a:lumMod val="50000"/>
                            </a:schemeClr>
                          </a:solidFill>
                        </a:rPr>
                        <a:t>em</a:t>
                      </a:r>
                      <a:r>
                        <a:rPr lang="en-GB" sz="2000" dirty="0" err="1">
                          <a:solidFill>
                            <a:schemeClr val="accent1">
                              <a:lumMod val="50000"/>
                            </a:schemeClr>
                          </a:solidFill>
                        </a:rPr>
                        <a:t>pête</a:t>
                      </a:r>
                      <a:r>
                        <a:rPr lang="en-GB" sz="2000" dirty="0">
                          <a:solidFill>
                            <a:schemeClr val="accent1">
                              <a:lumMod val="50000"/>
                            </a:schemeClr>
                          </a:solidFill>
                        </a:rPr>
                        <a:t>     [storm]</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4369574"/>
                  </a:ext>
                </a:extLst>
              </a:tr>
            </a:tbl>
          </a:graphicData>
        </a:graphic>
      </p:graphicFrame>
      <p:sp>
        <p:nvSpPr>
          <p:cNvPr id="31" name="Action Button: Custom 16">
            <a:hlinkClick r:id="" action="ppaction://noaction" highlightClick="1">
              <a:snd r:embed="rId3" name="campagne.wav"/>
            </a:hlinkClick>
            <a:extLst>
              <a:ext uri="{FF2B5EF4-FFF2-40B4-BE49-F238E27FC236}">
                <a16:creationId xmlns:a16="http://schemas.microsoft.com/office/drawing/2014/main" id="{CEB3128E-7BF2-4A65-B88B-60C148FACDCF}"/>
              </a:ext>
            </a:extLst>
          </p:cNvPr>
          <p:cNvSpPr/>
          <p:nvPr/>
        </p:nvSpPr>
        <p:spPr>
          <a:xfrm>
            <a:off x="4524197" y="13539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4" name="serpent.wav"/>
            </a:hlinkClick>
            <a:extLst>
              <a:ext uri="{FF2B5EF4-FFF2-40B4-BE49-F238E27FC236}">
                <a16:creationId xmlns:a16="http://schemas.microsoft.com/office/drawing/2014/main" id="{DB48506B-B3DB-4D58-8767-CFD8B059C065}"/>
              </a:ext>
            </a:extLst>
          </p:cNvPr>
          <p:cNvSpPr/>
          <p:nvPr/>
        </p:nvSpPr>
        <p:spPr>
          <a:xfrm>
            <a:off x="4524197" y="18265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5" name="vent.wav"/>
            </a:hlinkClick>
            <a:extLst>
              <a:ext uri="{FF2B5EF4-FFF2-40B4-BE49-F238E27FC236}">
                <a16:creationId xmlns:a16="http://schemas.microsoft.com/office/drawing/2014/main" id="{8A1DE54B-4809-4B97-93E3-68BD32236018}"/>
              </a:ext>
            </a:extLst>
          </p:cNvPr>
          <p:cNvSpPr/>
          <p:nvPr/>
        </p:nvSpPr>
        <p:spPr>
          <a:xfrm>
            <a:off x="4522119" y="23372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6" name="jambon.wav"/>
            </a:hlinkClick>
            <a:extLst>
              <a:ext uri="{FF2B5EF4-FFF2-40B4-BE49-F238E27FC236}">
                <a16:creationId xmlns:a16="http://schemas.microsoft.com/office/drawing/2014/main" id="{1AA001D9-A76E-4BA3-8BC0-CBABE0E655B2}"/>
              </a:ext>
            </a:extLst>
          </p:cNvPr>
          <p:cNvSpPr/>
          <p:nvPr/>
        </p:nvSpPr>
        <p:spPr>
          <a:xfrm>
            <a:off x="4522119" y="28194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7" name="vendredi.wav"/>
            </a:hlinkClick>
            <a:extLst>
              <a:ext uri="{FF2B5EF4-FFF2-40B4-BE49-F238E27FC236}">
                <a16:creationId xmlns:a16="http://schemas.microsoft.com/office/drawing/2014/main" id="{308E3B9A-1B71-4AD2-A5C6-94D58343866D}"/>
              </a:ext>
            </a:extLst>
          </p:cNvPr>
          <p:cNvSpPr/>
          <p:nvPr/>
        </p:nvSpPr>
        <p:spPr>
          <a:xfrm>
            <a:off x="4522119" y="333697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8" name="ampoule.wav"/>
            </a:hlinkClick>
            <a:extLst>
              <a:ext uri="{FF2B5EF4-FFF2-40B4-BE49-F238E27FC236}">
                <a16:creationId xmlns:a16="http://schemas.microsoft.com/office/drawing/2014/main" id="{121EC316-7146-43B5-93A5-2DA8D6511DBF}"/>
              </a:ext>
            </a:extLst>
          </p:cNvPr>
          <p:cNvSpPr/>
          <p:nvPr/>
        </p:nvSpPr>
        <p:spPr>
          <a:xfrm>
            <a:off x="4526913" y="38228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Action Button: Custom 16">
            <a:hlinkClick r:id="" action="ppaction://noaction" highlightClick="1">
              <a:snd r:embed="rId9" name="pantalon.wav"/>
            </a:hlinkClick>
            <a:extLst>
              <a:ext uri="{FF2B5EF4-FFF2-40B4-BE49-F238E27FC236}">
                <a16:creationId xmlns:a16="http://schemas.microsoft.com/office/drawing/2014/main" id="{7BF854E3-63B4-4055-8855-C2F49C26F195}"/>
              </a:ext>
            </a:extLst>
          </p:cNvPr>
          <p:cNvSpPr/>
          <p:nvPr/>
        </p:nvSpPr>
        <p:spPr>
          <a:xfrm>
            <a:off x="4532313" y="43292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Action Button: Custom 16">
            <a:hlinkClick r:id="" action="ppaction://noaction" highlightClick="1">
              <a:snd r:embed="rId10" name="emmener.wav"/>
            </a:hlinkClick>
            <a:extLst>
              <a:ext uri="{FF2B5EF4-FFF2-40B4-BE49-F238E27FC236}">
                <a16:creationId xmlns:a16="http://schemas.microsoft.com/office/drawing/2014/main" id="{69587073-1742-4651-96A6-1BC886786F14}"/>
              </a:ext>
            </a:extLst>
          </p:cNvPr>
          <p:cNvSpPr/>
          <p:nvPr/>
        </p:nvSpPr>
        <p:spPr>
          <a:xfrm>
            <a:off x="4531688" y="483112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1" y="1296000"/>
            <a:ext cx="4111192"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Comment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ça</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s'écrit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Avec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em</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Complète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et dis les mots ! </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9974179" y="249869"/>
            <a:ext cx="193574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28943" y="1407014"/>
            <a:ext cx="282522" cy="294294"/>
          </a:xfrm>
          <a:prstGeom prst="rect">
            <a:avLst/>
          </a:prstGeom>
        </p:spPr>
      </p:pic>
      <p:sp>
        <p:nvSpPr>
          <p:cNvPr id="32" name="TextBox 31" descr="text box hiding answer">
            <a:extLst>
              <a:ext uri="{FF2B5EF4-FFF2-40B4-BE49-F238E27FC236}">
                <a16:creationId xmlns:a16="http://schemas.microsoft.com/office/drawing/2014/main" id="{5B6EE2A1-24C4-40DE-B2AC-314EE60E23BD}"/>
              </a:ext>
            </a:extLst>
          </p:cNvPr>
          <p:cNvSpPr txBox="1"/>
          <p:nvPr/>
        </p:nvSpPr>
        <p:spPr>
          <a:xfrm>
            <a:off x="5385232" y="1367591"/>
            <a:ext cx="415008"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36" name="Picture 35" descr="green checkmark">
            <a:extLst>
              <a:ext uri="{FF2B5EF4-FFF2-40B4-BE49-F238E27FC236}">
                <a16:creationId xmlns:a16="http://schemas.microsoft.com/office/drawing/2014/main" id="{A0A79935-10EF-45BF-B089-967F6A7865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2987" y="1886727"/>
            <a:ext cx="282522" cy="294294"/>
          </a:xfrm>
          <a:prstGeom prst="rect">
            <a:avLst/>
          </a:prstGeom>
        </p:spPr>
      </p:pic>
      <p:sp>
        <p:nvSpPr>
          <p:cNvPr id="47" name="TextBox 46" descr="text box hiding answer">
            <a:extLst>
              <a:ext uri="{FF2B5EF4-FFF2-40B4-BE49-F238E27FC236}">
                <a16:creationId xmlns:a16="http://schemas.microsoft.com/office/drawing/2014/main" id="{A382E953-5C44-4409-A152-33F8D0D8B8AF}"/>
              </a:ext>
            </a:extLst>
          </p:cNvPr>
          <p:cNvSpPr txBox="1"/>
          <p:nvPr/>
        </p:nvSpPr>
        <p:spPr>
          <a:xfrm>
            <a:off x="5738046" y="1878485"/>
            <a:ext cx="326605"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5" name="Action Button: Custom 16">
            <a:hlinkClick r:id="" action="ppaction://noaction" highlightClick="1">
              <a:snd r:embed="rId13" name="jambe.wav"/>
            </a:hlinkClick>
            <a:extLst>
              <a:ext uri="{FF2B5EF4-FFF2-40B4-BE49-F238E27FC236}">
                <a16:creationId xmlns:a16="http://schemas.microsoft.com/office/drawing/2014/main" id="{37B955FD-6D22-485E-B7A0-BAC782A7C7EB}"/>
              </a:ext>
            </a:extLst>
          </p:cNvPr>
          <p:cNvSpPr/>
          <p:nvPr/>
        </p:nvSpPr>
        <p:spPr>
          <a:xfrm>
            <a:off x="4536245" y="532561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6" name="Action Button: Custom 16">
            <a:hlinkClick r:id="" action="ppaction://noaction" highlightClick="1">
              <a:snd r:embed="rId14" name="tempete.wav"/>
            </a:hlinkClick>
            <a:extLst>
              <a:ext uri="{FF2B5EF4-FFF2-40B4-BE49-F238E27FC236}">
                <a16:creationId xmlns:a16="http://schemas.microsoft.com/office/drawing/2014/main" id="{87933AA0-E509-4E41-9850-E1B770E4DB6E}"/>
              </a:ext>
            </a:extLst>
          </p:cNvPr>
          <p:cNvSpPr/>
          <p:nvPr/>
        </p:nvSpPr>
        <p:spPr>
          <a:xfrm>
            <a:off x="4532313" y="58201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1032" name="Picture 8" descr="Ham, Food, Pork, Meal, Meat, Dinner, Snack, Lunch">
            <a:extLst>
              <a:ext uri="{FF2B5EF4-FFF2-40B4-BE49-F238E27FC236}">
                <a16:creationId xmlns:a16="http://schemas.microsoft.com/office/drawing/2014/main" id="{6B753C7B-AF67-43A5-92E4-CD76DB50561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62922" y="2873542"/>
            <a:ext cx="550038" cy="4151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ght, Bulb, Filament, Lamp, Orange, Technology">
            <a:extLst>
              <a:ext uri="{FF2B5EF4-FFF2-40B4-BE49-F238E27FC236}">
                <a16:creationId xmlns:a16="http://schemas.microsoft.com/office/drawing/2014/main" id="{01947905-6933-4D2B-BD84-D922A54049F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86567" y="3822897"/>
            <a:ext cx="282522" cy="4470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omen Trousers Red Clip Art">
            <a:extLst>
              <a:ext uri="{FF2B5EF4-FFF2-40B4-BE49-F238E27FC236}">
                <a16:creationId xmlns:a16="http://schemas.microsoft.com/office/drawing/2014/main" id="{B92F9BE9-3267-41EF-B697-727A11C83E9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50041" y="4359820"/>
            <a:ext cx="218781" cy="41512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2987" y="2404022"/>
            <a:ext cx="282522" cy="294294"/>
          </a:xfrm>
          <a:prstGeom prst="rect">
            <a:avLst/>
          </a:prstGeom>
        </p:spPr>
      </p:pic>
      <p:sp>
        <p:nvSpPr>
          <p:cNvPr id="59" name="TextBox 58" descr="text box hiding answer">
            <a:extLst>
              <a:ext uri="{FF2B5EF4-FFF2-40B4-BE49-F238E27FC236}">
                <a16:creationId xmlns:a16="http://schemas.microsoft.com/office/drawing/2014/main" id="{B70FC568-D11E-456E-8DE4-9EDCE50685FD}"/>
              </a:ext>
            </a:extLst>
          </p:cNvPr>
          <p:cNvSpPr txBox="1"/>
          <p:nvPr/>
        </p:nvSpPr>
        <p:spPr>
          <a:xfrm>
            <a:off x="5373340" y="2362306"/>
            <a:ext cx="32660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1038" name="Picture 14" descr="Leg, Foot, Toes, Knee, Ankle, Heel, Right, Bend, Human">
            <a:extLst>
              <a:ext uri="{FF2B5EF4-FFF2-40B4-BE49-F238E27FC236}">
                <a16:creationId xmlns:a16="http://schemas.microsoft.com/office/drawing/2014/main" id="{4258E10E-8EF0-4FD6-A64C-B5B03EDEDC2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26174" y="5300084"/>
            <a:ext cx="223534" cy="44706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28943" y="2895808"/>
            <a:ext cx="282522" cy="294294"/>
          </a:xfrm>
          <a:prstGeom prst="rect">
            <a:avLst/>
          </a:prstGeom>
        </p:spPr>
      </p:pic>
      <p:sp>
        <p:nvSpPr>
          <p:cNvPr id="61" name="TextBox 60" descr="text box hiding answer">
            <a:extLst>
              <a:ext uri="{FF2B5EF4-FFF2-40B4-BE49-F238E27FC236}">
                <a16:creationId xmlns:a16="http://schemas.microsoft.com/office/drawing/2014/main" id="{70AE6EF8-AFD5-47CE-92FD-5F06A8F38BA2}"/>
              </a:ext>
            </a:extLst>
          </p:cNvPr>
          <p:cNvSpPr txBox="1"/>
          <p:nvPr/>
        </p:nvSpPr>
        <p:spPr>
          <a:xfrm>
            <a:off x="5288336" y="2873200"/>
            <a:ext cx="41500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8127" y="3372376"/>
            <a:ext cx="282522" cy="294294"/>
          </a:xfrm>
          <a:prstGeom prst="rect">
            <a:avLst/>
          </a:prstGeom>
        </p:spPr>
      </p:pic>
      <p:sp>
        <p:nvSpPr>
          <p:cNvPr id="62" name="TextBox 61" descr="text box hiding answer">
            <a:extLst>
              <a:ext uri="{FF2B5EF4-FFF2-40B4-BE49-F238E27FC236}">
                <a16:creationId xmlns:a16="http://schemas.microsoft.com/office/drawing/2014/main" id="{C735A458-68A1-4208-B256-12CA3A6E31E6}"/>
              </a:ext>
            </a:extLst>
          </p:cNvPr>
          <p:cNvSpPr txBox="1"/>
          <p:nvPr/>
        </p:nvSpPr>
        <p:spPr>
          <a:xfrm>
            <a:off x="5363823" y="3357262"/>
            <a:ext cx="32660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48" name="Picture 47" descr="green checkmark">
            <a:extLst>
              <a:ext uri="{FF2B5EF4-FFF2-40B4-BE49-F238E27FC236}">
                <a16:creationId xmlns:a16="http://schemas.microsoft.com/office/drawing/2014/main" id="{5CFBC655-279E-4FB0-8FDD-AF309D9065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581" y="3899284"/>
            <a:ext cx="282522" cy="294294"/>
          </a:xfrm>
          <a:prstGeom prst="rect">
            <a:avLst/>
          </a:prstGeom>
        </p:spPr>
      </p:pic>
      <p:sp>
        <p:nvSpPr>
          <p:cNvPr id="63" name="TextBox 62" descr="text box hiding answer">
            <a:extLst>
              <a:ext uri="{FF2B5EF4-FFF2-40B4-BE49-F238E27FC236}">
                <a16:creationId xmlns:a16="http://schemas.microsoft.com/office/drawing/2014/main" id="{1EA00221-FB94-423D-A65D-756C206210DE}"/>
              </a:ext>
            </a:extLst>
          </p:cNvPr>
          <p:cNvSpPr txBox="1"/>
          <p:nvPr/>
        </p:nvSpPr>
        <p:spPr>
          <a:xfrm>
            <a:off x="5230150" y="3863253"/>
            <a:ext cx="41500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51" name="Picture 50" descr="green checkmark">
            <a:extLst>
              <a:ext uri="{FF2B5EF4-FFF2-40B4-BE49-F238E27FC236}">
                <a16:creationId xmlns:a16="http://schemas.microsoft.com/office/drawing/2014/main" id="{2F4306DB-2DF3-4B66-9E70-C6B0282C78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581" y="4399444"/>
            <a:ext cx="282522" cy="294294"/>
          </a:xfrm>
          <a:prstGeom prst="rect">
            <a:avLst/>
          </a:prstGeom>
        </p:spPr>
      </p:pic>
      <p:sp>
        <p:nvSpPr>
          <p:cNvPr id="64" name="TextBox 63" descr="text box hiding answer">
            <a:extLst>
              <a:ext uri="{FF2B5EF4-FFF2-40B4-BE49-F238E27FC236}">
                <a16:creationId xmlns:a16="http://schemas.microsoft.com/office/drawing/2014/main" id="{F3987A03-AACF-440B-A341-29D565ABA5EB}"/>
              </a:ext>
            </a:extLst>
          </p:cNvPr>
          <p:cNvSpPr txBox="1"/>
          <p:nvPr/>
        </p:nvSpPr>
        <p:spPr>
          <a:xfrm>
            <a:off x="5403581" y="4361234"/>
            <a:ext cx="32660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54" name="Picture 53" descr="green checkmark">
            <a:extLst>
              <a:ext uri="{FF2B5EF4-FFF2-40B4-BE49-F238E27FC236}">
                <a16:creationId xmlns:a16="http://schemas.microsoft.com/office/drawing/2014/main" id="{7894612A-A8D6-4F48-BF76-E2A8588A31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2987" y="4883297"/>
            <a:ext cx="282522" cy="294294"/>
          </a:xfrm>
          <a:prstGeom prst="rect">
            <a:avLst/>
          </a:prstGeom>
        </p:spPr>
      </p:pic>
      <p:sp>
        <p:nvSpPr>
          <p:cNvPr id="65" name="TextBox 64" descr="text box hiding answer">
            <a:extLst>
              <a:ext uri="{FF2B5EF4-FFF2-40B4-BE49-F238E27FC236}">
                <a16:creationId xmlns:a16="http://schemas.microsoft.com/office/drawing/2014/main" id="{3785BDB9-F9F9-4F99-A565-95858AD76A51}"/>
              </a:ext>
            </a:extLst>
          </p:cNvPr>
          <p:cNvSpPr txBox="1"/>
          <p:nvPr/>
        </p:nvSpPr>
        <p:spPr>
          <a:xfrm>
            <a:off x="5230150" y="4843991"/>
            <a:ext cx="41500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1040" name="Picture 16" descr="Animal, Snake, Happy, Reptile, Green">
            <a:extLst>
              <a:ext uri="{FF2B5EF4-FFF2-40B4-BE49-F238E27FC236}">
                <a16:creationId xmlns:a16="http://schemas.microsoft.com/office/drawing/2014/main" id="{005C7131-831A-4C85-BC6F-533D49E7284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17923" y="1798732"/>
            <a:ext cx="683015" cy="470284"/>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descr="text box hiding answer">
            <a:extLst>
              <a:ext uri="{FF2B5EF4-FFF2-40B4-BE49-F238E27FC236}">
                <a16:creationId xmlns:a16="http://schemas.microsoft.com/office/drawing/2014/main" id="{904044E1-9111-49D5-8286-5694BDFEAF5D}"/>
              </a:ext>
            </a:extLst>
          </p:cNvPr>
          <p:cNvSpPr txBox="1"/>
          <p:nvPr/>
        </p:nvSpPr>
        <p:spPr>
          <a:xfrm>
            <a:off x="5292081" y="5361912"/>
            <a:ext cx="3960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23" name="Picture 22" descr="green checkmark">
            <a:extLst>
              <a:ext uri="{FF2B5EF4-FFF2-40B4-BE49-F238E27FC236}">
                <a16:creationId xmlns:a16="http://schemas.microsoft.com/office/drawing/2014/main" id="{387EB785-8E58-4FE3-99C6-93BE732FEB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581" y="5375395"/>
            <a:ext cx="282522" cy="294294"/>
          </a:xfrm>
          <a:prstGeom prst="rect">
            <a:avLst/>
          </a:prstGeom>
        </p:spPr>
      </p:pic>
      <p:sp>
        <p:nvSpPr>
          <p:cNvPr id="67" name="TextBox 66" descr="text box hiding answer">
            <a:extLst>
              <a:ext uri="{FF2B5EF4-FFF2-40B4-BE49-F238E27FC236}">
                <a16:creationId xmlns:a16="http://schemas.microsoft.com/office/drawing/2014/main" id="{207DE4A6-9B79-42C2-BEDA-63826DD5AC95}"/>
              </a:ext>
            </a:extLst>
          </p:cNvPr>
          <p:cNvSpPr txBox="1"/>
          <p:nvPr/>
        </p:nvSpPr>
        <p:spPr>
          <a:xfrm>
            <a:off x="5315178" y="5849268"/>
            <a:ext cx="41500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57" name="Picture 56" descr="green checkmark">
            <a:extLst>
              <a:ext uri="{FF2B5EF4-FFF2-40B4-BE49-F238E27FC236}">
                <a16:creationId xmlns:a16="http://schemas.microsoft.com/office/drawing/2014/main" id="{AA51A814-7095-407B-96BF-357CF1F426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2987" y="5854704"/>
            <a:ext cx="282522" cy="294294"/>
          </a:xfrm>
          <a:prstGeom prst="rect">
            <a:avLst/>
          </a:prstGeom>
        </p:spPr>
      </p:pic>
    </p:spTree>
    <p:extLst>
      <p:ext uri="{BB962C8B-B14F-4D97-AF65-F5344CB8AC3E}">
        <p14:creationId xmlns:p14="http://schemas.microsoft.com/office/powerpoint/2010/main" val="40365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67"/>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7" grpId="0" animBg="1"/>
      <p:bldP spid="59" grpId="0" animBg="1"/>
      <p:bldP spid="61" grpId="0" animBg="1"/>
      <p:bldP spid="62" grpId="0" animBg="1"/>
      <p:bldP spid="63" grpId="0" animBg="1"/>
      <p:bldP spid="64" grpId="0" animBg="1"/>
      <p:bldP spid="65" grpId="0" animBg="1"/>
      <p:bldP spid="66" grpId="0" animBg="1"/>
      <p:bldP spid="6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13946" cy="707849"/>
          </a:xfrm>
        </p:spPr>
        <p:txBody>
          <a:bodyPr>
            <a:noAutofit/>
          </a:bodyPr>
          <a:lstStyle/>
          <a:p>
            <a:r>
              <a:rPr lang="en-GB" sz="2800" b="1" dirty="0">
                <a:solidFill>
                  <a:schemeClr val="bg1"/>
                </a:solidFill>
              </a:rPr>
              <a:t>Question words with ‘</a:t>
            </a:r>
            <a:r>
              <a:rPr lang="en-GB" sz="2800" b="1" dirty="0" err="1">
                <a:solidFill>
                  <a:schemeClr val="bg1"/>
                </a:solidFill>
              </a:rPr>
              <a:t>est-ce</a:t>
            </a:r>
            <a:r>
              <a:rPr lang="en-GB" sz="2800" b="1" dirty="0">
                <a:solidFill>
                  <a:schemeClr val="bg1"/>
                </a:solidFill>
              </a:rPr>
              <a:t> que’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we have learnt, we can ask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yes/no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questions by adding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est-ce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a:t>
            </a:r>
            <a:r>
              <a:rPr kumimoji="0" lang="en-US" sz="240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u="none"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Est-</a:t>
            </a:r>
            <a:r>
              <a:rPr lang="en-US" sz="2400" b="1" dirty="0" err="1">
                <a:solidFill>
                  <a:srgbClr val="4472C4">
                    <a:lumMod val="50000"/>
                  </a:srgbClr>
                </a:solidFill>
                <a:latin typeface="Century Gothic" panose="020F0302020204030204"/>
              </a:rPr>
              <a:t>ce</a:t>
            </a:r>
            <a:r>
              <a:rPr lang="en-US" sz="2400" b="1" dirty="0">
                <a:solidFill>
                  <a:srgbClr val="4472C4">
                    <a:lumMod val="50000"/>
                  </a:srgbClr>
                </a:solidFill>
                <a:latin typeface="Century Gothic" panose="020F0302020204030204"/>
              </a:rPr>
              <a:t> que </a:t>
            </a:r>
            <a:r>
              <a:rPr lang="en-US" sz="2400" b="1" dirty="0" err="1">
                <a:solidFill>
                  <a:srgbClr val="4472C4">
                    <a:lumMod val="50000"/>
                  </a:srgbClr>
                </a:solidFill>
                <a:latin typeface="Century Gothic" panose="020F0302020204030204"/>
              </a:rPr>
              <a:t>tu</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manges</a:t>
            </a:r>
            <a:r>
              <a:rPr lang="en-US" sz="2400" b="1" dirty="0">
                <a:solidFill>
                  <a:srgbClr val="4472C4">
                    <a:lumMod val="50000"/>
                  </a:srgbClr>
                </a:solidFill>
                <a:latin typeface="Century Gothic" panose="020F0302020204030204"/>
              </a:rPr>
              <a:t> des fruits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Est-</a:t>
            </a:r>
            <a:r>
              <a:rPr lang="en-US" sz="2400" b="1" dirty="0" err="1">
                <a:solidFill>
                  <a:srgbClr val="4472C4">
                    <a:lumMod val="50000"/>
                  </a:srgbClr>
                </a:solidFill>
                <a:latin typeface="Century Gothic" panose="020F0302020204030204"/>
              </a:rPr>
              <a:t>ce</a:t>
            </a:r>
            <a:r>
              <a:rPr lang="en-US" sz="2400" b="1" dirty="0">
                <a:solidFill>
                  <a:srgbClr val="4472C4">
                    <a:lumMod val="50000"/>
                  </a:srgbClr>
                </a:solidFill>
                <a:latin typeface="Century Gothic" panose="020F0302020204030204"/>
              </a:rPr>
              <a:t> que </a:t>
            </a:r>
            <a:r>
              <a:rPr lang="en-US" sz="2400" b="1" dirty="0" err="1">
                <a:solidFill>
                  <a:srgbClr val="4472C4">
                    <a:lumMod val="50000"/>
                  </a:srgbClr>
                </a:solidFill>
                <a:latin typeface="Century Gothic" panose="020F0302020204030204"/>
              </a:rPr>
              <a:t>tu</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demandes</a:t>
            </a:r>
            <a:r>
              <a:rPr lang="en-US" sz="2400" b="1" dirty="0">
                <a:solidFill>
                  <a:srgbClr val="4472C4">
                    <a:lumMod val="50000"/>
                  </a:srgbClr>
                </a:solidFill>
                <a:latin typeface="Century Gothic" panose="020F0302020204030204"/>
              </a:rPr>
              <a:t> un </a:t>
            </a:r>
            <a:r>
              <a:rPr lang="en-US" sz="2400" b="1" dirty="0" err="1">
                <a:solidFill>
                  <a:srgbClr val="4472C4">
                    <a:lumMod val="50000"/>
                  </a:srgbClr>
                </a:solidFill>
                <a:latin typeface="Century Gothic" panose="020F0302020204030204"/>
              </a:rPr>
              <a:t>cadeau</a:t>
            </a:r>
            <a:r>
              <a:rPr lang="en-US" sz="2400" b="1"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203864"/>
                </a:solidFill>
                <a:latin typeface="Century Gothic" panose="020F0302020204030204"/>
              </a:rPr>
              <a:t>To ask </a:t>
            </a:r>
            <a:r>
              <a:rPr lang="en-US" sz="2400" b="1" dirty="0">
                <a:solidFill>
                  <a:srgbClr val="203864"/>
                </a:solidFill>
                <a:latin typeface="Century Gothic" panose="020F0302020204030204"/>
              </a:rPr>
              <a:t>information</a:t>
            </a:r>
            <a:r>
              <a:rPr lang="en-US" sz="2400" dirty="0">
                <a:solidFill>
                  <a:srgbClr val="203864"/>
                </a:solidFill>
                <a:latin typeface="Century Gothic" panose="020F0302020204030204"/>
              </a:rPr>
              <a:t> questions, the </a:t>
            </a:r>
            <a:r>
              <a:rPr lang="en-US" sz="2400" b="1" dirty="0">
                <a:solidFill>
                  <a:srgbClr val="EE6000"/>
                </a:solidFill>
                <a:latin typeface="Century Gothic" panose="020F0302020204030204"/>
              </a:rPr>
              <a:t>question word</a:t>
            </a:r>
            <a:r>
              <a:rPr lang="en-US" sz="2400" dirty="0">
                <a:solidFill>
                  <a:srgbClr val="203864"/>
                </a:solidFill>
                <a:latin typeface="Century Gothic" panose="020F0302020204030204"/>
              </a:rPr>
              <a:t> goes </a:t>
            </a:r>
            <a:r>
              <a:rPr lang="en-US" sz="2400" b="1" dirty="0">
                <a:solidFill>
                  <a:srgbClr val="203864"/>
                </a:solidFill>
                <a:latin typeface="Century Gothic" panose="020F0302020204030204"/>
              </a:rPr>
              <a:t>before</a:t>
            </a:r>
            <a:r>
              <a:rPr lang="en-US" sz="2400" dirty="0">
                <a:solidFill>
                  <a:srgbClr val="203864"/>
                </a:solidFill>
                <a:latin typeface="Century Gothic" panose="020F0302020204030204"/>
              </a:rPr>
              <a:t> </a:t>
            </a:r>
            <a:r>
              <a:rPr lang="en-US" sz="2400" i="1" dirty="0" err="1">
                <a:solidFill>
                  <a:srgbClr val="203864"/>
                </a:solidFill>
                <a:latin typeface="Century Gothic" panose="020F0302020204030204"/>
              </a:rPr>
              <a:t>est-ce</a:t>
            </a:r>
            <a:r>
              <a:rPr lang="en-US" sz="2400" i="1" dirty="0">
                <a:solidFill>
                  <a:srgbClr val="203864"/>
                </a:solidFill>
                <a:latin typeface="Century Gothic" panose="020F0302020204030204"/>
              </a:rPr>
              <a:t> que </a:t>
            </a:r>
            <a:r>
              <a:rPr lang="en-US" sz="2400" dirty="0">
                <a:solidFill>
                  <a:srgbClr val="203864"/>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20386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EE6000"/>
                </a:solidFill>
                <a:latin typeface="Century Gothic" panose="020F0302020204030204"/>
              </a:rPr>
              <a:t>Combien</a:t>
            </a:r>
            <a:r>
              <a:rPr lang="en-US" sz="2400" b="1" dirty="0">
                <a:solidFill>
                  <a:srgbClr val="EE6000"/>
                </a:solidFill>
                <a:latin typeface="Century Gothic" panose="020F0302020204030204"/>
              </a:rPr>
              <a:t> de</a:t>
            </a:r>
            <a:r>
              <a:rPr lang="en-US" sz="2400" b="1" dirty="0">
                <a:solidFill>
                  <a:srgbClr val="203864"/>
                </a:solidFill>
                <a:latin typeface="Century Gothic" panose="020F0302020204030204"/>
              </a:rPr>
              <a:t> fruit </a:t>
            </a:r>
            <a:r>
              <a:rPr lang="en-US" sz="2400" b="1" dirty="0" err="1">
                <a:solidFill>
                  <a:srgbClr val="203864"/>
                </a:solidFill>
                <a:latin typeface="Century Gothic" panose="020F0302020204030204"/>
              </a:rPr>
              <a:t>est-ce</a:t>
            </a:r>
            <a:r>
              <a:rPr lang="en-US" sz="2400" b="1" dirty="0">
                <a:solidFill>
                  <a:srgbClr val="203864"/>
                </a:solidFill>
                <a:latin typeface="Century Gothic" panose="020F0302020204030204"/>
              </a:rPr>
              <a:t> que </a:t>
            </a:r>
            <a:r>
              <a:rPr lang="en-US" sz="2400" b="1" dirty="0" err="1">
                <a:solidFill>
                  <a:srgbClr val="203864"/>
                </a:solidFill>
                <a:latin typeface="Century Gothic" panose="020F0302020204030204"/>
              </a:rPr>
              <a:t>tu</a:t>
            </a:r>
            <a:r>
              <a:rPr lang="en-US" sz="2400" b="1" dirty="0">
                <a:solidFill>
                  <a:srgbClr val="203864"/>
                </a:solidFill>
                <a:latin typeface="Century Gothic" panose="020F0302020204030204"/>
              </a:rPr>
              <a:t> </a:t>
            </a:r>
            <a:r>
              <a:rPr lang="en-US" sz="2400" b="1" dirty="0" err="1">
                <a:solidFill>
                  <a:srgbClr val="203864"/>
                </a:solidFill>
                <a:latin typeface="Century Gothic" panose="020F0302020204030204"/>
              </a:rPr>
              <a:t>manges</a:t>
            </a:r>
            <a:r>
              <a:rPr lang="en-US" sz="2400" b="1" dirty="0">
                <a:solidFill>
                  <a:srgbClr val="203864"/>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EE6000"/>
                </a:solidFill>
                <a:latin typeface="Century Gothic" panose="020F0302020204030204"/>
              </a:rPr>
              <a:t>Qu’</a:t>
            </a:r>
            <a:r>
              <a:rPr lang="en-US" sz="2400" b="1" dirty="0" err="1">
                <a:solidFill>
                  <a:srgbClr val="203864"/>
                </a:solidFill>
                <a:latin typeface="Century Gothic" panose="020F0302020204030204"/>
              </a:rPr>
              <a:t>est-ce</a:t>
            </a:r>
            <a:r>
              <a:rPr lang="en-US" sz="2400" b="1" dirty="0">
                <a:solidFill>
                  <a:srgbClr val="203864"/>
                </a:solidFill>
                <a:latin typeface="Century Gothic" panose="020F0302020204030204"/>
              </a:rPr>
              <a:t> que </a:t>
            </a:r>
            <a:r>
              <a:rPr lang="en-US" sz="2400" b="1" dirty="0" err="1">
                <a:solidFill>
                  <a:srgbClr val="203864"/>
                </a:solidFill>
                <a:latin typeface="Century Gothic" panose="020F0302020204030204"/>
              </a:rPr>
              <a:t>tu</a:t>
            </a:r>
            <a:r>
              <a:rPr lang="en-US" sz="2400" b="1" dirty="0">
                <a:solidFill>
                  <a:srgbClr val="203864"/>
                </a:solidFill>
                <a:latin typeface="Century Gothic" panose="020F0302020204030204"/>
              </a:rPr>
              <a:t> </a:t>
            </a:r>
            <a:r>
              <a:rPr lang="en-US" sz="2400" b="1" dirty="0" err="1">
                <a:solidFill>
                  <a:srgbClr val="203864"/>
                </a:solidFill>
                <a:latin typeface="Century Gothic" panose="020F0302020204030204"/>
              </a:rPr>
              <a:t>demandes</a:t>
            </a:r>
            <a:r>
              <a:rPr lang="en-US" sz="2400" b="1" dirty="0">
                <a:solidFill>
                  <a:srgbClr val="203864"/>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20386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20386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203864"/>
                </a:solidFill>
                <a:latin typeface="Century Gothic" panose="020F0302020204030204"/>
              </a:rPr>
              <a:t>Remember – the </a:t>
            </a:r>
            <a:r>
              <a:rPr lang="en-US" sz="2400" b="1" dirty="0">
                <a:solidFill>
                  <a:srgbClr val="203864"/>
                </a:solidFill>
                <a:latin typeface="Century Gothic" panose="020F0302020204030204"/>
              </a:rPr>
              <a:t>subject</a:t>
            </a:r>
            <a:r>
              <a:rPr lang="en-US" sz="2400" dirty="0">
                <a:solidFill>
                  <a:srgbClr val="203864"/>
                </a:solidFill>
                <a:latin typeface="Century Gothic" panose="020F0302020204030204"/>
              </a:rPr>
              <a:t> and </a:t>
            </a:r>
            <a:r>
              <a:rPr lang="en-US" sz="2400" b="1" dirty="0">
                <a:solidFill>
                  <a:srgbClr val="203864"/>
                </a:solidFill>
                <a:latin typeface="Century Gothic" panose="020F0302020204030204"/>
              </a:rPr>
              <a:t>verb</a:t>
            </a:r>
            <a:r>
              <a:rPr lang="en-US" sz="2400" dirty="0">
                <a:solidFill>
                  <a:srgbClr val="203864"/>
                </a:solidFill>
                <a:latin typeface="Century Gothic" panose="020F0302020204030204"/>
              </a:rPr>
              <a:t> stay in the </a:t>
            </a:r>
            <a:r>
              <a:rPr lang="en-US" sz="2400" b="1" dirty="0">
                <a:solidFill>
                  <a:srgbClr val="203864"/>
                </a:solidFill>
                <a:latin typeface="Century Gothic" panose="020F0302020204030204"/>
              </a:rPr>
              <a:t>same order </a:t>
            </a:r>
            <a:r>
              <a:rPr lang="en-US" sz="2400" dirty="0">
                <a:solidFill>
                  <a:srgbClr val="203864"/>
                </a:solidFill>
                <a:latin typeface="Century Gothic" panose="020F0302020204030204"/>
              </a:rPr>
              <a:t>with </a:t>
            </a:r>
            <a:r>
              <a:rPr lang="en-US" sz="2400" i="1" dirty="0" err="1">
                <a:solidFill>
                  <a:srgbClr val="203864"/>
                </a:solidFill>
                <a:latin typeface="Century Gothic" panose="020F0302020204030204"/>
              </a:rPr>
              <a:t>est-ce</a:t>
            </a:r>
            <a:r>
              <a:rPr lang="en-US" sz="2400" i="1" dirty="0">
                <a:solidFill>
                  <a:srgbClr val="203864"/>
                </a:solidFill>
                <a:latin typeface="Century Gothic" panose="020F0302020204030204"/>
              </a:rPr>
              <a:t> que </a:t>
            </a:r>
            <a:r>
              <a:rPr lang="en-US" sz="2400" dirty="0">
                <a:solidFill>
                  <a:srgbClr val="203864"/>
                </a:solidFill>
                <a:latin typeface="Century Gothic" panose="020F0302020204030204"/>
              </a:rPr>
              <a:t>(there is </a:t>
            </a:r>
            <a:r>
              <a:rPr lang="en-US" sz="2400" b="1" dirty="0">
                <a:solidFill>
                  <a:srgbClr val="203864"/>
                </a:solidFill>
                <a:latin typeface="Century Gothic" panose="020F0302020204030204"/>
              </a:rPr>
              <a:t>no inversion</a:t>
            </a:r>
            <a:r>
              <a:rPr lang="en-US" sz="2400" dirty="0">
                <a:solidFill>
                  <a:srgbClr val="203864"/>
                </a:solidFill>
                <a:latin typeface="Century Gothic" panose="020F0302020204030204"/>
              </a:rPr>
              <a:t>.)</a:t>
            </a:r>
          </a:p>
        </p:txBody>
      </p:sp>
      <p:sp>
        <p:nvSpPr>
          <p:cNvPr id="2" name="TextBox 1">
            <a:extLst>
              <a:ext uri="{FF2B5EF4-FFF2-40B4-BE49-F238E27FC236}">
                <a16:creationId xmlns:a16="http://schemas.microsoft.com/office/drawing/2014/main" id="{0FAA52A8-E282-46C7-B87D-3334B1E01EEB}"/>
              </a:ext>
            </a:extLst>
          </p:cNvPr>
          <p:cNvSpPr txBox="1"/>
          <p:nvPr/>
        </p:nvSpPr>
        <p:spPr>
          <a:xfrm>
            <a:off x="6457245" y="1962150"/>
            <a:ext cx="2747868" cy="461665"/>
          </a:xfrm>
          <a:prstGeom prst="rect">
            <a:avLst/>
          </a:prstGeom>
          <a:noFill/>
        </p:spPr>
        <p:txBody>
          <a:bodyPr wrap="none" rtlCol="0">
            <a:spAutoFit/>
          </a:bodyPr>
          <a:lstStyle/>
          <a:p>
            <a:pPr algn="l"/>
            <a:r>
              <a:rPr lang="en-GB" sz="2400" i="1" dirty="0">
                <a:solidFill>
                  <a:schemeClr val="accent5">
                    <a:lumMod val="50000"/>
                  </a:schemeClr>
                </a:solidFill>
              </a:rPr>
              <a:t>Do you eat fruit ?</a:t>
            </a:r>
          </a:p>
        </p:txBody>
      </p:sp>
      <p:sp>
        <p:nvSpPr>
          <p:cNvPr id="9" name="TextBox 8">
            <a:extLst>
              <a:ext uri="{FF2B5EF4-FFF2-40B4-BE49-F238E27FC236}">
                <a16:creationId xmlns:a16="http://schemas.microsoft.com/office/drawing/2014/main" id="{F6B6D247-FD34-44DF-9B58-64F8C52FD1BA}"/>
              </a:ext>
            </a:extLst>
          </p:cNvPr>
          <p:cNvSpPr txBox="1"/>
          <p:nvPr/>
        </p:nvSpPr>
        <p:spPr>
          <a:xfrm>
            <a:off x="6457245" y="3808573"/>
            <a:ext cx="4346062" cy="461665"/>
          </a:xfrm>
          <a:prstGeom prst="rect">
            <a:avLst/>
          </a:prstGeom>
          <a:noFill/>
        </p:spPr>
        <p:txBody>
          <a:bodyPr wrap="none" rtlCol="0">
            <a:spAutoFit/>
          </a:bodyPr>
          <a:lstStyle/>
          <a:p>
            <a:pPr algn="l"/>
            <a:r>
              <a:rPr lang="en-GB" sz="2400" i="1" dirty="0">
                <a:solidFill>
                  <a:schemeClr val="accent5">
                    <a:lumMod val="50000"/>
                  </a:schemeClr>
                </a:solidFill>
              </a:rPr>
              <a:t>How much fruit do you eat?</a:t>
            </a:r>
          </a:p>
        </p:txBody>
      </p:sp>
      <p:sp>
        <p:nvSpPr>
          <p:cNvPr id="10" name="TextBox 9">
            <a:extLst>
              <a:ext uri="{FF2B5EF4-FFF2-40B4-BE49-F238E27FC236}">
                <a16:creationId xmlns:a16="http://schemas.microsoft.com/office/drawing/2014/main" id="{BFF87EE1-0216-4D93-A971-C7E7578B97BA}"/>
              </a:ext>
            </a:extLst>
          </p:cNvPr>
          <p:cNvSpPr txBox="1"/>
          <p:nvPr/>
        </p:nvSpPr>
        <p:spPr>
          <a:xfrm>
            <a:off x="6457245" y="2359818"/>
            <a:ext cx="4607352" cy="461665"/>
          </a:xfrm>
          <a:prstGeom prst="rect">
            <a:avLst/>
          </a:prstGeom>
          <a:noFill/>
        </p:spPr>
        <p:txBody>
          <a:bodyPr wrap="none" rtlCol="0">
            <a:spAutoFit/>
          </a:bodyPr>
          <a:lstStyle/>
          <a:p>
            <a:pPr algn="l"/>
            <a:r>
              <a:rPr lang="en-GB" sz="2400" i="1" dirty="0">
                <a:solidFill>
                  <a:schemeClr val="accent5">
                    <a:lumMod val="50000"/>
                  </a:schemeClr>
                </a:solidFill>
              </a:rPr>
              <a:t>Are you asking for a present ?</a:t>
            </a:r>
          </a:p>
        </p:txBody>
      </p:sp>
      <p:sp>
        <p:nvSpPr>
          <p:cNvPr id="11" name="TextBox 10">
            <a:extLst>
              <a:ext uri="{FF2B5EF4-FFF2-40B4-BE49-F238E27FC236}">
                <a16:creationId xmlns:a16="http://schemas.microsoft.com/office/drawing/2014/main" id="{434C4143-DB07-41FF-84C2-5F56FB1E4BFE}"/>
              </a:ext>
            </a:extLst>
          </p:cNvPr>
          <p:cNvSpPr txBox="1"/>
          <p:nvPr/>
        </p:nvSpPr>
        <p:spPr>
          <a:xfrm>
            <a:off x="6457245" y="4270238"/>
            <a:ext cx="3975768" cy="461665"/>
          </a:xfrm>
          <a:prstGeom prst="rect">
            <a:avLst/>
          </a:prstGeom>
          <a:noFill/>
        </p:spPr>
        <p:txBody>
          <a:bodyPr wrap="none" rtlCol="0">
            <a:spAutoFit/>
          </a:bodyPr>
          <a:lstStyle/>
          <a:p>
            <a:pPr algn="l"/>
            <a:r>
              <a:rPr lang="en-GB" sz="2400" i="1" dirty="0">
                <a:solidFill>
                  <a:schemeClr val="accent5">
                    <a:lumMod val="50000"/>
                  </a:schemeClr>
                </a:solidFill>
              </a:rPr>
              <a:t>What are you asking for ?</a:t>
            </a:r>
          </a:p>
        </p:txBody>
      </p:sp>
      <p:sp>
        <p:nvSpPr>
          <p:cNvPr id="3" name="TextBox 2">
            <a:extLst>
              <a:ext uri="{FF2B5EF4-FFF2-40B4-BE49-F238E27FC236}">
                <a16:creationId xmlns:a16="http://schemas.microsoft.com/office/drawing/2014/main" id="{659CB449-BF01-4AE1-A720-E4CAF89E003F}"/>
              </a:ext>
            </a:extLst>
          </p:cNvPr>
          <p:cNvSpPr txBox="1"/>
          <p:nvPr/>
        </p:nvSpPr>
        <p:spPr>
          <a:xfrm>
            <a:off x="180000" y="4731903"/>
            <a:ext cx="3572366" cy="442674"/>
          </a:xfrm>
          <a:prstGeom prst="wedgeRoundRectCallout">
            <a:avLst>
              <a:gd name="adj1" fmla="val -21900"/>
              <a:gd name="adj2" fmla="val -83815"/>
              <a:gd name="adj3" fmla="val 16667"/>
            </a:avLst>
          </a:prstGeom>
          <a:solidFill>
            <a:srgbClr val="115076"/>
          </a:solidFill>
          <a:ln>
            <a:solidFill>
              <a:srgbClr val="EE6000"/>
            </a:solidFill>
          </a:ln>
        </p:spPr>
        <p:txBody>
          <a:bodyPr wrap="none" rtlCol="0">
            <a:spAutoFit/>
          </a:bodyPr>
          <a:lstStyle/>
          <a:p>
            <a:pPr algn="l"/>
            <a:r>
              <a:rPr lang="en-GB" sz="2000" b="1" dirty="0">
                <a:solidFill>
                  <a:schemeClr val="bg1"/>
                </a:solidFill>
              </a:rPr>
              <a:t>Que</a:t>
            </a:r>
            <a:r>
              <a:rPr lang="en-GB" sz="2000" dirty="0">
                <a:solidFill>
                  <a:schemeClr val="bg1"/>
                </a:solidFill>
              </a:rPr>
              <a:t> </a:t>
            </a:r>
            <a:r>
              <a:rPr lang="en-GB" sz="2000" dirty="0">
                <a:solidFill>
                  <a:schemeClr val="bg1"/>
                </a:solidFill>
                <a:sym typeface="Wingdings" panose="05000000000000000000" pitchFamily="2" charset="2"/>
              </a:rPr>
              <a:t> </a:t>
            </a:r>
            <a:r>
              <a:rPr lang="en-GB" sz="2000" b="1" dirty="0" err="1">
                <a:solidFill>
                  <a:schemeClr val="bg1"/>
                </a:solidFill>
                <a:sym typeface="Wingdings" panose="05000000000000000000" pitchFamily="2" charset="2"/>
              </a:rPr>
              <a:t>qu</a:t>
            </a:r>
            <a:r>
              <a:rPr lang="en-GB" sz="2000" b="1" dirty="0">
                <a:solidFill>
                  <a:schemeClr val="bg1"/>
                </a:solidFill>
                <a:sym typeface="Wingdings" panose="05000000000000000000" pitchFamily="2" charset="2"/>
              </a:rPr>
              <a:t>’</a:t>
            </a:r>
            <a:r>
              <a:rPr lang="en-GB" sz="2000" dirty="0">
                <a:solidFill>
                  <a:schemeClr val="bg1"/>
                </a:solidFill>
                <a:sym typeface="Wingdings" panose="05000000000000000000" pitchFamily="2" charset="2"/>
              </a:rPr>
              <a:t> before a vowel</a:t>
            </a:r>
            <a:endParaRPr lang="en-GB" sz="2000" b="1" dirty="0">
              <a:solidFill>
                <a:schemeClr val="bg1"/>
              </a:solidFill>
            </a:endParaRPr>
          </a:p>
        </p:txBody>
      </p:sp>
    </p:spTree>
    <p:extLst>
      <p:ext uri="{BB962C8B-B14F-4D97-AF65-F5344CB8AC3E}">
        <p14:creationId xmlns:p14="http://schemas.microsoft.com/office/powerpoint/2010/main" val="391295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francophonie</a:t>
            </a:r>
            <a:endParaRPr lang="en-GB" sz="3600" b="1" dirty="0">
              <a:solidFill>
                <a:schemeClr val="bg1"/>
              </a:solidFill>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78650" cy="830997"/>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20 mars,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cél</a:t>
            </a:r>
            <a:r>
              <a:rPr lang="fr-FR" sz="2400" dirty="0" err="1">
                <a:solidFill>
                  <a:srgbClr val="203864"/>
                </a:solidFill>
              </a:rPr>
              <a:t>èbre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lang="en-GB" sz="2400" dirty="0">
                <a:solidFill>
                  <a:srgbClr val="4472C4">
                    <a:lumMod val="50000"/>
                  </a:srgbClr>
                </a:solidFill>
                <a:latin typeface="Century Gothic" panose="020F0302020204030204"/>
              </a:rPr>
              <a:t>J</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ournée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internationale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francophoni</a:t>
            </a:r>
            <a:r>
              <a:rPr lang="en-GB" sz="2400" dirty="0">
                <a:solidFill>
                  <a:srgbClr val="4472C4">
                    <a:lumMod val="50000"/>
                  </a:srgbClr>
                </a:solidFill>
                <a:latin typeface="Century Gothic" panose="020F0302020204030204"/>
              </a:rPr>
              <a:t>e.</a:t>
            </a:r>
          </a:p>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fait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interview</a:t>
            </a:r>
            <a:r>
              <a:rPr lang="en-GB" sz="2400" dirty="0">
                <a:solidFill>
                  <a:srgbClr val="4472C4">
                    <a:lumMod val="50000"/>
                  </a:srgbClr>
                </a:solidFill>
                <a:latin typeface="Century Gothic" panose="020F0302020204030204"/>
              </a:rPr>
              <a:t>. La question </a:t>
            </a:r>
            <a:r>
              <a:rPr lang="en-GB" sz="2400" dirty="0" err="1">
                <a:solidFill>
                  <a:srgbClr val="4472C4">
                    <a:lumMod val="50000"/>
                  </a:srgbClr>
                </a:solidFill>
                <a:latin typeface="Century Gothic" panose="020F0302020204030204"/>
              </a:rPr>
              <a:t>est</a:t>
            </a:r>
            <a:r>
              <a:rPr lang="en-GB" sz="2400" dirty="0">
                <a:solidFill>
                  <a:srgbClr val="4472C4">
                    <a:lumMod val="50000"/>
                  </a:srgbClr>
                </a:solidFill>
                <a:latin typeface="Century Gothic" panose="020F0302020204030204"/>
              </a:rPr>
              <a:t> </a:t>
            </a:r>
            <a:r>
              <a:rPr lang="en-GB" sz="2400" b="1" dirty="0" err="1">
                <a:solidFill>
                  <a:srgbClr val="4472C4">
                    <a:lumMod val="50000"/>
                  </a:srgbClr>
                </a:solidFill>
                <a:latin typeface="Century Gothic" panose="020F0302020204030204"/>
              </a:rPr>
              <a:t>est-ce</a:t>
            </a:r>
            <a:r>
              <a:rPr lang="en-GB" sz="2400" b="1" dirty="0">
                <a:solidFill>
                  <a:srgbClr val="4472C4">
                    <a:lumMod val="50000"/>
                  </a:srgbClr>
                </a:solidFill>
                <a:latin typeface="Century Gothic" panose="020F0302020204030204"/>
              </a:rPr>
              <a:t> que </a:t>
            </a:r>
            <a:r>
              <a:rPr lang="en-GB" sz="2400" dirty="0" err="1">
                <a:solidFill>
                  <a:srgbClr val="4472C4">
                    <a:lumMod val="50000"/>
                  </a:srgbClr>
                </a:solidFill>
                <a:latin typeface="Century Gothic" panose="020F0302020204030204"/>
              </a:rPr>
              <a:t>ou</a:t>
            </a:r>
            <a:r>
              <a:rPr lang="en-GB" sz="2400" dirty="0">
                <a:solidFill>
                  <a:srgbClr val="4472C4">
                    <a:lumMod val="50000"/>
                  </a:srgbClr>
                </a:solidFill>
                <a:latin typeface="Century Gothic" panose="020F0302020204030204"/>
              </a:rPr>
              <a:t> </a:t>
            </a:r>
            <a:r>
              <a:rPr lang="en-GB" sz="2400" b="1" dirty="0" err="1">
                <a:solidFill>
                  <a:srgbClr val="4472C4">
                    <a:lumMod val="50000"/>
                  </a:srgbClr>
                </a:solidFill>
                <a:latin typeface="Century Gothic" panose="020F0302020204030204"/>
              </a:rPr>
              <a:t>qu’est-ce</a:t>
            </a:r>
            <a:r>
              <a:rPr lang="en-GB" sz="2400" b="1" dirty="0">
                <a:solidFill>
                  <a:srgbClr val="4472C4">
                    <a:lumMod val="50000"/>
                  </a:srgbClr>
                </a:solidFill>
                <a:latin typeface="Century Gothic" panose="020F0302020204030204"/>
              </a:rPr>
              <a:t> que </a:t>
            </a:r>
            <a:r>
              <a:rPr lang="en-GB" sz="2400" dirty="0">
                <a:solidFill>
                  <a:srgbClr val="4472C4">
                    <a:lumMod val="50000"/>
                  </a:srgbClr>
                </a:solidFill>
                <a:latin typeface="Century Gothic" panose="020F0302020204030204"/>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Rounded Rectangle 46">
            <a:extLst>
              <a:ext uri="{FF2B5EF4-FFF2-40B4-BE49-F238E27FC236}">
                <a16:creationId xmlns:a16="http://schemas.microsoft.com/office/drawing/2014/main" id="{A2379A71-1F82-4FA8-B132-551BFF825A6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Rectangle 2">
            <a:extLst>
              <a:ext uri="{FF2B5EF4-FFF2-40B4-BE49-F238E27FC236}">
                <a16:creationId xmlns:a16="http://schemas.microsoft.com/office/drawing/2014/main" id="{1A04AEBC-3CCB-4CD0-A769-FB6BD6B4774C}"/>
              </a:ext>
            </a:extLst>
          </p:cNvPr>
          <p:cNvSpPr/>
          <p:nvPr/>
        </p:nvSpPr>
        <p:spPr>
          <a:xfrm>
            <a:off x="335999" y="2286000"/>
            <a:ext cx="576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a:solidFill>
                  <a:srgbClr val="EE6000"/>
                </a:solidFill>
              </a:rPr>
              <a:t>Est-</a:t>
            </a:r>
            <a:r>
              <a:rPr lang="en-GB" sz="2000" b="1" dirty="0" err="1">
                <a:solidFill>
                  <a:srgbClr val="EE6000"/>
                </a:solidFill>
              </a:rPr>
              <a:t>ce</a:t>
            </a:r>
            <a:r>
              <a:rPr lang="en-GB" sz="2000" b="1" dirty="0">
                <a:solidFill>
                  <a:srgbClr val="EE6000"/>
                </a:solidFill>
              </a:rPr>
              <a:t> que         </a:t>
            </a:r>
            <a:r>
              <a:rPr lang="en-GB" sz="2000" b="1" dirty="0" err="1">
                <a:solidFill>
                  <a:srgbClr val="203864"/>
                </a:solidFill>
              </a:rPr>
              <a:t>tu</a:t>
            </a:r>
            <a:r>
              <a:rPr lang="en-GB" sz="2000" b="1" dirty="0">
                <a:solidFill>
                  <a:srgbClr val="203864"/>
                </a:solidFill>
              </a:rPr>
              <a:t> vas </a:t>
            </a:r>
            <a:r>
              <a:rPr lang="en-GB" sz="2000" b="1" dirty="0" err="1">
                <a:solidFill>
                  <a:srgbClr val="203864"/>
                </a:solidFill>
              </a:rPr>
              <a:t>étudier</a:t>
            </a:r>
            <a:r>
              <a:rPr lang="en-GB" sz="2000" b="1" dirty="0">
                <a:solidFill>
                  <a:srgbClr val="203864"/>
                </a:solidFill>
              </a:rPr>
              <a:t> ?</a:t>
            </a:r>
          </a:p>
          <a:p>
            <a:r>
              <a:rPr lang="en-GB" sz="2000" dirty="0" err="1">
                <a:solidFill>
                  <a:srgbClr val="203864"/>
                </a:solidFill>
              </a:rPr>
              <a:t>Oui</a:t>
            </a:r>
            <a:r>
              <a:rPr lang="en-GB" sz="2000" dirty="0">
                <a:solidFill>
                  <a:srgbClr val="203864"/>
                </a:solidFill>
              </a:rPr>
              <a:t>, je </a:t>
            </a:r>
            <a:r>
              <a:rPr lang="en-GB" sz="2000" dirty="0" err="1">
                <a:solidFill>
                  <a:srgbClr val="203864"/>
                </a:solidFill>
              </a:rPr>
              <a:t>vais</a:t>
            </a:r>
            <a:r>
              <a:rPr lang="en-GB" sz="2000" dirty="0">
                <a:solidFill>
                  <a:srgbClr val="203864"/>
                </a:solidFill>
              </a:rPr>
              <a:t> </a:t>
            </a:r>
            <a:r>
              <a:rPr lang="en-GB" sz="2000" dirty="0" err="1">
                <a:solidFill>
                  <a:srgbClr val="203864"/>
                </a:solidFill>
              </a:rPr>
              <a:t>étudier</a:t>
            </a:r>
            <a:r>
              <a:rPr lang="en-GB" sz="2000" dirty="0">
                <a:solidFill>
                  <a:srgbClr val="203864"/>
                </a:solidFill>
              </a:rPr>
              <a:t> </a:t>
            </a:r>
            <a:r>
              <a:rPr lang="en-GB" sz="2000" dirty="0" err="1">
                <a:solidFill>
                  <a:srgbClr val="203864"/>
                </a:solidFill>
              </a:rPr>
              <a:t>l’histoire</a:t>
            </a:r>
            <a:r>
              <a:rPr lang="en-GB" sz="2000" dirty="0">
                <a:solidFill>
                  <a:srgbClr val="203864"/>
                </a:solidFill>
              </a:rPr>
              <a:t> de la langue </a:t>
            </a:r>
            <a:r>
              <a:rPr lang="en-GB" sz="2000" dirty="0" err="1">
                <a:solidFill>
                  <a:srgbClr val="203864"/>
                </a:solidFill>
              </a:rPr>
              <a:t>fran</a:t>
            </a:r>
            <a:r>
              <a:rPr lang="fr-FR" sz="2000" dirty="0" err="1">
                <a:solidFill>
                  <a:srgbClr val="203864"/>
                </a:solidFill>
              </a:rPr>
              <a:t>çaise</a:t>
            </a:r>
            <a:r>
              <a:rPr lang="en-GB" sz="2000" dirty="0">
                <a:solidFill>
                  <a:srgbClr val="203864"/>
                </a:solidFill>
              </a:rPr>
              <a:t>.</a:t>
            </a:r>
          </a:p>
          <a:p>
            <a:r>
              <a:rPr lang="en-GB" sz="2000" b="1" dirty="0" err="1">
                <a:solidFill>
                  <a:srgbClr val="EE6000"/>
                </a:solidFill>
              </a:rPr>
              <a:t>Qu’est-ce</a:t>
            </a:r>
            <a:r>
              <a:rPr lang="en-GB" sz="2000" b="1" dirty="0">
                <a:solidFill>
                  <a:srgbClr val="EE6000"/>
                </a:solidFill>
              </a:rPr>
              <a:t> que </a:t>
            </a:r>
            <a:r>
              <a:rPr lang="en-GB" sz="2000" b="1" dirty="0" err="1">
                <a:solidFill>
                  <a:srgbClr val="203864"/>
                </a:solidFill>
              </a:rPr>
              <a:t>tu</a:t>
            </a:r>
            <a:r>
              <a:rPr lang="en-GB" sz="2000" b="1" dirty="0">
                <a:solidFill>
                  <a:srgbClr val="203864"/>
                </a:solidFill>
              </a:rPr>
              <a:t> vas </a:t>
            </a:r>
            <a:r>
              <a:rPr lang="en-GB" sz="2000" b="1" dirty="0" err="1">
                <a:solidFill>
                  <a:srgbClr val="203864"/>
                </a:solidFill>
              </a:rPr>
              <a:t>apprendre</a:t>
            </a:r>
            <a:r>
              <a:rPr lang="en-GB" sz="2000" b="1" dirty="0">
                <a:solidFill>
                  <a:srgbClr val="203864"/>
                </a:solidFill>
              </a:rPr>
              <a:t> ?</a:t>
            </a:r>
          </a:p>
          <a:p>
            <a:r>
              <a:rPr lang="en-GB" sz="2000" dirty="0">
                <a:solidFill>
                  <a:srgbClr val="203864"/>
                </a:solidFill>
              </a:rPr>
              <a:t>Je </a:t>
            </a:r>
            <a:r>
              <a:rPr lang="en-GB" sz="2000" dirty="0" err="1">
                <a:solidFill>
                  <a:srgbClr val="203864"/>
                </a:solidFill>
              </a:rPr>
              <a:t>vais</a:t>
            </a:r>
            <a:r>
              <a:rPr lang="en-GB" sz="2000" dirty="0">
                <a:solidFill>
                  <a:srgbClr val="203864"/>
                </a:solidFill>
              </a:rPr>
              <a:t> </a:t>
            </a:r>
            <a:r>
              <a:rPr lang="en-GB" sz="2000" dirty="0" err="1">
                <a:solidFill>
                  <a:srgbClr val="203864"/>
                </a:solidFill>
              </a:rPr>
              <a:t>apprendre</a:t>
            </a:r>
            <a:r>
              <a:rPr lang="en-GB" sz="2000" dirty="0">
                <a:solidFill>
                  <a:srgbClr val="203864"/>
                </a:solidFill>
              </a:rPr>
              <a:t> </a:t>
            </a:r>
            <a:r>
              <a:rPr lang="fr-FR" sz="2000" dirty="0">
                <a:solidFill>
                  <a:srgbClr val="203864"/>
                </a:solidFill>
              </a:rPr>
              <a:t>où on parle français dans le monde, et pourquoi.</a:t>
            </a:r>
          </a:p>
          <a:p>
            <a:r>
              <a:rPr lang="en-GB" sz="2000" b="1" dirty="0" err="1">
                <a:solidFill>
                  <a:srgbClr val="EE6000"/>
                </a:solidFill>
              </a:rPr>
              <a:t>Qu’est-ce</a:t>
            </a:r>
            <a:r>
              <a:rPr lang="en-GB" sz="2000" b="1" dirty="0">
                <a:solidFill>
                  <a:srgbClr val="EE6000"/>
                </a:solidFill>
              </a:rPr>
              <a:t> que </a:t>
            </a:r>
            <a:r>
              <a:rPr lang="en-GB" sz="2000" b="1" dirty="0" err="1">
                <a:solidFill>
                  <a:srgbClr val="203864"/>
                </a:solidFill>
              </a:rPr>
              <a:t>tu</a:t>
            </a:r>
            <a:r>
              <a:rPr lang="en-GB" sz="2000" b="1" dirty="0">
                <a:solidFill>
                  <a:srgbClr val="203864"/>
                </a:solidFill>
              </a:rPr>
              <a:t> vas lire ?</a:t>
            </a:r>
          </a:p>
          <a:p>
            <a:r>
              <a:rPr lang="en-GB" sz="2000" dirty="0">
                <a:solidFill>
                  <a:srgbClr val="203864"/>
                </a:solidFill>
              </a:rPr>
              <a:t>Je </a:t>
            </a:r>
            <a:r>
              <a:rPr lang="en-GB" sz="2000" dirty="0" err="1">
                <a:solidFill>
                  <a:srgbClr val="203864"/>
                </a:solidFill>
              </a:rPr>
              <a:t>vais</a:t>
            </a:r>
            <a:r>
              <a:rPr lang="en-GB" sz="2000" dirty="0">
                <a:solidFill>
                  <a:srgbClr val="203864"/>
                </a:solidFill>
              </a:rPr>
              <a:t> lire un po</a:t>
            </a:r>
            <a:r>
              <a:rPr lang="fr-FR" sz="2000" dirty="0" err="1">
                <a:solidFill>
                  <a:srgbClr val="203864"/>
                </a:solidFill>
              </a:rPr>
              <a:t>ème</a:t>
            </a:r>
            <a:r>
              <a:rPr lang="fr-FR" sz="2000" dirty="0">
                <a:solidFill>
                  <a:srgbClr val="203864"/>
                </a:solidFill>
              </a:rPr>
              <a:t> français de chaque continent.</a:t>
            </a:r>
          </a:p>
          <a:p>
            <a:r>
              <a:rPr lang="fr-FR" sz="2000" b="1" dirty="0">
                <a:solidFill>
                  <a:srgbClr val="EE6000"/>
                </a:solidFill>
              </a:rPr>
              <a:t>Est-ce que        </a:t>
            </a:r>
            <a:r>
              <a:rPr lang="fr-FR" sz="2000" b="1" dirty="0">
                <a:solidFill>
                  <a:srgbClr val="203864"/>
                </a:solidFill>
              </a:rPr>
              <a:t>tu vas écrire ?</a:t>
            </a:r>
          </a:p>
          <a:p>
            <a:r>
              <a:rPr lang="fr-FR" sz="2000" dirty="0">
                <a:solidFill>
                  <a:srgbClr val="203864"/>
                </a:solidFill>
              </a:rPr>
              <a:t>Oui, je vais écrire des messages à des élèves à l’étranger.</a:t>
            </a:r>
          </a:p>
        </p:txBody>
      </p:sp>
      <p:sp>
        <p:nvSpPr>
          <p:cNvPr id="11" name="Rectangle 10">
            <a:extLst>
              <a:ext uri="{FF2B5EF4-FFF2-40B4-BE49-F238E27FC236}">
                <a16:creationId xmlns:a16="http://schemas.microsoft.com/office/drawing/2014/main" id="{AE1E26F1-1EDB-4FE8-943D-8F7430CB9AB9}"/>
              </a:ext>
            </a:extLst>
          </p:cNvPr>
          <p:cNvSpPr/>
          <p:nvPr/>
        </p:nvSpPr>
        <p:spPr>
          <a:xfrm>
            <a:off x="6095999" y="2286000"/>
            <a:ext cx="576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dirty="0">
                <a:solidFill>
                  <a:srgbClr val="EE6000"/>
                </a:solidFill>
              </a:rPr>
              <a:t>Qu’est-ce que </a:t>
            </a:r>
            <a:r>
              <a:rPr lang="fr-FR" sz="2000" b="1" dirty="0">
                <a:solidFill>
                  <a:srgbClr val="203864"/>
                </a:solidFill>
              </a:rPr>
              <a:t>tu vas manger ?</a:t>
            </a:r>
          </a:p>
          <a:p>
            <a:r>
              <a:rPr lang="fr-FR" sz="2000" dirty="0">
                <a:solidFill>
                  <a:srgbClr val="203864"/>
                </a:solidFill>
              </a:rPr>
              <a:t>Je vais manger une tajine, un déjeuner traditionnel au Maghreb*.</a:t>
            </a:r>
          </a:p>
          <a:p>
            <a:r>
              <a:rPr lang="fr-FR" sz="2000" b="1" dirty="0">
                <a:solidFill>
                  <a:srgbClr val="EE6000"/>
                </a:solidFill>
              </a:rPr>
              <a:t>Est-ce que        </a:t>
            </a:r>
            <a:r>
              <a:rPr lang="fr-FR" sz="2000" b="1" dirty="0">
                <a:solidFill>
                  <a:srgbClr val="203864"/>
                </a:solidFill>
              </a:rPr>
              <a:t>tu vas chanter ?</a:t>
            </a:r>
          </a:p>
          <a:p>
            <a:r>
              <a:rPr lang="fr-FR" sz="2000" dirty="0">
                <a:solidFill>
                  <a:srgbClr val="203864"/>
                </a:solidFill>
              </a:rPr>
              <a:t>Oui, je vais chanter dans une compétition internationale.</a:t>
            </a:r>
          </a:p>
          <a:p>
            <a:r>
              <a:rPr lang="fr-FR" sz="2000" b="1" dirty="0">
                <a:solidFill>
                  <a:srgbClr val="EE6000"/>
                </a:solidFill>
              </a:rPr>
              <a:t>Qu’est-ce que </a:t>
            </a:r>
            <a:r>
              <a:rPr lang="fr-FR" sz="2000" b="1" dirty="0">
                <a:solidFill>
                  <a:srgbClr val="203864"/>
                </a:solidFill>
              </a:rPr>
              <a:t>tu vas préparer ?</a:t>
            </a:r>
          </a:p>
          <a:p>
            <a:r>
              <a:rPr lang="fr-FR" sz="2000" dirty="0">
                <a:solidFill>
                  <a:srgbClr val="203864"/>
                </a:solidFill>
              </a:rPr>
              <a:t>Je vais préparer un poème… Désolée, c’est un secret !</a:t>
            </a:r>
          </a:p>
          <a:p>
            <a:r>
              <a:rPr lang="fr-FR" sz="2000" b="1" dirty="0">
                <a:solidFill>
                  <a:srgbClr val="EE6000"/>
                </a:solidFill>
              </a:rPr>
              <a:t>Est-ce que</a:t>
            </a:r>
            <a:r>
              <a:rPr lang="fr-FR" sz="2000" b="1" dirty="0">
                <a:solidFill>
                  <a:srgbClr val="203864"/>
                </a:solidFill>
              </a:rPr>
              <a:t>        tu vas gagner ?</a:t>
            </a:r>
          </a:p>
          <a:p>
            <a:r>
              <a:rPr lang="fr-FR" sz="2000" dirty="0">
                <a:solidFill>
                  <a:srgbClr val="203864"/>
                </a:solidFill>
              </a:rPr>
              <a:t>Peut-être… c’est ça mon projet ! Je sais bien chanter.</a:t>
            </a:r>
            <a:endParaRPr lang="en-GB" sz="2000" dirty="0">
              <a:solidFill>
                <a:srgbClr val="203864"/>
              </a:solidFill>
            </a:endParaRPr>
          </a:p>
          <a:p>
            <a:endParaRPr lang="en-GB" sz="2000" b="1" dirty="0">
              <a:solidFill>
                <a:srgbClr val="203864"/>
              </a:solidFill>
            </a:endParaRPr>
          </a:p>
        </p:txBody>
      </p:sp>
      <p:pic>
        <p:nvPicPr>
          <p:cNvPr id="10" name="Picture 9">
            <a:extLst>
              <a:ext uri="{FF2B5EF4-FFF2-40B4-BE49-F238E27FC236}">
                <a16:creationId xmlns:a16="http://schemas.microsoft.com/office/drawing/2014/main" id="{1B2E4CF0-0116-44E2-B0BF-0D290A8843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1275" y="-147848"/>
            <a:ext cx="1440000" cy="1440000"/>
          </a:xfrm>
          <a:prstGeom prst="rect">
            <a:avLst/>
          </a:prstGeom>
        </p:spPr>
      </p:pic>
      <p:sp>
        <p:nvSpPr>
          <p:cNvPr id="12" name="TextBox 11">
            <a:extLst>
              <a:ext uri="{FF2B5EF4-FFF2-40B4-BE49-F238E27FC236}">
                <a16:creationId xmlns:a16="http://schemas.microsoft.com/office/drawing/2014/main" id="{ABC86FC5-3A66-4793-86CC-928532F5AE1C}"/>
              </a:ext>
            </a:extLst>
          </p:cNvPr>
          <p:cNvSpPr txBox="1"/>
          <p:nvPr/>
        </p:nvSpPr>
        <p:spPr>
          <a:xfrm>
            <a:off x="7831275" y="801300"/>
            <a:ext cx="3559418" cy="442674"/>
          </a:xfrm>
          <a:prstGeom prst="wedgeRoundRectCallout">
            <a:avLst>
              <a:gd name="adj1" fmla="val -55392"/>
              <a:gd name="adj2" fmla="val 21150"/>
              <a:gd name="adj3" fmla="val 16667"/>
            </a:avLst>
          </a:prstGeom>
          <a:solidFill>
            <a:srgbClr val="115076"/>
          </a:solidFill>
          <a:ln>
            <a:solidFill>
              <a:srgbClr val="EE6000"/>
            </a:solidFill>
          </a:ln>
        </p:spPr>
        <p:txBody>
          <a:bodyPr wrap="none" rtlCol="0">
            <a:spAutoFit/>
          </a:bodyPr>
          <a:lstStyle/>
          <a:p>
            <a:pPr algn="l"/>
            <a:r>
              <a:rPr lang="en-GB" sz="2000" dirty="0">
                <a:solidFill>
                  <a:schemeClr val="bg1"/>
                </a:solidFill>
              </a:rPr>
              <a:t>*le Maghreb = North Africa</a:t>
            </a:r>
          </a:p>
        </p:txBody>
      </p:sp>
      <p:sp>
        <p:nvSpPr>
          <p:cNvPr id="5" name="Rectangle 4">
            <a:extLst>
              <a:ext uri="{FF2B5EF4-FFF2-40B4-BE49-F238E27FC236}">
                <a16:creationId xmlns:a16="http://schemas.microsoft.com/office/drawing/2014/main" id="{B26CB279-0DF0-40E3-B1A4-CBD1651E8BCC}"/>
              </a:ext>
            </a:extLst>
          </p:cNvPr>
          <p:cNvSpPr/>
          <p:nvPr/>
        </p:nvSpPr>
        <p:spPr>
          <a:xfrm>
            <a:off x="433873" y="2343150"/>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[1] __________</a:t>
            </a:r>
          </a:p>
        </p:txBody>
      </p:sp>
      <p:sp>
        <p:nvSpPr>
          <p:cNvPr id="13" name="Rectangle 12">
            <a:extLst>
              <a:ext uri="{FF2B5EF4-FFF2-40B4-BE49-F238E27FC236}">
                <a16:creationId xmlns:a16="http://schemas.microsoft.com/office/drawing/2014/main" id="{E09B47BC-6D2D-4BCE-B795-AC35ABC63D22}"/>
              </a:ext>
            </a:extLst>
          </p:cNvPr>
          <p:cNvSpPr/>
          <p:nvPr/>
        </p:nvSpPr>
        <p:spPr>
          <a:xfrm>
            <a:off x="395773" y="3286125"/>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[2] __________</a:t>
            </a:r>
          </a:p>
        </p:txBody>
      </p:sp>
      <p:sp>
        <p:nvSpPr>
          <p:cNvPr id="14" name="Rectangle 13">
            <a:extLst>
              <a:ext uri="{FF2B5EF4-FFF2-40B4-BE49-F238E27FC236}">
                <a16:creationId xmlns:a16="http://schemas.microsoft.com/office/drawing/2014/main" id="{43945E62-7B9B-4F72-B789-C4465C5A9541}"/>
              </a:ext>
            </a:extLst>
          </p:cNvPr>
          <p:cNvSpPr/>
          <p:nvPr/>
        </p:nvSpPr>
        <p:spPr>
          <a:xfrm>
            <a:off x="395772" y="4170750"/>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[3] __________</a:t>
            </a:r>
          </a:p>
        </p:txBody>
      </p:sp>
      <p:sp>
        <p:nvSpPr>
          <p:cNvPr id="15" name="Rectangle 14">
            <a:extLst>
              <a:ext uri="{FF2B5EF4-FFF2-40B4-BE49-F238E27FC236}">
                <a16:creationId xmlns:a16="http://schemas.microsoft.com/office/drawing/2014/main" id="{2C7A7933-D88C-478B-9F2D-C5CF53CEEC98}"/>
              </a:ext>
            </a:extLst>
          </p:cNvPr>
          <p:cNvSpPr/>
          <p:nvPr/>
        </p:nvSpPr>
        <p:spPr>
          <a:xfrm>
            <a:off x="395773" y="5113725"/>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[4] __________</a:t>
            </a:r>
          </a:p>
        </p:txBody>
      </p:sp>
      <p:sp>
        <p:nvSpPr>
          <p:cNvPr id="16" name="Rectangle 15">
            <a:extLst>
              <a:ext uri="{FF2B5EF4-FFF2-40B4-BE49-F238E27FC236}">
                <a16:creationId xmlns:a16="http://schemas.microsoft.com/office/drawing/2014/main" id="{30005D1E-C301-4DC9-8857-B8BAEC5B954A}"/>
              </a:ext>
            </a:extLst>
          </p:cNvPr>
          <p:cNvSpPr/>
          <p:nvPr/>
        </p:nvSpPr>
        <p:spPr>
          <a:xfrm>
            <a:off x="6144935" y="2343150"/>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[5] __________</a:t>
            </a:r>
          </a:p>
        </p:txBody>
      </p:sp>
      <p:sp>
        <p:nvSpPr>
          <p:cNvPr id="17" name="Rectangle 16">
            <a:extLst>
              <a:ext uri="{FF2B5EF4-FFF2-40B4-BE49-F238E27FC236}">
                <a16:creationId xmlns:a16="http://schemas.microsoft.com/office/drawing/2014/main" id="{EBAB835C-6547-4564-8E2F-6D863650E4FD}"/>
              </a:ext>
            </a:extLst>
          </p:cNvPr>
          <p:cNvSpPr/>
          <p:nvPr/>
        </p:nvSpPr>
        <p:spPr>
          <a:xfrm>
            <a:off x="6144935" y="3286125"/>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[6] __________</a:t>
            </a:r>
          </a:p>
        </p:txBody>
      </p:sp>
      <p:sp>
        <p:nvSpPr>
          <p:cNvPr id="18" name="Rectangle 17">
            <a:extLst>
              <a:ext uri="{FF2B5EF4-FFF2-40B4-BE49-F238E27FC236}">
                <a16:creationId xmlns:a16="http://schemas.microsoft.com/office/drawing/2014/main" id="{D17A9E6F-DF88-42FC-B76D-407D9CBD57F2}"/>
              </a:ext>
            </a:extLst>
          </p:cNvPr>
          <p:cNvSpPr/>
          <p:nvPr/>
        </p:nvSpPr>
        <p:spPr>
          <a:xfrm>
            <a:off x="6119325" y="4170750"/>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[7] __________</a:t>
            </a:r>
          </a:p>
        </p:txBody>
      </p:sp>
      <p:sp>
        <p:nvSpPr>
          <p:cNvPr id="19" name="Rectangle 18">
            <a:extLst>
              <a:ext uri="{FF2B5EF4-FFF2-40B4-BE49-F238E27FC236}">
                <a16:creationId xmlns:a16="http://schemas.microsoft.com/office/drawing/2014/main" id="{3C7495F0-E831-41D6-8719-DEF77FE2DD89}"/>
              </a:ext>
            </a:extLst>
          </p:cNvPr>
          <p:cNvSpPr/>
          <p:nvPr/>
        </p:nvSpPr>
        <p:spPr>
          <a:xfrm>
            <a:off x="6119324" y="5113725"/>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[8] __________</a:t>
            </a:r>
          </a:p>
        </p:txBody>
      </p:sp>
    </p:spTree>
    <p:extLst>
      <p:ext uri="{BB962C8B-B14F-4D97-AF65-F5344CB8AC3E}">
        <p14:creationId xmlns:p14="http://schemas.microsoft.com/office/powerpoint/2010/main" val="163437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animBg="1"/>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Yennayer</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93636" y="1293114"/>
            <a:ext cx="446048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Algérie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12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janvier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nouvelle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année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traditionnelle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Yennayer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Amir a des questions pour Abdel.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Que </a:t>
            </a:r>
            <a:r>
              <a:rPr lang="en-US" sz="2400" dirty="0" err="1">
                <a:solidFill>
                  <a:srgbClr val="4472C4">
                    <a:lumMod val="50000"/>
                  </a:srgbClr>
                </a:solidFill>
                <a:latin typeface="Century Gothic" panose="020F0302020204030204"/>
              </a:rPr>
              <a:t>dit-il</a:t>
            </a:r>
            <a:r>
              <a:rPr lang="en-US" sz="2400" dirty="0">
                <a:solidFill>
                  <a:srgbClr val="4472C4">
                    <a:lumMod val="50000"/>
                  </a:srgbClr>
                </a:solidFill>
                <a:latin typeface="Century Gothic" panose="020F0302020204030204"/>
              </a:rPr>
              <a:t> ?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a</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b</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46">
            <a:extLst>
              <a:ext uri="{FF2B5EF4-FFF2-40B4-BE49-F238E27FC236}">
                <a16:creationId xmlns:a16="http://schemas.microsoft.com/office/drawing/2014/main" id="{0EF7AA4A-025C-4AE2-A67A-EC6DA0A3C21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8715515B-6524-462C-9080-940C5B778DDD}"/>
              </a:ext>
            </a:extLst>
          </p:cNvPr>
          <p:cNvGraphicFramePr>
            <a:graphicFrameLocks noGrp="1"/>
          </p:cNvGraphicFramePr>
          <p:nvPr>
            <p:extLst>
              <p:ext uri="{D42A27DB-BD31-4B8C-83A1-F6EECF244321}">
                <p14:modId xmlns:p14="http://schemas.microsoft.com/office/powerpoint/2010/main" val="883021371"/>
              </p:ext>
            </p:extLst>
          </p:nvPr>
        </p:nvGraphicFramePr>
        <p:xfrm>
          <a:off x="4726240" y="1593875"/>
          <a:ext cx="7372552" cy="4473603"/>
        </p:xfrm>
        <a:graphic>
          <a:graphicData uri="http://schemas.openxmlformats.org/drawingml/2006/table">
            <a:tbl>
              <a:tblPr firstRow="1" bandRow="1">
                <a:tableStyleId>{21E4AEA4-8DFA-4A89-87EB-49C32662AFE0}</a:tableStyleId>
              </a:tblPr>
              <a:tblGrid>
                <a:gridCol w="496552">
                  <a:extLst>
                    <a:ext uri="{9D8B030D-6E8A-4147-A177-3AD203B41FA5}">
                      <a16:colId xmlns:a16="http://schemas.microsoft.com/office/drawing/2014/main" val="2607353726"/>
                    </a:ext>
                  </a:extLst>
                </a:gridCol>
                <a:gridCol w="3240000">
                  <a:extLst>
                    <a:ext uri="{9D8B030D-6E8A-4147-A177-3AD203B41FA5}">
                      <a16:colId xmlns:a16="http://schemas.microsoft.com/office/drawing/2014/main" val="4128092149"/>
                    </a:ext>
                  </a:extLst>
                </a:gridCol>
                <a:gridCol w="3240000">
                  <a:extLst>
                    <a:ext uri="{9D8B030D-6E8A-4147-A177-3AD203B41FA5}">
                      <a16:colId xmlns:a16="http://schemas.microsoft.com/office/drawing/2014/main" val="2609792770"/>
                    </a:ext>
                  </a:extLst>
                </a:gridCol>
                <a:gridCol w="396000">
                  <a:extLst>
                    <a:ext uri="{9D8B030D-6E8A-4147-A177-3AD203B41FA5}">
                      <a16:colId xmlns:a16="http://schemas.microsoft.com/office/drawing/2014/main" val="3203354951"/>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R</a:t>
                      </a: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Quel</a:t>
                      </a:r>
                      <a:r>
                        <a:rPr lang="en-GB" sz="2000" dirty="0">
                          <a:solidFill>
                            <a:schemeClr val="accent1">
                              <a:lumMod val="50000"/>
                            </a:schemeClr>
                          </a:solidFill>
                        </a:rPr>
                        <a:t> jour</a:t>
                      </a:r>
                    </a:p>
                  </a:txBody>
                  <a:tcPr anchor="ctr"/>
                </a:tc>
                <a:tc>
                  <a:txBody>
                    <a:bodyPr/>
                    <a:lstStyle/>
                    <a:p>
                      <a:r>
                        <a:rPr lang="en-GB" sz="2000" dirty="0" err="1">
                          <a:solidFill>
                            <a:schemeClr val="accent1">
                              <a:lumMod val="50000"/>
                            </a:schemeClr>
                          </a:solidFill>
                        </a:rPr>
                        <a:t>Quel</a:t>
                      </a:r>
                      <a:r>
                        <a:rPr lang="en-GB" sz="2000" dirty="0">
                          <a:solidFill>
                            <a:schemeClr val="accent1">
                              <a:lumMod val="50000"/>
                            </a:schemeClr>
                          </a:solidFill>
                        </a:rPr>
                        <a:t> jour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Pourquoi</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Pourquoi</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Quelle date</a:t>
                      </a:r>
                    </a:p>
                  </a:txBody>
                  <a:tcPr anchor="ctr"/>
                </a:tc>
                <a:tc>
                  <a:txBody>
                    <a:bodyPr/>
                    <a:lstStyle/>
                    <a:p>
                      <a:r>
                        <a:rPr lang="en-GB" sz="2000" dirty="0">
                          <a:solidFill>
                            <a:schemeClr val="accent1">
                              <a:lumMod val="50000"/>
                            </a:schemeClr>
                          </a:solidFill>
                        </a:rPr>
                        <a:t>Quelle date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Quand</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Quand</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Où</a:t>
                      </a:r>
                      <a:endParaRPr lang="en-GB" sz="2000" dirty="0"/>
                    </a:p>
                  </a:txBody>
                  <a:tcPr anchor="ctr"/>
                </a:tc>
                <a:tc>
                  <a:txBody>
                    <a:bodyPr/>
                    <a:lstStyle/>
                    <a:p>
                      <a:r>
                        <a:rPr lang="en-GB" sz="2000" dirty="0" err="1">
                          <a:solidFill>
                            <a:schemeClr val="accent1">
                              <a:lumMod val="50000"/>
                            </a:schemeClr>
                          </a:solidFill>
                        </a:rPr>
                        <a:t>Où</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a:t>
                      </a:r>
                      <a:r>
                        <a:rPr lang="en-GB" sz="2000" dirty="0" err="1">
                          <a:solidFill>
                            <a:schemeClr val="accent1">
                              <a:lumMod val="50000"/>
                            </a:schemeClr>
                          </a:solidFill>
                        </a:rPr>
                        <a:t>qu</a:t>
                      </a:r>
                      <a:r>
                        <a:rPr lang="en-GB" sz="2000" dirty="0">
                          <a:solidFill>
                            <a:schemeClr val="accent1">
                              <a:lumMod val="50000"/>
                            </a:schemeClr>
                          </a:solidFill>
                        </a:rPr>
                        <a:t>’</a:t>
                      </a:r>
                      <a:endParaRPr lang="en-GB" sz="2000" dirty="0"/>
                    </a:p>
                  </a:txBody>
                  <a:tcPr anchor="ctr"/>
                </a:tc>
                <a:tc>
                  <a:txBody>
                    <a:bodyPr/>
                    <a:lstStyle/>
                    <a:p>
                      <a:endParaRPr lang="en-GB" sz="2000" dirty="0"/>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a:t>
                      </a:r>
                    </a:p>
                  </a:txBody>
                  <a:tcPr anchor="ctr"/>
                </a:tc>
                <a:tc>
                  <a:txBody>
                    <a:bodyPr/>
                    <a:lstStyle/>
                    <a:p>
                      <a:r>
                        <a:rPr lang="en-GB" sz="2000" dirty="0" err="1">
                          <a:solidFill>
                            <a:schemeClr val="accent1">
                              <a:lumMod val="50000"/>
                            </a:schemeClr>
                          </a:solidFill>
                        </a:rPr>
                        <a:t>Qu’est-ce</a:t>
                      </a:r>
                      <a:r>
                        <a:rPr lang="en-GB" sz="2000" dirty="0">
                          <a:solidFill>
                            <a:schemeClr val="accent1">
                              <a:lumMod val="50000"/>
                            </a:schemeClr>
                          </a:solidFill>
                        </a:rPr>
                        <a:t> que</a:t>
                      </a: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Comment</a:t>
                      </a:r>
                    </a:p>
                  </a:txBody>
                  <a:tcPr anchor="ctr"/>
                </a:tc>
                <a:tc>
                  <a:txBody>
                    <a:bodyPr/>
                    <a:lstStyle/>
                    <a:p>
                      <a:r>
                        <a:rPr lang="en-GB" sz="2000" dirty="0">
                          <a:solidFill>
                            <a:schemeClr val="accent1">
                              <a:lumMod val="50000"/>
                            </a:schemeClr>
                          </a:solidFill>
                        </a:rPr>
                        <a:t>Comment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a:t>
                      </a:r>
                    </a:p>
                  </a:txBody>
                  <a:tcPr anchor="ctr"/>
                </a:tc>
                <a:tc>
                  <a:txBody>
                    <a:bodyPr/>
                    <a:lstStyle/>
                    <a:p>
                      <a:r>
                        <a:rPr lang="en-GB" sz="2000" dirty="0" err="1">
                          <a:solidFill>
                            <a:schemeClr val="accent1">
                              <a:lumMod val="50000"/>
                            </a:schemeClr>
                          </a:solidFill>
                        </a:rPr>
                        <a:t>Qu’est-ce</a:t>
                      </a:r>
                      <a:r>
                        <a:rPr lang="en-GB" sz="2000" dirty="0">
                          <a:solidFill>
                            <a:schemeClr val="accent1">
                              <a:lumMod val="50000"/>
                            </a:schemeClr>
                          </a:solidFill>
                        </a:rPr>
                        <a:t> que</a:t>
                      </a: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10" name="Action Button: Custom 16">
            <a:hlinkClick r:id="" action="ppaction://noaction" highlightClick="1">
              <a:snd r:embed="rId4" name="1.wav"/>
            </a:hlinkClick>
            <a:extLst>
              <a:ext uri="{FF2B5EF4-FFF2-40B4-BE49-F238E27FC236}">
                <a16:creationId xmlns:a16="http://schemas.microsoft.com/office/drawing/2014/main" id="{9A8C63BB-1E80-4EB1-A7AB-AEF16B6B3087}"/>
              </a:ext>
            </a:extLst>
          </p:cNvPr>
          <p:cNvSpPr/>
          <p:nvPr/>
        </p:nvSpPr>
        <p:spPr>
          <a:xfrm>
            <a:off x="4768889" y="21459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5" name="30-2-2.wav"/>
            </a:hlinkClick>
            <a:extLst>
              <a:ext uri="{FF2B5EF4-FFF2-40B4-BE49-F238E27FC236}">
                <a16:creationId xmlns:a16="http://schemas.microsoft.com/office/drawing/2014/main" id="{B51210C3-15CC-4140-98A7-A4BBE9AD4114}"/>
              </a:ext>
            </a:extLst>
          </p:cNvPr>
          <p:cNvSpPr/>
          <p:nvPr/>
        </p:nvSpPr>
        <p:spPr>
          <a:xfrm>
            <a:off x="4768889" y="26406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6" name="3.wav"/>
            </a:hlinkClick>
            <a:extLst>
              <a:ext uri="{FF2B5EF4-FFF2-40B4-BE49-F238E27FC236}">
                <a16:creationId xmlns:a16="http://schemas.microsoft.com/office/drawing/2014/main" id="{A2832902-CED1-4B23-A2B2-02E5C9A1D531}"/>
              </a:ext>
            </a:extLst>
          </p:cNvPr>
          <p:cNvSpPr/>
          <p:nvPr/>
        </p:nvSpPr>
        <p:spPr>
          <a:xfrm>
            <a:off x="4766811" y="31352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7" name="4.wav"/>
            </a:hlinkClick>
            <a:extLst>
              <a:ext uri="{FF2B5EF4-FFF2-40B4-BE49-F238E27FC236}">
                <a16:creationId xmlns:a16="http://schemas.microsoft.com/office/drawing/2014/main" id="{9F4528D9-BC5B-4868-8BF6-69378D4C75C6}"/>
              </a:ext>
            </a:extLst>
          </p:cNvPr>
          <p:cNvSpPr/>
          <p:nvPr/>
        </p:nvSpPr>
        <p:spPr>
          <a:xfrm>
            <a:off x="4766811" y="362988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8" name="5.wav"/>
            </a:hlinkClick>
            <a:extLst>
              <a:ext uri="{FF2B5EF4-FFF2-40B4-BE49-F238E27FC236}">
                <a16:creationId xmlns:a16="http://schemas.microsoft.com/office/drawing/2014/main" id="{11C8CDC1-D946-44FA-A497-8035CAF4C3E8}"/>
              </a:ext>
            </a:extLst>
          </p:cNvPr>
          <p:cNvSpPr/>
          <p:nvPr/>
        </p:nvSpPr>
        <p:spPr>
          <a:xfrm>
            <a:off x="4766811" y="41245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9" name="6.wav"/>
            </a:hlinkClick>
            <a:extLst>
              <a:ext uri="{FF2B5EF4-FFF2-40B4-BE49-F238E27FC236}">
                <a16:creationId xmlns:a16="http://schemas.microsoft.com/office/drawing/2014/main" id="{69C30CE9-92C1-45BB-AF04-3BE027FFBA76}"/>
              </a:ext>
            </a:extLst>
          </p:cNvPr>
          <p:cNvSpPr/>
          <p:nvPr/>
        </p:nvSpPr>
        <p:spPr>
          <a:xfrm>
            <a:off x="4771605" y="46191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0" name="7.wav"/>
            </a:hlinkClick>
            <a:extLst>
              <a:ext uri="{FF2B5EF4-FFF2-40B4-BE49-F238E27FC236}">
                <a16:creationId xmlns:a16="http://schemas.microsoft.com/office/drawing/2014/main" id="{95925957-8584-441C-8A8A-CC42C4216143}"/>
              </a:ext>
            </a:extLst>
          </p:cNvPr>
          <p:cNvSpPr/>
          <p:nvPr/>
        </p:nvSpPr>
        <p:spPr>
          <a:xfrm>
            <a:off x="4777005" y="511379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1" name="8.wav"/>
            </a:hlinkClick>
            <a:extLst>
              <a:ext uri="{FF2B5EF4-FFF2-40B4-BE49-F238E27FC236}">
                <a16:creationId xmlns:a16="http://schemas.microsoft.com/office/drawing/2014/main" id="{413D0FCB-2454-41EB-AE8A-17A12E3E1BDC}"/>
              </a:ext>
            </a:extLst>
          </p:cNvPr>
          <p:cNvSpPr/>
          <p:nvPr/>
        </p:nvSpPr>
        <p:spPr>
          <a:xfrm>
            <a:off x="4766811" y="56084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1" name="Picture 40">
            <a:extLst>
              <a:ext uri="{FF2B5EF4-FFF2-40B4-BE49-F238E27FC236}">
                <a16:creationId xmlns:a16="http://schemas.microsoft.com/office/drawing/2014/main" id="{190CB929-C36B-4004-B195-59D7DC334C3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8991" y="4627478"/>
            <a:ext cx="1440000" cy="1440000"/>
          </a:xfrm>
          <a:prstGeom prst="rect">
            <a:avLst/>
          </a:prstGeom>
        </p:spPr>
      </p:pic>
      <p:pic>
        <p:nvPicPr>
          <p:cNvPr id="47" name="Picture 46">
            <a:extLst>
              <a:ext uri="{FF2B5EF4-FFF2-40B4-BE49-F238E27FC236}">
                <a16:creationId xmlns:a16="http://schemas.microsoft.com/office/drawing/2014/main" id="{A71A7B65-61E5-467A-A97C-A38A26EC094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16016" y="4627478"/>
            <a:ext cx="1440000" cy="1440000"/>
          </a:xfrm>
          <a:prstGeom prst="rect">
            <a:avLst/>
          </a:prstGeom>
        </p:spPr>
      </p:pic>
      <p:pic>
        <p:nvPicPr>
          <p:cNvPr id="3076" name="Picture 4" descr="iPhone Telephone Ringing - handset clipart png download - 512*512 ...">
            <a:extLst>
              <a:ext uri="{FF2B5EF4-FFF2-40B4-BE49-F238E27FC236}">
                <a16:creationId xmlns:a16="http://schemas.microsoft.com/office/drawing/2014/main" id="{08C951F2-F249-4E1A-A8FA-27B1226C6DB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02503" y="4956694"/>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C14F8A9-6ED5-426C-9410-34D4AB91D0F1}"/>
              </a:ext>
            </a:extLst>
          </p:cNvPr>
          <p:cNvSpPr/>
          <p:nvPr/>
        </p:nvSpPr>
        <p:spPr>
          <a:xfrm>
            <a:off x="5220238" y="2135248"/>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37528F74-9394-456B-8E04-DB04A120BB0C}"/>
              </a:ext>
            </a:extLst>
          </p:cNvPr>
          <p:cNvSpPr/>
          <p:nvPr/>
        </p:nvSpPr>
        <p:spPr>
          <a:xfrm>
            <a:off x="8457640" y="2618608"/>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9DA1682D-4967-4DAF-90D4-6EFF4413D234}"/>
              </a:ext>
            </a:extLst>
          </p:cNvPr>
          <p:cNvSpPr/>
          <p:nvPr/>
        </p:nvSpPr>
        <p:spPr>
          <a:xfrm>
            <a:off x="5223625" y="3158310"/>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4D3FFB6F-FBFD-4674-8291-4C8B37C63B8F}"/>
              </a:ext>
            </a:extLst>
          </p:cNvPr>
          <p:cNvSpPr/>
          <p:nvPr/>
        </p:nvSpPr>
        <p:spPr>
          <a:xfrm>
            <a:off x="8457640" y="3630570"/>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AAC43D4F-D55F-467B-88E5-6D71D7FC433B}"/>
              </a:ext>
            </a:extLst>
          </p:cNvPr>
          <p:cNvSpPr/>
          <p:nvPr/>
        </p:nvSpPr>
        <p:spPr>
          <a:xfrm>
            <a:off x="8457640" y="4101363"/>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38BA4C53-B2D2-4B8F-A9E8-DF434A239A7B}"/>
              </a:ext>
            </a:extLst>
          </p:cNvPr>
          <p:cNvSpPr/>
          <p:nvPr/>
        </p:nvSpPr>
        <p:spPr>
          <a:xfrm>
            <a:off x="5220238" y="4612894"/>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E71F95E8-6D85-4B1B-966F-3DCE7D9A02BC}"/>
              </a:ext>
            </a:extLst>
          </p:cNvPr>
          <p:cNvSpPr/>
          <p:nvPr/>
        </p:nvSpPr>
        <p:spPr>
          <a:xfrm>
            <a:off x="8457640" y="5118694"/>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8647EF62-3E1F-401A-8B5E-670940CE2923}"/>
              </a:ext>
            </a:extLst>
          </p:cNvPr>
          <p:cNvSpPr/>
          <p:nvPr/>
        </p:nvSpPr>
        <p:spPr>
          <a:xfrm>
            <a:off x="5220238" y="5624494"/>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ction Button: Custom 16">
            <a:hlinkClick r:id="" action="ppaction://noaction" highlightClick="1">
              <a:snd r:embed="rId4" name="1.wav"/>
            </a:hlinkClick>
            <a:extLst>
              <a:ext uri="{FF2B5EF4-FFF2-40B4-BE49-F238E27FC236}">
                <a16:creationId xmlns:a16="http://schemas.microsoft.com/office/drawing/2014/main" id="{5042D408-0633-4434-9CDB-B65B24EDC92B}"/>
              </a:ext>
            </a:extLst>
          </p:cNvPr>
          <p:cNvSpPr/>
          <p:nvPr/>
        </p:nvSpPr>
        <p:spPr>
          <a:xfrm>
            <a:off x="11697197" y="21352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2" name="Action Button: Custom 16">
            <a:hlinkClick r:id="" action="ppaction://noaction" highlightClick="1">
              <a:snd r:embed="rId5" name="30-2-2.wav"/>
            </a:hlinkClick>
            <a:extLst>
              <a:ext uri="{FF2B5EF4-FFF2-40B4-BE49-F238E27FC236}">
                <a16:creationId xmlns:a16="http://schemas.microsoft.com/office/drawing/2014/main" id="{AE9E0A0A-3314-49DE-9238-9B82E891CE06}"/>
              </a:ext>
            </a:extLst>
          </p:cNvPr>
          <p:cNvSpPr/>
          <p:nvPr/>
        </p:nvSpPr>
        <p:spPr>
          <a:xfrm>
            <a:off x="11697197" y="262988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3" name="Action Button: Custom 16">
            <a:hlinkClick r:id="" action="ppaction://noaction" highlightClick="1">
              <a:snd r:embed="rId6" name="3.wav"/>
            </a:hlinkClick>
            <a:extLst>
              <a:ext uri="{FF2B5EF4-FFF2-40B4-BE49-F238E27FC236}">
                <a16:creationId xmlns:a16="http://schemas.microsoft.com/office/drawing/2014/main" id="{70A00B57-0F7F-463B-9998-07AB38B000F3}"/>
              </a:ext>
            </a:extLst>
          </p:cNvPr>
          <p:cNvSpPr/>
          <p:nvPr/>
        </p:nvSpPr>
        <p:spPr>
          <a:xfrm>
            <a:off x="11695119" y="31245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4" name="Action Button: Custom 16">
            <a:hlinkClick r:id="" action="ppaction://noaction" highlightClick="1">
              <a:snd r:embed="rId7" name="4.wav"/>
            </a:hlinkClick>
            <a:extLst>
              <a:ext uri="{FF2B5EF4-FFF2-40B4-BE49-F238E27FC236}">
                <a16:creationId xmlns:a16="http://schemas.microsoft.com/office/drawing/2014/main" id="{CB3B05C2-2565-4DDB-AB90-8CD5854EB2CC}"/>
              </a:ext>
            </a:extLst>
          </p:cNvPr>
          <p:cNvSpPr/>
          <p:nvPr/>
        </p:nvSpPr>
        <p:spPr>
          <a:xfrm>
            <a:off x="11695119" y="36191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5" name="Action Button: Custom 16">
            <a:hlinkClick r:id="" action="ppaction://noaction" highlightClick="1">
              <a:snd r:embed="rId8" name="5.wav"/>
            </a:hlinkClick>
            <a:extLst>
              <a:ext uri="{FF2B5EF4-FFF2-40B4-BE49-F238E27FC236}">
                <a16:creationId xmlns:a16="http://schemas.microsoft.com/office/drawing/2014/main" id="{9355C205-9138-4CC8-AE18-6BA9B88E2BC2}"/>
              </a:ext>
            </a:extLst>
          </p:cNvPr>
          <p:cNvSpPr/>
          <p:nvPr/>
        </p:nvSpPr>
        <p:spPr>
          <a:xfrm>
            <a:off x="11695119" y="411379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6" name="Action Button: Custom 16">
            <a:hlinkClick r:id="" action="ppaction://noaction" highlightClick="1">
              <a:snd r:embed="rId9" name="6.wav"/>
            </a:hlinkClick>
            <a:extLst>
              <a:ext uri="{FF2B5EF4-FFF2-40B4-BE49-F238E27FC236}">
                <a16:creationId xmlns:a16="http://schemas.microsoft.com/office/drawing/2014/main" id="{473DE773-8A9D-4ABA-979A-19044C0FDCA4}"/>
              </a:ext>
            </a:extLst>
          </p:cNvPr>
          <p:cNvSpPr/>
          <p:nvPr/>
        </p:nvSpPr>
        <p:spPr>
          <a:xfrm>
            <a:off x="11699913" y="46084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7" name="Action Button: Custom 16">
            <a:hlinkClick r:id="" action="ppaction://noaction" highlightClick="1">
              <a:snd r:embed="rId10" name="7.wav"/>
            </a:hlinkClick>
            <a:extLst>
              <a:ext uri="{FF2B5EF4-FFF2-40B4-BE49-F238E27FC236}">
                <a16:creationId xmlns:a16="http://schemas.microsoft.com/office/drawing/2014/main" id="{5ED09940-F2EE-4FEB-9E1C-BF4EAB7294CB}"/>
              </a:ext>
            </a:extLst>
          </p:cNvPr>
          <p:cNvSpPr/>
          <p:nvPr/>
        </p:nvSpPr>
        <p:spPr>
          <a:xfrm>
            <a:off x="11705313" y="51030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8" name="Action Button: Custom 16">
            <a:hlinkClick r:id="" action="ppaction://noaction" highlightClick="1">
              <a:snd r:embed="rId11" name="8.wav"/>
            </a:hlinkClick>
            <a:extLst>
              <a:ext uri="{FF2B5EF4-FFF2-40B4-BE49-F238E27FC236}">
                <a16:creationId xmlns:a16="http://schemas.microsoft.com/office/drawing/2014/main" id="{E3D5C87F-4F2F-48A9-844A-753FD65ADED9}"/>
              </a:ext>
            </a:extLst>
          </p:cNvPr>
          <p:cNvSpPr/>
          <p:nvPr/>
        </p:nvSpPr>
        <p:spPr>
          <a:xfrm>
            <a:off x="11695119" y="55977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184952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3" grpId="0" animBg="1"/>
      <p:bldP spid="24" grpId="0" animBg="1"/>
      <p:bldP spid="26" grpId="0" animBg="1"/>
      <p:bldP spid="27" grpId="0" animBg="1"/>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Yennayer</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6137120" y="773880"/>
            <a:ext cx="446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Qu'est-ce qu'il demande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46">
            <a:extLst>
              <a:ext uri="{FF2B5EF4-FFF2-40B4-BE49-F238E27FC236}">
                <a16:creationId xmlns:a16="http://schemas.microsoft.com/office/drawing/2014/main" id="{0EF7AA4A-025C-4AE2-A67A-EC6DA0A3C21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8715515B-6524-462C-9080-940C5B778DDD}"/>
              </a:ext>
            </a:extLst>
          </p:cNvPr>
          <p:cNvGraphicFramePr>
            <a:graphicFrameLocks noGrp="1"/>
          </p:cNvGraphicFramePr>
          <p:nvPr>
            <p:extLst>
              <p:ext uri="{D42A27DB-BD31-4B8C-83A1-F6EECF244321}">
                <p14:modId xmlns:p14="http://schemas.microsoft.com/office/powerpoint/2010/main" val="222035190"/>
              </p:ext>
            </p:extLst>
          </p:nvPr>
        </p:nvGraphicFramePr>
        <p:xfrm>
          <a:off x="516000" y="1641008"/>
          <a:ext cx="11160000" cy="4473603"/>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240000">
                  <a:extLst>
                    <a:ext uri="{9D8B030D-6E8A-4147-A177-3AD203B41FA5}">
                      <a16:colId xmlns:a16="http://schemas.microsoft.com/office/drawing/2014/main" val="4128092149"/>
                    </a:ext>
                  </a:extLst>
                </a:gridCol>
                <a:gridCol w="720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Français</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Anglais</a:t>
                      </a:r>
                      <a:endParaRPr lang="en-GB" sz="2000" b="1"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Quel</a:t>
                      </a:r>
                      <a:r>
                        <a:rPr lang="en-GB" sz="2000" dirty="0">
                          <a:solidFill>
                            <a:schemeClr val="accent1">
                              <a:lumMod val="50000"/>
                            </a:schemeClr>
                          </a:solidFill>
                        </a:rPr>
                        <a:t> jour</a:t>
                      </a:r>
                    </a:p>
                  </a:txBody>
                  <a:tcPr anchor="ctr"/>
                </a:tc>
                <a:tc>
                  <a:txBody>
                    <a:bodyPr/>
                    <a:lstStyle/>
                    <a:p>
                      <a:r>
                        <a:rPr lang="en-GB" sz="2000" dirty="0">
                          <a:solidFill>
                            <a:schemeClr val="accent1">
                              <a:lumMod val="50000"/>
                            </a:schemeClr>
                          </a:solidFill>
                        </a:rPr>
                        <a:t>(On) which day do people celebrate?</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Pourquoi</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tc>
                  <a:txBody>
                    <a:bodyPr/>
                    <a:lstStyle/>
                    <a:p>
                      <a:r>
                        <a:rPr lang="en-GB" sz="2000" dirty="0">
                          <a:solidFill>
                            <a:schemeClr val="accent1">
                              <a:lumMod val="50000"/>
                            </a:schemeClr>
                          </a:solidFill>
                        </a:rPr>
                        <a:t>Why do people celebrate the 12th of January?</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Quelle date</a:t>
                      </a:r>
                    </a:p>
                  </a:txBody>
                  <a:tcPr anchor="ctr"/>
                </a:tc>
                <a:tc>
                  <a:txBody>
                    <a:bodyPr/>
                    <a:lstStyle/>
                    <a:p>
                      <a:r>
                        <a:rPr lang="en-GB" sz="2000" dirty="0">
                          <a:solidFill>
                            <a:schemeClr val="accent1">
                              <a:lumMod val="50000"/>
                            </a:schemeClr>
                          </a:solidFill>
                        </a:rPr>
                        <a:t>Which date do you prefer, the first or the 12th?</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Quand</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tc>
                  <a:txBody>
                    <a:bodyPr/>
                    <a:lstStyle/>
                    <a:p>
                      <a:r>
                        <a:rPr lang="en-GB" sz="2000" dirty="0">
                          <a:solidFill>
                            <a:schemeClr val="accent1">
                              <a:lumMod val="50000"/>
                            </a:schemeClr>
                          </a:solidFill>
                        </a:rPr>
                        <a:t>When did </a:t>
                      </a:r>
                      <a:r>
                        <a:rPr lang="en-GB" sz="2000" dirty="0" err="1">
                          <a:solidFill>
                            <a:schemeClr val="accent1">
                              <a:lumMod val="50000"/>
                            </a:schemeClr>
                          </a:solidFill>
                        </a:rPr>
                        <a:t>Yennayer</a:t>
                      </a:r>
                      <a:r>
                        <a:rPr lang="en-GB" sz="2000" dirty="0">
                          <a:solidFill>
                            <a:schemeClr val="accent1">
                              <a:lumMod val="50000"/>
                            </a:schemeClr>
                          </a:solidFill>
                        </a:rPr>
                        <a:t> become an official bank holiday?</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Où</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que</a:t>
                      </a:r>
                      <a:endParaRPr lang="en-GB" sz="2000" dirty="0"/>
                    </a:p>
                  </a:txBody>
                  <a:tcPr anchor="ctr"/>
                </a:tc>
                <a:tc>
                  <a:txBody>
                    <a:bodyPr/>
                    <a:lstStyle/>
                    <a:p>
                      <a:r>
                        <a:rPr lang="en-GB" sz="2000" kern="1200" dirty="0">
                          <a:solidFill>
                            <a:schemeClr val="accent1">
                              <a:lumMod val="50000"/>
                            </a:schemeClr>
                          </a:solidFill>
                          <a:latin typeface="+mn-lt"/>
                          <a:ea typeface="+mn-ea"/>
                          <a:cs typeface="+mn-cs"/>
                        </a:rPr>
                        <a:t>Where do people celebrate </a:t>
                      </a:r>
                      <a:r>
                        <a:rPr lang="en-GB" sz="2000" kern="1200" dirty="0" err="1">
                          <a:solidFill>
                            <a:schemeClr val="accent1">
                              <a:lumMod val="50000"/>
                            </a:schemeClr>
                          </a:solidFill>
                          <a:latin typeface="+mn-lt"/>
                          <a:ea typeface="+mn-ea"/>
                          <a:cs typeface="+mn-cs"/>
                        </a:rPr>
                        <a:t>Yennayer</a:t>
                      </a:r>
                      <a:r>
                        <a:rPr lang="en-GB" sz="2000" kern="1200" dirty="0">
                          <a:solidFill>
                            <a:schemeClr val="accent1">
                              <a:lumMod val="50000"/>
                            </a:schemeClr>
                          </a:solidFill>
                          <a:latin typeface="+mn-lt"/>
                          <a:ea typeface="+mn-ea"/>
                          <a:cs typeface="+mn-cs"/>
                        </a:rPr>
                        <a:t> in the world?</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a:t>
                      </a:r>
                    </a:p>
                  </a:txBody>
                  <a:tcPr anchor="ctr"/>
                </a:tc>
                <a:tc>
                  <a:txBody>
                    <a:bodyPr/>
                    <a:lstStyle/>
                    <a:p>
                      <a:r>
                        <a:rPr lang="en-GB" sz="2000" kern="1200" dirty="0">
                          <a:solidFill>
                            <a:schemeClr val="accent1">
                              <a:lumMod val="50000"/>
                            </a:schemeClr>
                          </a:solidFill>
                          <a:latin typeface="+mn-lt"/>
                          <a:ea typeface="+mn-ea"/>
                          <a:cs typeface="+mn-cs"/>
                        </a:rPr>
                        <a:t>What do people prepare for lunch?</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Comment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tc>
                  <a:txBody>
                    <a:bodyPr/>
                    <a:lstStyle/>
                    <a:p>
                      <a:r>
                        <a:rPr lang="en-GB" sz="2000" kern="1200" dirty="0">
                          <a:solidFill>
                            <a:schemeClr val="accent1">
                              <a:lumMod val="50000"/>
                            </a:schemeClr>
                          </a:solidFill>
                          <a:latin typeface="+mn-lt"/>
                          <a:ea typeface="+mn-ea"/>
                          <a:cs typeface="+mn-cs"/>
                        </a:rPr>
                        <a:t>How do you help?</a:t>
                      </a: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a:t>
                      </a:r>
                    </a:p>
                  </a:txBody>
                  <a:tcPr anchor="ctr"/>
                </a:tc>
                <a:tc>
                  <a:txBody>
                    <a:bodyPr/>
                    <a:lstStyle/>
                    <a:p>
                      <a:r>
                        <a:rPr lang="en-GB" sz="2000" kern="1200" dirty="0">
                          <a:solidFill>
                            <a:schemeClr val="accent1">
                              <a:lumMod val="50000"/>
                            </a:schemeClr>
                          </a:solidFill>
                          <a:latin typeface="+mn-lt"/>
                          <a:ea typeface="+mn-ea"/>
                          <a:cs typeface="+mn-cs"/>
                        </a:rPr>
                        <a:t>What do you eat?</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10" name="Action Button: Custom 16">
            <a:hlinkClick r:id="" action="ppaction://noaction" highlightClick="1">
              <a:snd r:embed="rId4" name="1.wav"/>
            </a:hlinkClick>
            <a:extLst>
              <a:ext uri="{FF2B5EF4-FFF2-40B4-BE49-F238E27FC236}">
                <a16:creationId xmlns:a16="http://schemas.microsoft.com/office/drawing/2014/main" id="{9A8C63BB-1E80-4EB1-A7AB-AEF16B6B3087}"/>
              </a:ext>
            </a:extLst>
          </p:cNvPr>
          <p:cNvSpPr/>
          <p:nvPr/>
        </p:nvSpPr>
        <p:spPr>
          <a:xfrm>
            <a:off x="660249" y="219310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5" name="31-2.wav"/>
            </a:hlinkClick>
            <a:extLst>
              <a:ext uri="{FF2B5EF4-FFF2-40B4-BE49-F238E27FC236}">
                <a16:creationId xmlns:a16="http://schemas.microsoft.com/office/drawing/2014/main" id="{B51210C3-15CC-4140-98A7-A4BBE9AD4114}"/>
              </a:ext>
            </a:extLst>
          </p:cNvPr>
          <p:cNvSpPr/>
          <p:nvPr/>
        </p:nvSpPr>
        <p:spPr>
          <a:xfrm>
            <a:off x="660249" y="268774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6" name="3.wav"/>
            </a:hlinkClick>
            <a:extLst>
              <a:ext uri="{FF2B5EF4-FFF2-40B4-BE49-F238E27FC236}">
                <a16:creationId xmlns:a16="http://schemas.microsoft.com/office/drawing/2014/main" id="{A2832902-CED1-4B23-A2B2-02E5C9A1D531}"/>
              </a:ext>
            </a:extLst>
          </p:cNvPr>
          <p:cNvSpPr/>
          <p:nvPr/>
        </p:nvSpPr>
        <p:spPr>
          <a:xfrm>
            <a:off x="658171" y="31823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7" name="4.wav"/>
            </a:hlinkClick>
            <a:extLst>
              <a:ext uri="{FF2B5EF4-FFF2-40B4-BE49-F238E27FC236}">
                <a16:creationId xmlns:a16="http://schemas.microsoft.com/office/drawing/2014/main" id="{9F4528D9-BC5B-4868-8BF6-69378D4C75C6}"/>
              </a:ext>
            </a:extLst>
          </p:cNvPr>
          <p:cNvSpPr/>
          <p:nvPr/>
        </p:nvSpPr>
        <p:spPr>
          <a:xfrm>
            <a:off x="658171" y="367701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8" name="5.wav"/>
            </a:hlinkClick>
            <a:extLst>
              <a:ext uri="{FF2B5EF4-FFF2-40B4-BE49-F238E27FC236}">
                <a16:creationId xmlns:a16="http://schemas.microsoft.com/office/drawing/2014/main" id="{11C8CDC1-D946-44FA-A497-8035CAF4C3E8}"/>
              </a:ext>
            </a:extLst>
          </p:cNvPr>
          <p:cNvSpPr/>
          <p:nvPr/>
        </p:nvSpPr>
        <p:spPr>
          <a:xfrm>
            <a:off x="658171" y="417165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9" name="6.wav"/>
            </a:hlinkClick>
            <a:extLst>
              <a:ext uri="{FF2B5EF4-FFF2-40B4-BE49-F238E27FC236}">
                <a16:creationId xmlns:a16="http://schemas.microsoft.com/office/drawing/2014/main" id="{69C30CE9-92C1-45BB-AF04-3BE027FFBA76}"/>
              </a:ext>
            </a:extLst>
          </p:cNvPr>
          <p:cNvSpPr/>
          <p:nvPr/>
        </p:nvSpPr>
        <p:spPr>
          <a:xfrm>
            <a:off x="662965" y="466629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0" name="7.wav"/>
            </a:hlinkClick>
            <a:extLst>
              <a:ext uri="{FF2B5EF4-FFF2-40B4-BE49-F238E27FC236}">
                <a16:creationId xmlns:a16="http://schemas.microsoft.com/office/drawing/2014/main" id="{95925957-8584-441C-8A8A-CC42C4216143}"/>
              </a:ext>
            </a:extLst>
          </p:cNvPr>
          <p:cNvSpPr/>
          <p:nvPr/>
        </p:nvSpPr>
        <p:spPr>
          <a:xfrm>
            <a:off x="668365" y="51609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1" name="8_edit.wav"/>
            </a:hlinkClick>
            <a:extLst>
              <a:ext uri="{FF2B5EF4-FFF2-40B4-BE49-F238E27FC236}">
                <a16:creationId xmlns:a16="http://schemas.microsoft.com/office/drawing/2014/main" id="{413D0FCB-2454-41EB-AE8A-17A12E3E1BDC}"/>
              </a:ext>
            </a:extLst>
          </p:cNvPr>
          <p:cNvSpPr/>
          <p:nvPr/>
        </p:nvSpPr>
        <p:spPr>
          <a:xfrm>
            <a:off x="658171" y="56555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 name="Rectangle 6">
            <a:extLst>
              <a:ext uri="{FF2B5EF4-FFF2-40B4-BE49-F238E27FC236}">
                <a16:creationId xmlns:a16="http://schemas.microsoft.com/office/drawing/2014/main" id="{EC930C10-05E6-4A59-9740-CAD19DC6D1F6}"/>
              </a:ext>
            </a:extLst>
          </p:cNvPr>
          <p:cNvSpPr/>
          <p:nvPr/>
        </p:nvSpPr>
        <p:spPr>
          <a:xfrm>
            <a:off x="4532811" y="2172278"/>
            <a:ext cx="6998940" cy="396000"/>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5CE6328F-C31F-4264-970C-5BA40C0B16D7}"/>
              </a:ext>
            </a:extLst>
          </p:cNvPr>
          <p:cNvSpPr/>
          <p:nvPr/>
        </p:nvSpPr>
        <p:spPr>
          <a:xfrm>
            <a:off x="4532811" y="2670123"/>
            <a:ext cx="6998940" cy="396000"/>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EA2E302C-7B64-4550-A002-301DD3A715CA}"/>
              </a:ext>
            </a:extLst>
          </p:cNvPr>
          <p:cNvSpPr/>
          <p:nvPr/>
        </p:nvSpPr>
        <p:spPr>
          <a:xfrm>
            <a:off x="4532811" y="3169732"/>
            <a:ext cx="6998940" cy="396000"/>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Rectangle 31">
            <a:extLst>
              <a:ext uri="{FF2B5EF4-FFF2-40B4-BE49-F238E27FC236}">
                <a16:creationId xmlns:a16="http://schemas.microsoft.com/office/drawing/2014/main" id="{744FFC62-33BE-4BAD-9D34-7D42DF4CF23D}"/>
              </a:ext>
            </a:extLst>
          </p:cNvPr>
          <p:cNvSpPr/>
          <p:nvPr/>
        </p:nvSpPr>
        <p:spPr>
          <a:xfrm>
            <a:off x="4532811" y="3669341"/>
            <a:ext cx="6998940" cy="396000"/>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E82AF258-A917-494D-B347-FC11BC3F4E9A}"/>
              </a:ext>
            </a:extLst>
          </p:cNvPr>
          <p:cNvSpPr/>
          <p:nvPr/>
        </p:nvSpPr>
        <p:spPr>
          <a:xfrm>
            <a:off x="4532811" y="4170187"/>
            <a:ext cx="6998940" cy="396000"/>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6C2EFEDD-D930-41C5-B36B-51F84930F364}"/>
              </a:ext>
            </a:extLst>
          </p:cNvPr>
          <p:cNvSpPr/>
          <p:nvPr/>
        </p:nvSpPr>
        <p:spPr>
          <a:xfrm>
            <a:off x="4532811" y="4647203"/>
            <a:ext cx="6998940" cy="396000"/>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9570E48E-C791-4D56-B110-BBDC86E67612}"/>
              </a:ext>
            </a:extLst>
          </p:cNvPr>
          <p:cNvSpPr/>
          <p:nvPr/>
        </p:nvSpPr>
        <p:spPr>
          <a:xfrm>
            <a:off x="4524695" y="5160929"/>
            <a:ext cx="6998940" cy="396000"/>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E08E12FF-B4A1-4EB7-BB44-7A1F64B2A52B}"/>
              </a:ext>
            </a:extLst>
          </p:cNvPr>
          <p:cNvSpPr/>
          <p:nvPr/>
        </p:nvSpPr>
        <p:spPr>
          <a:xfrm>
            <a:off x="4524695" y="5656294"/>
            <a:ext cx="6998940" cy="396000"/>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7819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animBg="1"/>
      <p:bldP spid="30" grpId="0" animBg="1"/>
      <p:bldP spid="32" grpId="0" animBg="1"/>
      <p:bldP spid="33"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Festival de Cannes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le Festival de Cannes, un festival de </a:t>
            </a:r>
            <a:r>
              <a:rPr lang="en-US" sz="2400" dirty="0" err="1">
                <a:solidFill>
                  <a:srgbClr val="4472C4">
                    <a:lumMod val="50000"/>
                  </a:srgbClr>
                </a:solidFill>
                <a:latin typeface="Century Gothic" panose="020F0302020204030204"/>
              </a:rPr>
              <a:t>cinéma</a:t>
            </a:r>
            <a:r>
              <a:rPr lang="en-US" sz="2400" dirty="0">
                <a:solidFill>
                  <a:srgbClr val="4472C4">
                    <a:lumMod val="50000"/>
                  </a:srgbClr>
                </a:solidFill>
                <a:latin typeface="Century Gothic" panose="020F0302020204030204"/>
              </a:rPr>
              <a:t>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Tu </a:t>
            </a:r>
            <a:r>
              <a:rPr lang="en-US" sz="2400" dirty="0" err="1">
                <a:solidFill>
                  <a:srgbClr val="4472C4">
                    <a:lumMod val="50000"/>
                  </a:srgbClr>
                </a:solidFill>
                <a:latin typeface="Century Gothic" panose="020F0302020204030204"/>
              </a:rPr>
              <a:t>fais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une</a:t>
            </a:r>
            <a:r>
              <a:rPr lang="en-US" sz="2400" dirty="0">
                <a:solidFill>
                  <a:srgbClr val="4472C4">
                    <a:lumMod val="50000"/>
                  </a:srgbClr>
                </a:solidFill>
                <a:latin typeface="Century Gothic" panose="020F0302020204030204"/>
              </a:rPr>
              <a:t> interview avec un </a:t>
            </a:r>
            <a:r>
              <a:rPr lang="en-US" sz="2400" dirty="0" err="1">
                <a:solidFill>
                  <a:srgbClr val="4472C4">
                    <a:lumMod val="50000"/>
                  </a:srgbClr>
                </a:solidFill>
                <a:latin typeface="Century Gothic" panose="020F0302020204030204"/>
              </a:rPr>
              <a:t>acteur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les </a:t>
            </a:r>
            <a:r>
              <a:rPr lang="en-US" sz="2400" b="1" dirty="0">
                <a:solidFill>
                  <a:srgbClr val="4472C4">
                    <a:lumMod val="50000"/>
                  </a:srgbClr>
                </a:solidFill>
                <a:latin typeface="Century Gothic" panose="020F0302020204030204"/>
              </a:rPr>
              <a:t>questions</a:t>
            </a:r>
            <a:r>
              <a:rPr lang="en-US" sz="2400" dirty="0">
                <a:solidFill>
                  <a:srgbClr val="4472C4">
                    <a:lumMod val="50000"/>
                  </a:srgbClr>
                </a:solidFill>
                <a:latin typeface="Century Gothic" panose="020F0302020204030204"/>
              </a:rPr>
              <a:t> avec </a:t>
            </a:r>
            <a:r>
              <a:rPr lang="en-US" sz="2400" b="1" dirty="0" err="1">
                <a:solidFill>
                  <a:srgbClr val="4472C4">
                    <a:lumMod val="50000"/>
                  </a:srgbClr>
                </a:solidFill>
                <a:latin typeface="Century Gothic" panose="020F0302020204030204"/>
              </a:rPr>
              <a:t>est-ce</a:t>
            </a:r>
            <a:r>
              <a:rPr lang="en-US" sz="2400" b="1" dirty="0">
                <a:solidFill>
                  <a:srgbClr val="4472C4">
                    <a:lumMod val="50000"/>
                  </a:srgbClr>
                </a:solidFill>
                <a:latin typeface="Century Gothic" panose="020F0302020204030204"/>
              </a:rPr>
              <a:t> que</a:t>
            </a:r>
            <a:r>
              <a:rPr lang="en-US" sz="2400"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48B13F35-6020-4046-95AE-DBFEA55A5C52}"/>
              </a:ext>
            </a:extLst>
          </p:cNvPr>
          <p:cNvSpPr/>
          <p:nvPr/>
        </p:nvSpPr>
        <p:spPr>
          <a:xfrm>
            <a:off x="336000" y="2259005"/>
            <a:ext cx="1152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buAutoNum type="arabicPeriod"/>
            </a:pPr>
            <a:r>
              <a:rPr lang="en-GB" sz="2000" dirty="0">
                <a:solidFill>
                  <a:srgbClr val="203864"/>
                </a:solidFill>
              </a:rPr>
              <a:t>Je </a:t>
            </a:r>
            <a:r>
              <a:rPr lang="en-GB" sz="2000" dirty="0" err="1">
                <a:solidFill>
                  <a:srgbClr val="203864"/>
                </a:solidFill>
              </a:rPr>
              <a:t>viens</a:t>
            </a:r>
            <a:r>
              <a:rPr lang="en-GB" sz="2000" dirty="0">
                <a:solidFill>
                  <a:srgbClr val="203864"/>
                </a:solidFill>
              </a:rPr>
              <a:t> au Festival de Cannes </a:t>
            </a:r>
            <a:r>
              <a:rPr lang="en-GB" sz="2000" dirty="0" err="1">
                <a:solidFill>
                  <a:srgbClr val="203864"/>
                </a:solidFill>
              </a:rPr>
              <a:t>parce</a:t>
            </a:r>
            <a:r>
              <a:rPr lang="en-GB" sz="2000" dirty="0">
                <a:solidFill>
                  <a:srgbClr val="203864"/>
                </a:solidFill>
              </a:rPr>
              <a:t> que </a:t>
            </a:r>
            <a:r>
              <a:rPr lang="en-GB" sz="2000" dirty="0" err="1">
                <a:solidFill>
                  <a:srgbClr val="203864"/>
                </a:solidFill>
              </a:rPr>
              <a:t>c’est</a:t>
            </a:r>
            <a:r>
              <a:rPr lang="en-GB" sz="2000" dirty="0">
                <a:solidFill>
                  <a:srgbClr val="203864"/>
                </a:solidFill>
              </a:rPr>
              <a:t> </a:t>
            </a:r>
            <a:r>
              <a:rPr lang="en-GB" sz="2000" dirty="0" err="1">
                <a:solidFill>
                  <a:srgbClr val="203864"/>
                </a:solidFill>
              </a:rPr>
              <a:t>l’événement</a:t>
            </a:r>
            <a:r>
              <a:rPr lang="en-GB" sz="2000" dirty="0">
                <a:solidFill>
                  <a:srgbClr val="203864"/>
                </a:solidFill>
              </a:rPr>
              <a:t> de </a:t>
            </a:r>
            <a:r>
              <a:rPr lang="en-GB" sz="2000" dirty="0" err="1">
                <a:solidFill>
                  <a:srgbClr val="203864"/>
                </a:solidFill>
              </a:rPr>
              <a:t>l’année</a:t>
            </a:r>
            <a:r>
              <a:rPr lang="en-GB" sz="2000" dirty="0">
                <a:solidFill>
                  <a:srgbClr val="203864"/>
                </a:solidFill>
              </a:rPr>
              <a:t> ! </a:t>
            </a:r>
            <a:r>
              <a:rPr lang="en-GB" sz="2000" b="1" dirty="0">
                <a:solidFill>
                  <a:srgbClr val="203864"/>
                </a:solidFill>
              </a:rPr>
              <a:t>(why)</a:t>
            </a:r>
            <a:endParaRPr lang="en-GB" sz="2000" dirty="0">
              <a:solidFill>
                <a:srgbClr val="203864"/>
              </a:solidFill>
            </a:endParaRPr>
          </a:p>
          <a:p>
            <a:pPr marL="457200" indent="-457200">
              <a:lnSpc>
                <a:spcPct val="150000"/>
              </a:lnSpc>
              <a:buAutoNum type="arabicPeriod"/>
            </a:pPr>
            <a:r>
              <a:rPr lang="en-GB" sz="2000" dirty="0" err="1">
                <a:solidFill>
                  <a:srgbClr val="203864"/>
                </a:solidFill>
              </a:rPr>
              <a:t>Aujourd’hui</a:t>
            </a:r>
            <a:r>
              <a:rPr lang="en-GB" sz="2000" dirty="0">
                <a:solidFill>
                  <a:srgbClr val="203864"/>
                </a:solidFill>
              </a:rPr>
              <a:t>, je </a:t>
            </a:r>
            <a:r>
              <a:rPr lang="en-GB" sz="2000" dirty="0" err="1">
                <a:solidFill>
                  <a:srgbClr val="203864"/>
                </a:solidFill>
              </a:rPr>
              <a:t>regarde</a:t>
            </a:r>
            <a:r>
              <a:rPr lang="en-GB" sz="2000" dirty="0">
                <a:solidFill>
                  <a:srgbClr val="203864"/>
                </a:solidFill>
              </a:rPr>
              <a:t> des films, et je </a:t>
            </a:r>
            <a:r>
              <a:rPr lang="en-GB" sz="2000" dirty="0" err="1">
                <a:solidFill>
                  <a:srgbClr val="203864"/>
                </a:solidFill>
              </a:rPr>
              <a:t>fais</a:t>
            </a:r>
            <a:r>
              <a:rPr lang="en-GB" sz="2000" dirty="0">
                <a:solidFill>
                  <a:srgbClr val="203864"/>
                </a:solidFill>
              </a:rPr>
              <a:t> </a:t>
            </a:r>
            <a:r>
              <a:rPr lang="en-GB" sz="2000" dirty="0" err="1">
                <a:solidFill>
                  <a:srgbClr val="203864"/>
                </a:solidFill>
              </a:rPr>
              <a:t>une</a:t>
            </a:r>
            <a:r>
              <a:rPr lang="en-GB" sz="2000" dirty="0">
                <a:solidFill>
                  <a:srgbClr val="203864"/>
                </a:solidFill>
              </a:rPr>
              <a:t> fête sur la </a:t>
            </a:r>
            <a:r>
              <a:rPr lang="en-GB" sz="2000" dirty="0" err="1">
                <a:solidFill>
                  <a:srgbClr val="203864"/>
                </a:solidFill>
              </a:rPr>
              <a:t>plage</a:t>
            </a:r>
            <a:r>
              <a:rPr lang="en-GB" sz="2000" dirty="0">
                <a:solidFill>
                  <a:srgbClr val="203864"/>
                </a:solidFill>
              </a:rPr>
              <a:t>. </a:t>
            </a:r>
            <a:r>
              <a:rPr lang="en-GB" sz="2000" b="1" dirty="0">
                <a:solidFill>
                  <a:srgbClr val="203864"/>
                </a:solidFill>
              </a:rPr>
              <a:t>(what)</a:t>
            </a:r>
            <a:endParaRPr lang="en-GB" sz="2000" dirty="0">
              <a:solidFill>
                <a:srgbClr val="203864"/>
              </a:solidFill>
            </a:endParaRPr>
          </a:p>
          <a:p>
            <a:pPr marL="457200" indent="-457200">
              <a:lnSpc>
                <a:spcPct val="150000"/>
              </a:lnSpc>
              <a:buAutoNum type="arabicPeriod"/>
            </a:pPr>
            <a:r>
              <a:rPr lang="en-GB" sz="2000" dirty="0" err="1">
                <a:solidFill>
                  <a:srgbClr val="203864"/>
                </a:solidFill>
              </a:rPr>
              <a:t>En</a:t>
            </a:r>
            <a:r>
              <a:rPr lang="en-GB" sz="2000" dirty="0">
                <a:solidFill>
                  <a:srgbClr val="203864"/>
                </a:solidFill>
              </a:rPr>
              <a:t> </a:t>
            </a:r>
            <a:r>
              <a:rPr lang="en-GB" sz="2000" dirty="0" err="1">
                <a:solidFill>
                  <a:srgbClr val="203864"/>
                </a:solidFill>
              </a:rPr>
              <a:t>ce</a:t>
            </a:r>
            <a:r>
              <a:rPr lang="en-GB" sz="2000" dirty="0">
                <a:solidFill>
                  <a:srgbClr val="203864"/>
                </a:solidFill>
              </a:rPr>
              <a:t> moment, je </a:t>
            </a:r>
            <a:r>
              <a:rPr lang="en-GB" sz="2000" dirty="0" err="1">
                <a:solidFill>
                  <a:srgbClr val="203864"/>
                </a:solidFill>
              </a:rPr>
              <a:t>vais</a:t>
            </a:r>
            <a:r>
              <a:rPr lang="en-GB" sz="2000" dirty="0">
                <a:solidFill>
                  <a:srgbClr val="203864"/>
                </a:solidFill>
              </a:rPr>
              <a:t> au </a:t>
            </a:r>
            <a:r>
              <a:rPr lang="en-GB" sz="2000" dirty="0" err="1">
                <a:solidFill>
                  <a:srgbClr val="203864"/>
                </a:solidFill>
              </a:rPr>
              <a:t>cinéma</a:t>
            </a:r>
            <a:r>
              <a:rPr lang="en-GB" sz="2000" dirty="0">
                <a:solidFill>
                  <a:srgbClr val="203864"/>
                </a:solidFill>
              </a:rPr>
              <a:t>. </a:t>
            </a:r>
            <a:r>
              <a:rPr lang="en-GB" sz="2000" b="1" dirty="0">
                <a:solidFill>
                  <a:srgbClr val="203864"/>
                </a:solidFill>
              </a:rPr>
              <a:t>(where)</a:t>
            </a:r>
            <a:endParaRPr lang="en-GB" sz="2000" dirty="0">
              <a:solidFill>
                <a:srgbClr val="203864"/>
              </a:solidFill>
            </a:endParaRPr>
          </a:p>
          <a:p>
            <a:pPr marL="457200" indent="-457200">
              <a:lnSpc>
                <a:spcPct val="150000"/>
              </a:lnSpc>
              <a:buAutoNum type="arabicPeriod"/>
            </a:pPr>
            <a:r>
              <a:rPr lang="en-GB" sz="2000" dirty="0">
                <a:solidFill>
                  <a:srgbClr val="203864"/>
                </a:solidFill>
              </a:rPr>
              <a:t>Je </a:t>
            </a:r>
            <a:r>
              <a:rPr lang="en-GB" sz="2000" dirty="0" err="1">
                <a:solidFill>
                  <a:srgbClr val="203864"/>
                </a:solidFill>
              </a:rPr>
              <a:t>vais</a:t>
            </a:r>
            <a:r>
              <a:rPr lang="en-GB" sz="2000" dirty="0">
                <a:solidFill>
                  <a:srgbClr val="203864"/>
                </a:solidFill>
              </a:rPr>
              <a:t> </a:t>
            </a:r>
            <a:r>
              <a:rPr lang="en-GB" sz="2000" dirty="0" err="1">
                <a:solidFill>
                  <a:srgbClr val="203864"/>
                </a:solidFill>
              </a:rPr>
              <a:t>arriver</a:t>
            </a:r>
            <a:r>
              <a:rPr lang="en-GB" sz="2000" dirty="0">
                <a:solidFill>
                  <a:srgbClr val="203864"/>
                </a:solidFill>
              </a:rPr>
              <a:t> au </a:t>
            </a:r>
            <a:r>
              <a:rPr lang="en-GB" sz="2000" dirty="0" err="1">
                <a:solidFill>
                  <a:srgbClr val="203864"/>
                </a:solidFill>
              </a:rPr>
              <a:t>cinéma</a:t>
            </a:r>
            <a:r>
              <a:rPr lang="en-GB" sz="2000" dirty="0">
                <a:solidFill>
                  <a:srgbClr val="203864"/>
                </a:solidFill>
              </a:rPr>
              <a:t> </a:t>
            </a:r>
            <a:r>
              <a:rPr lang="en-GB" sz="2000" dirty="0" err="1">
                <a:solidFill>
                  <a:srgbClr val="203864"/>
                </a:solidFill>
              </a:rPr>
              <a:t>en</a:t>
            </a:r>
            <a:r>
              <a:rPr lang="en-GB" sz="2000" dirty="0">
                <a:solidFill>
                  <a:srgbClr val="203864"/>
                </a:solidFill>
              </a:rPr>
              <a:t> retard ! </a:t>
            </a:r>
            <a:r>
              <a:rPr lang="en-GB" sz="2000" b="1" dirty="0">
                <a:solidFill>
                  <a:srgbClr val="203864"/>
                </a:solidFill>
              </a:rPr>
              <a:t>(when)</a:t>
            </a:r>
            <a:endParaRPr lang="en-GB" sz="2000" dirty="0">
              <a:solidFill>
                <a:srgbClr val="203864"/>
              </a:solidFill>
            </a:endParaRPr>
          </a:p>
          <a:p>
            <a:pPr marL="457200" indent="-457200">
              <a:lnSpc>
                <a:spcPct val="150000"/>
              </a:lnSpc>
              <a:buAutoNum type="arabicPeriod"/>
            </a:pPr>
            <a:r>
              <a:rPr lang="en-GB" sz="2000" dirty="0">
                <a:solidFill>
                  <a:srgbClr val="203864"/>
                </a:solidFill>
              </a:rPr>
              <a:t>Je </a:t>
            </a:r>
            <a:r>
              <a:rPr lang="en-GB" sz="2000" dirty="0" err="1">
                <a:solidFill>
                  <a:srgbClr val="203864"/>
                </a:solidFill>
              </a:rPr>
              <a:t>vais</a:t>
            </a:r>
            <a:r>
              <a:rPr lang="en-GB" sz="2000" dirty="0">
                <a:solidFill>
                  <a:srgbClr val="203864"/>
                </a:solidFill>
              </a:rPr>
              <a:t> </a:t>
            </a:r>
            <a:r>
              <a:rPr lang="en-GB" sz="2000" dirty="0" err="1">
                <a:solidFill>
                  <a:srgbClr val="203864"/>
                </a:solidFill>
              </a:rPr>
              <a:t>regarder</a:t>
            </a:r>
            <a:r>
              <a:rPr lang="en-GB" sz="2000" dirty="0">
                <a:solidFill>
                  <a:srgbClr val="203864"/>
                </a:solidFill>
              </a:rPr>
              <a:t> trois films. </a:t>
            </a:r>
            <a:r>
              <a:rPr lang="en-GB" sz="2000" b="1" dirty="0">
                <a:solidFill>
                  <a:srgbClr val="203864"/>
                </a:solidFill>
              </a:rPr>
              <a:t>(how many)</a:t>
            </a:r>
            <a:endParaRPr lang="en-GB" sz="2000" dirty="0">
              <a:solidFill>
                <a:srgbClr val="203864"/>
              </a:solidFill>
            </a:endParaRPr>
          </a:p>
          <a:p>
            <a:pPr marL="457200" indent="-457200">
              <a:lnSpc>
                <a:spcPct val="150000"/>
              </a:lnSpc>
              <a:buAutoNum type="arabicPeriod"/>
            </a:pPr>
            <a:r>
              <a:rPr lang="en-GB" sz="2000" dirty="0">
                <a:solidFill>
                  <a:srgbClr val="203864"/>
                </a:solidFill>
              </a:rPr>
              <a:t>Je </a:t>
            </a:r>
            <a:r>
              <a:rPr lang="en-GB" sz="2000" dirty="0" err="1">
                <a:solidFill>
                  <a:srgbClr val="203864"/>
                </a:solidFill>
              </a:rPr>
              <a:t>trouve</a:t>
            </a:r>
            <a:r>
              <a:rPr lang="en-GB" sz="2000" dirty="0">
                <a:solidFill>
                  <a:srgbClr val="203864"/>
                </a:solidFill>
              </a:rPr>
              <a:t> la </a:t>
            </a:r>
            <a:r>
              <a:rPr lang="en-GB" sz="2000" dirty="0" err="1">
                <a:solidFill>
                  <a:srgbClr val="203864"/>
                </a:solidFill>
              </a:rPr>
              <a:t>ville</a:t>
            </a:r>
            <a:r>
              <a:rPr lang="en-GB" sz="2000" dirty="0">
                <a:solidFill>
                  <a:srgbClr val="203864"/>
                </a:solidFill>
              </a:rPr>
              <a:t> de Cannes </a:t>
            </a:r>
            <a:r>
              <a:rPr lang="en-GB" sz="2000" dirty="0" err="1">
                <a:solidFill>
                  <a:srgbClr val="203864"/>
                </a:solidFill>
              </a:rPr>
              <a:t>excellente</a:t>
            </a:r>
            <a:r>
              <a:rPr lang="en-GB" sz="2000" dirty="0">
                <a:solidFill>
                  <a:srgbClr val="203864"/>
                </a:solidFill>
              </a:rPr>
              <a:t>. Les cafés et les </a:t>
            </a:r>
            <a:r>
              <a:rPr lang="en-GB" sz="2000" dirty="0" err="1">
                <a:solidFill>
                  <a:srgbClr val="203864"/>
                </a:solidFill>
              </a:rPr>
              <a:t>plages</a:t>
            </a:r>
            <a:r>
              <a:rPr lang="en-GB" sz="2000" dirty="0">
                <a:solidFill>
                  <a:srgbClr val="203864"/>
                </a:solidFill>
              </a:rPr>
              <a:t> </a:t>
            </a:r>
            <a:r>
              <a:rPr lang="en-GB" sz="2000" dirty="0" err="1">
                <a:solidFill>
                  <a:srgbClr val="203864"/>
                </a:solidFill>
              </a:rPr>
              <a:t>sont</a:t>
            </a:r>
            <a:r>
              <a:rPr lang="en-GB" sz="2000" dirty="0">
                <a:solidFill>
                  <a:srgbClr val="203864"/>
                </a:solidFill>
              </a:rPr>
              <a:t> </a:t>
            </a:r>
            <a:r>
              <a:rPr lang="en-GB" sz="2000" dirty="0" err="1">
                <a:solidFill>
                  <a:srgbClr val="203864"/>
                </a:solidFill>
              </a:rPr>
              <a:t>sympas</a:t>
            </a:r>
            <a:r>
              <a:rPr lang="en-GB" sz="2000" dirty="0">
                <a:solidFill>
                  <a:srgbClr val="203864"/>
                </a:solidFill>
              </a:rPr>
              <a:t>. </a:t>
            </a:r>
            <a:r>
              <a:rPr lang="en-GB" sz="2000" b="1" dirty="0">
                <a:solidFill>
                  <a:srgbClr val="203864"/>
                </a:solidFill>
              </a:rPr>
              <a:t>(how)</a:t>
            </a:r>
            <a:endParaRPr lang="en-GB" sz="2000" dirty="0">
              <a:solidFill>
                <a:srgbClr val="203864"/>
              </a:solidFill>
            </a:endParaRPr>
          </a:p>
          <a:p>
            <a:pPr marL="457200" indent="-457200">
              <a:lnSpc>
                <a:spcPct val="150000"/>
              </a:lnSpc>
              <a:buAutoNum type="arabicPeriod"/>
            </a:pPr>
            <a:r>
              <a:rPr lang="en-GB" sz="2000" dirty="0" err="1">
                <a:solidFill>
                  <a:srgbClr val="203864"/>
                </a:solidFill>
              </a:rPr>
              <a:t>J’aime</a:t>
            </a:r>
            <a:r>
              <a:rPr lang="en-GB" sz="2000" dirty="0">
                <a:solidFill>
                  <a:srgbClr val="203864"/>
                </a:solidFill>
              </a:rPr>
              <a:t> le café derrière le </a:t>
            </a:r>
            <a:r>
              <a:rPr lang="en-GB" sz="2000" dirty="0" err="1">
                <a:solidFill>
                  <a:srgbClr val="203864"/>
                </a:solidFill>
              </a:rPr>
              <a:t>cinéma</a:t>
            </a:r>
            <a:r>
              <a:rPr lang="en-GB" sz="2000" dirty="0">
                <a:solidFill>
                  <a:srgbClr val="203864"/>
                </a:solidFill>
              </a:rPr>
              <a:t>. </a:t>
            </a:r>
            <a:r>
              <a:rPr lang="en-GB" sz="2000" b="1" dirty="0">
                <a:solidFill>
                  <a:srgbClr val="203864"/>
                </a:solidFill>
              </a:rPr>
              <a:t>(which)</a:t>
            </a:r>
            <a:endParaRPr lang="en-GB" sz="2000" dirty="0">
              <a:solidFill>
                <a:srgbClr val="203864"/>
              </a:solidFill>
            </a:endParaRPr>
          </a:p>
          <a:p>
            <a:pPr marL="457200" indent="-457200">
              <a:lnSpc>
                <a:spcPct val="150000"/>
              </a:lnSpc>
              <a:buAutoNum type="arabicPeriod"/>
            </a:pPr>
            <a:r>
              <a:rPr lang="en-GB" sz="2000" dirty="0">
                <a:solidFill>
                  <a:srgbClr val="203864"/>
                </a:solidFill>
              </a:rPr>
              <a:t>Je </a:t>
            </a:r>
            <a:r>
              <a:rPr lang="en-GB" sz="2000" dirty="0" err="1">
                <a:solidFill>
                  <a:srgbClr val="203864"/>
                </a:solidFill>
              </a:rPr>
              <a:t>préfère</a:t>
            </a:r>
            <a:r>
              <a:rPr lang="en-GB" sz="2000" dirty="0">
                <a:solidFill>
                  <a:srgbClr val="203864"/>
                </a:solidFill>
              </a:rPr>
              <a:t> la </a:t>
            </a:r>
            <a:r>
              <a:rPr lang="en-GB" sz="2000" dirty="0" err="1">
                <a:solidFill>
                  <a:srgbClr val="203864"/>
                </a:solidFill>
              </a:rPr>
              <a:t>Plage</a:t>
            </a:r>
            <a:r>
              <a:rPr lang="en-GB" sz="2000" dirty="0">
                <a:solidFill>
                  <a:srgbClr val="203864"/>
                </a:solidFill>
              </a:rPr>
              <a:t> du Festival, entre </a:t>
            </a:r>
            <a:r>
              <a:rPr lang="en-GB" sz="2000" dirty="0" err="1">
                <a:solidFill>
                  <a:srgbClr val="203864"/>
                </a:solidFill>
              </a:rPr>
              <a:t>l’hôtel</a:t>
            </a:r>
            <a:r>
              <a:rPr lang="en-GB" sz="2000" dirty="0">
                <a:solidFill>
                  <a:srgbClr val="203864"/>
                </a:solidFill>
              </a:rPr>
              <a:t> Marriott et </a:t>
            </a:r>
            <a:r>
              <a:rPr lang="en-GB" sz="2000" dirty="0" err="1">
                <a:solidFill>
                  <a:srgbClr val="203864"/>
                </a:solidFill>
              </a:rPr>
              <a:t>l’hôtel</a:t>
            </a:r>
            <a:r>
              <a:rPr lang="en-GB" sz="2000" dirty="0">
                <a:solidFill>
                  <a:srgbClr val="203864"/>
                </a:solidFill>
              </a:rPr>
              <a:t> Carlton. </a:t>
            </a:r>
            <a:r>
              <a:rPr lang="en-GB" sz="2000" b="1" dirty="0">
                <a:solidFill>
                  <a:srgbClr val="203864"/>
                </a:solidFill>
              </a:rPr>
              <a:t>(which)</a:t>
            </a:r>
            <a:endParaRPr lang="en-GB" sz="2000" dirty="0">
              <a:solidFill>
                <a:srgbClr val="203864"/>
              </a:solidFill>
            </a:endParaRPr>
          </a:p>
          <a:p>
            <a:pPr marL="457200" indent="-457200">
              <a:lnSpc>
                <a:spcPct val="150000"/>
              </a:lnSpc>
              <a:buAutoNum type="arabicPeriod"/>
            </a:pPr>
            <a:endParaRPr lang="en-GB" sz="2000" dirty="0">
              <a:solidFill>
                <a:srgbClr val="203864"/>
              </a:solidFill>
            </a:endParaRPr>
          </a:p>
          <a:p>
            <a:pPr marL="457200" indent="-457200">
              <a:lnSpc>
                <a:spcPct val="150000"/>
              </a:lnSpc>
              <a:buAutoNum type="arabicPeriod"/>
            </a:pPr>
            <a:endParaRPr lang="en-GB" sz="2000" dirty="0">
              <a:solidFill>
                <a:srgbClr val="203864"/>
              </a:solidFill>
            </a:endParaRPr>
          </a:p>
        </p:txBody>
      </p:sp>
      <p:pic>
        <p:nvPicPr>
          <p:cNvPr id="6148" name="Picture 4" descr="woman walking on red carpet - Clip Art Library">
            <a:extLst>
              <a:ext uri="{FF2B5EF4-FFF2-40B4-BE49-F238E27FC236}">
                <a16:creationId xmlns:a16="http://schemas.microsoft.com/office/drawing/2014/main" id="{BDED0AD1-4601-4D80-A843-D9D4F615487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9168" y="686997"/>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895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Festival de Cannes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le Festival de Cannes, un festival de </a:t>
            </a:r>
            <a:r>
              <a:rPr lang="en-US" sz="2400" dirty="0" err="1">
                <a:solidFill>
                  <a:srgbClr val="4472C4">
                    <a:lumMod val="50000"/>
                  </a:srgbClr>
                </a:solidFill>
                <a:latin typeface="Century Gothic" panose="020F0302020204030204"/>
              </a:rPr>
              <a:t>cinéma</a:t>
            </a:r>
            <a:r>
              <a:rPr lang="en-US" sz="2400" dirty="0">
                <a:solidFill>
                  <a:srgbClr val="4472C4">
                    <a:lumMod val="50000"/>
                  </a:srgbClr>
                </a:solidFill>
                <a:latin typeface="Century Gothic" panose="020F0302020204030204"/>
              </a:rPr>
              <a:t>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Tu </a:t>
            </a:r>
            <a:r>
              <a:rPr lang="en-US" sz="2400" dirty="0" err="1">
                <a:solidFill>
                  <a:srgbClr val="4472C4">
                    <a:lumMod val="50000"/>
                  </a:srgbClr>
                </a:solidFill>
                <a:latin typeface="Century Gothic" panose="020F0302020204030204"/>
              </a:rPr>
              <a:t>fais</a:t>
            </a:r>
            <a:r>
              <a:rPr lang="en-US" sz="2400" dirty="0">
                <a:solidFill>
                  <a:srgbClr val="4472C4">
                    <a:lumMod val="50000"/>
                  </a:srgbClr>
                </a:solidFill>
                <a:latin typeface="Century Gothic" panose="020F0302020204030204"/>
              </a:rPr>
              <a:t> un interview avec un </a:t>
            </a:r>
            <a:r>
              <a:rPr lang="en-US" sz="2400" dirty="0" err="1">
                <a:solidFill>
                  <a:srgbClr val="4472C4">
                    <a:lumMod val="50000"/>
                  </a:srgbClr>
                </a:solidFill>
                <a:latin typeface="Century Gothic" panose="020F0302020204030204"/>
              </a:rPr>
              <a:t>acteur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les questions avec </a:t>
            </a:r>
            <a:r>
              <a:rPr lang="en-US" sz="2400" b="1" dirty="0" err="1">
                <a:solidFill>
                  <a:srgbClr val="4472C4">
                    <a:lumMod val="50000"/>
                  </a:srgbClr>
                </a:solidFill>
                <a:latin typeface="Century Gothic" panose="020F0302020204030204"/>
              </a:rPr>
              <a:t>est-ce</a:t>
            </a:r>
            <a:r>
              <a:rPr lang="en-US" sz="2400" b="1" dirty="0">
                <a:solidFill>
                  <a:srgbClr val="4472C4">
                    <a:lumMod val="50000"/>
                  </a:srgbClr>
                </a:solidFill>
                <a:latin typeface="Century Gothic" panose="020F0302020204030204"/>
              </a:rPr>
              <a:t> que</a:t>
            </a:r>
            <a:r>
              <a:rPr lang="en-US" sz="2400"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48B13F35-6020-4046-95AE-DBFEA55A5C52}"/>
              </a:ext>
            </a:extLst>
          </p:cNvPr>
          <p:cNvSpPr/>
          <p:nvPr/>
        </p:nvSpPr>
        <p:spPr>
          <a:xfrm>
            <a:off x="336000" y="2259005"/>
            <a:ext cx="1152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buAutoNum type="arabicPeriod"/>
            </a:pPr>
            <a:r>
              <a:rPr lang="en-GB" sz="2000" dirty="0" err="1">
                <a:solidFill>
                  <a:srgbClr val="EE6000"/>
                </a:solidFill>
              </a:rPr>
              <a:t>Pourquoi</a:t>
            </a:r>
            <a:r>
              <a:rPr lang="en-GB" sz="2000" dirty="0">
                <a:solidFill>
                  <a:srgbClr val="EE6000"/>
                </a:solidFill>
              </a:rPr>
              <a:t> </a:t>
            </a:r>
            <a:r>
              <a:rPr lang="en-GB" sz="2000" dirty="0" err="1">
                <a:solidFill>
                  <a:srgbClr val="EE6000"/>
                </a:solidFill>
              </a:rPr>
              <a:t>est-ce</a:t>
            </a:r>
            <a:r>
              <a:rPr lang="en-GB" sz="2000" dirty="0">
                <a:solidFill>
                  <a:srgbClr val="EE6000"/>
                </a:solidFill>
              </a:rPr>
              <a:t> que </a:t>
            </a:r>
            <a:r>
              <a:rPr lang="en-GB" sz="2000" dirty="0" err="1">
                <a:solidFill>
                  <a:srgbClr val="EE6000"/>
                </a:solidFill>
              </a:rPr>
              <a:t>tu</a:t>
            </a:r>
            <a:r>
              <a:rPr lang="en-GB" sz="2000" dirty="0">
                <a:solidFill>
                  <a:srgbClr val="EE6000"/>
                </a:solidFill>
              </a:rPr>
              <a:t> </a:t>
            </a:r>
            <a:r>
              <a:rPr lang="en-GB" sz="2000" dirty="0" err="1">
                <a:solidFill>
                  <a:srgbClr val="EE6000"/>
                </a:solidFill>
              </a:rPr>
              <a:t>viens</a:t>
            </a:r>
            <a:r>
              <a:rPr lang="en-GB" sz="2000" dirty="0">
                <a:solidFill>
                  <a:srgbClr val="EE6000"/>
                </a:solidFill>
              </a:rPr>
              <a:t> au Festival de Cannes ?</a:t>
            </a:r>
          </a:p>
          <a:p>
            <a:pPr marL="457200" indent="-457200">
              <a:lnSpc>
                <a:spcPct val="150000"/>
              </a:lnSpc>
              <a:buAutoNum type="arabicPeriod"/>
            </a:pPr>
            <a:r>
              <a:rPr lang="en-GB" sz="2000" dirty="0" err="1">
                <a:solidFill>
                  <a:srgbClr val="EE6000"/>
                </a:solidFill>
              </a:rPr>
              <a:t>Qu’est-ce</a:t>
            </a:r>
            <a:r>
              <a:rPr lang="en-GB" sz="2000" dirty="0">
                <a:solidFill>
                  <a:srgbClr val="EE6000"/>
                </a:solidFill>
              </a:rPr>
              <a:t> que </a:t>
            </a:r>
            <a:r>
              <a:rPr lang="en-GB" sz="2000" dirty="0" err="1">
                <a:solidFill>
                  <a:srgbClr val="EE6000"/>
                </a:solidFill>
              </a:rPr>
              <a:t>tu</a:t>
            </a:r>
            <a:r>
              <a:rPr lang="en-GB" sz="2000" dirty="0">
                <a:solidFill>
                  <a:srgbClr val="EE6000"/>
                </a:solidFill>
              </a:rPr>
              <a:t> </a:t>
            </a:r>
            <a:r>
              <a:rPr lang="en-GB" sz="2000" dirty="0" err="1">
                <a:solidFill>
                  <a:srgbClr val="EE6000"/>
                </a:solidFill>
              </a:rPr>
              <a:t>fais</a:t>
            </a:r>
            <a:r>
              <a:rPr lang="en-GB" sz="2000" dirty="0">
                <a:solidFill>
                  <a:srgbClr val="EE6000"/>
                </a:solidFill>
              </a:rPr>
              <a:t> </a:t>
            </a:r>
            <a:r>
              <a:rPr lang="en-GB" sz="2000" dirty="0" err="1">
                <a:solidFill>
                  <a:srgbClr val="EE6000"/>
                </a:solidFill>
              </a:rPr>
              <a:t>aujourd’hui</a:t>
            </a:r>
            <a:r>
              <a:rPr lang="en-GB" sz="2000" dirty="0">
                <a:solidFill>
                  <a:srgbClr val="EE6000"/>
                </a:solidFill>
              </a:rPr>
              <a:t> ?</a:t>
            </a:r>
          </a:p>
          <a:p>
            <a:pPr marL="457200" indent="-457200">
              <a:lnSpc>
                <a:spcPct val="150000"/>
              </a:lnSpc>
              <a:buAutoNum type="arabicPeriod"/>
            </a:pPr>
            <a:r>
              <a:rPr lang="en-GB" sz="2000" dirty="0" err="1">
                <a:solidFill>
                  <a:srgbClr val="EE6000"/>
                </a:solidFill>
              </a:rPr>
              <a:t>Où</a:t>
            </a:r>
            <a:r>
              <a:rPr lang="en-GB" sz="2000" dirty="0">
                <a:solidFill>
                  <a:srgbClr val="EE6000"/>
                </a:solidFill>
              </a:rPr>
              <a:t> </a:t>
            </a:r>
            <a:r>
              <a:rPr lang="en-GB" sz="2000" dirty="0" err="1">
                <a:solidFill>
                  <a:srgbClr val="EE6000"/>
                </a:solidFill>
              </a:rPr>
              <a:t>est-ce</a:t>
            </a:r>
            <a:r>
              <a:rPr lang="en-GB" sz="2000" dirty="0">
                <a:solidFill>
                  <a:srgbClr val="EE6000"/>
                </a:solidFill>
              </a:rPr>
              <a:t> que </a:t>
            </a:r>
            <a:r>
              <a:rPr lang="en-GB" sz="2000" dirty="0" err="1">
                <a:solidFill>
                  <a:srgbClr val="EE6000"/>
                </a:solidFill>
              </a:rPr>
              <a:t>tu</a:t>
            </a:r>
            <a:r>
              <a:rPr lang="en-GB" sz="2000" dirty="0">
                <a:solidFill>
                  <a:srgbClr val="EE6000"/>
                </a:solidFill>
              </a:rPr>
              <a:t> vas </a:t>
            </a:r>
            <a:r>
              <a:rPr lang="en-GB" sz="2000" dirty="0" err="1">
                <a:solidFill>
                  <a:srgbClr val="EE6000"/>
                </a:solidFill>
              </a:rPr>
              <a:t>en</a:t>
            </a:r>
            <a:r>
              <a:rPr lang="en-GB" sz="2000" dirty="0">
                <a:solidFill>
                  <a:srgbClr val="EE6000"/>
                </a:solidFill>
              </a:rPr>
              <a:t> </a:t>
            </a:r>
            <a:r>
              <a:rPr lang="en-GB" sz="2000" dirty="0" err="1">
                <a:solidFill>
                  <a:srgbClr val="EE6000"/>
                </a:solidFill>
              </a:rPr>
              <a:t>ce</a:t>
            </a:r>
            <a:r>
              <a:rPr lang="en-GB" sz="2000" dirty="0">
                <a:solidFill>
                  <a:srgbClr val="EE6000"/>
                </a:solidFill>
              </a:rPr>
              <a:t> moment ?</a:t>
            </a:r>
          </a:p>
          <a:p>
            <a:pPr marL="457200" indent="-457200">
              <a:lnSpc>
                <a:spcPct val="150000"/>
              </a:lnSpc>
              <a:buAutoNum type="arabicPeriod"/>
            </a:pPr>
            <a:r>
              <a:rPr lang="en-GB" sz="2000" dirty="0" err="1">
                <a:solidFill>
                  <a:srgbClr val="EE6000"/>
                </a:solidFill>
              </a:rPr>
              <a:t>Quand</a:t>
            </a:r>
            <a:r>
              <a:rPr lang="en-GB" sz="2000" dirty="0">
                <a:solidFill>
                  <a:srgbClr val="EE6000"/>
                </a:solidFill>
              </a:rPr>
              <a:t> </a:t>
            </a:r>
            <a:r>
              <a:rPr lang="en-GB" sz="2000" dirty="0" err="1">
                <a:solidFill>
                  <a:srgbClr val="EE6000"/>
                </a:solidFill>
              </a:rPr>
              <a:t>est-ce</a:t>
            </a:r>
            <a:r>
              <a:rPr lang="en-GB" sz="2000" dirty="0">
                <a:solidFill>
                  <a:srgbClr val="EE6000"/>
                </a:solidFill>
              </a:rPr>
              <a:t> que </a:t>
            </a:r>
            <a:r>
              <a:rPr lang="en-GB" sz="2000" dirty="0" err="1">
                <a:solidFill>
                  <a:srgbClr val="EE6000"/>
                </a:solidFill>
              </a:rPr>
              <a:t>tu</a:t>
            </a:r>
            <a:r>
              <a:rPr lang="en-GB" sz="2000" dirty="0">
                <a:solidFill>
                  <a:srgbClr val="EE6000"/>
                </a:solidFill>
              </a:rPr>
              <a:t> vas </a:t>
            </a:r>
            <a:r>
              <a:rPr lang="en-GB" sz="2000" dirty="0" err="1">
                <a:solidFill>
                  <a:srgbClr val="EE6000"/>
                </a:solidFill>
              </a:rPr>
              <a:t>arriver</a:t>
            </a:r>
            <a:r>
              <a:rPr lang="en-GB" sz="2000" dirty="0">
                <a:solidFill>
                  <a:srgbClr val="EE6000"/>
                </a:solidFill>
              </a:rPr>
              <a:t> au </a:t>
            </a:r>
            <a:r>
              <a:rPr lang="en-GB" sz="2000" dirty="0" err="1">
                <a:solidFill>
                  <a:srgbClr val="EE6000"/>
                </a:solidFill>
              </a:rPr>
              <a:t>cinéma</a:t>
            </a:r>
            <a:r>
              <a:rPr lang="en-GB" sz="2000" dirty="0">
                <a:solidFill>
                  <a:srgbClr val="EE6000"/>
                </a:solidFill>
              </a:rPr>
              <a:t> ?</a:t>
            </a:r>
          </a:p>
          <a:p>
            <a:pPr marL="457200" indent="-457200">
              <a:lnSpc>
                <a:spcPct val="150000"/>
              </a:lnSpc>
              <a:buAutoNum type="arabicPeriod"/>
            </a:pPr>
            <a:r>
              <a:rPr lang="en-GB" sz="2000" dirty="0" err="1">
                <a:solidFill>
                  <a:srgbClr val="EE6000"/>
                </a:solidFill>
              </a:rPr>
              <a:t>Combien</a:t>
            </a:r>
            <a:r>
              <a:rPr lang="en-GB" sz="2000" dirty="0">
                <a:solidFill>
                  <a:srgbClr val="EE6000"/>
                </a:solidFill>
              </a:rPr>
              <a:t> de films </a:t>
            </a:r>
            <a:r>
              <a:rPr lang="en-GB" sz="2000" dirty="0" err="1">
                <a:solidFill>
                  <a:srgbClr val="EE6000"/>
                </a:solidFill>
              </a:rPr>
              <a:t>est-ce</a:t>
            </a:r>
            <a:r>
              <a:rPr lang="en-GB" sz="2000" dirty="0">
                <a:solidFill>
                  <a:srgbClr val="EE6000"/>
                </a:solidFill>
              </a:rPr>
              <a:t> que </a:t>
            </a:r>
            <a:r>
              <a:rPr lang="en-GB" sz="2000" dirty="0" err="1">
                <a:solidFill>
                  <a:srgbClr val="EE6000"/>
                </a:solidFill>
              </a:rPr>
              <a:t>tu</a:t>
            </a:r>
            <a:r>
              <a:rPr lang="en-GB" sz="2000" dirty="0">
                <a:solidFill>
                  <a:srgbClr val="EE6000"/>
                </a:solidFill>
              </a:rPr>
              <a:t> vas </a:t>
            </a:r>
            <a:r>
              <a:rPr lang="en-GB" sz="2000" dirty="0" err="1">
                <a:solidFill>
                  <a:srgbClr val="EE6000"/>
                </a:solidFill>
              </a:rPr>
              <a:t>regarder</a:t>
            </a:r>
            <a:r>
              <a:rPr lang="en-GB" sz="2000" dirty="0">
                <a:solidFill>
                  <a:srgbClr val="EE6000"/>
                </a:solidFill>
              </a:rPr>
              <a:t> ?</a:t>
            </a:r>
          </a:p>
          <a:p>
            <a:pPr marL="457200" indent="-457200">
              <a:lnSpc>
                <a:spcPct val="150000"/>
              </a:lnSpc>
              <a:buAutoNum type="arabicPeriod"/>
            </a:pPr>
            <a:r>
              <a:rPr lang="en-GB" sz="2000" dirty="0">
                <a:solidFill>
                  <a:srgbClr val="EE6000"/>
                </a:solidFill>
              </a:rPr>
              <a:t>Comment </a:t>
            </a:r>
            <a:r>
              <a:rPr lang="en-GB" sz="2000" dirty="0" err="1">
                <a:solidFill>
                  <a:srgbClr val="EE6000"/>
                </a:solidFill>
              </a:rPr>
              <a:t>est-ce</a:t>
            </a:r>
            <a:r>
              <a:rPr lang="en-GB" sz="2000" dirty="0">
                <a:solidFill>
                  <a:srgbClr val="EE6000"/>
                </a:solidFill>
              </a:rPr>
              <a:t> que </a:t>
            </a:r>
            <a:r>
              <a:rPr lang="en-GB" sz="2000" dirty="0" err="1">
                <a:solidFill>
                  <a:srgbClr val="EE6000"/>
                </a:solidFill>
              </a:rPr>
              <a:t>tu</a:t>
            </a:r>
            <a:r>
              <a:rPr lang="en-GB" sz="2000" dirty="0">
                <a:solidFill>
                  <a:srgbClr val="EE6000"/>
                </a:solidFill>
              </a:rPr>
              <a:t> </a:t>
            </a:r>
            <a:r>
              <a:rPr lang="en-GB" sz="2000" dirty="0" err="1">
                <a:solidFill>
                  <a:srgbClr val="EE6000"/>
                </a:solidFill>
              </a:rPr>
              <a:t>trouves</a:t>
            </a:r>
            <a:r>
              <a:rPr lang="en-GB" sz="2000" dirty="0">
                <a:solidFill>
                  <a:srgbClr val="EE6000"/>
                </a:solidFill>
              </a:rPr>
              <a:t> la </a:t>
            </a:r>
            <a:r>
              <a:rPr lang="en-GB" sz="2000" dirty="0" err="1">
                <a:solidFill>
                  <a:srgbClr val="EE6000"/>
                </a:solidFill>
              </a:rPr>
              <a:t>ville</a:t>
            </a:r>
            <a:r>
              <a:rPr lang="en-GB" sz="2000" dirty="0">
                <a:solidFill>
                  <a:srgbClr val="EE6000"/>
                </a:solidFill>
              </a:rPr>
              <a:t> de Cannes ?</a:t>
            </a:r>
          </a:p>
          <a:p>
            <a:pPr marL="457200" indent="-457200">
              <a:lnSpc>
                <a:spcPct val="150000"/>
              </a:lnSpc>
              <a:buAutoNum type="arabicPeriod"/>
            </a:pPr>
            <a:r>
              <a:rPr lang="en-GB" sz="2000" dirty="0" err="1">
                <a:solidFill>
                  <a:srgbClr val="EE6000"/>
                </a:solidFill>
              </a:rPr>
              <a:t>Quel</a:t>
            </a:r>
            <a:r>
              <a:rPr lang="en-GB" sz="2000" dirty="0">
                <a:solidFill>
                  <a:srgbClr val="EE6000"/>
                </a:solidFill>
              </a:rPr>
              <a:t> café </a:t>
            </a:r>
            <a:r>
              <a:rPr lang="en-GB" sz="2000" dirty="0" err="1">
                <a:solidFill>
                  <a:srgbClr val="EE6000"/>
                </a:solidFill>
              </a:rPr>
              <a:t>est-ce</a:t>
            </a:r>
            <a:r>
              <a:rPr lang="en-GB" sz="2000" dirty="0">
                <a:solidFill>
                  <a:srgbClr val="EE6000"/>
                </a:solidFill>
              </a:rPr>
              <a:t> que </a:t>
            </a:r>
            <a:r>
              <a:rPr lang="en-GB" sz="2000" dirty="0" err="1">
                <a:solidFill>
                  <a:srgbClr val="EE6000"/>
                </a:solidFill>
              </a:rPr>
              <a:t>tu</a:t>
            </a:r>
            <a:r>
              <a:rPr lang="en-GB" sz="2000" dirty="0">
                <a:solidFill>
                  <a:srgbClr val="EE6000"/>
                </a:solidFill>
              </a:rPr>
              <a:t> </a:t>
            </a:r>
            <a:r>
              <a:rPr lang="en-GB" sz="2000" dirty="0" err="1">
                <a:solidFill>
                  <a:srgbClr val="EE6000"/>
                </a:solidFill>
              </a:rPr>
              <a:t>aimes</a:t>
            </a:r>
            <a:r>
              <a:rPr lang="en-GB" sz="2000" dirty="0">
                <a:solidFill>
                  <a:srgbClr val="EE6000"/>
                </a:solidFill>
              </a:rPr>
              <a:t> ?</a:t>
            </a:r>
          </a:p>
          <a:p>
            <a:pPr marL="457200" indent="-457200">
              <a:lnSpc>
                <a:spcPct val="150000"/>
              </a:lnSpc>
              <a:buAutoNum type="arabicPeriod"/>
            </a:pPr>
            <a:r>
              <a:rPr lang="en-GB" sz="2000" dirty="0">
                <a:solidFill>
                  <a:srgbClr val="EE6000"/>
                </a:solidFill>
              </a:rPr>
              <a:t>Quelle </a:t>
            </a:r>
            <a:r>
              <a:rPr lang="en-GB" sz="2000" dirty="0" err="1">
                <a:solidFill>
                  <a:srgbClr val="EE6000"/>
                </a:solidFill>
              </a:rPr>
              <a:t>plage</a:t>
            </a:r>
            <a:r>
              <a:rPr lang="en-GB" sz="2000" dirty="0">
                <a:solidFill>
                  <a:srgbClr val="EE6000"/>
                </a:solidFill>
              </a:rPr>
              <a:t> </a:t>
            </a:r>
            <a:r>
              <a:rPr lang="en-GB" sz="2000" dirty="0" err="1">
                <a:solidFill>
                  <a:srgbClr val="EE6000"/>
                </a:solidFill>
              </a:rPr>
              <a:t>est-ce</a:t>
            </a:r>
            <a:r>
              <a:rPr lang="en-GB" sz="2000" dirty="0">
                <a:solidFill>
                  <a:srgbClr val="EE6000"/>
                </a:solidFill>
              </a:rPr>
              <a:t> que </a:t>
            </a:r>
            <a:r>
              <a:rPr lang="en-GB" sz="2000" dirty="0" err="1">
                <a:solidFill>
                  <a:srgbClr val="EE6000"/>
                </a:solidFill>
              </a:rPr>
              <a:t>tu</a:t>
            </a:r>
            <a:r>
              <a:rPr lang="en-GB" sz="2000" dirty="0">
                <a:solidFill>
                  <a:srgbClr val="EE6000"/>
                </a:solidFill>
              </a:rPr>
              <a:t> </a:t>
            </a:r>
            <a:r>
              <a:rPr lang="en-GB" sz="2000" dirty="0" err="1">
                <a:solidFill>
                  <a:srgbClr val="EE6000"/>
                </a:solidFill>
              </a:rPr>
              <a:t>préfères</a:t>
            </a:r>
            <a:r>
              <a:rPr lang="en-GB" sz="2000" dirty="0">
                <a:solidFill>
                  <a:srgbClr val="EE6000"/>
                </a:solidFill>
              </a:rPr>
              <a:t> ?</a:t>
            </a:r>
          </a:p>
          <a:p>
            <a:pPr marL="457200" indent="-457200">
              <a:lnSpc>
                <a:spcPct val="150000"/>
              </a:lnSpc>
              <a:buAutoNum type="arabicPeriod"/>
            </a:pPr>
            <a:endParaRPr lang="en-GB" sz="2000" dirty="0">
              <a:solidFill>
                <a:srgbClr val="203864"/>
              </a:solidFill>
            </a:endParaRPr>
          </a:p>
          <a:p>
            <a:pPr marL="457200" indent="-457200">
              <a:lnSpc>
                <a:spcPct val="150000"/>
              </a:lnSpc>
              <a:buAutoNum type="arabicPeriod"/>
            </a:pPr>
            <a:endParaRPr lang="en-GB" sz="2000" dirty="0">
              <a:solidFill>
                <a:srgbClr val="203864"/>
              </a:solidFill>
            </a:endParaRPr>
          </a:p>
        </p:txBody>
      </p:sp>
      <p:sp>
        <p:nvSpPr>
          <p:cNvPr id="9" name="TextBox 8">
            <a:extLst>
              <a:ext uri="{FF2B5EF4-FFF2-40B4-BE49-F238E27FC236}">
                <a16:creationId xmlns:a16="http://schemas.microsoft.com/office/drawing/2014/main" id="{13060AAE-EC08-458E-B392-B4AA99E9E060}"/>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pic>
        <p:nvPicPr>
          <p:cNvPr id="10" name="Picture 4" descr="woman walking on red carpet - Clip Art Library">
            <a:extLst>
              <a:ext uri="{FF2B5EF4-FFF2-40B4-BE49-F238E27FC236}">
                <a16:creationId xmlns:a16="http://schemas.microsoft.com/office/drawing/2014/main" id="{3270A188-24FF-4E96-A837-530520F014D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72000" y="686997"/>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07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Tu </a:t>
            </a:r>
            <a:r>
              <a:rPr lang="en-GB" sz="3600" b="1" dirty="0" err="1">
                <a:solidFill>
                  <a:schemeClr val="bg1"/>
                </a:solidFill>
              </a:rPr>
              <a:t>fais</a:t>
            </a:r>
            <a:r>
              <a:rPr lang="en-GB" sz="3600" b="1" dirty="0">
                <a:solidFill>
                  <a:schemeClr val="bg1"/>
                </a:solidFill>
              </a:rPr>
              <a:t> quoi ? [1]</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BC048C47-CE55-4AF3-8D87-BDA7D717593B}"/>
              </a:ext>
            </a:extLst>
          </p:cNvPr>
          <p:cNvGraphicFramePr>
            <a:graphicFrameLocks noGrp="1"/>
          </p:cNvGraphicFramePr>
          <p:nvPr>
            <p:extLst>
              <p:ext uri="{D42A27DB-BD31-4B8C-83A1-F6EECF244321}">
                <p14:modId xmlns:p14="http://schemas.microsoft.com/office/powerpoint/2010/main" val="688424075"/>
              </p:ext>
            </p:extLst>
          </p:nvPr>
        </p:nvGraphicFramePr>
        <p:xfrm>
          <a:off x="336000" y="3084129"/>
          <a:ext cx="8620110" cy="2773680"/>
        </p:xfrm>
        <a:graphic>
          <a:graphicData uri="http://schemas.openxmlformats.org/drawingml/2006/table">
            <a:tbl>
              <a:tblPr firstRow="1" bandRow="1">
                <a:tableStyleId>{21E4AEA4-8DFA-4A89-87EB-49C32662AFE0}</a:tableStyleId>
              </a:tblPr>
              <a:tblGrid>
                <a:gridCol w="607861">
                  <a:extLst>
                    <a:ext uri="{9D8B030D-6E8A-4147-A177-3AD203B41FA5}">
                      <a16:colId xmlns:a16="http://schemas.microsoft.com/office/drawing/2014/main" val="2607353726"/>
                    </a:ext>
                  </a:extLst>
                </a:gridCol>
                <a:gridCol w="8012249">
                  <a:extLst>
                    <a:ext uri="{9D8B030D-6E8A-4147-A177-3AD203B41FA5}">
                      <a16:colId xmlns:a16="http://schemas.microsoft.com/office/drawing/2014/main" val="1600817978"/>
                    </a:ext>
                  </a:extLst>
                </a:gridCol>
              </a:tblGrid>
              <a:tr h="370840">
                <a:tc>
                  <a:txBody>
                    <a:bodyPr/>
                    <a:lstStyle/>
                    <a:p>
                      <a:endParaRPr lang="en-GB" sz="2000" b="1" dirty="0">
                        <a:solidFill>
                          <a:srgbClr val="115076"/>
                        </a:solidFill>
                      </a:endParaRPr>
                    </a:p>
                  </a:txBody>
                  <a:tcPr/>
                </a:tc>
                <a:tc>
                  <a:txBody>
                    <a:bodyPr/>
                    <a:lstStyle/>
                    <a:p>
                      <a:pPr algn="ctr"/>
                      <a:r>
                        <a:rPr lang="en-GB" sz="2000" dirty="0">
                          <a:solidFill>
                            <a:schemeClr val="bg1"/>
                          </a:solidFill>
                        </a:rPr>
                        <a:t>Questions</a:t>
                      </a: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rgbClr val="115076"/>
                          </a:solidFill>
                        </a:rPr>
                        <a:t>1.</a:t>
                      </a:r>
                    </a:p>
                  </a:txBody>
                  <a:tcPr/>
                </a:tc>
                <a:tc>
                  <a:txBody>
                    <a:bodyPr/>
                    <a:lstStyle/>
                    <a:p>
                      <a:endParaRPr lang="en-GB" sz="2000" dirty="0">
                        <a:solidFill>
                          <a:srgbClr val="115076"/>
                        </a:solidFill>
                      </a:endParaRPr>
                    </a:p>
                  </a:txBody>
                  <a:tcPr/>
                </a:tc>
                <a:extLst>
                  <a:ext uri="{0D108BD9-81ED-4DB2-BD59-A6C34878D82A}">
                    <a16:rowId xmlns:a16="http://schemas.microsoft.com/office/drawing/2014/main" val="1171492714"/>
                  </a:ext>
                </a:extLst>
              </a:tr>
              <a:tr h="370840">
                <a:tc>
                  <a:txBody>
                    <a:bodyPr/>
                    <a:lstStyle/>
                    <a:p>
                      <a:pPr algn="ctr"/>
                      <a:r>
                        <a:rPr lang="en-GB" sz="20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115076"/>
                        </a:solidFill>
                      </a:endParaRPr>
                    </a:p>
                  </a:txBody>
                  <a:tcPr/>
                </a:tc>
                <a:extLst>
                  <a:ext uri="{0D108BD9-81ED-4DB2-BD59-A6C34878D82A}">
                    <a16:rowId xmlns:a16="http://schemas.microsoft.com/office/drawing/2014/main" val="1961458278"/>
                  </a:ext>
                </a:extLst>
              </a:tr>
              <a:tr h="370840">
                <a:tc>
                  <a:txBody>
                    <a:bodyPr/>
                    <a:lstStyle/>
                    <a:p>
                      <a:pPr algn="ctr"/>
                      <a:r>
                        <a:rPr lang="en-GB" sz="2000" b="1"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extLst>
                  <a:ext uri="{0D108BD9-81ED-4DB2-BD59-A6C34878D82A}">
                    <a16:rowId xmlns:a16="http://schemas.microsoft.com/office/drawing/2014/main" val="2189313960"/>
                  </a:ext>
                </a:extLst>
              </a:tr>
              <a:tr h="370840">
                <a:tc>
                  <a:txBody>
                    <a:bodyPr/>
                    <a:lstStyle/>
                    <a:p>
                      <a:pPr algn="ctr"/>
                      <a:r>
                        <a:rPr lang="en-GB" sz="2000" b="1" dirty="0">
                          <a:solidFill>
                            <a:srgbClr val="115076"/>
                          </a:solidFill>
                        </a:rPr>
                        <a:t>4.</a:t>
                      </a:r>
                    </a:p>
                  </a:txBody>
                  <a:tcPr/>
                </a:tc>
                <a:tc>
                  <a:txBody>
                    <a:bodyPr/>
                    <a:lstStyle/>
                    <a:p>
                      <a:endParaRPr lang="en-GB" sz="2000" dirty="0">
                        <a:solidFill>
                          <a:srgbClr val="115076"/>
                        </a:solidFill>
                      </a:endParaRPr>
                    </a:p>
                  </a:txBody>
                  <a:tcPr/>
                </a:tc>
                <a:extLst>
                  <a:ext uri="{0D108BD9-81ED-4DB2-BD59-A6C34878D82A}">
                    <a16:rowId xmlns:a16="http://schemas.microsoft.com/office/drawing/2014/main" val="2344197191"/>
                  </a:ext>
                </a:extLst>
              </a:tr>
              <a:tr h="370840">
                <a:tc>
                  <a:txBody>
                    <a:bodyPr/>
                    <a:lstStyle/>
                    <a:p>
                      <a:pPr algn="ctr"/>
                      <a:r>
                        <a:rPr lang="en-GB" sz="2000" b="1"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extLst>
                  <a:ext uri="{0D108BD9-81ED-4DB2-BD59-A6C34878D82A}">
                    <a16:rowId xmlns:a16="http://schemas.microsoft.com/office/drawing/2014/main" val="1972389626"/>
                  </a:ext>
                </a:extLst>
              </a:tr>
              <a:tr h="0">
                <a:tc>
                  <a:txBody>
                    <a:bodyPr/>
                    <a:lstStyle/>
                    <a:p>
                      <a:pPr algn="ctr"/>
                      <a:r>
                        <a:rPr lang="en-GB" sz="2000" b="1"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extLst>
                  <a:ext uri="{0D108BD9-81ED-4DB2-BD59-A6C34878D82A}">
                    <a16:rowId xmlns:a16="http://schemas.microsoft.com/office/drawing/2014/main" val="664931564"/>
                  </a:ext>
                </a:extLst>
              </a:tr>
            </a:tbl>
          </a:graphicData>
        </a:graphic>
      </p:graphicFrame>
      <p:sp>
        <p:nvSpPr>
          <p:cNvPr id="15" name="TextBox 14">
            <a:extLst>
              <a:ext uri="{FF2B5EF4-FFF2-40B4-BE49-F238E27FC236}">
                <a16:creationId xmlns:a16="http://schemas.microsoft.com/office/drawing/2014/main" id="{338CEA90-D63A-4A4B-B387-667A52B6A298}"/>
              </a:ext>
            </a:extLst>
          </p:cNvPr>
          <p:cNvSpPr txBox="1"/>
          <p:nvPr/>
        </p:nvSpPr>
        <p:spPr>
          <a:xfrm>
            <a:off x="341015" y="1417142"/>
            <a:ext cx="2933816" cy="646331"/>
          </a:xfrm>
          <a:prstGeom prst="rect">
            <a:avLst/>
          </a:prstGeom>
          <a:noFill/>
        </p:spPr>
        <p:txBody>
          <a:bodyPr wrap="none" rtlCol="0">
            <a:spAutoFit/>
          </a:bodyPr>
          <a:lstStyle/>
          <a:p>
            <a:pPr algn="l"/>
            <a:r>
              <a:rPr lang="en-GB" sz="3600" b="1" dirty="0" err="1">
                <a:solidFill>
                  <a:schemeClr val="accent1">
                    <a:lumMod val="50000"/>
                  </a:schemeClr>
                </a:solidFill>
              </a:rPr>
              <a:t>Partenaire</a:t>
            </a:r>
            <a:r>
              <a:rPr lang="en-GB" sz="3600" b="1" dirty="0">
                <a:solidFill>
                  <a:schemeClr val="accent1">
                    <a:lumMod val="50000"/>
                  </a:schemeClr>
                </a:solidFill>
              </a:rPr>
              <a:t> A</a:t>
            </a:r>
          </a:p>
        </p:txBody>
      </p:sp>
      <p:sp>
        <p:nvSpPr>
          <p:cNvPr id="17" name="TextBox 16">
            <a:extLst>
              <a:ext uri="{FF2B5EF4-FFF2-40B4-BE49-F238E27FC236}">
                <a16:creationId xmlns:a16="http://schemas.microsoft.com/office/drawing/2014/main" id="{9C971C0A-4F38-4CC3-BAE8-E5715EA8C237}"/>
              </a:ext>
            </a:extLst>
          </p:cNvPr>
          <p:cNvSpPr txBox="1"/>
          <p:nvPr/>
        </p:nvSpPr>
        <p:spPr>
          <a:xfrm>
            <a:off x="1143000" y="3461406"/>
            <a:ext cx="4164923" cy="400110"/>
          </a:xfrm>
          <a:prstGeom prst="rect">
            <a:avLst/>
          </a:prstGeom>
          <a:noFill/>
        </p:spPr>
        <p:txBody>
          <a:bodyPr wrap="none" rtlCol="0">
            <a:spAutoFit/>
          </a:bodyPr>
          <a:lstStyle/>
          <a:p>
            <a:pPr algn="l"/>
            <a:r>
              <a:rPr lang="en-GB" sz="2000" b="1" dirty="0">
                <a:solidFill>
                  <a:srgbClr val="EE6000"/>
                </a:solidFill>
              </a:rPr>
              <a:t>Que</a:t>
            </a:r>
            <a:r>
              <a:rPr lang="en-GB" sz="2000" dirty="0">
                <a:solidFill>
                  <a:schemeClr val="accent5">
                    <a:lumMod val="50000"/>
                  </a:schemeClr>
                </a:solidFill>
              </a:rPr>
              <a:t> [</a:t>
            </a:r>
            <a:r>
              <a:rPr lang="en-GB" sz="2000" dirty="0" err="1">
                <a:solidFill>
                  <a:schemeClr val="accent5">
                    <a:lumMod val="50000"/>
                  </a:schemeClr>
                </a:solidFill>
              </a:rPr>
              <a:t>prépares-tu</a:t>
            </a:r>
            <a:r>
              <a:rPr lang="en-GB" sz="2000" dirty="0">
                <a:solidFill>
                  <a:schemeClr val="accent5">
                    <a:lumMod val="50000"/>
                  </a:schemeClr>
                </a:solidFill>
              </a:rPr>
              <a:t> le 12 </a:t>
            </a:r>
            <a:r>
              <a:rPr lang="en-GB" sz="2000" dirty="0" err="1">
                <a:solidFill>
                  <a:schemeClr val="accent5">
                    <a:lumMod val="50000"/>
                  </a:schemeClr>
                </a:solidFill>
              </a:rPr>
              <a:t>janvier</a:t>
            </a:r>
            <a:r>
              <a:rPr lang="en-GB" sz="2000" dirty="0">
                <a:solidFill>
                  <a:schemeClr val="accent5">
                    <a:lumMod val="50000"/>
                  </a:schemeClr>
                </a:solidFill>
              </a:rPr>
              <a:t> ?]</a:t>
            </a:r>
            <a:endParaRPr lang="en-GB" sz="2000" b="1" dirty="0">
              <a:solidFill>
                <a:schemeClr val="accent5">
                  <a:lumMod val="50000"/>
                </a:schemeClr>
              </a:solidFill>
            </a:endParaRPr>
          </a:p>
        </p:txBody>
      </p:sp>
      <p:sp>
        <p:nvSpPr>
          <p:cNvPr id="18" name="TextBox 17">
            <a:extLst>
              <a:ext uri="{FF2B5EF4-FFF2-40B4-BE49-F238E27FC236}">
                <a16:creationId xmlns:a16="http://schemas.microsoft.com/office/drawing/2014/main" id="{2EE97D39-D742-48C3-9DCC-76A1169E3EE7}"/>
              </a:ext>
            </a:extLst>
          </p:cNvPr>
          <p:cNvSpPr txBox="1"/>
          <p:nvPr/>
        </p:nvSpPr>
        <p:spPr>
          <a:xfrm>
            <a:off x="1143000" y="3870804"/>
            <a:ext cx="6646371" cy="400110"/>
          </a:xfrm>
          <a:prstGeom prst="rect">
            <a:avLst/>
          </a:prstGeom>
          <a:noFill/>
        </p:spPr>
        <p:txBody>
          <a:bodyPr wrap="none" rtlCol="0">
            <a:spAutoFit/>
          </a:bodyPr>
          <a:lstStyle/>
          <a:p>
            <a:r>
              <a:rPr lang="en-GB" sz="2000" b="1" dirty="0" err="1">
                <a:solidFill>
                  <a:srgbClr val="EE6000"/>
                </a:solidFill>
              </a:rPr>
              <a:t>Combien</a:t>
            </a:r>
            <a:r>
              <a:rPr lang="en-GB" sz="2000" b="1" dirty="0">
                <a:solidFill>
                  <a:srgbClr val="EE6000"/>
                </a:solidFill>
              </a:rPr>
              <a:t> </a:t>
            </a:r>
            <a:r>
              <a:rPr lang="en-GB" sz="2000" b="1" dirty="0" err="1">
                <a:solidFill>
                  <a:srgbClr val="EE6000"/>
                </a:solidFill>
              </a:rPr>
              <a:t>d’événements</a:t>
            </a:r>
            <a:r>
              <a:rPr lang="en-GB" sz="2000" b="1" dirty="0">
                <a:solidFill>
                  <a:srgbClr val="EE6000"/>
                </a:solidFill>
              </a:rPr>
              <a:t> </a:t>
            </a:r>
            <a:r>
              <a:rPr lang="en-GB" sz="2000" dirty="0">
                <a:solidFill>
                  <a:schemeClr val="accent5">
                    <a:lumMod val="50000"/>
                  </a:schemeClr>
                </a:solidFill>
              </a:rPr>
              <a:t>[</a:t>
            </a:r>
            <a:r>
              <a:rPr lang="en-GB" sz="2000" dirty="0" err="1">
                <a:solidFill>
                  <a:srgbClr val="203864"/>
                </a:solidFill>
              </a:rPr>
              <a:t>regardes-tu</a:t>
            </a:r>
            <a:r>
              <a:rPr lang="en-GB" sz="2000" dirty="0">
                <a:solidFill>
                  <a:srgbClr val="203864"/>
                </a:solidFill>
              </a:rPr>
              <a:t> le 27 </a:t>
            </a:r>
            <a:r>
              <a:rPr lang="en-GB" sz="2000" dirty="0" err="1">
                <a:solidFill>
                  <a:srgbClr val="203864"/>
                </a:solidFill>
              </a:rPr>
              <a:t>février</a:t>
            </a:r>
            <a:r>
              <a:rPr lang="en-GB" sz="2000" dirty="0">
                <a:solidFill>
                  <a:srgbClr val="203864"/>
                </a:solidFill>
              </a:rPr>
              <a:t> ?</a:t>
            </a:r>
            <a:r>
              <a:rPr lang="en-GB" sz="2000" dirty="0">
                <a:solidFill>
                  <a:schemeClr val="accent5">
                    <a:lumMod val="50000"/>
                  </a:schemeClr>
                </a:solidFill>
              </a:rPr>
              <a:t>]</a:t>
            </a:r>
            <a:endParaRPr lang="en-GB" sz="2000" b="1" dirty="0">
              <a:solidFill>
                <a:schemeClr val="accent5">
                  <a:lumMod val="50000"/>
                </a:schemeClr>
              </a:solidFill>
            </a:endParaRPr>
          </a:p>
        </p:txBody>
      </p:sp>
      <p:sp>
        <p:nvSpPr>
          <p:cNvPr id="19" name="TextBox 18">
            <a:extLst>
              <a:ext uri="{FF2B5EF4-FFF2-40B4-BE49-F238E27FC236}">
                <a16:creationId xmlns:a16="http://schemas.microsoft.com/office/drawing/2014/main" id="{FE921537-8D70-41C3-99AC-C50A3FA2D1BD}"/>
              </a:ext>
            </a:extLst>
          </p:cNvPr>
          <p:cNvSpPr txBox="1"/>
          <p:nvPr/>
        </p:nvSpPr>
        <p:spPr>
          <a:xfrm>
            <a:off x="1143000" y="4254853"/>
            <a:ext cx="6272871" cy="400110"/>
          </a:xfrm>
          <a:prstGeom prst="rect">
            <a:avLst/>
          </a:prstGeom>
          <a:noFill/>
        </p:spPr>
        <p:txBody>
          <a:bodyPr wrap="none" rtlCol="0">
            <a:spAutoFit/>
          </a:bodyPr>
          <a:lstStyle/>
          <a:p>
            <a:r>
              <a:rPr lang="en-GB" sz="2000" b="1" dirty="0">
                <a:solidFill>
                  <a:srgbClr val="EE6000"/>
                </a:solidFill>
              </a:rPr>
              <a:t>Quelle langue </a:t>
            </a:r>
            <a:r>
              <a:rPr lang="en-GB" sz="2000" b="1" dirty="0" err="1">
                <a:solidFill>
                  <a:srgbClr val="EE6000"/>
                </a:solidFill>
              </a:rPr>
              <a:t>est-ce</a:t>
            </a:r>
            <a:r>
              <a:rPr lang="en-GB" sz="2000" b="1" dirty="0">
                <a:solidFill>
                  <a:srgbClr val="EE6000"/>
                </a:solidFill>
              </a:rPr>
              <a:t> que </a:t>
            </a:r>
            <a:r>
              <a:rPr lang="en-GB" sz="2000" dirty="0">
                <a:solidFill>
                  <a:schemeClr val="accent5">
                    <a:lumMod val="50000"/>
                  </a:schemeClr>
                </a:solidFill>
              </a:rPr>
              <a:t>[</a:t>
            </a:r>
            <a:r>
              <a:rPr lang="en-GB" sz="2000" dirty="0" err="1">
                <a:solidFill>
                  <a:srgbClr val="203864"/>
                </a:solidFill>
              </a:rPr>
              <a:t>tu</a:t>
            </a:r>
            <a:r>
              <a:rPr lang="en-GB" sz="2000" dirty="0">
                <a:solidFill>
                  <a:srgbClr val="203864"/>
                </a:solidFill>
              </a:rPr>
              <a:t> </a:t>
            </a:r>
            <a:r>
              <a:rPr lang="en-GB" sz="2000" dirty="0" err="1">
                <a:solidFill>
                  <a:srgbClr val="203864"/>
                </a:solidFill>
              </a:rPr>
              <a:t>parles</a:t>
            </a:r>
            <a:r>
              <a:rPr lang="en-GB" sz="2000" dirty="0">
                <a:solidFill>
                  <a:srgbClr val="203864"/>
                </a:solidFill>
              </a:rPr>
              <a:t> le 20 mars ?</a:t>
            </a:r>
            <a:r>
              <a:rPr lang="en-GB" sz="2000" dirty="0">
                <a:solidFill>
                  <a:schemeClr val="accent5">
                    <a:lumMod val="50000"/>
                  </a:schemeClr>
                </a:solidFill>
              </a:rPr>
              <a:t>]</a:t>
            </a:r>
            <a:endParaRPr lang="en-GB" sz="2000" b="1" dirty="0">
              <a:solidFill>
                <a:schemeClr val="accent5">
                  <a:lumMod val="50000"/>
                </a:schemeClr>
              </a:solidFill>
            </a:endParaRPr>
          </a:p>
        </p:txBody>
      </p:sp>
      <p:sp>
        <p:nvSpPr>
          <p:cNvPr id="20" name="TextBox 19">
            <a:extLst>
              <a:ext uri="{FF2B5EF4-FFF2-40B4-BE49-F238E27FC236}">
                <a16:creationId xmlns:a16="http://schemas.microsoft.com/office/drawing/2014/main" id="{0C35E2C7-A612-4A1E-882D-001B4603AF1C}"/>
              </a:ext>
            </a:extLst>
          </p:cNvPr>
          <p:cNvSpPr txBox="1"/>
          <p:nvPr/>
        </p:nvSpPr>
        <p:spPr>
          <a:xfrm>
            <a:off x="1142999" y="4654963"/>
            <a:ext cx="7388561" cy="400110"/>
          </a:xfrm>
          <a:prstGeom prst="rect">
            <a:avLst/>
          </a:prstGeom>
          <a:noFill/>
        </p:spPr>
        <p:txBody>
          <a:bodyPr wrap="none" rtlCol="0">
            <a:spAutoFit/>
          </a:bodyPr>
          <a:lstStyle/>
          <a:p>
            <a:r>
              <a:rPr lang="en-GB" sz="2000" b="1" dirty="0" err="1">
                <a:solidFill>
                  <a:srgbClr val="EE6000"/>
                </a:solidFill>
              </a:rPr>
              <a:t>Pourquoi</a:t>
            </a:r>
            <a:r>
              <a:rPr lang="en-GB" sz="2000" b="1" dirty="0">
                <a:solidFill>
                  <a:srgbClr val="EE6000"/>
                </a:solidFill>
              </a:rPr>
              <a:t> </a:t>
            </a:r>
            <a:r>
              <a:rPr lang="en-GB" sz="2000" b="1" dirty="0" err="1">
                <a:solidFill>
                  <a:srgbClr val="EE6000"/>
                </a:solidFill>
              </a:rPr>
              <a:t>est-ce</a:t>
            </a:r>
            <a:r>
              <a:rPr lang="en-GB" sz="2000" b="1" dirty="0">
                <a:solidFill>
                  <a:srgbClr val="EE6000"/>
                </a:solidFill>
              </a:rPr>
              <a:t> que </a:t>
            </a:r>
            <a:r>
              <a:rPr lang="en-GB" sz="2000" dirty="0">
                <a:solidFill>
                  <a:schemeClr val="accent5">
                    <a:lumMod val="50000"/>
                  </a:schemeClr>
                </a:solidFill>
              </a:rPr>
              <a:t>[</a:t>
            </a:r>
            <a:r>
              <a:rPr lang="en-GB" sz="2000" dirty="0" err="1">
                <a:solidFill>
                  <a:srgbClr val="203864"/>
                </a:solidFill>
              </a:rPr>
              <a:t>tu</a:t>
            </a:r>
            <a:r>
              <a:rPr lang="en-GB" sz="2000" dirty="0">
                <a:solidFill>
                  <a:srgbClr val="203864"/>
                </a:solidFill>
              </a:rPr>
              <a:t> </a:t>
            </a:r>
            <a:r>
              <a:rPr lang="en-GB" sz="2000" dirty="0" err="1">
                <a:solidFill>
                  <a:srgbClr val="203864"/>
                </a:solidFill>
              </a:rPr>
              <a:t>aimes</a:t>
            </a:r>
            <a:r>
              <a:rPr lang="en-GB" sz="2000" dirty="0">
                <a:solidFill>
                  <a:srgbClr val="203864"/>
                </a:solidFill>
              </a:rPr>
              <a:t> les farces le premier </a:t>
            </a:r>
            <a:r>
              <a:rPr lang="en-GB" sz="2000" dirty="0" err="1">
                <a:solidFill>
                  <a:srgbClr val="203864"/>
                </a:solidFill>
              </a:rPr>
              <a:t>avril</a:t>
            </a:r>
            <a:r>
              <a:rPr lang="en-GB" sz="2000" dirty="0">
                <a:solidFill>
                  <a:srgbClr val="203864"/>
                </a:solidFill>
              </a:rPr>
              <a:t> ?</a:t>
            </a:r>
            <a:r>
              <a:rPr lang="en-GB" sz="2000" dirty="0">
                <a:solidFill>
                  <a:schemeClr val="accent5">
                    <a:lumMod val="50000"/>
                  </a:schemeClr>
                </a:solidFill>
              </a:rPr>
              <a:t>]</a:t>
            </a:r>
            <a:endParaRPr lang="en-GB" sz="2000" b="1" dirty="0">
              <a:solidFill>
                <a:schemeClr val="accent5">
                  <a:lumMod val="50000"/>
                </a:schemeClr>
              </a:solidFill>
            </a:endParaRPr>
          </a:p>
        </p:txBody>
      </p:sp>
      <p:sp>
        <p:nvSpPr>
          <p:cNvPr id="21" name="TextBox 20">
            <a:extLst>
              <a:ext uri="{FF2B5EF4-FFF2-40B4-BE49-F238E27FC236}">
                <a16:creationId xmlns:a16="http://schemas.microsoft.com/office/drawing/2014/main" id="{6CC8711A-82D5-43FB-B23B-D83BECC82DE2}"/>
              </a:ext>
            </a:extLst>
          </p:cNvPr>
          <p:cNvSpPr txBox="1"/>
          <p:nvPr/>
        </p:nvSpPr>
        <p:spPr>
          <a:xfrm>
            <a:off x="1142999" y="5055073"/>
            <a:ext cx="4427815" cy="400110"/>
          </a:xfrm>
          <a:prstGeom prst="rect">
            <a:avLst/>
          </a:prstGeom>
          <a:noFill/>
        </p:spPr>
        <p:txBody>
          <a:bodyPr wrap="none" rtlCol="0">
            <a:spAutoFit/>
          </a:bodyPr>
          <a:lstStyle/>
          <a:p>
            <a:r>
              <a:rPr lang="en-GB" sz="2000" b="1" dirty="0" err="1">
                <a:solidFill>
                  <a:srgbClr val="EE6000"/>
                </a:solidFill>
              </a:rPr>
              <a:t>Où</a:t>
            </a:r>
            <a:r>
              <a:rPr lang="en-GB" sz="2000" b="1" dirty="0">
                <a:solidFill>
                  <a:srgbClr val="EE6000"/>
                </a:solidFill>
              </a:rPr>
              <a:t> </a:t>
            </a:r>
            <a:r>
              <a:rPr lang="en-GB" sz="2000" b="1" dirty="0" err="1">
                <a:solidFill>
                  <a:srgbClr val="EE6000"/>
                </a:solidFill>
              </a:rPr>
              <a:t>est-ce</a:t>
            </a:r>
            <a:r>
              <a:rPr lang="en-GB" sz="2000" b="1" dirty="0">
                <a:solidFill>
                  <a:srgbClr val="EE6000"/>
                </a:solidFill>
              </a:rPr>
              <a:t> que </a:t>
            </a:r>
            <a:r>
              <a:rPr lang="en-GB" sz="2000" dirty="0">
                <a:solidFill>
                  <a:schemeClr val="accent5">
                    <a:lumMod val="50000"/>
                  </a:schemeClr>
                </a:solidFill>
              </a:rPr>
              <a:t>[</a:t>
            </a:r>
            <a:r>
              <a:rPr lang="en-GB" sz="2000" dirty="0" err="1">
                <a:solidFill>
                  <a:srgbClr val="203864"/>
                </a:solidFill>
              </a:rPr>
              <a:t>tu</a:t>
            </a:r>
            <a:r>
              <a:rPr lang="en-GB" sz="2000" dirty="0">
                <a:solidFill>
                  <a:srgbClr val="203864"/>
                </a:solidFill>
              </a:rPr>
              <a:t> vas le 11 </a:t>
            </a:r>
            <a:r>
              <a:rPr lang="en-GB" sz="2000" dirty="0" err="1">
                <a:solidFill>
                  <a:srgbClr val="203864"/>
                </a:solidFill>
              </a:rPr>
              <a:t>mai</a:t>
            </a:r>
            <a:r>
              <a:rPr lang="en-GB" sz="2000" dirty="0">
                <a:solidFill>
                  <a:srgbClr val="203864"/>
                </a:solidFill>
              </a:rPr>
              <a:t> ?</a:t>
            </a:r>
            <a:r>
              <a:rPr lang="en-GB" sz="2000" dirty="0">
                <a:solidFill>
                  <a:schemeClr val="accent5">
                    <a:lumMod val="50000"/>
                  </a:schemeClr>
                </a:solidFill>
              </a:rPr>
              <a:t>]</a:t>
            </a:r>
            <a:endParaRPr lang="en-GB" sz="2000" b="1" dirty="0">
              <a:solidFill>
                <a:schemeClr val="accent5">
                  <a:lumMod val="50000"/>
                </a:schemeClr>
              </a:solidFill>
            </a:endParaRPr>
          </a:p>
        </p:txBody>
      </p:sp>
      <p:sp>
        <p:nvSpPr>
          <p:cNvPr id="22" name="TextBox 21">
            <a:extLst>
              <a:ext uri="{FF2B5EF4-FFF2-40B4-BE49-F238E27FC236}">
                <a16:creationId xmlns:a16="http://schemas.microsoft.com/office/drawing/2014/main" id="{BA5F349B-C21A-4E47-B9EB-0A3EA3DC30B2}"/>
              </a:ext>
            </a:extLst>
          </p:cNvPr>
          <p:cNvSpPr txBox="1"/>
          <p:nvPr/>
        </p:nvSpPr>
        <p:spPr>
          <a:xfrm>
            <a:off x="1139748" y="5455183"/>
            <a:ext cx="3576620" cy="400110"/>
          </a:xfrm>
          <a:prstGeom prst="rect">
            <a:avLst/>
          </a:prstGeom>
          <a:noFill/>
        </p:spPr>
        <p:txBody>
          <a:bodyPr wrap="none" rtlCol="0">
            <a:spAutoFit/>
          </a:bodyPr>
          <a:lstStyle/>
          <a:p>
            <a:r>
              <a:rPr lang="en-GB" sz="2000" b="1" dirty="0" err="1">
                <a:solidFill>
                  <a:srgbClr val="EE6000"/>
                </a:solidFill>
              </a:rPr>
              <a:t>Quand</a:t>
            </a:r>
            <a:r>
              <a:rPr lang="en-GB" sz="2000" b="1" dirty="0">
                <a:solidFill>
                  <a:srgbClr val="EE6000"/>
                </a:solidFill>
              </a:rPr>
              <a:t> </a:t>
            </a:r>
            <a:r>
              <a:rPr lang="en-GB" sz="2000" dirty="0">
                <a:solidFill>
                  <a:schemeClr val="accent5">
                    <a:lumMod val="50000"/>
                  </a:schemeClr>
                </a:solidFill>
              </a:rPr>
              <a:t>[</a:t>
            </a:r>
            <a:r>
              <a:rPr lang="en-GB" sz="2000" dirty="0">
                <a:solidFill>
                  <a:srgbClr val="203864"/>
                </a:solidFill>
              </a:rPr>
              <a:t>pars-</a:t>
            </a:r>
            <a:r>
              <a:rPr lang="en-GB" sz="2000" dirty="0" err="1">
                <a:solidFill>
                  <a:srgbClr val="203864"/>
                </a:solidFill>
              </a:rPr>
              <a:t>tu</a:t>
            </a:r>
            <a:r>
              <a:rPr lang="en-GB" sz="2000" dirty="0">
                <a:solidFill>
                  <a:srgbClr val="203864"/>
                </a:solidFill>
              </a:rPr>
              <a:t> le 21 </a:t>
            </a:r>
            <a:r>
              <a:rPr lang="en-GB" sz="2000" dirty="0" err="1">
                <a:solidFill>
                  <a:srgbClr val="203864"/>
                </a:solidFill>
              </a:rPr>
              <a:t>juin</a:t>
            </a:r>
            <a:r>
              <a:rPr lang="en-GB" sz="2000" dirty="0">
                <a:solidFill>
                  <a:srgbClr val="203864"/>
                </a:solidFill>
              </a:rPr>
              <a:t> ?</a:t>
            </a:r>
            <a:r>
              <a:rPr lang="en-GB" sz="2000" dirty="0">
                <a:solidFill>
                  <a:schemeClr val="accent5">
                    <a:lumMod val="50000"/>
                  </a:schemeClr>
                </a:solidFill>
              </a:rPr>
              <a:t>]</a:t>
            </a:r>
            <a:endParaRPr lang="en-GB" sz="2000" b="1" dirty="0">
              <a:solidFill>
                <a:schemeClr val="accent5">
                  <a:lumMod val="50000"/>
                </a:schemeClr>
              </a:solidFill>
            </a:endParaRPr>
          </a:p>
        </p:txBody>
      </p:sp>
      <p:sp>
        <p:nvSpPr>
          <p:cNvPr id="3" name="Speech Bubble: Rectangle with Corners Rounded 2">
            <a:extLst>
              <a:ext uri="{FF2B5EF4-FFF2-40B4-BE49-F238E27FC236}">
                <a16:creationId xmlns:a16="http://schemas.microsoft.com/office/drawing/2014/main" id="{9F152162-6D82-4538-AF60-9E32328CC5BD}"/>
              </a:ext>
            </a:extLst>
          </p:cNvPr>
          <p:cNvSpPr/>
          <p:nvPr/>
        </p:nvSpPr>
        <p:spPr>
          <a:xfrm>
            <a:off x="6934529" y="269927"/>
            <a:ext cx="3123870" cy="1788129"/>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b="1" dirty="0"/>
          </a:p>
          <a:p>
            <a:pPr algn="ctr"/>
            <a:r>
              <a:rPr lang="en-GB" sz="2400" b="1" dirty="0"/>
              <a:t>Don’t say</a:t>
            </a:r>
            <a:r>
              <a:rPr lang="en-GB" sz="2400" dirty="0"/>
              <a:t> the words in brackets!</a:t>
            </a:r>
            <a:endParaRPr lang="en-GB" sz="2400" b="1" dirty="0"/>
          </a:p>
        </p:txBody>
      </p:sp>
      <p:pic>
        <p:nvPicPr>
          <p:cNvPr id="2" name="Picture 2" descr="Quiet Sign Clip Art">
            <a:extLst>
              <a:ext uri="{FF2B5EF4-FFF2-40B4-BE49-F238E27FC236}">
                <a16:creationId xmlns:a16="http://schemas.microsoft.com/office/drawing/2014/main" id="{D0ED8EE6-9392-4140-9962-C8DEB4A5A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5813" y="416728"/>
            <a:ext cx="461302" cy="65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983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Tu </a:t>
            </a:r>
            <a:r>
              <a:rPr lang="en-GB" sz="3600" b="1" dirty="0" err="1">
                <a:solidFill>
                  <a:schemeClr val="bg1"/>
                </a:solidFill>
              </a:rPr>
              <a:t>fais</a:t>
            </a:r>
            <a:r>
              <a:rPr lang="en-GB" sz="3600" b="1" dirty="0">
                <a:solidFill>
                  <a:schemeClr val="bg1"/>
                </a:solidFill>
              </a:rPr>
              <a:t> quoi ? [1]</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BC048C47-CE55-4AF3-8D87-BDA7D717593B}"/>
              </a:ext>
            </a:extLst>
          </p:cNvPr>
          <p:cNvGraphicFramePr>
            <a:graphicFrameLocks noGrp="1"/>
          </p:cNvGraphicFramePr>
          <p:nvPr>
            <p:extLst>
              <p:ext uri="{D42A27DB-BD31-4B8C-83A1-F6EECF244321}">
                <p14:modId xmlns:p14="http://schemas.microsoft.com/office/powerpoint/2010/main" val="1063980211"/>
              </p:ext>
            </p:extLst>
          </p:nvPr>
        </p:nvGraphicFramePr>
        <p:xfrm>
          <a:off x="294806" y="3174517"/>
          <a:ext cx="9600756" cy="2773680"/>
        </p:xfrm>
        <a:graphic>
          <a:graphicData uri="http://schemas.openxmlformats.org/drawingml/2006/table">
            <a:tbl>
              <a:tblPr firstRow="1" bandRow="1">
                <a:tableStyleId>{21E4AEA4-8DFA-4A89-87EB-49C32662AFE0}</a:tableStyleId>
              </a:tblPr>
              <a:tblGrid>
                <a:gridCol w="872796">
                  <a:extLst>
                    <a:ext uri="{9D8B030D-6E8A-4147-A177-3AD203B41FA5}">
                      <a16:colId xmlns:a16="http://schemas.microsoft.com/office/drawing/2014/main" val="2607353726"/>
                    </a:ext>
                  </a:extLst>
                </a:gridCol>
                <a:gridCol w="8727960">
                  <a:extLst>
                    <a:ext uri="{9D8B030D-6E8A-4147-A177-3AD203B41FA5}">
                      <a16:colId xmlns:a16="http://schemas.microsoft.com/office/drawing/2014/main" val="1600817978"/>
                    </a:ext>
                  </a:extLst>
                </a:gridCol>
              </a:tblGrid>
              <a:tr h="370840">
                <a:tc>
                  <a:txBody>
                    <a:bodyPr/>
                    <a:lstStyle/>
                    <a:p>
                      <a:endParaRPr lang="en-GB" sz="2000" dirty="0">
                        <a:solidFill>
                          <a:srgbClr val="115076"/>
                        </a:solidFill>
                      </a:endParaRPr>
                    </a:p>
                  </a:txBody>
                  <a:tcPr/>
                </a:tc>
                <a:tc>
                  <a:txBody>
                    <a:bodyPr/>
                    <a:lstStyle/>
                    <a:p>
                      <a:pPr algn="ctr"/>
                      <a:r>
                        <a:rPr lang="en-GB" sz="2000" dirty="0">
                          <a:solidFill>
                            <a:schemeClr val="bg1"/>
                          </a:solidFill>
                        </a:rPr>
                        <a:t>Questions</a:t>
                      </a: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rgbClr val="115076"/>
                          </a:solidFill>
                        </a:rPr>
                        <a:t>1.</a:t>
                      </a:r>
                    </a:p>
                  </a:txBody>
                  <a:tcPr/>
                </a:tc>
                <a:tc>
                  <a:txBody>
                    <a:bodyPr/>
                    <a:lstStyle/>
                    <a:p>
                      <a:r>
                        <a:rPr lang="en-GB" sz="2000" dirty="0">
                          <a:solidFill>
                            <a:srgbClr val="115076"/>
                          </a:solidFill>
                        </a:rPr>
                        <a:t>________ </a:t>
                      </a:r>
                      <a:r>
                        <a:rPr lang="en-GB" sz="2000" b="1" dirty="0" err="1">
                          <a:solidFill>
                            <a:srgbClr val="115076"/>
                          </a:solidFill>
                        </a:rPr>
                        <a:t>prépares-tu</a:t>
                      </a:r>
                      <a:r>
                        <a:rPr lang="en-GB" sz="2000" b="1" dirty="0">
                          <a:solidFill>
                            <a:srgbClr val="115076"/>
                          </a:solidFill>
                        </a:rPr>
                        <a:t> / </a:t>
                      </a:r>
                      <a:r>
                        <a:rPr lang="en-GB" sz="2000" b="1" dirty="0" err="1">
                          <a:solidFill>
                            <a:srgbClr val="115076"/>
                          </a:solidFill>
                        </a:rPr>
                        <a:t>tu</a:t>
                      </a:r>
                      <a:r>
                        <a:rPr lang="en-GB" sz="2000" b="1" dirty="0">
                          <a:solidFill>
                            <a:srgbClr val="115076"/>
                          </a:solidFill>
                        </a:rPr>
                        <a:t> </a:t>
                      </a:r>
                      <a:r>
                        <a:rPr lang="en-GB" sz="2000" b="1" dirty="0" err="1">
                          <a:solidFill>
                            <a:srgbClr val="115076"/>
                          </a:solidFill>
                        </a:rPr>
                        <a:t>prépares</a:t>
                      </a:r>
                      <a:r>
                        <a:rPr lang="en-GB" sz="2000" b="1" dirty="0">
                          <a:solidFill>
                            <a:srgbClr val="115076"/>
                          </a:solidFill>
                        </a:rPr>
                        <a:t> </a:t>
                      </a:r>
                      <a:r>
                        <a:rPr lang="en-GB" sz="2000" dirty="0">
                          <a:solidFill>
                            <a:srgbClr val="115076"/>
                          </a:solidFill>
                        </a:rPr>
                        <a:t>le 12 </a:t>
                      </a:r>
                      <a:r>
                        <a:rPr lang="en-GB" sz="2000" dirty="0" err="1">
                          <a:solidFill>
                            <a:srgbClr val="115076"/>
                          </a:solidFill>
                        </a:rPr>
                        <a:t>janvier</a:t>
                      </a:r>
                      <a:r>
                        <a:rPr lang="en-GB" sz="2000" dirty="0">
                          <a:solidFill>
                            <a:srgbClr val="115076"/>
                          </a:solidFill>
                        </a:rPr>
                        <a:t> ? </a:t>
                      </a:r>
                      <a:r>
                        <a:rPr lang="en-GB" sz="2000" b="0" dirty="0">
                          <a:solidFill>
                            <a:srgbClr val="115076"/>
                          </a:solidFill>
                        </a:rPr>
                        <a:t>(what)</a:t>
                      </a:r>
                    </a:p>
                  </a:txBody>
                  <a:tcPr/>
                </a:tc>
                <a:extLst>
                  <a:ext uri="{0D108BD9-81ED-4DB2-BD59-A6C34878D82A}">
                    <a16:rowId xmlns:a16="http://schemas.microsoft.com/office/drawing/2014/main" val="1171492714"/>
                  </a:ext>
                </a:extLst>
              </a:tr>
              <a:tr h="370840">
                <a:tc>
                  <a:txBody>
                    <a:bodyPr/>
                    <a:lstStyle/>
                    <a:p>
                      <a:pPr algn="ctr"/>
                      <a:r>
                        <a:rPr lang="en-GB" sz="2000" b="1">
                          <a:solidFill>
                            <a:srgbClr val="115076"/>
                          </a:solidFill>
                        </a:rPr>
                        <a:t>2.</a:t>
                      </a:r>
                      <a:endParaRPr lang="en-GB" sz="2000" b="1"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________ </a:t>
                      </a:r>
                      <a:r>
                        <a:rPr lang="en-GB" sz="2000" b="1" dirty="0" err="1">
                          <a:solidFill>
                            <a:srgbClr val="115076"/>
                          </a:solidFill>
                        </a:rPr>
                        <a:t>regardes-tu</a:t>
                      </a:r>
                      <a:r>
                        <a:rPr lang="en-GB" sz="2000" dirty="0">
                          <a:solidFill>
                            <a:srgbClr val="115076"/>
                          </a:solidFill>
                        </a:rPr>
                        <a:t> </a:t>
                      </a:r>
                      <a:r>
                        <a:rPr lang="en-GB" sz="2000" b="1" dirty="0">
                          <a:solidFill>
                            <a:srgbClr val="115076"/>
                          </a:solidFill>
                        </a:rPr>
                        <a:t>/ </a:t>
                      </a:r>
                      <a:r>
                        <a:rPr lang="en-GB" sz="2000" b="1" dirty="0" err="1">
                          <a:solidFill>
                            <a:srgbClr val="115076"/>
                          </a:solidFill>
                        </a:rPr>
                        <a:t>tu</a:t>
                      </a:r>
                      <a:r>
                        <a:rPr lang="en-GB" sz="2000" b="1" dirty="0">
                          <a:solidFill>
                            <a:srgbClr val="115076"/>
                          </a:solidFill>
                        </a:rPr>
                        <a:t> </a:t>
                      </a:r>
                      <a:r>
                        <a:rPr lang="en-GB" sz="2000" b="1" dirty="0" err="1">
                          <a:solidFill>
                            <a:srgbClr val="115076"/>
                          </a:solidFill>
                        </a:rPr>
                        <a:t>regardes</a:t>
                      </a:r>
                      <a:r>
                        <a:rPr lang="en-GB" sz="2000" b="1" dirty="0">
                          <a:solidFill>
                            <a:srgbClr val="115076"/>
                          </a:solidFill>
                        </a:rPr>
                        <a:t> </a:t>
                      </a:r>
                      <a:r>
                        <a:rPr lang="en-GB" sz="2000" dirty="0">
                          <a:solidFill>
                            <a:srgbClr val="115076"/>
                          </a:solidFill>
                        </a:rPr>
                        <a:t>le 27 </a:t>
                      </a:r>
                      <a:r>
                        <a:rPr lang="en-GB" sz="2000" dirty="0" err="1">
                          <a:solidFill>
                            <a:srgbClr val="115076"/>
                          </a:solidFill>
                        </a:rPr>
                        <a:t>février</a:t>
                      </a:r>
                      <a:r>
                        <a:rPr lang="en-GB" sz="2000" dirty="0">
                          <a:solidFill>
                            <a:srgbClr val="115076"/>
                          </a:solidFill>
                        </a:rPr>
                        <a:t> ? </a:t>
                      </a:r>
                      <a:r>
                        <a:rPr lang="en-GB" sz="2000" b="0" dirty="0">
                          <a:solidFill>
                            <a:srgbClr val="115076"/>
                          </a:solidFill>
                        </a:rPr>
                        <a:t>(how many events)</a:t>
                      </a:r>
                    </a:p>
                  </a:txBody>
                  <a:tcPr/>
                </a:tc>
                <a:extLst>
                  <a:ext uri="{0D108BD9-81ED-4DB2-BD59-A6C34878D82A}">
                    <a16:rowId xmlns:a16="http://schemas.microsoft.com/office/drawing/2014/main" val="1961458278"/>
                  </a:ext>
                </a:extLst>
              </a:tr>
              <a:tr h="370840">
                <a:tc>
                  <a:txBody>
                    <a:bodyPr/>
                    <a:lstStyle/>
                    <a:p>
                      <a:pPr algn="ctr"/>
                      <a:r>
                        <a:rPr lang="en-GB" sz="2000" b="1">
                          <a:solidFill>
                            <a:srgbClr val="115076"/>
                          </a:solidFill>
                        </a:rPr>
                        <a:t>3.</a:t>
                      </a:r>
                      <a:endParaRPr lang="en-GB" sz="2000" b="1"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________ </a:t>
                      </a:r>
                      <a:r>
                        <a:rPr lang="en-GB" sz="2000" b="1" dirty="0" err="1">
                          <a:solidFill>
                            <a:srgbClr val="115076"/>
                          </a:solidFill>
                        </a:rPr>
                        <a:t>parles-tu</a:t>
                      </a:r>
                      <a:r>
                        <a:rPr lang="en-GB" sz="2000" b="1" dirty="0">
                          <a:solidFill>
                            <a:srgbClr val="115076"/>
                          </a:solidFill>
                        </a:rPr>
                        <a:t> / </a:t>
                      </a:r>
                      <a:r>
                        <a:rPr lang="en-GB" sz="2000" b="1" dirty="0" err="1">
                          <a:solidFill>
                            <a:srgbClr val="115076"/>
                          </a:solidFill>
                        </a:rPr>
                        <a:t>tu</a:t>
                      </a:r>
                      <a:r>
                        <a:rPr lang="en-GB" sz="2000" b="1" dirty="0">
                          <a:solidFill>
                            <a:srgbClr val="115076"/>
                          </a:solidFill>
                        </a:rPr>
                        <a:t> </a:t>
                      </a:r>
                      <a:r>
                        <a:rPr lang="en-GB" sz="2000" b="1" dirty="0" err="1">
                          <a:solidFill>
                            <a:srgbClr val="115076"/>
                          </a:solidFill>
                        </a:rPr>
                        <a:t>parles</a:t>
                      </a:r>
                      <a:r>
                        <a:rPr lang="en-GB" sz="2000" b="1" dirty="0">
                          <a:solidFill>
                            <a:srgbClr val="115076"/>
                          </a:solidFill>
                        </a:rPr>
                        <a:t> </a:t>
                      </a:r>
                      <a:r>
                        <a:rPr lang="en-GB" sz="2000" dirty="0">
                          <a:solidFill>
                            <a:srgbClr val="115076"/>
                          </a:solidFill>
                        </a:rPr>
                        <a:t>le 20 mars ? </a:t>
                      </a:r>
                      <a:r>
                        <a:rPr lang="en-GB" sz="2000" b="0" dirty="0">
                          <a:solidFill>
                            <a:srgbClr val="115076"/>
                          </a:solidFill>
                        </a:rPr>
                        <a:t>(which language)</a:t>
                      </a:r>
                    </a:p>
                  </a:txBody>
                  <a:tcPr/>
                </a:tc>
                <a:extLst>
                  <a:ext uri="{0D108BD9-81ED-4DB2-BD59-A6C34878D82A}">
                    <a16:rowId xmlns:a16="http://schemas.microsoft.com/office/drawing/2014/main" val="2189313960"/>
                  </a:ext>
                </a:extLst>
              </a:tr>
              <a:tr h="370840">
                <a:tc>
                  <a:txBody>
                    <a:bodyPr/>
                    <a:lstStyle/>
                    <a:p>
                      <a:pPr algn="ctr"/>
                      <a:r>
                        <a:rPr lang="en-GB" sz="2000" b="1">
                          <a:solidFill>
                            <a:srgbClr val="115076"/>
                          </a:solidFill>
                        </a:rPr>
                        <a:t>4.</a:t>
                      </a:r>
                      <a:endParaRPr lang="en-GB" sz="2000" b="1" dirty="0">
                        <a:solidFill>
                          <a:srgbClr val="115076"/>
                        </a:solidFill>
                      </a:endParaRPr>
                    </a:p>
                  </a:txBody>
                  <a:tcPr/>
                </a:tc>
                <a:tc>
                  <a:txBody>
                    <a:bodyPr/>
                    <a:lstStyle/>
                    <a:p>
                      <a:r>
                        <a:rPr lang="en-GB" sz="2000" dirty="0">
                          <a:solidFill>
                            <a:srgbClr val="115076"/>
                          </a:solidFill>
                        </a:rPr>
                        <a:t>________ </a:t>
                      </a:r>
                      <a:r>
                        <a:rPr lang="en-GB" sz="2000" b="1" dirty="0" err="1">
                          <a:solidFill>
                            <a:srgbClr val="115076"/>
                          </a:solidFill>
                        </a:rPr>
                        <a:t>aimes-tu</a:t>
                      </a:r>
                      <a:r>
                        <a:rPr lang="en-GB" sz="2000" b="1" dirty="0">
                          <a:solidFill>
                            <a:srgbClr val="115076"/>
                          </a:solidFill>
                        </a:rPr>
                        <a:t> / </a:t>
                      </a:r>
                      <a:r>
                        <a:rPr lang="en-GB" sz="2000" b="1" dirty="0" err="1">
                          <a:solidFill>
                            <a:srgbClr val="115076"/>
                          </a:solidFill>
                        </a:rPr>
                        <a:t>tu</a:t>
                      </a:r>
                      <a:r>
                        <a:rPr lang="en-GB" sz="2000" b="1" dirty="0">
                          <a:solidFill>
                            <a:srgbClr val="115076"/>
                          </a:solidFill>
                        </a:rPr>
                        <a:t> </a:t>
                      </a:r>
                      <a:r>
                        <a:rPr lang="en-GB" sz="2000" b="1" dirty="0" err="1">
                          <a:solidFill>
                            <a:srgbClr val="115076"/>
                          </a:solidFill>
                        </a:rPr>
                        <a:t>aimes</a:t>
                      </a:r>
                      <a:r>
                        <a:rPr lang="en-GB" sz="2000" b="1" dirty="0">
                          <a:solidFill>
                            <a:srgbClr val="115076"/>
                          </a:solidFill>
                        </a:rPr>
                        <a:t> </a:t>
                      </a:r>
                      <a:r>
                        <a:rPr lang="en-GB" sz="2000" dirty="0">
                          <a:solidFill>
                            <a:srgbClr val="115076"/>
                          </a:solidFill>
                        </a:rPr>
                        <a:t>les farces le premier </a:t>
                      </a:r>
                      <a:r>
                        <a:rPr lang="en-GB" sz="2000" dirty="0" err="1">
                          <a:solidFill>
                            <a:srgbClr val="115076"/>
                          </a:solidFill>
                        </a:rPr>
                        <a:t>avril</a:t>
                      </a:r>
                      <a:r>
                        <a:rPr lang="en-GB" sz="2000" dirty="0">
                          <a:solidFill>
                            <a:srgbClr val="115076"/>
                          </a:solidFill>
                        </a:rPr>
                        <a:t> ? </a:t>
                      </a:r>
                      <a:r>
                        <a:rPr lang="en-GB" sz="2000" b="0" dirty="0">
                          <a:solidFill>
                            <a:srgbClr val="115076"/>
                          </a:solidFill>
                        </a:rPr>
                        <a:t>(why)</a:t>
                      </a:r>
                    </a:p>
                  </a:txBody>
                  <a:tcPr/>
                </a:tc>
                <a:extLst>
                  <a:ext uri="{0D108BD9-81ED-4DB2-BD59-A6C34878D82A}">
                    <a16:rowId xmlns:a16="http://schemas.microsoft.com/office/drawing/2014/main" val="2344197191"/>
                  </a:ext>
                </a:extLst>
              </a:tr>
              <a:tr h="370840">
                <a:tc>
                  <a:txBody>
                    <a:bodyPr/>
                    <a:lstStyle/>
                    <a:p>
                      <a:pPr algn="ctr"/>
                      <a:r>
                        <a:rPr lang="en-GB" sz="2000" b="1">
                          <a:solidFill>
                            <a:srgbClr val="115076"/>
                          </a:solidFill>
                        </a:rPr>
                        <a:t>5.</a:t>
                      </a:r>
                      <a:endParaRPr lang="en-GB" sz="2000" b="1"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________ </a:t>
                      </a:r>
                      <a:r>
                        <a:rPr lang="en-GB" sz="2000" b="1" dirty="0">
                          <a:solidFill>
                            <a:srgbClr val="115076"/>
                          </a:solidFill>
                        </a:rPr>
                        <a:t>vas-</a:t>
                      </a:r>
                      <a:r>
                        <a:rPr lang="en-GB" sz="2000" b="1" dirty="0" err="1">
                          <a:solidFill>
                            <a:srgbClr val="115076"/>
                          </a:solidFill>
                        </a:rPr>
                        <a:t>tu</a:t>
                      </a:r>
                      <a:r>
                        <a:rPr lang="en-GB" sz="2000" b="1" dirty="0">
                          <a:solidFill>
                            <a:srgbClr val="115076"/>
                          </a:solidFill>
                        </a:rPr>
                        <a:t> / </a:t>
                      </a:r>
                      <a:r>
                        <a:rPr lang="en-GB" sz="2000" b="1" dirty="0" err="1">
                          <a:solidFill>
                            <a:srgbClr val="115076"/>
                          </a:solidFill>
                        </a:rPr>
                        <a:t>tu</a:t>
                      </a:r>
                      <a:r>
                        <a:rPr lang="en-GB" sz="2000" b="1" dirty="0">
                          <a:solidFill>
                            <a:srgbClr val="115076"/>
                          </a:solidFill>
                        </a:rPr>
                        <a:t> vas </a:t>
                      </a:r>
                      <a:r>
                        <a:rPr lang="en-GB" sz="2000" dirty="0">
                          <a:solidFill>
                            <a:srgbClr val="115076"/>
                          </a:solidFill>
                        </a:rPr>
                        <a:t>le 11 </a:t>
                      </a:r>
                      <a:r>
                        <a:rPr lang="en-GB" sz="2000" dirty="0" err="1">
                          <a:solidFill>
                            <a:srgbClr val="115076"/>
                          </a:solidFill>
                        </a:rPr>
                        <a:t>mai</a:t>
                      </a:r>
                      <a:r>
                        <a:rPr lang="en-GB" sz="2000" dirty="0">
                          <a:solidFill>
                            <a:srgbClr val="115076"/>
                          </a:solidFill>
                        </a:rPr>
                        <a:t> ? </a:t>
                      </a:r>
                      <a:r>
                        <a:rPr lang="en-GB" sz="2000" b="0" dirty="0">
                          <a:solidFill>
                            <a:srgbClr val="115076"/>
                          </a:solidFill>
                        </a:rPr>
                        <a:t>(where)</a:t>
                      </a:r>
                    </a:p>
                  </a:txBody>
                  <a:tcPr/>
                </a:tc>
                <a:extLst>
                  <a:ext uri="{0D108BD9-81ED-4DB2-BD59-A6C34878D82A}">
                    <a16:rowId xmlns:a16="http://schemas.microsoft.com/office/drawing/2014/main" val="1972389626"/>
                  </a:ext>
                </a:extLst>
              </a:tr>
              <a:tr h="370840">
                <a:tc>
                  <a:txBody>
                    <a:bodyPr/>
                    <a:lstStyle/>
                    <a:p>
                      <a:pPr algn="ctr"/>
                      <a:r>
                        <a:rPr lang="en-GB" sz="2000" b="1"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________ </a:t>
                      </a:r>
                      <a:r>
                        <a:rPr lang="en-GB" sz="2000" b="1" dirty="0">
                          <a:solidFill>
                            <a:srgbClr val="115076"/>
                          </a:solidFill>
                        </a:rPr>
                        <a:t>pars-</a:t>
                      </a:r>
                      <a:r>
                        <a:rPr lang="en-GB" sz="2000" b="1" dirty="0" err="1">
                          <a:solidFill>
                            <a:srgbClr val="115076"/>
                          </a:solidFill>
                        </a:rPr>
                        <a:t>tu</a:t>
                      </a:r>
                      <a:r>
                        <a:rPr lang="en-GB" sz="2000" b="1" dirty="0">
                          <a:solidFill>
                            <a:srgbClr val="115076"/>
                          </a:solidFill>
                        </a:rPr>
                        <a:t> / </a:t>
                      </a:r>
                      <a:r>
                        <a:rPr lang="en-GB" sz="2000" b="1" dirty="0" err="1">
                          <a:solidFill>
                            <a:srgbClr val="115076"/>
                          </a:solidFill>
                        </a:rPr>
                        <a:t>tu</a:t>
                      </a:r>
                      <a:r>
                        <a:rPr lang="en-GB" sz="2000" b="1" dirty="0">
                          <a:solidFill>
                            <a:srgbClr val="115076"/>
                          </a:solidFill>
                        </a:rPr>
                        <a:t> pars</a:t>
                      </a:r>
                      <a:r>
                        <a:rPr lang="en-GB" sz="2000" dirty="0">
                          <a:solidFill>
                            <a:srgbClr val="115076"/>
                          </a:solidFill>
                        </a:rPr>
                        <a:t> le 21 </a:t>
                      </a:r>
                      <a:r>
                        <a:rPr lang="en-GB" sz="2000" dirty="0" err="1">
                          <a:solidFill>
                            <a:srgbClr val="115076"/>
                          </a:solidFill>
                        </a:rPr>
                        <a:t>juin</a:t>
                      </a:r>
                      <a:r>
                        <a:rPr lang="en-GB" sz="2000" dirty="0">
                          <a:solidFill>
                            <a:srgbClr val="115076"/>
                          </a:solidFill>
                        </a:rPr>
                        <a:t> ? </a:t>
                      </a:r>
                      <a:r>
                        <a:rPr lang="en-GB" sz="2000" b="0" dirty="0">
                          <a:solidFill>
                            <a:srgbClr val="115076"/>
                          </a:solidFill>
                        </a:rPr>
                        <a:t>(when)</a:t>
                      </a:r>
                    </a:p>
                  </a:txBody>
                  <a:tcPr/>
                </a:tc>
                <a:extLst>
                  <a:ext uri="{0D108BD9-81ED-4DB2-BD59-A6C34878D82A}">
                    <a16:rowId xmlns:a16="http://schemas.microsoft.com/office/drawing/2014/main" val="664931564"/>
                  </a:ext>
                </a:extLst>
              </a:tr>
            </a:tbl>
          </a:graphicData>
        </a:graphic>
      </p:graphicFrame>
      <p:sp>
        <p:nvSpPr>
          <p:cNvPr id="5" name="TextBox 4">
            <a:extLst>
              <a:ext uri="{FF2B5EF4-FFF2-40B4-BE49-F238E27FC236}">
                <a16:creationId xmlns:a16="http://schemas.microsoft.com/office/drawing/2014/main" id="{98686CCD-0134-45D8-907F-ED9E65B8AC7A}"/>
              </a:ext>
            </a:extLst>
          </p:cNvPr>
          <p:cNvSpPr txBox="1"/>
          <p:nvPr/>
        </p:nvSpPr>
        <p:spPr>
          <a:xfrm>
            <a:off x="6467994" y="1258106"/>
            <a:ext cx="4548670" cy="1123712"/>
          </a:xfrm>
          <a:prstGeom prst="wedgeRoundRectCallout">
            <a:avLst>
              <a:gd name="adj1" fmla="val -55659"/>
              <a:gd name="adj2" fmla="val 22168"/>
              <a:gd name="adj3" fmla="val 16667"/>
            </a:avLst>
          </a:prstGeom>
          <a:solidFill>
            <a:srgbClr val="115076"/>
          </a:solidFill>
          <a:ln>
            <a:solidFill>
              <a:srgbClr val="EE6000"/>
            </a:solidFill>
          </a:ln>
        </p:spPr>
        <p:txBody>
          <a:bodyPr wrap="square" rtlCol="0">
            <a:spAutoFit/>
          </a:bodyPr>
          <a:lstStyle/>
          <a:p>
            <a:pPr algn="l"/>
            <a:r>
              <a:rPr lang="en-GB" sz="2000" dirty="0">
                <a:solidFill>
                  <a:schemeClr val="bg1"/>
                </a:solidFill>
              </a:rPr>
              <a:t>Remember! The presence or absence of </a:t>
            </a:r>
            <a:r>
              <a:rPr lang="en-GB" sz="2000" b="1" dirty="0" err="1">
                <a:solidFill>
                  <a:schemeClr val="bg1"/>
                </a:solidFill>
              </a:rPr>
              <a:t>est-ce</a:t>
            </a:r>
            <a:r>
              <a:rPr lang="en-GB" sz="2000" b="1" dirty="0">
                <a:solidFill>
                  <a:schemeClr val="bg1"/>
                </a:solidFill>
              </a:rPr>
              <a:t> que </a:t>
            </a:r>
            <a:r>
              <a:rPr lang="en-GB" sz="2000" dirty="0">
                <a:solidFill>
                  <a:schemeClr val="bg1"/>
                </a:solidFill>
              </a:rPr>
              <a:t>tells you which word order is needed.</a:t>
            </a:r>
          </a:p>
        </p:txBody>
      </p:sp>
      <p:sp>
        <p:nvSpPr>
          <p:cNvPr id="12" name="Rectangle 11">
            <a:extLst>
              <a:ext uri="{FF2B5EF4-FFF2-40B4-BE49-F238E27FC236}">
                <a16:creationId xmlns:a16="http://schemas.microsoft.com/office/drawing/2014/main" id="{5B65D612-3260-48A0-AF26-1DE1772E1B90}"/>
              </a:ext>
            </a:extLst>
          </p:cNvPr>
          <p:cNvSpPr/>
          <p:nvPr/>
        </p:nvSpPr>
        <p:spPr>
          <a:xfrm>
            <a:off x="3833926" y="3605723"/>
            <a:ext cx="1604898" cy="31881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38652F-17A6-420C-8B88-D3A28DBA5275}"/>
              </a:ext>
            </a:extLst>
          </p:cNvPr>
          <p:cNvSpPr/>
          <p:nvPr/>
        </p:nvSpPr>
        <p:spPr>
          <a:xfrm>
            <a:off x="3833926" y="3985267"/>
            <a:ext cx="1604898" cy="31881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085CBAF-1586-4072-A6D7-E742F8CC6681}"/>
              </a:ext>
            </a:extLst>
          </p:cNvPr>
          <p:cNvSpPr/>
          <p:nvPr/>
        </p:nvSpPr>
        <p:spPr>
          <a:xfrm>
            <a:off x="2310251" y="4385483"/>
            <a:ext cx="1284720" cy="31312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322D5EF-A3C4-46D9-82E6-3E8AD5D38F81}"/>
              </a:ext>
            </a:extLst>
          </p:cNvPr>
          <p:cNvSpPr/>
          <p:nvPr/>
        </p:nvSpPr>
        <p:spPr>
          <a:xfrm>
            <a:off x="2299493" y="4764995"/>
            <a:ext cx="1295477" cy="368836"/>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7BAB1E3-6736-4EFF-8A77-854D1D25625A}"/>
              </a:ext>
            </a:extLst>
          </p:cNvPr>
          <p:cNvSpPr/>
          <p:nvPr/>
        </p:nvSpPr>
        <p:spPr>
          <a:xfrm>
            <a:off x="2263481" y="5197187"/>
            <a:ext cx="1057202" cy="315785"/>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A2B4431-777C-4EA3-A11B-0C2F277902C2}"/>
              </a:ext>
            </a:extLst>
          </p:cNvPr>
          <p:cNvSpPr/>
          <p:nvPr/>
        </p:nvSpPr>
        <p:spPr>
          <a:xfrm>
            <a:off x="3228622" y="5579361"/>
            <a:ext cx="1118190" cy="367850"/>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BBF1BC2-5B02-4234-B82F-350C26EC3465}"/>
              </a:ext>
            </a:extLst>
          </p:cNvPr>
          <p:cNvSpPr txBox="1"/>
          <p:nvPr/>
        </p:nvSpPr>
        <p:spPr>
          <a:xfrm>
            <a:off x="341015" y="1417142"/>
            <a:ext cx="2933816" cy="646331"/>
          </a:xfrm>
          <a:prstGeom prst="rect">
            <a:avLst/>
          </a:prstGeom>
          <a:noFill/>
        </p:spPr>
        <p:txBody>
          <a:bodyPr wrap="none" rtlCol="0">
            <a:spAutoFit/>
          </a:bodyPr>
          <a:lstStyle/>
          <a:p>
            <a:pPr algn="l"/>
            <a:r>
              <a:rPr lang="en-GB" sz="3600" b="1" dirty="0" err="1">
                <a:solidFill>
                  <a:schemeClr val="accent1">
                    <a:lumMod val="50000"/>
                  </a:schemeClr>
                </a:solidFill>
              </a:rPr>
              <a:t>Partenaire</a:t>
            </a:r>
            <a:r>
              <a:rPr lang="en-GB" sz="3600" b="1" dirty="0">
                <a:solidFill>
                  <a:schemeClr val="accent1">
                    <a:lumMod val="50000"/>
                  </a:schemeClr>
                </a:solidFill>
              </a:rPr>
              <a:t> B</a:t>
            </a:r>
          </a:p>
        </p:txBody>
      </p:sp>
    </p:spTree>
    <p:extLst>
      <p:ext uri="{BB962C8B-B14F-4D97-AF65-F5344CB8AC3E}">
        <p14:creationId xmlns:p14="http://schemas.microsoft.com/office/powerpoint/2010/main" val="425869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31532" y="50522"/>
            <a:ext cx="10515600" cy="1325563"/>
          </a:xfrm>
        </p:spPr>
        <p:txBody>
          <a:bodyPr/>
          <a:lstStyle/>
          <a:p>
            <a:pPr lvl="0">
              <a:lnSpc>
                <a:spcPct val="100000"/>
              </a:lnSpc>
              <a:spcBef>
                <a:spcPts val="0"/>
              </a:spcBef>
            </a:pPr>
            <a:r>
              <a:rPr lang="en-GB" sz="10000" b="1" dirty="0" err="1">
                <a:solidFill>
                  <a:srgbClr val="1F4E79"/>
                </a:solidFill>
                <a:latin typeface="Century Gothic" panose="020B0502020202020204" pitchFamily="34" charset="0"/>
                <a:ea typeface="+mn-ea"/>
              </a:rPr>
              <a:t>em</a:t>
            </a:r>
            <a:r>
              <a:rPr lang="en-GB" sz="10000" b="1" dirty="0">
                <a:solidFill>
                  <a:srgbClr val="1F4E79"/>
                </a:solidFill>
                <a:latin typeface="Century Gothic" panose="020B0502020202020204" pitchFamily="34" charset="0"/>
                <a:ea typeface="+mn-ea"/>
              </a:rPr>
              <a:t>/am</a:t>
            </a:r>
            <a:endParaRPr lang="en-US" sz="10000" dirty="0"/>
          </a:p>
        </p:txBody>
      </p:sp>
      <p:sp>
        <p:nvSpPr>
          <p:cNvPr id="4" name="TextBox 3"/>
          <p:cNvSpPr txBox="1"/>
          <p:nvPr/>
        </p:nvSpPr>
        <p:spPr>
          <a:xfrm>
            <a:off x="3859205" y="4406400"/>
            <a:ext cx="478528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em</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ps</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clock face">
            <a:extLst>
              <a:ext uri="{FF2B5EF4-FFF2-40B4-BE49-F238E27FC236}">
                <a16:creationId xmlns:a16="http://schemas.microsoft.com/office/drawing/2014/main" id="{2F43DEC5-253F-4814-9531-3852357420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95777" y="1483867"/>
            <a:ext cx="2604358" cy="26043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DEA961-5091-46AC-AAFF-E6927B5CB438}"/>
              </a:ext>
            </a:extLst>
          </p:cNvPr>
          <p:cNvSpPr txBox="1"/>
          <p:nvPr/>
        </p:nvSpPr>
        <p:spPr>
          <a:xfrm>
            <a:off x="4831515" y="4088225"/>
            <a:ext cx="284066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a:t>
            </a:r>
          </a:p>
        </p:txBody>
      </p:sp>
    </p:spTree>
    <p:extLst>
      <p:ext uri="{BB962C8B-B14F-4D97-AF65-F5344CB8AC3E}">
        <p14:creationId xmlns:p14="http://schemas.microsoft.com/office/powerpoint/2010/main" val="73374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Tu </a:t>
            </a:r>
            <a:r>
              <a:rPr lang="en-GB" sz="3600" b="1" dirty="0" err="1">
                <a:solidFill>
                  <a:schemeClr val="bg1"/>
                </a:solidFill>
              </a:rPr>
              <a:t>fais</a:t>
            </a:r>
            <a:r>
              <a:rPr lang="en-GB" sz="3600" b="1" dirty="0">
                <a:solidFill>
                  <a:schemeClr val="bg1"/>
                </a:solidFill>
              </a:rPr>
              <a:t> quoi ? [1]</a:t>
            </a:r>
          </a:p>
        </p:txBody>
      </p:sp>
      <p:graphicFrame>
        <p:nvGraphicFramePr>
          <p:cNvPr id="9" name="Table 6">
            <a:extLst>
              <a:ext uri="{FF2B5EF4-FFF2-40B4-BE49-F238E27FC236}">
                <a16:creationId xmlns:a16="http://schemas.microsoft.com/office/drawing/2014/main" id="{BC048C47-CE55-4AF3-8D87-BDA7D717593B}"/>
              </a:ext>
            </a:extLst>
          </p:cNvPr>
          <p:cNvGraphicFramePr>
            <a:graphicFrameLocks noGrp="1"/>
          </p:cNvGraphicFramePr>
          <p:nvPr>
            <p:extLst>
              <p:ext uri="{D42A27DB-BD31-4B8C-83A1-F6EECF244321}">
                <p14:modId xmlns:p14="http://schemas.microsoft.com/office/powerpoint/2010/main" val="178786398"/>
              </p:ext>
            </p:extLst>
          </p:nvPr>
        </p:nvGraphicFramePr>
        <p:xfrm>
          <a:off x="2136000" y="2230889"/>
          <a:ext cx="7920000" cy="277368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7200000">
                  <a:extLst>
                    <a:ext uri="{9D8B030D-6E8A-4147-A177-3AD203B41FA5}">
                      <a16:colId xmlns:a16="http://schemas.microsoft.com/office/drawing/2014/main" val="1600817978"/>
                    </a:ext>
                  </a:extLst>
                </a:gridCol>
              </a:tblGrid>
              <a:tr h="370840">
                <a:tc>
                  <a:txBody>
                    <a:bodyPr/>
                    <a:lstStyle/>
                    <a:p>
                      <a:endParaRPr lang="en-GB" sz="2000" dirty="0">
                        <a:solidFill>
                          <a:srgbClr val="115076"/>
                        </a:solidFill>
                      </a:endParaRPr>
                    </a:p>
                  </a:txBody>
                  <a:tcPr/>
                </a:tc>
                <a:tc>
                  <a:txBody>
                    <a:bodyPr/>
                    <a:lstStyle/>
                    <a:p>
                      <a:pPr algn="ctr"/>
                      <a:r>
                        <a:rPr lang="en-GB" sz="2000" dirty="0" err="1">
                          <a:solidFill>
                            <a:schemeClr val="bg1"/>
                          </a:solidFill>
                        </a:rPr>
                        <a:t>Réponses</a:t>
                      </a:r>
                      <a:endParaRPr lang="en-GB" sz="2000" dirty="0">
                        <a:solidFill>
                          <a:schemeClr val="bg1"/>
                        </a:solidFill>
                      </a:endParaRP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rgbClr val="115076"/>
                          </a:solidFill>
                        </a:rPr>
                        <a:t>1.</a:t>
                      </a:r>
                    </a:p>
                  </a:txBody>
                  <a:tcPr/>
                </a:tc>
                <a:tc>
                  <a:txBody>
                    <a:bodyPr/>
                    <a:lstStyle/>
                    <a:p>
                      <a:r>
                        <a:rPr lang="en-GB" sz="2000" dirty="0">
                          <a:solidFill>
                            <a:srgbClr val="115076"/>
                          </a:solidFill>
                        </a:rPr>
                        <a:t>Je </a:t>
                      </a:r>
                      <a:r>
                        <a:rPr lang="en-GB" sz="2000" dirty="0" err="1">
                          <a:solidFill>
                            <a:srgbClr val="115076"/>
                          </a:solidFill>
                        </a:rPr>
                        <a:t>prépare</a:t>
                      </a:r>
                      <a:r>
                        <a:rPr lang="en-GB" sz="2000" dirty="0">
                          <a:solidFill>
                            <a:srgbClr val="115076"/>
                          </a:solidFill>
                        </a:rPr>
                        <a:t> un grand déjeuner.</a:t>
                      </a:r>
                    </a:p>
                  </a:txBody>
                  <a:tcPr/>
                </a:tc>
                <a:extLst>
                  <a:ext uri="{0D108BD9-81ED-4DB2-BD59-A6C34878D82A}">
                    <a16:rowId xmlns:a16="http://schemas.microsoft.com/office/drawing/2014/main" val="1171492714"/>
                  </a:ext>
                </a:extLst>
              </a:tr>
              <a:tr h="370840">
                <a:tc>
                  <a:txBody>
                    <a:bodyPr/>
                    <a:lstStyle/>
                    <a:p>
                      <a:pPr algn="ctr"/>
                      <a:r>
                        <a:rPr lang="en-GB" sz="20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Je </a:t>
                      </a:r>
                      <a:r>
                        <a:rPr lang="en-GB" sz="2000" dirty="0" err="1">
                          <a:solidFill>
                            <a:srgbClr val="115076"/>
                          </a:solidFill>
                        </a:rPr>
                        <a:t>regarde</a:t>
                      </a:r>
                      <a:r>
                        <a:rPr lang="en-GB" sz="2000" dirty="0">
                          <a:solidFill>
                            <a:srgbClr val="115076"/>
                          </a:solidFill>
                        </a:rPr>
                        <a:t> deux </a:t>
                      </a:r>
                      <a:r>
                        <a:rPr lang="en-GB" sz="2000" dirty="0" err="1">
                          <a:solidFill>
                            <a:srgbClr val="115076"/>
                          </a:solidFill>
                        </a:rPr>
                        <a:t>événements</a:t>
                      </a:r>
                      <a:r>
                        <a:rPr lang="en-GB" sz="2000" dirty="0">
                          <a:solidFill>
                            <a:srgbClr val="115076"/>
                          </a:solidFill>
                        </a:rPr>
                        <a:t>.</a:t>
                      </a:r>
                    </a:p>
                  </a:txBody>
                  <a:tcPr/>
                </a:tc>
                <a:extLst>
                  <a:ext uri="{0D108BD9-81ED-4DB2-BD59-A6C34878D82A}">
                    <a16:rowId xmlns:a16="http://schemas.microsoft.com/office/drawing/2014/main" val="1961458278"/>
                  </a:ext>
                </a:extLst>
              </a:tr>
              <a:tr h="370840">
                <a:tc>
                  <a:txBody>
                    <a:bodyPr/>
                    <a:lstStyle/>
                    <a:p>
                      <a:pPr algn="ctr"/>
                      <a:r>
                        <a:rPr lang="en-GB" sz="2000" b="1"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Je </a:t>
                      </a:r>
                      <a:r>
                        <a:rPr lang="en-GB" sz="2000" dirty="0" err="1">
                          <a:solidFill>
                            <a:srgbClr val="115076"/>
                          </a:solidFill>
                        </a:rPr>
                        <a:t>parle</a:t>
                      </a:r>
                      <a:r>
                        <a:rPr lang="en-GB" sz="2000" dirty="0">
                          <a:solidFill>
                            <a:srgbClr val="115076"/>
                          </a:solidFill>
                        </a:rPr>
                        <a:t> </a:t>
                      </a:r>
                      <a:r>
                        <a:rPr lang="en-GB" sz="2000" dirty="0" err="1">
                          <a:solidFill>
                            <a:srgbClr val="115076"/>
                          </a:solidFill>
                        </a:rPr>
                        <a:t>français</a:t>
                      </a:r>
                      <a:r>
                        <a:rPr lang="en-GB" sz="2000" dirty="0">
                          <a:solidFill>
                            <a:srgbClr val="115076"/>
                          </a:solidFill>
                        </a:rPr>
                        <a:t>.</a:t>
                      </a:r>
                    </a:p>
                  </a:txBody>
                  <a:tcPr/>
                </a:tc>
                <a:extLst>
                  <a:ext uri="{0D108BD9-81ED-4DB2-BD59-A6C34878D82A}">
                    <a16:rowId xmlns:a16="http://schemas.microsoft.com/office/drawing/2014/main" val="2189313960"/>
                  </a:ext>
                </a:extLst>
              </a:tr>
              <a:tr h="370840">
                <a:tc>
                  <a:txBody>
                    <a:bodyPr/>
                    <a:lstStyle/>
                    <a:p>
                      <a:pPr algn="ctr"/>
                      <a:r>
                        <a:rPr lang="en-GB" sz="2000" b="1" dirty="0">
                          <a:solidFill>
                            <a:srgbClr val="115076"/>
                          </a:solidFill>
                        </a:rPr>
                        <a:t>4.</a:t>
                      </a:r>
                    </a:p>
                  </a:txBody>
                  <a:tcPr/>
                </a:tc>
                <a:tc>
                  <a:txBody>
                    <a:bodyPr/>
                    <a:lstStyle/>
                    <a:p>
                      <a:r>
                        <a:rPr lang="en-GB" sz="2000" dirty="0" err="1">
                          <a:solidFill>
                            <a:srgbClr val="115076"/>
                          </a:solidFill>
                        </a:rPr>
                        <a:t>J’aime</a:t>
                      </a:r>
                      <a:r>
                        <a:rPr lang="en-GB" sz="2000" dirty="0">
                          <a:solidFill>
                            <a:srgbClr val="115076"/>
                          </a:solidFill>
                        </a:rPr>
                        <a:t> les farces </a:t>
                      </a:r>
                      <a:r>
                        <a:rPr lang="en-GB" sz="2000" dirty="0" err="1">
                          <a:solidFill>
                            <a:srgbClr val="115076"/>
                          </a:solidFill>
                        </a:rPr>
                        <a:t>parce</a:t>
                      </a:r>
                      <a:r>
                        <a:rPr lang="en-GB" sz="2000" dirty="0">
                          <a:solidFill>
                            <a:srgbClr val="115076"/>
                          </a:solidFill>
                        </a:rPr>
                        <a:t> que </a:t>
                      </a:r>
                      <a:r>
                        <a:rPr lang="en-GB" sz="2000" dirty="0" err="1">
                          <a:solidFill>
                            <a:srgbClr val="115076"/>
                          </a:solidFill>
                        </a:rPr>
                        <a:t>c’est</a:t>
                      </a:r>
                      <a:r>
                        <a:rPr lang="en-GB" sz="2000" dirty="0">
                          <a:solidFill>
                            <a:srgbClr val="115076"/>
                          </a:solidFill>
                        </a:rPr>
                        <a:t> </a:t>
                      </a:r>
                      <a:r>
                        <a:rPr lang="en-GB" sz="2000" dirty="0" err="1">
                          <a:solidFill>
                            <a:srgbClr val="115076"/>
                          </a:solidFill>
                        </a:rPr>
                        <a:t>amusant</a:t>
                      </a:r>
                      <a:r>
                        <a:rPr lang="en-GB" sz="2000" dirty="0">
                          <a:solidFill>
                            <a:srgbClr val="115076"/>
                          </a:solidFill>
                        </a:rPr>
                        <a:t>.</a:t>
                      </a:r>
                    </a:p>
                  </a:txBody>
                  <a:tcPr/>
                </a:tc>
                <a:extLst>
                  <a:ext uri="{0D108BD9-81ED-4DB2-BD59-A6C34878D82A}">
                    <a16:rowId xmlns:a16="http://schemas.microsoft.com/office/drawing/2014/main" val="2344197191"/>
                  </a:ext>
                </a:extLst>
              </a:tr>
              <a:tr h="370840">
                <a:tc>
                  <a:txBody>
                    <a:bodyPr/>
                    <a:lstStyle/>
                    <a:p>
                      <a:pPr algn="ctr"/>
                      <a:r>
                        <a:rPr lang="en-GB" sz="2000" b="1"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Je </a:t>
                      </a:r>
                      <a:r>
                        <a:rPr lang="en-GB" sz="2000" dirty="0" err="1">
                          <a:solidFill>
                            <a:srgbClr val="115076"/>
                          </a:solidFill>
                        </a:rPr>
                        <a:t>vais</a:t>
                      </a:r>
                      <a:r>
                        <a:rPr lang="en-GB" sz="2000" dirty="0">
                          <a:solidFill>
                            <a:srgbClr val="115076"/>
                          </a:solidFill>
                        </a:rPr>
                        <a:t> à Cannes.</a:t>
                      </a:r>
                    </a:p>
                  </a:txBody>
                  <a:tcPr/>
                </a:tc>
                <a:extLst>
                  <a:ext uri="{0D108BD9-81ED-4DB2-BD59-A6C34878D82A}">
                    <a16:rowId xmlns:a16="http://schemas.microsoft.com/office/drawing/2014/main" val="1972389626"/>
                  </a:ext>
                </a:extLst>
              </a:tr>
              <a:tr h="370840">
                <a:tc>
                  <a:txBody>
                    <a:bodyPr/>
                    <a:lstStyle/>
                    <a:p>
                      <a:pPr algn="ctr"/>
                      <a:r>
                        <a:rPr lang="en-GB" sz="2000" b="1"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Je pars </a:t>
                      </a:r>
                      <a:r>
                        <a:rPr lang="en-GB" sz="2000" dirty="0" err="1">
                          <a:solidFill>
                            <a:srgbClr val="115076"/>
                          </a:solidFill>
                        </a:rPr>
                        <a:t>en</a:t>
                      </a:r>
                      <a:r>
                        <a:rPr lang="en-GB" sz="2000" dirty="0">
                          <a:solidFill>
                            <a:srgbClr val="115076"/>
                          </a:solidFill>
                        </a:rPr>
                        <a:t> retard.</a:t>
                      </a:r>
                    </a:p>
                  </a:txBody>
                  <a:tcPr/>
                </a:tc>
                <a:extLst>
                  <a:ext uri="{0D108BD9-81ED-4DB2-BD59-A6C34878D82A}">
                    <a16:rowId xmlns:a16="http://schemas.microsoft.com/office/drawing/2014/main" val="664931564"/>
                  </a:ext>
                </a:extLst>
              </a:tr>
            </a:tbl>
          </a:graphicData>
        </a:graphic>
      </p:graphicFrame>
      <p:sp>
        <p:nvSpPr>
          <p:cNvPr id="2" name="Rounded Rectangle 46">
            <a:extLst>
              <a:ext uri="{FF2B5EF4-FFF2-40B4-BE49-F238E27FC236}">
                <a16:creationId xmlns:a16="http://schemas.microsoft.com/office/drawing/2014/main" id="{71D68C7B-7A59-4086-A79A-0FDA619FAD7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28340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Tu </a:t>
            </a:r>
            <a:r>
              <a:rPr lang="en-GB" sz="3600" b="1" dirty="0" err="1">
                <a:solidFill>
                  <a:schemeClr val="bg1"/>
                </a:solidFill>
              </a:rPr>
              <a:t>fais</a:t>
            </a:r>
            <a:r>
              <a:rPr lang="en-GB" sz="3600" b="1" dirty="0">
                <a:solidFill>
                  <a:schemeClr val="bg1"/>
                </a:solidFill>
              </a:rPr>
              <a:t> quoi ? [2]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BC048C47-CE55-4AF3-8D87-BDA7D717593B}"/>
              </a:ext>
            </a:extLst>
          </p:cNvPr>
          <p:cNvGraphicFramePr>
            <a:graphicFrameLocks noGrp="1"/>
          </p:cNvGraphicFramePr>
          <p:nvPr>
            <p:extLst>
              <p:ext uri="{D42A27DB-BD31-4B8C-83A1-F6EECF244321}">
                <p14:modId xmlns:p14="http://schemas.microsoft.com/office/powerpoint/2010/main" val="1531596043"/>
              </p:ext>
            </p:extLst>
          </p:nvPr>
        </p:nvGraphicFramePr>
        <p:xfrm>
          <a:off x="336000" y="2744456"/>
          <a:ext cx="7920000" cy="277368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7200000">
                  <a:extLst>
                    <a:ext uri="{9D8B030D-6E8A-4147-A177-3AD203B41FA5}">
                      <a16:colId xmlns:a16="http://schemas.microsoft.com/office/drawing/2014/main" val="1600817978"/>
                    </a:ext>
                  </a:extLst>
                </a:gridCol>
              </a:tblGrid>
              <a:tr h="370840">
                <a:tc>
                  <a:txBody>
                    <a:bodyPr/>
                    <a:lstStyle/>
                    <a:p>
                      <a:endParaRPr lang="en-GB" sz="2000" b="1" dirty="0">
                        <a:solidFill>
                          <a:srgbClr val="115076"/>
                        </a:solidFill>
                      </a:endParaRPr>
                    </a:p>
                  </a:txBody>
                  <a:tcPr/>
                </a:tc>
                <a:tc>
                  <a:txBody>
                    <a:bodyPr/>
                    <a:lstStyle/>
                    <a:p>
                      <a:pPr algn="ctr"/>
                      <a:r>
                        <a:rPr lang="en-GB" sz="2000" dirty="0">
                          <a:solidFill>
                            <a:schemeClr val="bg1"/>
                          </a:solidFill>
                        </a:rPr>
                        <a:t>Questions</a:t>
                      </a: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rgbClr val="115076"/>
                          </a:solidFill>
                        </a:rPr>
                        <a:t>1.</a:t>
                      </a:r>
                    </a:p>
                  </a:txBody>
                  <a:tcPr/>
                </a:tc>
                <a:tc>
                  <a:txBody>
                    <a:bodyPr/>
                    <a:lstStyle/>
                    <a:p>
                      <a:endParaRPr lang="en-GB" sz="2000" dirty="0">
                        <a:solidFill>
                          <a:srgbClr val="115076"/>
                        </a:solidFill>
                      </a:endParaRPr>
                    </a:p>
                  </a:txBody>
                  <a:tcPr/>
                </a:tc>
                <a:extLst>
                  <a:ext uri="{0D108BD9-81ED-4DB2-BD59-A6C34878D82A}">
                    <a16:rowId xmlns:a16="http://schemas.microsoft.com/office/drawing/2014/main" val="1171492714"/>
                  </a:ext>
                </a:extLst>
              </a:tr>
              <a:tr h="370840">
                <a:tc>
                  <a:txBody>
                    <a:bodyPr/>
                    <a:lstStyle/>
                    <a:p>
                      <a:pPr algn="ctr"/>
                      <a:r>
                        <a:rPr lang="en-GB" sz="20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extLst>
                  <a:ext uri="{0D108BD9-81ED-4DB2-BD59-A6C34878D82A}">
                    <a16:rowId xmlns:a16="http://schemas.microsoft.com/office/drawing/2014/main" val="1961458278"/>
                  </a:ext>
                </a:extLst>
              </a:tr>
              <a:tr h="370840">
                <a:tc>
                  <a:txBody>
                    <a:bodyPr/>
                    <a:lstStyle/>
                    <a:p>
                      <a:pPr algn="ctr"/>
                      <a:r>
                        <a:rPr lang="en-GB" sz="2000" b="1"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extLst>
                  <a:ext uri="{0D108BD9-81ED-4DB2-BD59-A6C34878D82A}">
                    <a16:rowId xmlns:a16="http://schemas.microsoft.com/office/drawing/2014/main" val="2189313960"/>
                  </a:ext>
                </a:extLst>
              </a:tr>
              <a:tr h="370840">
                <a:tc>
                  <a:txBody>
                    <a:bodyPr/>
                    <a:lstStyle/>
                    <a:p>
                      <a:pPr algn="ctr"/>
                      <a:r>
                        <a:rPr lang="en-GB" sz="2000" b="1" dirty="0">
                          <a:solidFill>
                            <a:srgbClr val="115076"/>
                          </a:solidFill>
                        </a:rPr>
                        <a:t>4.</a:t>
                      </a:r>
                    </a:p>
                  </a:txBody>
                  <a:tcPr/>
                </a:tc>
                <a:tc>
                  <a:txBody>
                    <a:bodyPr/>
                    <a:lstStyle/>
                    <a:p>
                      <a:endParaRPr lang="en-GB" sz="2000" dirty="0">
                        <a:solidFill>
                          <a:srgbClr val="115076"/>
                        </a:solidFill>
                      </a:endParaRPr>
                    </a:p>
                  </a:txBody>
                  <a:tcPr/>
                </a:tc>
                <a:extLst>
                  <a:ext uri="{0D108BD9-81ED-4DB2-BD59-A6C34878D82A}">
                    <a16:rowId xmlns:a16="http://schemas.microsoft.com/office/drawing/2014/main" val="2344197191"/>
                  </a:ext>
                </a:extLst>
              </a:tr>
              <a:tr h="370840">
                <a:tc>
                  <a:txBody>
                    <a:bodyPr/>
                    <a:lstStyle/>
                    <a:p>
                      <a:pPr algn="ctr"/>
                      <a:r>
                        <a:rPr lang="en-GB" sz="2000" b="1"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extLst>
                  <a:ext uri="{0D108BD9-81ED-4DB2-BD59-A6C34878D82A}">
                    <a16:rowId xmlns:a16="http://schemas.microsoft.com/office/drawing/2014/main" val="1972389626"/>
                  </a:ext>
                </a:extLst>
              </a:tr>
              <a:tr h="370840">
                <a:tc>
                  <a:txBody>
                    <a:bodyPr/>
                    <a:lstStyle/>
                    <a:p>
                      <a:pPr algn="ctr"/>
                      <a:r>
                        <a:rPr lang="en-GB" sz="2000" b="1"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extLst>
                  <a:ext uri="{0D108BD9-81ED-4DB2-BD59-A6C34878D82A}">
                    <a16:rowId xmlns:a16="http://schemas.microsoft.com/office/drawing/2014/main" val="664931564"/>
                  </a:ext>
                </a:extLst>
              </a:tr>
            </a:tbl>
          </a:graphicData>
        </a:graphic>
      </p:graphicFrame>
      <p:sp>
        <p:nvSpPr>
          <p:cNvPr id="18" name="TextBox 17">
            <a:extLst>
              <a:ext uri="{FF2B5EF4-FFF2-40B4-BE49-F238E27FC236}">
                <a16:creationId xmlns:a16="http://schemas.microsoft.com/office/drawing/2014/main" id="{B855549C-5048-4E81-9546-3A4D5531EFB3}"/>
              </a:ext>
            </a:extLst>
          </p:cNvPr>
          <p:cNvSpPr txBox="1"/>
          <p:nvPr/>
        </p:nvSpPr>
        <p:spPr>
          <a:xfrm>
            <a:off x="1143000" y="3121733"/>
            <a:ext cx="4785284" cy="400110"/>
          </a:xfrm>
          <a:prstGeom prst="rect">
            <a:avLst/>
          </a:prstGeom>
          <a:noFill/>
        </p:spPr>
        <p:txBody>
          <a:bodyPr wrap="none" rtlCol="0">
            <a:spAutoFit/>
          </a:bodyPr>
          <a:lstStyle/>
          <a:p>
            <a:pPr algn="l"/>
            <a:r>
              <a:rPr lang="en-GB" sz="2000" b="1" dirty="0" err="1">
                <a:solidFill>
                  <a:srgbClr val="EE6000"/>
                </a:solidFill>
              </a:rPr>
              <a:t>Qu’est-ce</a:t>
            </a:r>
            <a:r>
              <a:rPr lang="en-GB" sz="2000" b="1" dirty="0">
                <a:solidFill>
                  <a:srgbClr val="EE6000"/>
                </a:solidFill>
              </a:rPr>
              <a:t> que </a:t>
            </a:r>
            <a:r>
              <a:rPr lang="en-GB" sz="2000" dirty="0">
                <a:solidFill>
                  <a:schemeClr val="accent5">
                    <a:lumMod val="50000"/>
                  </a:schemeClr>
                </a:solidFill>
              </a:rPr>
              <a:t>[</a:t>
            </a:r>
            <a:r>
              <a:rPr lang="en-GB" sz="2000" dirty="0" err="1">
                <a:solidFill>
                  <a:schemeClr val="accent5">
                    <a:lumMod val="50000"/>
                  </a:schemeClr>
                </a:solidFill>
              </a:rPr>
              <a:t>tu</a:t>
            </a:r>
            <a:r>
              <a:rPr lang="en-GB" sz="2000" dirty="0">
                <a:solidFill>
                  <a:schemeClr val="accent5">
                    <a:lumMod val="50000"/>
                  </a:schemeClr>
                </a:solidFill>
              </a:rPr>
              <a:t> </a:t>
            </a:r>
            <a:r>
              <a:rPr lang="en-GB" sz="2000" dirty="0" err="1">
                <a:solidFill>
                  <a:schemeClr val="accent5">
                    <a:lumMod val="50000"/>
                  </a:schemeClr>
                </a:solidFill>
              </a:rPr>
              <a:t>fais</a:t>
            </a:r>
            <a:r>
              <a:rPr lang="en-GB" sz="2000" dirty="0">
                <a:solidFill>
                  <a:schemeClr val="accent5">
                    <a:lumMod val="50000"/>
                  </a:schemeClr>
                </a:solidFill>
              </a:rPr>
              <a:t> le 12 </a:t>
            </a:r>
            <a:r>
              <a:rPr lang="en-GB" sz="2000" dirty="0" err="1">
                <a:solidFill>
                  <a:schemeClr val="accent5">
                    <a:lumMod val="50000"/>
                  </a:schemeClr>
                </a:solidFill>
              </a:rPr>
              <a:t>janvier</a:t>
            </a:r>
            <a:r>
              <a:rPr lang="en-GB" sz="2000" dirty="0">
                <a:solidFill>
                  <a:schemeClr val="accent5">
                    <a:lumMod val="50000"/>
                  </a:schemeClr>
                </a:solidFill>
              </a:rPr>
              <a:t> ?]</a:t>
            </a:r>
            <a:endParaRPr lang="en-GB" sz="2000" b="1" dirty="0">
              <a:solidFill>
                <a:schemeClr val="accent5">
                  <a:lumMod val="50000"/>
                </a:schemeClr>
              </a:solidFill>
            </a:endParaRPr>
          </a:p>
        </p:txBody>
      </p:sp>
      <p:sp>
        <p:nvSpPr>
          <p:cNvPr id="19" name="TextBox 18">
            <a:extLst>
              <a:ext uri="{FF2B5EF4-FFF2-40B4-BE49-F238E27FC236}">
                <a16:creationId xmlns:a16="http://schemas.microsoft.com/office/drawing/2014/main" id="{BFCE295A-EF1E-42AA-BB4B-9216EA430AAC}"/>
              </a:ext>
            </a:extLst>
          </p:cNvPr>
          <p:cNvSpPr txBox="1"/>
          <p:nvPr/>
        </p:nvSpPr>
        <p:spPr>
          <a:xfrm>
            <a:off x="1143000" y="3521843"/>
            <a:ext cx="5046574" cy="400110"/>
          </a:xfrm>
          <a:prstGeom prst="rect">
            <a:avLst/>
          </a:prstGeom>
          <a:noFill/>
        </p:spPr>
        <p:txBody>
          <a:bodyPr wrap="none" rtlCol="0">
            <a:spAutoFit/>
          </a:bodyPr>
          <a:lstStyle/>
          <a:p>
            <a:pPr algn="l"/>
            <a:r>
              <a:rPr lang="en-GB" sz="2000" b="1" dirty="0" err="1">
                <a:solidFill>
                  <a:srgbClr val="EE6000"/>
                </a:solidFill>
              </a:rPr>
              <a:t>Où</a:t>
            </a:r>
            <a:r>
              <a:rPr lang="en-GB" sz="2000" b="1" dirty="0">
                <a:solidFill>
                  <a:srgbClr val="EE6000"/>
                </a:solidFill>
              </a:rPr>
              <a:t> </a:t>
            </a:r>
            <a:r>
              <a:rPr lang="en-GB" sz="2000" b="1" dirty="0" err="1">
                <a:solidFill>
                  <a:srgbClr val="EE6000"/>
                </a:solidFill>
              </a:rPr>
              <a:t>est-ce</a:t>
            </a:r>
            <a:r>
              <a:rPr lang="en-GB" sz="2000" b="1" dirty="0">
                <a:solidFill>
                  <a:srgbClr val="EE6000"/>
                </a:solidFill>
              </a:rPr>
              <a:t> que </a:t>
            </a:r>
            <a:r>
              <a:rPr lang="en-GB" sz="2000" dirty="0">
                <a:solidFill>
                  <a:srgbClr val="203864"/>
                </a:solidFill>
              </a:rPr>
              <a:t>[</a:t>
            </a:r>
            <a:r>
              <a:rPr lang="en-GB" sz="2000" dirty="0" err="1">
                <a:solidFill>
                  <a:srgbClr val="203864"/>
                </a:solidFill>
              </a:rPr>
              <a:t>tu</a:t>
            </a:r>
            <a:r>
              <a:rPr lang="en-GB" sz="2000" dirty="0">
                <a:solidFill>
                  <a:srgbClr val="203864"/>
                </a:solidFill>
              </a:rPr>
              <a:t> passes le 27 </a:t>
            </a:r>
            <a:r>
              <a:rPr lang="en-GB" sz="2000" dirty="0" err="1">
                <a:solidFill>
                  <a:srgbClr val="203864"/>
                </a:solidFill>
              </a:rPr>
              <a:t>février</a:t>
            </a:r>
            <a:r>
              <a:rPr lang="en-GB" sz="2000" dirty="0">
                <a:solidFill>
                  <a:srgbClr val="203864"/>
                </a:solidFill>
              </a:rPr>
              <a:t> ?]</a:t>
            </a:r>
            <a:endParaRPr lang="en-GB" sz="2000" b="1" dirty="0">
              <a:solidFill>
                <a:schemeClr val="accent5">
                  <a:lumMod val="50000"/>
                </a:schemeClr>
              </a:solidFill>
            </a:endParaRPr>
          </a:p>
        </p:txBody>
      </p:sp>
      <p:sp>
        <p:nvSpPr>
          <p:cNvPr id="20" name="TextBox 19">
            <a:extLst>
              <a:ext uri="{FF2B5EF4-FFF2-40B4-BE49-F238E27FC236}">
                <a16:creationId xmlns:a16="http://schemas.microsoft.com/office/drawing/2014/main" id="{FBB652CC-E3C8-4D10-8028-75E1F2A09719}"/>
              </a:ext>
            </a:extLst>
          </p:cNvPr>
          <p:cNvSpPr txBox="1"/>
          <p:nvPr/>
        </p:nvSpPr>
        <p:spPr>
          <a:xfrm>
            <a:off x="1143000" y="3942495"/>
            <a:ext cx="5355953" cy="400110"/>
          </a:xfrm>
          <a:prstGeom prst="rect">
            <a:avLst/>
          </a:prstGeom>
          <a:noFill/>
        </p:spPr>
        <p:txBody>
          <a:bodyPr wrap="none" rtlCol="0">
            <a:spAutoFit/>
          </a:bodyPr>
          <a:lstStyle/>
          <a:p>
            <a:pPr algn="l"/>
            <a:r>
              <a:rPr lang="en-GB" sz="2000" b="1" dirty="0" err="1">
                <a:solidFill>
                  <a:srgbClr val="EE6000"/>
                </a:solidFill>
              </a:rPr>
              <a:t>Pourquoi</a:t>
            </a:r>
            <a:r>
              <a:rPr lang="en-GB" sz="2000" b="1" dirty="0">
                <a:solidFill>
                  <a:srgbClr val="EE6000"/>
                </a:solidFill>
              </a:rPr>
              <a:t> </a:t>
            </a:r>
            <a:r>
              <a:rPr lang="en-GB" sz="2000" dirty="0">
                <a:solidFill>
                  <a:srgbClr val="115076"/>
                </a:solidFill>
              </a:rPr>
              <a:t>[</a:t>
            </a:r>
            <a:r>
              <a:rPr lang="en-GB" sz="2000" dirty="0" err="1">
                <a:solidFill>
                  <a:srgbClr val="203864"/>
                </a:solidFill>
              </a:rPr>
              <a:t>étudies-tu</a:t>
            </a:r>
            <a:r>
              <a:rPr lang="en-GB" sz="2000" dirty="0">
                <a:solidFill>
                  <a:srgbClr val="203864"/>
                </a:solidFill>
              </a:rPr>
              <a:t> </a:t>
            </a:r>
            <a:r>
              <a:rPr lang="en-GB" sz="2000" dirty="0" err="1">
                <a:solidFill>
                  <a:srgbClr val="203864"/>
                </a:solidFill>
              </a:rPr>
              <a:t>l’histoire</a:t>
            </a:r>
            <a:r>
              <a:rPr lang="en-GB" sz="2000" dirty="0">
                <a:solidFill>
                  <a:srgbClr val="203864"/>
                </a:solidFill>
              </a:rPr>
              <a:t> le 20 mars ?]</a:t>
            </a:r>
            <a:endParaRPr lang="en-GB" sz="2000" b="1" dirty="0">
              <a:solidFill>
                <a:schemeClr val="accent5">
                  <a:lumMod val="50000"/>
                </a:schemeClr>
              </a:solidFill>
            </a:endParaRPr>
          </a:p>
        </p:txBody>
      </p:sp>
      <p:sp>
        <p:nvSpPr>
          <p:cNvPr id="21" name="TextBox 20">
            <a:extLst>
              <a:ext uri="{FF2B5EF4-FFF2-40B4-BE49-F238E27FC236}">
                <a16:creationId xmlns:a16="http://schemas.microsoft.com/office/drawing/2014/main" id="{727EFC60-292E-4041-8326-64B0F69A16C7}"/>
              </a:ext>
            </a:extLst>
          </p:cNvPr>
          <p:cNvSpPr txBox="1"/>
          <p:nvPr/>
        </p:nvSpPr>
        <p:spPr>
          <a:xfrm>
            <a:off x="1143000" y="4343302"/>
            <a:ext cx="4934364" cy="400110"/>
          </a:xfrm>
          <a:prstGeom prst="rect">
            <a:avLst/>
          </a:prstGeom>
          <a:noFill/>
        </p:spPr>
        <p:txBody>
          <a:bodyPr wrap="none" rtlCol="0">
            <a:spAutoFit/>
          </a:bodyPr>
          <a:lstStyle/>
          <a:p>
            <a:pPr algn="l"/>
            <a:r>
              <a:rPr lang="en-GB" sz="2000" b="1" dirty="0">
                <a:solidFill>
                  <a:srgbClr val="EE6000"/>
                </a:solidFill>
              </a:rPr>
              <a:t>Quelle phrase </a:t>
            </a:r>
            <a:r>
              <a:rPr lang="en-GB" sz="2000" dirty="0">
                <a:solidFill>
                  <a:srgbClr val="115076"/>
                </a:solidFill>
              </a:rPr>
              <a:t>[</a:t>
            </a:r>
            <a:r>
              <a:rPr lang="en-GB" sz="2000" dirty="0">
                <a:solidFill>
                  <a:srgbClr val="203864"/>
                </a:solidFill>
              </a:rPr>
              <a:t>dis-</a:t>
            </a:r>
            <a:r>
              <a:rPr lang="en-GB" sz="2000" dirty="0" err="1">
                <a:solidFill>
                  <a:srgbClr val="203864"/>
                </a:solidFill>
              </a:rPr>
              <a:t>tu</a:t>
            </a:r>
            <a:r>
              <a:rPr lang="en-GB" sz="2000" dirty="0">
                <a:solidFill>
                  <a:srgbClr val="203864"/>
                </a:solidFill>
              </a:rPr>
              <a:t> le premier </a:t>
            </a:r>
            <a:r>
              <a:rPr lang="en-GB" sz="2000" dirty="0" err="1">
                <a:solidFill>
                  <a:srgbClr val="203864"/>
                </a:solidFill>
              </a:rPr>
              <a:t>avril</a:t>
            </a:r>
            <a:r>
              <a:rPr lang="en-GB" sz="2000" dirty="0">
                <a:solidFill>
                  <a:srgbClr val="203864"/>
                </a:solidFill>
              </a:rPr>
              <a:t> ?]</a:t>
            </a:r>
            <a:endParaRPr lang="en-GB" sz="2000" b="1" dirty="0">
              <a:solidFill>
                <a:schemeClr val="accent5">
                  <a:lumMod val="50000"/>
                </a:schemeClr>
              </a:solidFill>
            </a:endParaRPr>
          </a:p>
        </p:txBody>
      </p:sp>
      <p:sp>
        <p:nvSpPr>
          <p:cNvPr id="22" name="TextBox 21">
            <a:extLst>
              <a:ext uri="{FF2B5EF4-FFF2-40B4-BE49-F238E27FC236}">
                <a16:creationId xmlns:a16="http://schemas.microsoft.com/office/drawing/2014/main" id="{3BAEDA6B-8E10-4860-AEB4-BF1D3BAE2934}"/>
              </a:ext>
            </a:extLst>
          </p:cNvPr>
          <p:cNvSpPr txBox="1"/>
          <p:nvPr/>
        </p:nvSpPr>
        <p:spPr>
          <a:xfrm>
            <a:off x="1143000" y="4743412"/>
            <a:ext cx="5176417" cy="400110"/>
          </a:xfrm>
          <a:prstGeom prst="rect">
            <a:avLst/>
          </a:prstGeom>
          <a:noFill/>
        </p:spPr>
        <p:txBody>
          <a:bodyPr wrap="none" rtlCol="0">
            <a:spAutoFit/>
          </a:bodyPr>
          <a:lstStyle/>
          <a:p>
            <a:pPr algn="l"/>
            <a:r>
              <a:rPr lang="en-GB" sz="2000" b="1" dirty="0" err="1">
                <a:solidFill>
                  <a:srgbClr val="EE6000"/>
                </a:solidFill>
              </a:rPr>
              <a:t>Combien</a:t>
            </a:r>
            <a:r>
              <a:rPr lang="en-GB" sz="2000" b="1" dirty="0">
                <a:solidFill>
                  <a:srgbClr val="EE6000"/>
                </a:solidFill>
              </a:rPr>
              <a:t> de cafés </a:t>
            </a:r>
            <a:r>
              <a:rPr lang="en-GB" sz="2000" dirty="0">
                <a:solidFill>
                  <a:srgbClr val="115076"/>
                </a:solidFill>
              </a:rPr>
              <a:t>[</a:t>
            </a:r>
            <a:r>
              <a:rPr lang="en-GB" sz="2000" dirty="0" err="1">
                <a:solidFill>
                  <a:srgbClr val="203864"/>
                </a:solidFill>
              </a:rPr>
              <a:t>visites-tu</a:t>
            </a:r>
            <a:r>
              <a:rPr lang="en-GB" sz="2000" dirty="0">
                <a:solidFill>
                  <a:srgbClr val="203864"/>
                </a:solidFill>
              </a:rPr>
              <a:t> le 11 </a:t>
            </a:r>
            <a:r>
              <a:rPr lang="en-GB" sz="2000" dirty="0" err="1">
                <a:solidFill>
                  <a:srgbClr val="203864"/>
                </a:solidFill>
              </a:rPr>
              <a:t>mai</a:t>
            </a:r>
            <a:r>
              <a:rPr lang="en-GB" sz="2000" dirty="0">
                <a:solidFill>
                  <a:srgbClr val="203864"/>
                </a:solidFill>
              </a:rPr>
              <a:t> ?]</a:t>
            </a:r>
            <a:endParaRPr lang="en-GB" sz="2000" b="1" dirty="0">
              <a:solidFill>
                <a:schemeClr val="accent5">
                  <a:lumMod val="50000"/>
                </a:schemeClr>
              </a:solidFill>
            </a:endParaRPr>
          </a:p>
        </p:txBody>
      </p:sp>
      <p:sp>
        <p:nvSpPr>
          <p:cNvPr id="23" name="TextBox 22">
            <a:extLst>
              <a:ext uri="{FF2B5EF4-FFF2-40B4-BE49-F238E27FC236}">
                <a16:creationId xmlns:a16="http://schemas.microsoft.com/office/drawing/2014/main" id="{B0415035-CB75-4980-9C08-782C7AB98DFC}"/>
              </a:ext>
            </a:extLst>
          </p:cNvPr>
          <p:cNvSpPr txBox="1"/>
          <p:nvPr/>
        </p:nvSpPr>
        <p:spPr>
          <a:xfrm>
            <a:off x="1143000" y="5105278"/>
            <a:ext cx="5282215" cy="400110"/>
          </a:xfrm>
          <a:prstGeom prst="rect">
            <a:avLst/>
          </a:prstGeom>
          <a:noFill/>
        </p:spPr>
        <p:txBody>
          <a:bodyPr wrap="none" rtlCol="0">
            <a:spAutoFit/>
          </a:bodyPr>
          <a:lstStyle/>
          <a:p>
            <a:pPr algn="l"/>
            <a:r>
              <a:rPr lang="en-GB" sz="2000" b="1" dirty="0">
                <a:solidFill>
                  <a:srgbClr val="EE6000"/>
                </a:solidFill>
              </a:rPr>
              <a:t>Comment </a:t>
            </a:r>
            <a:r>
              <a:rPr lang="en-GB" sz="2000" b="1" dirty="0" err="1">
                <a:solidFill>
                  <a:srgbClr val="EE6000"/>
                </a:solidFill>
              </a:rPr>
              <a:t>est-ce</a:t>
            </a:r>
            <a:r>
              <a:rPr lang="en-GB" sz="2000" b="1" dirty="0">
                <a:solidFill>
                  <a:srgbClr val="EE6000"/>
                </a:solidFill>
              </a:rPr>
              <a:t> que </a:t>
            </a:r>
            <a:r>
              <a:rPr lang="en-GB" sz="2000" dirty="0">
                <a:solidFill>
                  <a:srgbClr val="115076"/>
                </a:solidFill>
              </a:rPr>
              <a:t>[</a:t>
            </a:r>
            <a:r>
              <a:rPr lang="en-GB" sz="2000" dirty="0" err="1">
                <a:solidFill>
                  <a:srgbClr val="203864"/>
                </a:solidFill>
              </a:rPr>
              <a:t>tu</a:t>
            </a:r>
            <a:r>
              <a:rPr lang="en-GB" sz="2000" dirty="0">
                <a:solidFill>
                  <a:srgbClr val="203864"/>
                </a:solidFill>
              </a:rPr>
              <a:t> </a:t>
            </a:r>
            <a:r>
              <a:rPr lang="en-GB" sz="2000" dirty="0" err="1">
                <a:solidFill>
                  <a:srgbClr val="203864"/>
                </a:solidFill>
              </a:rPr>
              <a:t>dors</a:t>
            </a:r>
            <a:r>
              <a:rPr lang="en-GB" sz="2000" dirty="0">
                <a:solidFill>
                  <a:srgbClr val="203864"/>
                </a:solidFill>
              </a:rPr>
              <a:t> le 21 </a:t>
            </a:r>
            <a:r>
              <a:rPr lang="en-GB" sz="2000" dirty="0" err="1">
                <a:solidFill>
                  <a:srgbClr val="203864"/>
                </a:solidFill>
              </a:rPr>
              <a:t>juin</a:t>
            </a:r>
            <a:r>
              <a:rPr lang="en-GB" sz="2000" dirty="0">
                <a:solidFill>
                  <a:srgbClr val="203864"/>
                </a:solidFill>
              </a:rPr>
              <a:t> ?]</a:t>
            </a:r>
            <a:endParaRPr lang="en-GB" sz="2000" b="1" dirty="0">
              <a:solidFill>
                <a:schemeClr val="accent5">
                  <a:lumMod val="50000"/>
                </a:schemeClr>
              </a:solidFill>
            </a:endParaRPr>
          </a:p>
        </p:txBody>
      </p:sp>
      <p:sp>
        <p:nvSpPr>
          <p:cNvPr id="2" name="Speech Bubble: Rectangle with Corners Rounded 1">
            <a:extLst>
              <a:ext uri="{FF2B5EF4-FFF2-40B4-BE49-F238E27FC236}">
                <a16:creationId xmlns:a16="http://schemas.microsoft.com/office/drawing/2014/main" id="{F830E488-1FB6-43C3-8A32-C014DF48D45C}"/>
              </a:ext>
            </a:extLst>
          </p:cNvPr>
          <p:cNvSpPr/>
          <p:nvPr/>
        </p:nvSpPr>
        <p:spPr>
          <a:xfrm>
            <a:off x="6934529" y="269927"/>
            <a:ext cx="3123870" cy="1788129"/>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b="1" dirty="0"/>
          </a:p>
          <a:p>
            <a:pPr algn="ctr"/>
            <a:r>
              <a:rPr lang="en-GB" sz="2400" b="1" dirty="0"/>
              <a:t>Don’t say</a:t>
            </a:r>
            <a:r>
              <a:rPr lang="en-GB" sz="2400" dirty="0"/>
              <a:t> the words in brackets!</a:t>
            </a:r>
            <a:endParaRPr lang="en-GB" sz="2400" b="1" dirty="0"/>
          </a:p>
        </p:txBody>
      </p:sp>
      <p:pic>
        <p:nvPicPr>
          <p:cNvPr id="3" name="Picture 2" descr="Quiet Sign Clip Art">
            <a:extLst>
              <a:ext uri="{FF2B5EF4-FFF2-40B4-BE49-F238E27FC236}">
                <a16:creationId xmlns:a16="http://schemas.microsoft.com/office/drawing/2014/main" id="{764D11D8-32E1-4271-90E2-70C23BB7F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5813" y="416728"/>
            <a:ext cx="461302" cy="6524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DFD3A3-CBB8-4DD6-812C-FDD8BB9F30EA}"/>
              </a:ext>
            </a:extLst>
          </p:cNvPr>
          <p:cNvSpPr txBox="1"/>
          <p:nvPr/>
        </p:nvSpPr>
        <p:spPr>
          <a:xfrm>
            <a:off x="341015" y="1417142"/>
            <a:ext cx="2933816" cy="646331"/>
          </a:xfrm>
          <a:prstGeom prst="rect">
            <a:avLst/>
          </a:prstGeom>
          <a:noFill/>
        </p:spPr>
        <p:txBody>
          <a:bodyPr wrap="none" rtlCol="0">
            <a:spAutoFit/>
          </a:bodyPr>
          <a:lstStyle/>
          <a:p>
            <a:pPr algn="l"/>
            <a:r>
              <a:rPr lang="en-GB" sz="3600" b="1" dirty="0" err="1">
                <a:solidFill>
                  <a:schemeClr val="accent1">
                    <a:lumMod val="50000"/>
                  </a:schemeClr>
                </a:solidFill>
              </a:rPr>
              <a:t>Partenaire</a:t>
            </a:r>
            <a:r>
              <a:rPr lang="en-GB" sz="3600" b="1" dirty="0">
                <a:solidFill>
                  <a:schemeClr val="accent1">
                    <a:lumMod val="50000"/>
                  </a:schemeClr>
                </a:solidFill>
              </a:rPr>
              <a:t> A</a:t>
            </a:r>
          </a:p>
        </p:txBody>
      </p:sp>
    </p:spTree>
    <p:extLst>
      <p:ext uri="{BB962C8B-B14F-4D97-AF65-F5344CB8AC3E}">
        <p14:creationId xmlns:p14="http://schemas.microsoft.com/office/powerpoint/2010/main" val="1097497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Tu </a:t>
            </a:r>
            <a:r>
              <a:rPr lang="en-GB" sz="3600" b="1" dirty="0" err="1">
                <a:solidFill>
                  <a:schemeClr val="bg1"/>
                </a:solidFill>
              </a:rPr>
              <a:t>fais</a:t>
            </a:r>
            <a:r>
              <a:rPr lang="en-GB" sz="3600" b="1" dirty="0">
                <a:solidFill>
                  <a:schemeClr val="bg1"/>
                </a:solidFill>
              </a:rPr>
              <a:t> quoi ? [2]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BC048C47-CE55-4AF3-8D87-BDA7D717593B}"/>
              </a:ext>
            </a:extLst>
          </p:cNvPr>
          <p:cNvGraphicFramePr>
            <a:graphicFrameLocks noGrp="1"/>
          </p:cNvGraphicFramePr>
          <p:nvPr>
            <p:extLst>
              <p:ext uri="{D42A27DB-BD31-4B8C-83A1-F6EECF244321}">
                <p14:modId xmlns:p14="http://schemas.microsoft.com/office/powerpoint/2010/main" val="2025851560"/>
              </p:ext>
            </p:extLst>
          </p:nvPr>
        </p:nvGraphicFramePr>
        <p:xfrm>
          <a:off x="335999" y="3049256"/>
          <a:ext cx="9108626" cy="2773680"/>
        </p:xfrm>
        <a:graphic>
          <a:graphicData uri="http://schemas.openxmlformats.org/drawingml/2006/table">
            <a:tbl>
              <a:tblPr firstRow="1" bandRow="1">
                <a:tableStyleId>{21E4AEA4-8DFA-4A89-87EB-49C32662AFE0}</a:tableStyleId>
              </a:tblPr>
              <a:tblGrid>
                <a:gridCol w="828057">
                  <a:extLst>
                    <a:ext uri="{9D8B030D-6E8A-4147-A177-3AD203B41FA5}">
                      <a16:colId xmlns:a16="http://schemas.microsoft.com/office/drawing/2014/main" val="2607353726"/>
                    </a:ext>
                  </a:extLst>
                </a:gridCol>
                <a:gridCol w="8280569">
                  <a:extLst>
                    <a:ext uri="{9D8B030D-6E8A-4147-A177-3AD203B41FA5}">
                      <a16:colId xmlns:a16="http://schemas.microsoft.com/office/drawing/2014/main" val="1600817978"/>
                    </a:ext>
                  </a:extLst>
                </a:gridCol>
              </a:tblGrid>
              <a:tr h="370840">
                <a:tc>
                  <a:txBody>
                    <a:bodyPr/>
                    <a:lstStyle/>
                    <a:p>
                      <a:endParaRPr lang="en-GB" sz="2000" b="1" dirty="0">
                        <a:solidFill>
                          <a:srgbClr val="115076"/>
                        </a:solidFill>
                      </a:endParaRPr>
                    </a:p>
                  </a:txBody>
                  <a:tcPr/>
                </a:tc>
                <a:tc>
                  <a:txBody>
                    <a:bodyPr/>
                    <a:lstStyle/>
                    <a:p>
                      <a:pPr algn="ctr"/>
                      <a:r>
                        <a:rPr lang="en-GB" sz="2000" dirty="0">
                          <a:solidFill>
                            <a:schemeClr val="bg1"/>
                          </a:solidFill>
                        </a:rPr>
                        <a:t>Questions</a:t>
                      </a: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rgbClr val="115076"/>
                          </a:solidFill>
                        </a:rPr>
                        <a:t>1.</a:t>
                      </a:r>
                    </a:p>
                  </a:txBody>
                  <a:tcPr/>
                </a:tc>
                <a:tc>
                  <a:txBody>
                    <a:bodyPr/>
                    <a:lstStyle/>
                    <a:p>
                      <a:r>
                        <a:rPr lang="en-GB" sz="2000" dirty="0">
                          <a:solidFill>
                            <a:srgbClr val="115076"/>
                          </a:solidFill>
                        </a:rPr>
                        <a:t>________ </a:t>
                      </a:r>
                      <a:r>
                        <a:rPr lang="en-GB" sz="2000" b="1" dirty="0" err="1">
                          <a:solidFill>
                            <a:srgbClr val="115076"/>
                          </a:solidFill>
                        </a:rPr>
                        <a:t>fais-tu</a:t>
                      </a:r>
                      <a:r>
                        <a:rPr lang="en-GB" sz="2000" b="1" dirty="0">
                          <a:solidFill>
                            <a:srgbClr val="115076"/>
                          </a:solidFill>
                        </a:rPr>
                        <a:t> / </a:t>
                      </a:r>
                      <a:r>
                        <a:rPr lang="en-GB" sz="2000" b="1" dirty="0" err="1">
                          <a:solidFill>
                            <a:srgbClr val="115076"/>
                          </a:solidFill>
                        </a:rPr>
                        <a:t>tu</a:t>
                      </a:r>
                      <a:r>
                        <a:rPr lang="en-GB" sz="2000" b="1" dirty="0">
                          <a:solidFill>
                            <a:srgbClr val="115076"/>
                          </a:solidFill>
                        </a:rPr>
                        <a:t> </a:t>
                      </a:r>
                      <a:r>
                        <a:rPr lang="en-GB" sz="2000" b="1" dirty="0" err="1">
                          <a:solidFill>
                            <a:srgbClr val="115076"/>
                          </a:solidFill>
                        </a:rPr>
                        <a:t>fais</a:t>
                      </a:r>
                      <a:r>
                        <a:rPr lang="en-GB" sz="2000" b="1" dirty="0">
                          <a:solidFill>
                            <a:srgbClr val="115076"/>
                          </a:solidFill>
                        </a:rPr>
                        <a:t> </a:t>
                      </a:r>
                      <a:r>
                        <a:rPr lang="en-GB" sz="2000" dirty="0">
                          <a:solidFill>
                            <a:srgbClr val="115076"/>
                          </a:solidFill>
                        </a:rPr>
                        <a:t>le 12 </a:t>
                      </a:r>
                      <a:r>
                        <a:rPr lang="en-GB" sz="2000" dirty="0" err="1">
                          <a:solidFill>
                            <a:srgbClr val="115076"/>
                          </a:solidFill>
                        </a:rPr>
                        <a:t>janvier</a:t>
                      </a:r>
                      <a:r>
                        <a:rPr lang="en-GB" sz="2000" dirty="0">
                          <a:solidFill>
                            <a:srgbClr val="115076"/>
                          </a:solidFill>
                        </a:rPr>
                        <a:t> ? </a:t>
                      </a:r>
                      <a:r>
                        <a:rPr lang="en-GB" sz="2000" b="0" dirty="0">
                          <a:solidFill>
                            <a:srgbClr val="115076"/>
                          </a:solidFill>
                        </a:rPr>
                        <a:t>(what)</a:t>
                      </a:r>
                    </a:p>
                  </a:txBody>
                  <a:tcPr/>
                </a:tc>
                <a:extLst>
                  <a:ext uri="{0D108BD9-81ED-4DB2-BD59-A6C34878D82A}">
                    <a16:rowId xmlns:a16="http://schemas.microsoft.com/office/drawing/2014/main" val="1171492714"/>
                  </a:ext>
                </a:extLst>
              </a:tr>
              <a:tr h="370840">
                <a:tc>
                  <a:txBody>
                    <a:bodyPr/>
                    <a:lstStyle/>
                    <a:p>
                      <a:pPr algn="ctr"/>
                      <a:r>
                        <a:rPr lang="en-GB" sz="20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________ </a:t>
                      </a:r>
                      <a:r>
                        <a:rPr lang="en-GB" sz="2000" b="1" dirty="0">
                          <a:solidFill>
                            <a:srgbClr val="115076"/>
                          </a:solidFill>
                        </a:rPr>
                        <a:t>passes-</a:t>
                      </a:r>
                      <a:r>
                        <a:rPr lang="en-GB" sz="2000" b="1" dirty="0" err="1">
                          <a:solidFill>
                            <a:srgbClr val="115076"/>
                          </a:solidFill>
                        </a:rPr>
                        <a:t>tu</a:t>
                      </a:r>
                      <a:r>
                        <a:rPr lang="en-GB" sz="2000" b="1" dirty="0">
                          <a:solidFill>
                            <a:srgbClr val="115076"/>
                          </a:solidFill>
                        </a:rPr>
                        <a:t> / </a:t>
                      </a:r>
                      <a:r>
                        <a:rPr lang="en-GB" sz="2000" b="1" dirty="0" err="1">
                          <a:solidFill>
                            <a:srgbClr val="115076"/>
                          </a:solidFill>
                        </a:rPr>
                        <a:t>tu</a:t>
                      </a:r>
                      <a:r>
                        <a:rPr lang="en-GB" sz="2000" b="1" dirty="0">
                          <a:solidFill>
                            <a:srgbClr val="115076"/>
                          </a:solidFill>
                        </a:rPr>
                        <a:t> passes </a:t>
                      </a:r>
                      <a:r>
                        <a:rPr lang="en-GB" sz="2000" dirty="0">
                          <a:solidFill>
                            <a:srgbClr val="115076"/>
                          </a:solidFill>
                        </a:rPr>
                        <a:t>le 27 </a:t>
                      </a:r>
                      <a:r>
                        <a:rPr lang="en-GB" sz="2000" dirty="0" err="1">
                          <a:solidFill>
                            <a:srgbClr val="115076"/>
                          </a:solidFill>
                        </a:rPr>
                        <a:t>février</a:t>
                      </a:r>
                      <a:r>
                        <a:rPr lang="en-GB" sz="2000" dirty="0">
                          <a:solidFill>
                            <a:srgbClr val="115076"/>
                          </a:solidFill>
                        </a:rPr>
                        <a:t> ? </a:t>
                      </a:r>
                      <a:r>
                        <a:rPr lang="en-GB" sz="2000" b="0" dirty="0">
                          <a:solidFill>
                            <a:srgbClr val="115076"/>
                          </a:solidFill>
                        </a:rPr>
                        <a:t>(where)</a:t>
                      </a:r>
                    </a:p>
                  </a:txBody>
                  <a:tcPr/>
                </a:tc>
                <a:extLst>
                  <a:ext uri="{0D108BD9-81ED-4DB2-BD59-A6C34878D82A}">
                    <a16:rowId xmlns:a16="http://schemas.microsoft.com/office/drawing/2014/main" val="1961458278"/>
                  </a:ext>
                </a:extLst>
              </a:tr>
              <a:tr h="370840">
                <a:tc>
                  <a:txBody>
                    <a:bodyPr/>
                    <a:lstStyle/>
                    <a:p>
                      <a:pPr algn="ctr"/>
                      <a:r>
                        <a:rPr lang="en-GB" sz="2000" b="1"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________ </a:t>
                      </a:r>
                      <a:r>
                        <a:rPr lang="en-GB" sz="2000" b="1" dirty="0" err="1">
                          <a:solidFill>
                            <a:srgbClr val="115076"/>
                          </a:solidFill>
                        </a:rPr>
                        <a:t>étudies-tu</a:t>
                      </a:r>
                      <a:r>
                        <a:rPr lang="en-GB" sz="2000" b="1" dirty="0">
                          <a:solidFill>
                            <a:srgbClr val="115076"/>
                          </a:solidFill>
                        </a:rPr>
                        <a:t> / </a:t>
                      </a:r>
                      <a:r>
                        <a:rPr lang="en-GB" sz="2000" b="1" dirty="0" err="1">
                          <a:solidFill>
                            <a:srgbClr val="115076"/>
                          </a:solidFill>
                        </a:rPr>
                        <a:t>tu</a:t>
                      </a:r>
                      <a:r>
                        <a:rPr lang="en-GB" sz="2000" b="1" dirty="0">
                          <a:solidFill>
                            <a:srgbClr val="115076"/>
                          </a:solidFill>
                        </a:rPr>
                        <a:t> </a:t>
                      </a:r>
                      <a:r>
                        <a:rPr lang="en-GB" sz="2000" b="1" dirty="0" err="1">
                          <a:solidFill>
                            <a:srgbClr val="115076"/>
                          </a:solidFill>
                        </a:rPr>
                        <a:t>étudies</a:t>
                      </a:r>
                      <a:r>
                        <a:rPr lang="en-GB" sz="2000" b="1" dirty="0">
                          <a:solidFill>
                            <a:srgbClr val="115076"/>
                          </a:solidFill>
                        </a:rPr>
                        <a:t> </a:t>
                      </a:r>
                      <a:r>
                        <a:rPr lang="en-GB" sz="2000" dirty="0" err="1">
                          <a:solidFill>
                            <a:srgbClr val="115076"/>
                          </a:solidFill>
                        </a:rPr>
                        <a:t>l’histoire</a:t>
                      </a:r>
                      <a:r>
                        <a:rPr lang="en-GB" sz="2000" dirty="0">
                          <a:solidFill>
                            <a:srgbClr val="115076"/>
                          </a:solidFill>
                        </a:rPr>
                        <a:t> le 20 mars ? </a:t>
                      </a:r>
                      <a:r>
                        <a:rPr lang="en-GB" sz="2000" b="0" dirty="0">
                          <a:solidFill>
                            <a:srgbClr val="115076"/>
                          </a:solidFill>
                        </a:rPr>
                        <a:t>(why)</a:t>
                      </a:r>
                    </a:p>
                  </a:txBody>
                  <a:tcPr/>
                </a:tc>
                <a:extLst>
                  <a:ext uri="{0D108BD9-81ED-4DB2-BD59-A6C34878D82A}">
                    <a16:rowId xmlns:a16="http://schemas.microsoft.com/office/drawing/2014/main" val="2189313960"/>
                  </a:ext>
                </a:extLst>
              </a:tr>
              <a:tr h="370840">
                <a:tc>
                  <a:txBody>
                    <a:bodyPr/>
                    <a:lstStyle/>
                    <a:p>
                      <a:pPr algn="ctr"/>
                      <a:r>
                        <a:rPr lang="en-GB" sz="2000" b="1" dirty="0">
                          <a:solidFill>
                            <a:srgbClr val="115076"/>
                          </a:solidFill>
                        </a:rPr>
                        <a:t>4.</a:t>
                      </a:r>
                    </a:p>
                  </a:txBody>
                  <a:tcPr/>
                </a:tc>
                <a:tc>
                  <a:txBody>
                    <a:bodyPr/>
                    <a:lstStyle/>
                    <a:p>
                      <a:r>
                        <a:rPr lang="en-GB" sz="2000" dirty="0">
                          <a:solidFill>
                            <a:srgbClr val="115076"/>
                          </a:solidFill>
                        </a:rPr>
                        <a:t>________ </a:t>
                      </a:r>
                      <a:r>
                        <a:rPr lang="en-GB" sz="2000" b="1" dirty="0">
                          <a:solidFill>
                            <a:srgbClr val="115076"/>
                          </a:solidFill>
                        </a:rPr>
                        <a:t>dis-</a:t>
                      </a:r>
                      <a:r>
                        <a:rPr lang="en-GB" sz="2000" b="1" dirty="0" err="1">
                          <a:solidFill>
                            <a:srgbClr val="115076"/>
                          </a:solidFill>
                        </a:rPr>
                        <a:t>tu</a:t>
                      </a:r>
                      <a:r>
                        <a:rPr lang="en-GB" sz="2000" b="1" dirty="0">
                          <a:solidFill>
                            <a:srgbClr val="115076"/>
                          </a:solidFill>
                        </a:rPr>
                        <a:t> / </a:t>
                      </a:r>
                      <a:r>
                        <a:rPr lang="en-GB" sz="2000" b="1" dirty="0" err="1">
                          <a:solidFill>
                            <a:srgbClr val="115076"/>
                          </a:solidFill>
                        </a:rPr>
                        <a:t>tu</a:t>
                      </a:r>
                      <a:r>
                        <a:rPr lang="en-GB" sz="2000" b="1" dirty="0">
                          <a:solidFill>
                            <a:srgbClr val="115076"/>
                          </a:solidFill>
                        </a:rPr>
                        <a:t> dis </a:t>
                      </a:r>
                      <a:r>
                        <a:rPr lang="en-GB" sz="2000" dirty="0">
                          <a:solidFill>
                            <a:srgbClr val="115076"/>
                          </a:solidFill>
                        </a:rPr>
                        <a:t>le premier </a:t>
                      </a:r>
                      <a:r>
                        <a:rPr lang="en-GB" sz="2000" dirty="0" err="1">
                          <a:solidFill>
                            <a:srgbClr val="115076"/>
                          </a:solidFill>
                        </a:rPr>
                        <a:t>avril</a:t>
                      </a:r>
                      <a:r>
                        <a:rPr lang="en-GB" sz="2000" dirty="0">
                          <a:solidFill>
                            <a:srgbClr val="115076"/>
                          </a:solidFill>
                        </a:rPr>
                        <a:t> ? </a:t>
                      </a:r>
                      <a:r>
                        <a:rPr lang="en-GB" sz="2000" b="0" dirty="0">
                          <a:solidFill>
                            <a:srgbClr val="115076"/>
                          </a:solidFill>
                        </a:rPr>
                        <a:t>(which sentence)</a:t>
                      </a:r>
                    </a:p>
                  </a:txBody>
                  <a:tcPr/>
                </a:tc>
                <a:extLst>
                  <a:ext uri="{0D108BD9-81ED-4DB2-BD59-A6C34878D82A}">
                    <a16:rowId xmlns:a16="http://schemas.microsoft.com/office/drawing/2014/main" val="2344197191"/>
                  </a:ext>
                </a:extLst>
              </a:tr>
              <a:tr h="370840">
                <a:tc>
                  <a:txBody>
                    <a:bodyPr/>
                    <a:lstStyle/>
                    <a:p>
                      <a:pPr algn="ctr"/>
                      <a:r>
                        <a:rPr lang="en-GB" sz="2000" b="1"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________ </a:t>
                      </a:r>
                      <a:r>
                        <a:rPr lang="en-GB" sz="2000" b="1" dirty="0" err="1">
                          <a:solidFill>
                            <a:srgbClr val="115076"/>
                          </a:solidFill>
                        </a:rPr>
                        <a:t>visites-tu</a:t>
                      </a:r>
                      <a:r>
                        <a:rPr lang="en-GB" sz="2000" b="1" dirty="0">
                          <a:solidFill>
                            <a:srgbClr val="115076"/>
                          </a:solidFill>
                        </a:rPr>
                        <a:t> / </a:t>
                      </a:r>
                      <a:r>
                        <a:rPr lang="en-GB" sz="2000" b="1" dirty="0" err="1">
                          <a:solidFill>
                            <a:srgbClr val="115076"/>
                          </a:solidFill>
                        </a:rPr>
                        <a:t>tu</a:t>
                      </a:r>
                      <a:r>
                        <a:rPr lang="en-GB" sz="2000" b="1" dirty="0">
                          <a:solidFill>
                            <a:srgbClr val="115076"/>
                          </a:solidFill>
                        </a:rPr>
                        <a:t> </a:t>
                      </a:r>
                      <a:r>
                        <a:rPr lang="en-GB" sz="2000" b="1" dirty="0" err="1">
                          <a:solidFill>
                            <a:srgbClr val="115076"/>
                          </a:solidFill>
                        </a:rPr>
                        <a:t>visites</a:t>
                      </a:r>
                      <a:r>
                        <a:rPr lang="en-GB" sz="2000" b="1" dirty="0">
                          <a:solidFill>
                            <a:srgbClr val="115076"/>
                          </a:solidFill>
                        </a:rPr>
                        <a:t> </a:t>
                      </a:r>
                      <a:r>
                        <a:rPr lang="en-GB" sz="2000" dirty="0">
                          <a:solidFill>
                            <a:srgbClr val="115076"/>
                          </a:solidFill>
                        </a:rPr>
                        <a:t>le 11 </a:t>
                      </a:r>
                      <a:r>
                        <a:rPr lang="en-GB" sz="2000" dirty="0" err="1">
                          <a:solidFill>
                            <a:srgbClr val="115076"/>
                          </a:solidFill>
                        </a:rPr>
                        <a:t>mai</a:t>
                      </a:r>
                      <a:r>
                        <a:rPr lang="en-GB" sz="2000" dirty="0">
                          <a:solidFill>
                            <a:srgbClr val="115076"/>
                          </a:solidFill>
                        </a:rPr>
                        <a:t> ? </a:t>
                      </a:r>
                      <a:r>
                        <a:rPr lang="en-GB" sz="2000" b="0" dirty="0">
                          <a:solidFill>
                            <a:srgbClr val="115076"/>
                          </a:solidFill>
                        </a:rPr>
                        <a:t>(how many cafés)</a:t>
                      </a:r>
                    </a:p>
                  </a:txBody>
                  <a:tcPr/>
                </a:tc>
                <a:extLst>
                  <a:ext uri="{0D108BD9-81ED-4DB2-BD59-A6C34878D82A}">
                    <a16:rowId xmlns:a16="http://schemas.microsoft.com/office/drawing/2014/main" val="1972389626"/>
                  </a:ext>
                </a:extLst>
              </a:tr>
              <a:tr h="247246">
                <a:tc>
                  <a:txBody>
                    <a:bodyPr/>
                    <a:lstStyle/>
                    <a:p>
                      <a:pPr algn="ctr"/>
                      <a:r>
                        <a:rPr lang="en-GB" sz="2000" b="1"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________ </a:t>
                      </a:r>
                      <a:r>
                        <a:rPr lang="en-GB" sz="2000" b="1" dirty="0" err="1">
                          <a:solidFill>
                            <a:srgbClr val="115076"/>
                          </a:solidFill>
                        </a:rPr>
                        <a:t>dors-tu</a:t>
                      </a:r>
                      <a:r>
                        <a:rPr lang="en-GB" sz="2000" b="1" dirty="0">
                          <a:solidFill>
                            <a:srgbClr val="115076"/>
                          </a:solidFill>
                        </a:rPr>
                        <a:t> / </a:t>
                      </a:r>
                      <a:r>
                        <a:rPr lang="en-GB" sz="2000" b="1" dirty="0" err="1">
                          <a:solidFill>
                            <a:srgbClr val="115076"/>
                          </a:solidFill>
                        </a:rPr>
                        <a:t>tu</a:t>
                      </a:r>
                      <a:r>
                        <a:rPr lang="en-GB" sz="2000" b="1" dirty="0">
                          <a:solidFill>
                            <a:srgbClr val="115076"/>
                          </a:solidFill>
                        </a:rPr>
                        <a:t> </a:t>
                      </a:r>
                      <a:r>
                        <a:rPr lang="en-GB" sz="2000" b="1" dirty="0" err="1">
                          <a:solidFill>
                            <a:srgbClr val="115076"/>
                          </a:solidFill>
                        </a:rPr>
                        <a:t>dors</a:t>
                      </a:r>
                      <a:r>
                        <a:rPr lang="en-GB" sz="2000" b="1" dirty="0">
                          <a:solidFill>
                            <a:srgbClr val="115076"/>
                          </a:solidFill>
                        </a:rPr>
                        <a:t> </a:t>
                      </a:r>
                      <a:r>
                        <a:rPr lang="en-GB" sz="2000" dirty="0">
                          <a:solidFill>
                            <a:srgbClr val="115076"/>
                          </a:solidFill>
                        </a:rPr>
                        <a:t>le 21 </a:t>
                      </a:r>
                      <a:r>
                        <a:rPr lang="en-GB" sz="2000" dirty="0" err="1">
                          <a:solidFill>
                            <a:srgbClr val="115076"/>
                          </a:solidFill>
                        </a:rPr>
                        <a:t>juin</a:t>
                      </a:r>
                      <a:r>
                        <a:rPr lang="en-GB" sz="2000" dirty="0">
                          <a:solidFill>
                            <a:srgbClr val="115076"/>
                          </a:solidFill>
                        </a:rPr>
                        <a:t> ? </a:t>
                      </a:r>
                      <a:r>
                        <a:rPr lang="en-GB" sz="2000" b="0" dirty="0">
                          <a:solidFill>
                            <a:srgbClr val="115076"/>
                          </a:solidFill>
                        </a:rPr>
                        <a:t>(how)</a:t>
                      </a:r>
                    </a:p>
                  </a:txBody>
                  <a:tcPr/>
                </a:tc>
                <a:extLst>
                  <a:ext uri="{0D108BD9-81ED-4DB2-BD59-A6C34878D82A}">
                    <a16:rowId xmlns:a16="http://schemas.microsoft.com/office/drawing/2014/main" val="664931564"/>
                  </a:ext>
                </a:extLst>
              </a:tr>
            </a:tbl>
          </a:graphicData>
        </a:graphic>
      </p:graphicFrame>
      <p:sp>
        <p:nvSpPr>
          <p:cNvPr id="3" name="TextBox 2">
            <a:extLst>
              <a:ext uri="{FF2B5EF4-FFF2-40B4-BE49-F238E27FC236}">
                <a16:creationId xmlns:a16="http://schemas.microsoft.com/office/drawing/2014/main" id="{CC9D6FCB-841C-4737-9D59-0B3776DE4135}"/>
              </a:ext>
            </a:extLst>
          </p:cNvPr>
          <p:cNvSpPr txBox="1"/>
          <p:nvPr/>
        </p:nvSpPr>
        <p:spPr>
          <a:xfrm>
            <a:off x="6467994" y="1258106"/>
            <a:ext cx="4548670" cy="1123712"/>
          </a:xfrm>
          <a:prstGeom prst="wedgeRoundRectCallout">
            <a:avLst>
              <a:gd name="adj1" fmla="val -55659"/>
              <a:gd name="adj2" fmla="val 22168"/>
              <a:gd name="adj3" fmla="val 16667"/>
            </a:avLst>
          </a:prstGeom>
          <a:solidFill>
            <a:srgbClr val="115076"/>
          </a:solidFill>
          <a:ln>
            <a:solidFill>
              <a:srgbClr val="EE6000"/>
            </a:solidFill>
          </a:ln>
        </p:spPr>
        <p:txBody>
          <a:bodyPr wrap="square" rtlCol="0">
            <a:spAutoFit/>
          </a:bodyPr>
          <a:lstStyle/>
          <a:p>
            <a:pPr algn="l"/>
            <a:r>
              <a:rPr lang="en-GB" sz="2000" dirty="0">
                <a:solidFill>
                  <a:schemeClr val="bg1"/>
                </a:solidFill>
              </a:rPr>
              <a:t>Remember! The presence or nascence of </a:t>
            </a:r>
            <a:r>
              <a:rPr lang="en-GB" sz="2000" b="1" dirty="0" err="1">
                <a:solidFill>
                  <a:schemeClr val="bg1"/>
                </a:solidFill>
              </a:rPr>
              <a:t>est-ce</a:t>
            </a:r>
            <a:r>
              <a:rPr lang="en-GB" sz="2000" b="1" dirty="0">
                <a:solidFill>
                  <a:schemeClr val="bg1"/>
                </a:solidFill>
              </a:rPr>
              <a:t> que </a:t>
            </a:r>
            <a:r>
              <a:rPr lang="en-GB" sz="2000" dirty="0">
                <a:solidFill>
                  <a:schemeClr val="bg1"/>
                </a:solidFill>
              </a:rPr>
              <a:t>tells you which word order is needed.</a:t>
            </a:r>
          </a:p>
        </p:txBody>
      </p:sp>
      <p:sp>
        <p:nvSpPr>
          <p:cNvPr id="13" name="Rectangle 12">
            <a:extLst>
              <a:ext uri="{FF2B5EF4-FFF2-40B4-BE49-F238E27FC236}">
                <a16:creationId xmlns:a16="http://schemas.microsoft.com/office/drawing/2014/main" id="{15107EDE-E8FE-436A-AD1C-F611F3F39D7B}"/>
              </a:ext>
            </a:extLst>
          </p:cNvPr>
          <p:cNvSpPr/>
          <p:nvPr/>
        </p:nvSpPr>
        <p:spPr>
          <a:xfrm>
            <a:off x="2309386" y="3500216"/>
            <a:ext cx="955595" cy="316282"/>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38CD4C3-CCD1-4813-93C8-F457949F296B}"/>
              </a:ext>
            </a:extLst>
          </p:cNvPr>
          <p:cNvSpPr/>
          <p:nvPr/>
        </p:nvSpPr>
        <p:spPr>
          <a:xfrm>
            <a:off x="2350512" y="3860659"/>
            <a:ext cx="1341292" cy="31881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221D4EC-E4DD-4037-A6E6-1248778414A2}"/>
              </a:ext>
            </a:extLst>
          </p:cNvPr>
          <p:cNvSpPr/>
          <p:nvPr/>
        </p:nvSpPr>
        <p:spPr>
          <a:xfrm>
            <a:off x="3609044" y="4316673"/>
            <a:ext cx="1449166" cy="25186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993238F-D742-4835-84B1-0D5A85633DDE}"/>
              </a:ext>
            </a:extLst>
          </p:cNvPr>
          <p:cNvSpPr/>
          <p:nvPr/>
        </p:nvSpPr>
        <p:spPr>
          <a:xfrm>
            <a:off x="3021158" y="4657620"/>
            <a:ext cx="919017" cy="31881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AD37B66-06EB-4584-A849-4DCD527EEE90}"/>
              </a:ext>
            </a:extLst>
          </p:cNvPr>
          <p:cNvSpPr/>
          <p:nvPr/>
        </p:nvSpPr>
        <p:spPr>
          <a:xfrm>
            <a:off x="3454400" y="5074812"/>
            <a:ext cx="1273015" cy="316282"/>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845C681-3A17-451D-87EE-32F0EFFAB10A}"/>
              </a:ext>
            </a:extLst>
          </p:cNvPr>
          <p:cNvSpPr/>
          <p:nvPr/>
        </p:nvSpPr>
        <p:spPr>
          <a:xfrm>
            <a:off x="2348569" y="5471258"/>
            <a:ext cx="1105831" cy="31881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D66624F-25E9-43E3-B6E1-AA644940586E}"/>
              </a:ext>
            </a:extLst>
          </p:cNvPr>
          <p:cNvSpPr txBox="1"/>
          <p:nvPr/>
        </p:nvSpPr>
        <p:spPr>
          <a:xfrm>
            <a:off x="341015" y="1417142"/>
            <a:ext cx="2933816" cy="646331"/>
          </a:xfrm>
          <a:prstGeom prst="rect">
            <a:avLst/>
          </a:prstGeom>
          <a:noFill/>
        </p:spPr>
        <p:txBody>
          <a:bodyPr wrap="none" rtlCol="0">
            <a:spAutoFit/>
          </a:bodyPr>
          <a:lstStyle/>
          <a:p>
            <a:pPr algn="l"/>
            <a:r>
              <a:rPr lang="en-GB" sz="3600" b="1" dirty="0" err="1">
                <a:solidFill>
                  <a:schemeClr val="accent1">
                    <a:lumMod val="50000"/>
                  </a:schemeClr>
                </a:solidFill>
              </a:rPr>
              <a:t>Partenaire</a:t>
            </a:r>
            <a:r>
              <a:rPr lang="en-GB" sz="3600" b="1" dirty="0">
                <a:solidFill>
                  <a:schemeClr val="accent1">
                    <a:lumMod val="50000"/>
                  </a:schemeClr>
                </a:solidFill>
              </a:rPr>
              <a:t> B</a:t>
            </a:r>
          </a:p>
        </p:txBody>
      </p:sp>
    </p:spTree>
    <p:extLst>
      <p:ext uri="{BB962C8B-B14F-4D97-AF65-F5344CB8AC3E}">
        <p14:creationId xmlns:p14="http://schemas.microsoft.com/office/powerpoint/2010/main" val="397664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Tu </a:t>
            </a:r>
            <a:r>
              <a:rPr lang="en-GB" sz="3600" b="1" dirty="0" err="1">
                <a:solidFill>
                  <a:schemeClr val="bg1"/>
                </a:solidFill>
              </a:rPr>
              <a:t>fais</a:t>
            </a:r>
            <a:r>
              <a:rPr lang="en-GB" sz="3600" b="1" dirty="0">
                <a:solidFill>
                  <a:schemeClr val="bg1"/>
                </a:solidFill>
              </a:rPr>
              <a:t> quoi ? [2]</a:t>
            </a:r>
          </a:p>
        </p:txBody>
      </p:sp>
      <p:graphicFrame>
        <p:nvGraphicFramePr>
          <p:cNvPr id="9" name="Table 6">
            <a:extLst>
              <a:ext uri="{FF2B5EF4-FFF2-40B4-BE49-F238E27FC236}">
                <a16:creationId xmlns:a16="http://schemas.microsoft.com/office/drawing/2014/main" id="{BC048C47-CE55-4AF3-8D87-BDA7D717593B}"/>
              </a:ext>
            </a:extLst>
          </p:cNvPr>
          <p:cNvGraphicFramePr>
            <a:graphicFrameLocks noGrp="1"/>
          </p:cNvGraphicFramePr>
          <p:nvPr>
            <p:extLst>
              <p:ext uri="{D42A27DB-BD31-4B8C-83A1-F6EECF244321}">
                <p14:modId xmlns:p14="http://schemas.microsoft.com/office/powerpoint/2010/main" val="2157327501"/>
              </p:ext>
            </p:extLst>
          </p:nvPr>
        </p:nvGraphicFramePr>
        <p:xfrm>
          <a:off x="2136000" y="2268467"/>
          <a:ext cx="7920000" cy="277368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7200000">
                  <a:extLst>
                    <a:ext uri="{9D8B030D-6E8A-4147-A177-3AD203B41FA5}">
                      <a16:colId xmlns:a16="http://schemas.microsoft.com/office/drawing/2014/main" val="1600817978"/>
                    </a:ext>
                  </a:extLst>
                </a:gridCol>
              </a:tblGrid>
              <a:tr h="370840">
                <a:tc>
                  <a:txBody>
                    <a:bodyPr/>
                    <a:lstStyle/>
                    <a:p>
                      <a:endParaRPr lang="en-GB" sz="2000" b="1" dirty="0">
                        <a:solidFill>
                          <a:srgbClr val="115076"/>
                        </a:solidFill>
                      </a:endParaRPr>
                    </a:p>
                  </a:txBody>
                  <a:tcPr/>
                </a:tc>
                <a:tc>
                  <a:txBody>
                    <a:bodyPr/>
                    <a:lstStyle/>
                    <a:p>
                      <a:pPr algn="ctr"/>
                      <a:r>
                        <a:rPr lang="en-GB" sz="2000" dirty="0" err="1">
                          <a:solidFill>
                            <a:schemeClr val="bg1"/>
                          </a:solidFill>
                        </a:rPr>
                        <a:t>Réponses</a:t>
                      </a:r>
                      <a:endParaRPr lang="en-GB" sz="2000" dirty="0">
                        <a:solidFill>
                          <a:schemeClr val="bg1"/>
                        </a:solidFill>
                      </a:endParaRP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rgbClr val="115076"/>
                          </a:solidFill>
                        </a:rPr>
                        <a:t>1.</a:t>
                      </a:r>
                    </a:p>
                  </a:txBody>
                  <a:tcPr/>
                </a:tc>
                <a:tc>
                  <a:txBody>
                    <a:bodyPr/>
                    <a:lstStyle/>
                    <a:p>
                      <a:r>
                        <a:rPr lang="en-GB" sz="2000" dirty="0">
                          <a:solidFill>
                            <a:srgbClr val="115076"/>
                          </a:solidFill>
                        </a:rPr>
                        <a:t>Je </a:t>
                      </a:r>
                      <a:r>
                        <a:rPr lang="en-GB" sz="2000" dirty="0" err="1">
                          <a:solidFill>
                            <a:srgbClr val="115076"/>
                          </a:solidFill>
                        </a:rPr>
                        <a:t>fais</a:t>
                      </a:r>
                      <a:r>
                        <a:rPr lang="en-GB" sz="2000" dirty="0">
                          <a:solidFill>
                            <a:srgbClr val="115076"/>
                          </a:solidFill>
                        </a:rPr>
                        <a:t> </a:t>
                      </a:r>
                      <a:r>
                        <a:rPr lang="en-GB" sz="2000" dirty="0" err="1">
                          <a:solidFill>
                            <a:srgbClr val="115076"/>
                          </a:solidFill>
                        </a:rPr>
                        <a:t>une</a:t>
                      </a:r>
                      <a:r>
                        <a:rPr lang="en-GB" sz="2000" dirty="0">
                          <a:solidFill>
                            <a:srgbClr val="115076"/>
                          </a:solidFill>
                        </a:rPr>
                        <a:t> fête.</a:t>
                      </a:r>
                    </a:p>
                  </a:txBody>
                  <a:tcPr/>
                </a:tc>
                <a:extLst>
                  <a:ext uri="{0D108BD9-81ED-4DB2-BD59-A6C34878D82A}">
                    <a16:rowId xmlns:a16="http://schemas.microsoft.com/office/drawing/2014/main" val="1171492714"/>
                  </a:ext>
                </a:extLst>
              </a:tr>
              <a:tr h="370840">
                <a:tc>
                  <a:txBody>
                    <a:bodyPr/>
                    <a:lstStyle/>
                    <a:p>
                      <a:pPr algn="ctr"/>
                      <a:r>
                        <a:rPr lang="en-GB" sz="20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Je </a:t>
                      </a:r>
                      <a:r>
                        <a:rPr lang="en-GB" sz="2000" dirty="0" err="1">
                          <a:solidFill>
                            <a:srgbClr val="115076"/>
                          </a:solidFill>
                        </a:rPr>
                        <a:t>passe</a:t>
                      </a:r>
                      <a:r>
                        <a:rPr lang="en-GB" sz="2000" dirty="0">
                          <a:solidFill>
                            <a:srgbClr val="115076"/>
                          </a:solidFill>
                        </a:rPr>
                        <a:t> le 27 </a:t>
                      </a:r>
                      <a:r>
                        <a:rPr lang="en-GB" sz="2000" dirty="0" err="1">
                          <a:solidFill>
                            <a:srgbClr val="115076"/>
                          </a:solidFill>
                        </a:rPr>
                        <a:t>février</a:t>
                      </a:r>
                      <a:r>
                        <a:rPr lang="en-GB" sz="2000" dirty="0">
                          <a:solidFill>
                            <a:srgbClr val="115076"/>
                          </a:solidFill>
                        </a:rPr>
                        <a:t> à Nice.</a:t>
                      </a:r>
                    </a:p>
                  </a:txBody>
                  <a:tcPr/>
                </a:tc>
                <a:extLst>
                  <a:ext uri="{0D108BD9-81ED-4DB2-BD59-A6C34878D82A}">
                    <a16:rowId xmlns:a16="http://schemas.microsoft.com/office/drawing/2014/main" val="1961458278"/>
                  </a:ext>
                </a:extLst>
              </a:tr>
              <a:tr h="370840">
                <a:tc>
                  <a:txBody>
                    <a:bodyPr/>
                    <a:lstStyle/>
                    <a:p>
                      <a:pPr algn="ctr"/>
                      <a:r>
                        <a:rPr lang="en-GB" sz="2000" b="1"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J’étudie</a:t>
                      </a:r>
                      <a:r>
                        <a:rPr lang="en-GB" sz="2000" dirty="0">
                          <a:solidFill>
                            <a:srgbClr val="115076"/>
                          </a:solidFill>
                        </a:rPr>
                        <a:t> </a:t>
                      </a:r>
                      <a:r>
                        <a:rPr lang="en-GB" sz="2000" dirty="0" err="1">
                          <a:solidFill>
                            <a:srgbClr val="115076"/>
                          </a:solidFill>
                        </a:rPr>
                        <a:t>l’histoire</a:t>
                      </a:r>
                      <a:r>
                        <a:rPr lang="en-GB" sz="2000" dirty="0">
                          <a:solidFill>
                            <a:srgbClr val="115076"/>
                          </a:solidFill>
                        </a:rPr>
                        <a:t> </a:t>
                      </a:r>
                      <a:r>
                        <a:rPr lang="en-GB" sz="2000" dirty="0" err="1">
                          <a:solidFill>
                            <a:srgbClr val="115076"/>
                          </a:solidFill>
                        </a:rPr>
                        <a:t>parce</a:t>
                      </a:r>
                      <a:r>
                        <a:rPr lang="en-GB" sz="2000" dirty="0">
                          <a:solidFill>
                            <a:srgbClr val="115076"/>
                          </a:solidFill>
                        </a:rPr>
                        <a:t> que </a:t>
                      </a:r>
                      <a:r>
                        <a:rPr lang="en-GB" sz="2000" dirty="0" err="1">
                          <a:solidFill>
                            <a:srgbClr val="115076"/>
                          </a:solidFill>
                        </a:rPr>
                        <a:t>c’est</a:t>
                      </a:r>
                      <a:r>
                        <a:rPr lang="en-GB" sz="2000" dirty="0">
                          <a:solidFill>
                            <a:srgbClr val="115076"/>
                          </a:solidFill>
                        </a:rPr>
                        <a:t> </a:t>
                      </a:r>
                      <a:r>
                        <a:rPr lang="en-GB" sz="2000" dirty="0" err="1">
                          <a:solidFill>
                            <a:srgbClr val="115076"/>
                          </a:solidFill>
                        </a:rPr>
                        <a:t>intéressant</a:t>
                      </a:r>
                      <a:r>
                        <a:rPr lang="en-GB" sz="2000" dirty="0">
                          <a:solidFill>
                            <a:srgbClr val="115076"/>
                          </a:solidFill>
                        </a:rPr>
                        <a:t>.</a:t>
                      </a:r>
                    </a:p>
                  </a:txBody>
                  <a:tcPr/>
                </a:tc>
                <a:extLst>
                  <a:ext uri="{0D108BD9-81ED-4DB2-BD59-A6C34878D82A}">
                    <a16:rowId xmlns:a16="http://schemas.microsoft.com/office/drawing/2014/main" val="2189313960"/>
                  </a:ext>
                </a:extLst>
              </a:tr>
              <a:tr h="370840">
                <a:tc>
                  <a:txBody>
                    <a:bodyPr/>
                    <a:lstStyle/>
                    <a:p>
                      <a:pPr algn="ctr"/>
                      <a:r>
                        <a:rPr lang="en-GB" sz="2000" b="1" dirty="0">
                          <a:solidFill>
                            <a:srgbClr val="115076"/>
                          </a:solidFill>
                        </a:rPr>
                        <a:t>4.</a:t>
                      </a:r>
                    </a:p>
                  </a:txBody>
                  <a:tcPr/>
                </a:tc>
                <a:tc>
                  <a:txBody>
                    <a:bodyPr/>
                    <a:lstStyle/>
                    <a:p>
                      <a:r>
                        <a:rPr lang="en-GB" sz="2000" dirty="0">
                          <a:solidFill>
                            <a:srgbClr val="115076"/>
                          </a:solidFill>
                        </a:rPr>
                        <a:t>Je dis « </a:t>
                      </a:r>
                      <a:r>
                        <a:rPr lang="en-GB" sz="2000" dirty="0" err="1">
                          <a:solidFill>
                            <a:srgbClr val="115076"/>
                          </a:solidFill>
                        </a:rPr>
                        <a:t>poisson</a:t>
                      </a:r>
                      <a:r>
                        <a:rPr lang="en-GB" sz="2000" dirty="0">
                          <a:solidFill>
                            <a:srgbClr val="115076"/>
                          </a:solidFill>
                        </a:rPr>
                        <a:t> </a:t>
                      </a:r>
                      <a:r>
                        <a:rPr lang="en-GB" sz="2000" dirty="0" err="1">
                          <a:solidFill>
                            <a:srgbClr val="115076"/>
                          </a:solidFill>
                        </a:rPr>
                        <a:t>d’avril</a:t>
                      </a:r>
                      <a:r>
                        <a:rPr lang="en-GB" sz="2000" dirty="0">
                          <a:solidFill>
                            <a:srgbClr val="115076"/>
                          </a:solidFill>
                        </a:rPr>
                        <a:t> » !</a:t>
                      </a:r>
                    </a:p>
                  </a:txBody>
                  <a:tcPr/>
                </a:tc>
                <a:extLst>
                  <a:ext uri="{0D108BD9-81ED-4DB2-BD59-A6C34878D82A}">
                    <a16:rowId xmlns:a16="http://schemas.microsoft.com/office/drawing/2014/main" val="2344197191"/>
                  </a:ext>
                </a:extLst>
              </a:tr>
              <a:tr h="370840">
                <a:tc>
                  <a:txBody>
                    <a:bodyPr/>
                    <a:lstStyle/>
                    <a:p>
                      <a:pPr algn="ctr"/>
                      <a:r>
                        <a:rPr lang="en-GB" sz="2000" b="1"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Je </a:t>
                      </a:r>
                      <a:r>
                        <a:rPr lang="en-GB" sz="2000" dirty="0" err="1">
                          <a:solidFill>
                            <a:srgbClr val="115076"/>
                          </a:solidFill>
                        </a:rPr>
                        <a:t>visite</a:t>
                      </a:r>
                      <a:r>
                        <a:rPr lang="en-GB" sz="2000" dirty="0">
                          <a:solidFill>
                            <a:srgbClr val="115076"/>
                          </a:solidFill>
                        </a:rPr>
                        <a:t> </a:t>
                      </a:r>
                      <a:r>
                        <a:rPr lang="en-GB" sz="2000" dirty="0" err="1">
                          <a:solidFill>
                            <a:srgbClr val="115076"/>
                          </a:solidFill>
                        </a:rPr>
                        <a:t>quatre</a:t>
                      </a:r>
                      <a:r>
                        <a:rPr lang="en-GB" sz="2000" dirty="0">
                          <a:solidFill>
                            <a:srgbClr val="115076"/>
                          </a:solidFill>
                        </a:rPr>
                        <a:t> cafés.</a:t>
                      </a:r>
                    </a:p>
                  </a:txBody>
                  <a:tcPr/>
                </a:tc>
                <a:extLst>
                  <a:ext uri="{0D108BD9-81ED-4DB2-BD59-A6C34878D82A}">
                    <a16:rowId xmlns:a16="http://schemas.microsoft.com/office/drawing/2014/main" val="1972389626"/>
                  </a:ext>
                </a:extLst>
              </a:tr>
              <a:tr h="370840">
                <a:tc>
                  <a:txBody>
                    <a:bodyPr/>
                    <a:lstStyle/>
                    <a:p>
                      <a:pPr algn="ctr"/>
                      <a:r>
                        <a:rPr lang="en-GB" sz="2000" b="1"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Je </a:t>
                      </a:r>
                      <a:r>
                        <a:rPr lang="en-GB" sz="2000" dirty="0" err="1">
                          <a:solidFill>
                            <a:srgbClr val="115076"/>
                          </a:solidFill>
                        </a:rPr>
                        <a:t>ferme</a:t>
                      </a:r>
                      <a:r>
                        <a:rPr lang="en-GB" sz="2000" dirty="0">
                          <a:solidFill>
                            <a:srgbClr val="115076"/>
                          </a:solidFill>
                        </a:rPr>
                        <a:t> la </a:t>
                      </a:r>
                      <a:r>
                        <a:rPr lang="en-GB" sz="2000" dirty="0" err="1">
                          <a:solidFill>
                            <a:srgbClr val="115076"/>
                          </a:solidFill>
                        </a:rPr>
                        <a:t>fenêtre</a:t>
                      </a:r>
                      <a:r>
                        <a:rPr lang="en-GB" sz="2000" dirty="0">
                          <a:solidFill>
                            <a:srgbClr val="115076"/>
                          </a:solidFill>
                        </a:rPr>
                        <a:t> pour </a:t>
                      </a:r>
                      <a:r>
                        <a:rPr lang="en-GB" sz="2000" dirty="0" err="1">
                          <a:solidFill>
                            <a:srgbClr val="115076"/>
                          </a:solidFill>
                        </a:rPr>
                        <a:t>dormir</a:t>
                      </a:r>
                      <a:r>
                        <a:rPr lang="en-GB" sz="2000" dirty="0">
                          <a:solidFill>
                            <a:srgbClr val="115076"/>
                          </a:solidFill>
                        </a:rPr>
                        <a:t>. </a:t>
                      </a:r>
                    </a:p>
                  </a:txBody>
                  <a:tcPr/>
                </a:tc>
                <a:extLst>
                  <a:ext uri="{0D108BD9-81ED-4DB2-BD59-A6C34878D82A}">
                    <a16:rowId xmlns:a16="http://schemas.microsoft.com/office/drawing/2014/main" val="664931564"/>
                  </a:ext>
                </a:extLst>
              </a:tr>
            </a:tbl>
          </a:graphicData>
        </a:graphic>
      </p:graphicFrame>
      <p:sp>
        <p:nvSpPr>
          <p:cNvPr id="2" name="Rounded Rectangle 46">
            <a:extLst>
              <a:ext uri="{FF2B5EF4-FFF2-40B4-BE49-F238E27FC236}">
                <a16:creationId xmlns:a16="http://schemas.microsoft.com/office/drawing/2014/main" id="{A9EA82BC-AD2D-4020-8649-5AF14FE5413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75336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hlinkClick r:id="rId3"/>
              </a:rPr>
              <a:t>Questions: subject-verb inversion (Question formation)</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248733" y="2286153"/>
            <a:ext cx="7694534" cy="4108315"/>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1088578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(Revise Y8,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Term 1.1, Week 4)</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B90D1EA8-0A46-4EBB-A562-658D351F3D07}"/>
              </a:ext>
            </a:extLst>
          </p:cNvPr>
          <p:cNvSpPr/>
          <p:nvPr/>
        </p:nvSpPr>
        <p:spPr>
          <a:xfrm>
            <a:off x="175149" y="5418636"/>
            <a:ext cx="11066804" cy="12003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Y7 Term 3.2 Week 6</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Y7 Term 3.1 Week 5</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TextBox 9">
            <a:hlinkClick r:id="rId10"/>
            <a:extLst>
              <a:ext uri="{FF2B5EF4-FFF2-40B4-BE49-F238E27FC236}">
                <a16:creationId xmlns:a16="http://schemas.microsoft.com/office/drawing/2014/main" id="{99D3DB3D-063A-44FB-9C93-A65627A6E32C}"/>
              </a:ext>
            </a:extLst>
          </p:cNvPr>
          <p:cNvSpPr txBox="1"/>
          <p:nvPr/>
        </p:nvSpPr>
        <p:spPr>
          <a:xfrm>
            <a:off x="175149" y="4503068"/>
            <a:ext cx="23950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Quizlet link</a:t>
            </a:r>
          </a:p>
        </p:txBody>
      </p:sp>
      <p:pic>
        <p:nvPicPr>
          <p:cNvPr id="26" name="Picture 25">
            <a:extLst>
              <a:ext uri="{FF2B5EF4-FFF2-40B4-BE49-F238E27FC236}">
                <a16:creationId xmlns:a16="http://schemas.microsoft.com/office/drawing/2014/main" id="{A1E6A578-C120-457E-A3B0-55405B7B60AD}"/>
              </a:ext>
            </a:extLst>
          </p:cNvPr>
          <p:cNvPicPr/>
          <p:nvPr/>
        </p:nvPicPr>
        <p:blipFill>
          <a:blip r:embed="rId11">
            <a:extLst>
              <a:ext uri="{28A0092B-C50C-407E-A947-70E740481C1C}">
                <a14:useLocalDpi xmlns:a14="http://schemas.microsoft.com/office/drawing/2010/main" val="0"/>
              </a:ext>
            </a:extLst>
          </a:blip>
          <a:srcRect/>
          <a:stretch/>
        </p:blipFill>
        <p:spPr>
          <a:xfrm>
            <a:off x="3258545" y="2580033"/>
            <a:ext cx="1275434" cy="1275434"/>
          </a:xfrm>
          <a:prstGeom prst="rect">
            <a:avLst/>
          </a:prstGeom>
        </p:spPr>
      </p:pic>
    </p:spTree>
    <p:extLst>
      <p:ext uri="{BB962C8B-B14F-4D97-AF65-F5344CB8AC3E}">
        <p14:creationId xmlns:p14="http://schemas.microsoft.com/office/powerpoint/2010/main" val="189702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00" y="82800"/>
            <a:ext cx="10515600" cy="1325563"/>
          </a:xfrm>
        </p:spPr>
        <p:txBody>
          <a:bodyPr>
            <a:normAutofit/>
          </a:bodyPr>
          <a:lstStyle/>
          <a:p>
            <a:pPr algn="ctr"/>
            <a:r>
              <a:rPr lang="en-GB" sz="8800" b="1" dirty="0" err="1">
                <a:solidFill>
                  <a:srgbClr val="115076"/>
                </a:solidFill>
                <a:cs typeface="Calibri" panose="020F0502020204030204" pitchFamily="34" charset="0"/>
              </a:rPr>
              <a:t>em</a:t>
            </a:r>
            <a:r>
              <a:rPr lang="en-GB" sz="8800" b="1" dirty="0">
                <a:solidFill>
                  <a:srgbClr val="115076"/>
                </a:solidFill>
                <a:cs typeface="Calibri" panose="020F0502020204030204" pitchFamily="34" charset="0"/>
              </a:rPr>
              <a:t>/am</a:t>
            </a:r>
            <a:endParaRPr lang="en-GB" sz="8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2" descr="clock face">
            <a:extLst>
              <a:ext uri="{FF2B5EF4-FFF2-40B4-BE49-F238E27FC236}">
                <a16:creationId xmlns:a16="http://schemas.microsoft.com/office/drawing/2014/main" id="{5C06E465-9D6F-453C-A0FE-2CDABDA82E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653423" y="2323197"/>
            <a:ext cx="1016613" cy="101661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6557932-0CBE-4EAC-B03D-047C9AE34D1B}"/>
              </a:ext>
            </a:extLst>
          </p:cNvPr>
          <p:cNvSpPr txBox="1"/>
          <p:nvPr/>
        </p:nvSpPr>
        <p:spPr>
          <a:xfrm>
            <a:off x="4741397" y="3269844"/>
            <a:ext cx="2840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[time]</a:t>
            </a:r>
          </a:p>
        </p:txBody>
      </p:sp>
      <p:sp>
        <p:nvSpPr>
          <p:cNvPr id="5" name="TextBox 4"/>
          <p:cNvSpPr txBox="1"/>
          <p:nvPr/>
        </p:nvSpPr>
        <p:spPr>
          <a:xfrm>
            <a:off x="4851105" y="3594940"/>
            <a:ext cx="248978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735917" y="238587"/>
            <a:ext cx="245451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1" name="Picture 2" descr="tent">
            <a:extLst>
              <a:ext uri="{FF2B5EF4-FFF2-40B4-BE49-F238E27FC236}">
                <a16:creationId xmlns:a16="http://schemas.microsoft.com/office/drawing/2014/main" id="{7D9D9C46-FE71-F341-8608-7E375E3103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903932" y="1578868"/>
            <a:ext cx="1939862" cy="9699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0" y="3348534"/>
            <a:ext cx="43982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DF55CC76-FF9C-224F-97DB-596F6EA4100B}"/>
              </a:ext>
            </a:extLst>
          </p:cNvPr>
          <p:cNvSpPr/>
          <p:nvPr/>
        </p:nvSpPr>
        <p:spPr>
          <a:xfrm>
            <a:off x="753894" y="4280435"/>
            <a:ext cx="245772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[together]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298071" y="4843004"/>
            <a:ext cx="57273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ress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bler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(à) </a:t>
            </a:r>
          </a:p>
        </p:txBody>
      </p:sp>
      <p:sp>
        <p:nvSpPr>
          <p:cNvPr id="17" name="Rectangle 16">
            <a:extLst>
              <a:ext uri="{FF2B5EF4-FFF2-40B4-BE49-F238E27FC236}">
                <a16:creationId xmlns:a16="http://schemas.microsoft.com/office/drawing/2014/main" id="{6C70D5E9-D171-FB4C-B44F-3112BADFC250}"/>
              </a:ext>
            </a:extLst>
          </p:cNvPr>
          <p:cNvSpPr/>
          <p:nvPr/>
        </p:nvSpPr>
        <p:spPr>
          <a:xfrm>
            <a:off x="4658743" y="5706807"/>
            <a:ext cx="287450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look like]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594616" y="117964"/>
            <a:ext cx="51570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12" descr="messy bedroom">
            <a:extLst>
              <a:ext uri="{FF2B5EF4-FFF2-40B4-BE49-F238E27FC236}">
                <a16:creationId xmlns:a16="http://schemas.microsoft.com/office/drawing/2014/main" id="{02A378D0-9B85-1A4A-A33B-F4D36D0332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25394" y="1391062"/>
            <a:ext cx="2381384" cy="1721543"/>
          </a:xfrm>
          <a:prstGeom prst="rect">
            <a:avLst/>
          </a:prstGeom>
        </p:spPr>
      </p:pic>
      <p:sp>
        <p:nvSpPr>
          <p:cNvPr id="10" name="Rectangle 9"/>
          <p:cNvSpPr/>
          <p:nvPr/>
        </p:nvSpPr>
        <p:spPr>
          <a:xfrm>
            <a:off x="8085719" y="3446100"/>
            <a:ext cx="386836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print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6C70D5E9-D171-FB4C-B44F-3112BADFC250}"/>
              </a:ext>
            </a:extLst>
          </p:cNvPr>
          <p:cNvSpPr/>
          <p:nvPr/>
        </p:nvSpPr>
        <p:spPr>
          <a:xfrm>
            <a:off x="9106030" y="4310068"/>
            <a:ext cx="18277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[spring]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01352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em temps.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5" name="em camp.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5" name="em camp.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em chambr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6" name="em chambr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em ensemb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7" name="em ensembl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em ressemb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em ressemb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em printemp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9" name="em printemp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22" grpId="0"/>
      <p:bldP spid="5" grpId="0"/>
      <p:bldP spid="4" grpId="0"/>
      <p:bldP spid="15" grpId="0"/>
      <p:bldP spid="16" grpId="0"/>
      <p:bldP spid="7" grpId="0"/>
      <p:bldP spid="17" grpId="0"/>
      <p:bldP spid="8" grpId="0"/>
      <p:bldP spid="1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00" y="82800"/>
            <a:ext cx="10515600" cy="1325563"/>
          </a:xfrm>
        </p:spPr>
        <p:txBody>
          <a:bodyPr>
            <a:normAutofit/>
          </a:bodyPr>
          <a:lstStyle/>
          <a:p>
            <a:pPr algn="ctr"/>
            <a:r>
              <a:rPr lang="en-GB" sz="8800" b="1" dirty="0" err="1">
                <a:solidFill>
                  <a:srgbClr val="115076"/>
                </a:solidFill>
                <a:cs typeface="Calibri" panose="020F0502020204030204" pitchFamily="34" charset="0"/>
              </a:rPr>
              <a:t>em</a:t>
            </a:r>
            <a:r>
              <a:rPr lang="en-GB" sz="8800" b="1" dirty="0">
                <a:solidFill>
                  <a:srgbClr val="115076"/>
                </a:solidFill>
                <a:cs typeface="Calibri" panose="020F0502020204030204" pitchFamily="34" charset="0"/>
              </a:rPr>
              <a:t>/am</a:t>
            </a:r>
            <a:endParaRPr lang="en-GB" sz="8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2" descr="clock face">
            <a:extLst>
              <a:ext uri="{FF2B5EF4-FFF2-40B4-BE49-F238E27FC236}">
                <a16:creationId xmlns:a16="http://schemas.microsoft.com/office/drawing/2014/main" id="{B68D7FB6-7732-4A10-8A6E-F9DE11901D6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653423" y="2323197"/>
            <a:ext cx="1016613" cy="10166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6C93815-B796-42DC-ACE8-6931B4A78956}"/>
              </a:ext>
            </a:extLst>
          </p:cNvPr>
          <p:cNvSpPr txBox="1"/>
          <p:nvPr/>
        </p:nvSpPr>
        <p:spPr>
          <a:xfrm>
            <a:off x="4741397" y="3269844"/>
            <a:ext cx="2840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[time]</a:t>
            </a:r>
          </a:p>
        </p:txBody>
      </p:sp>
      <p:sp>
        <p:nvSpPr>
          <p:cNvPr id="11" name="TextBox 10">
            <a:extLst>
              <a:ext uri="{FF2B5EF4-FFF2-40B4-BE49-F238E27FC236}">
                <a16:creationId xmlns:a16="http://schemas.microsoft.com/office/drawing/2014/main" id="{CB14ECEC-09CE-4D47-81DC-1AA8487F3844}"/>
              </a:ext>
            </a:extLst>
          </p:cNvPr>
          <p:cNvSpPr txBox="1"/>
          <p:nvPr/>
        </p:nvSpPr>
        <p:spPr>
          <a:xfrm>
            <a:off x="4851105" y="3594940"/>
            <a:ext cx="248978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718284" y="238587"/>
            <a:ext cx="24897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0" y="3348534"/>
            <a:ext cx="43982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298071" y="4843004"/>
            <a:ext cx="57273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ress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bler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(à) </a:t>
            </a:r>
          </a:p>
        </p:txBody>
      </p:sp>
      <p:sp>
        <p:nvSpPr>
          <p:cNvPr id="8" name="TextBox 7"/>
          <p:cNvSpPr txBox="1"/>
          <p:nvPr/>
        </p:nvSpPr>
        <p:spPr>
          <a:xfrm>
            <a:off x="7594616" y="117964"/>
            <a:ext cx="51570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085719" y="3446100"/>
            <a:ext cx="386836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print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3721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9. 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9. temps.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5" name="em camp.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em chambr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7" name="em ensembl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subTnLst>
                                    <p:audio>
                                      <p:cMediaNode>
                                        <p:cTn display="0" masterRel="sameClick">
                                          <p:stCondLst>
                                            <p:cond evt="begin" delay="0">
                                              <p:tn val="39"/>
                                            </p:cond>
                                          </p:stCondLst>
                                          <p:endCondLst>
                                            <p:cond evt="onStopAudio" delay="0">
                                              <p:tgtEl>
                                                <p:sldTgt/>
                                              </p:tgtEl>
                                            </p:cond>
                                          </p:endCondLst>
                                        </p:cTn>
                                        <p:tgtEl>
                                          <p:sndTgt r:embed="rId8" name="em ressemble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9" name="em printemp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4" grpId="0"/>
      <p:bldP spid="11" grpId="0"/>
      <p:bldP spid="4" grpId="0"/>
      <p:bldP spid="15" grpId="0"/>
      <p:bldP spid="7"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00" y="82800"/>
            <a:ext cx="10515600" cy="1325563"/>
          </a:xfrm>
        </p:spPr>
        <p:txBody>
          <a:bodyPr>
            <a:normAutofit/>
          </a:bodyPr>
          <a:lstStyle/>
          <a:p>
            <a:pPr algn="ctr"/>
            <a:r>
              <a:rPr lang="en-GB" sz="8800" b="1" dirty="0" err="1">
                <a:solidFill>
                  <a:srgbClr val="115076"/>
                </a:solidFill>
                <a:cs typeface="Calibri" panose="020F0502020204030204" pitchFamily="34" charset="0"/>
              </a:rPr>
              <a:t>em</a:t>
            </a:r>
            <a:r>
              <a:rPr lang="en-GB" sz="8800" b="1" dirty="0">
                <a:solidFill>
                  <a:srgbClr val="115076"/>
                </a:solidFill>
                <a:cs typeface="Calibri" panose="020F0502020204030204" pitchFamily="34" charset="0"/>
              </a:rPr>
              <a:t>/am</a:t>
            </a:r>
            <a:endParaRPr lang="en-GB" sz="8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2" descr="clock face">
            <a:extLst>
              <a:ext uri="{FF2B5EF4-FFF2-40B4-BE49-F238E27FC236}">
                <a16:creationId xmlns:a16="http://schemas.microsoft.com/office/drawing/2014/main" id="{E286D8A1-A39C-48EA-A61E-ADD4B1CDE8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53423" y="2323197"/>
            <a:ext cx="1016613" cy="10166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0C5E0C0-83E4-40B8-9A22-A19653073BEA}"/>
              </a:ext>
            </a:extLst>
          </p:cNvPr>
          <p:cNvSpPr txBox="1"/>
          <p:nvPr/>
        </p:nvSpPr>
        <p:spPr>
          <a:xfrm>
            <a:off x="4741397" y="3269844"/>
            <a:ext cx="2840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[time]</a:t>
            </a:r>
          </a:p>
        </p:txBody>
      </p:sp>
      <p:sp>
        <p:nvSpPr>
          <p:cNvPr id="5" name="TextBox 4"/>
          <p:cNvSpPr txBox="1"/>
          <p:nvPr/>
        </p:nvSpPr>
        <p:spPr>
          <a:xfrm>
            <a:off x="4851105" y="3594940"/>
            <a:ext cx="248978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718284" y="238587"/>
            <a:ext cx="24897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0" y="3348534"/>
            <a:ext cx="43982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298071" y="4843004"/>
            <a:ext cx="57273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ress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bler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(à) </a:t>
            </a:r>
          </a:p>
        </p:txBody>
      </p:sp>
      <p:sp>
        <p:nvSpPr>
          <p:cNvPr id="8" name="TextBox 7"/>
          <p:cNvSpPr txBox="1"/>
          <p:nvPr/>
        </p:nvSpPr>
        <p:spPr>
          <a:xfrm>
            <a:off x="7594616" y="117964"/>
            <a:ext cx="51570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085719" y="3446100"/>
            <a:ext cx="386836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print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1200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2" grpId="0"/>
      <p:bldP spid="5" grpId="0"/>
      <p:bldP spid="4" grpId="0"/>
      <p:bldP spid="15"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Landscape, Spring, Summer, Fields">
            <a:extLst>
              <a:ext uri="{FF2B5EF4-FFF2-40B4-BE49-F238E27FC236}">
                <a16:creationId xmlns:a16="http://schemas.microsoft.com/office/drawing/2014/main" id="{BB23CD96-67A3-48B4-9C0E-BE93B82FD3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9263" y="2990396"/>
            <a:ext cx="1287016" cy="7467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1E6B9BE1-B145-42ED-99B5-0763004FE9E3}"/>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Oval 2">
            <a:extLst>
              <a:ext uri="{FF2B5EF4-FFF2-40B4-BE49-F238E27FC236}">
                <a16:creationId xmlns:a16="http://schemas.microsoft.com/office/drawing/2014/main" id="{332AC8AB-D1ED-4B38-A488-8929CB2FA157}"/>
              </a:ext>
            </a:extLst>
          </p:cNvPr>
          <p:cNvSpPr/>
          <p:nvPr/>
        </p:nvSpPr>
        <p:spPr>
          <a:xfrm>
            <a:off x="3255455" y="2733944"/>
            <a:ext cx="6106005" cy="3214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val 8">
            <a:extLst>
              <a:ext uri="{FF2B5EF4-FFF2-40B4-BE49-F238E27FC236}">
                <a16:creationId xmlns:a16="http://schemas.microsoft.com/office/drawing/2014/main" id="{C7993D0A-AB9B-4032-B097-B4067F573B17}"/>
              </a:ext>
            </a:extLst>
          </p:cNvPr>
          <p:cNvSpPr/>
          <p:nvPr/>
        </p:nvSpPr>
        <p:spPr>
          <a:xfrm>
            <a:off x="5747539" y="2733944"/>
            <a:ext cx="6106005" cy="3214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extBox 4">
            <a:extLst>
              <a:ext uri="{FF2B5EF4-FFF2-40B4-BE49-F238E27FC236}">
                <a16:creationId xmlns:a16="http://schemas.microsoft.com/office/drawing/2014/main" id="{C6EE7BD0-655C-4CA3-8D3B-5412770E083E}"/>
              </a:ext>
            </a:extLst>
          </p:cNvPr>
          <p:cNvSpPr txBox="1"/>
          <p:nvPr/>
        </p:nvSpPr>
        <p:spPr>
          <a:xfrm>
            <a:off x="5637644" y="2228976"/>
            <a:ext cx="1042688" cy="477671"/>
          </a:xfrm>
          <a:prstGeom prst="rect">
            <a:avLst/>
          </a:prstGeom>
          <a:noFill/>
        </p:spPr>
        <p:txBody>
          <a:bodyPr wrap="square" rtlCol="0">
            <a:spAutoFit/>
          </a:bodyPr>
          <a:lstStyle/>
          <a:p>
            <a:pPr algn="ctr"/>
            <a:r>
              <a:rPr lang="fr-FR" sz="2400" b="1" dirty="0">
                <a:solidFill>
                  <a:schemeClr val="accent5">
                    <a:lumMod val="50000"/>
                  </a:schemeClr>
                </a:solidFill>
              </a:rPr>
              <a:t>[a]</a:t>
            </a:r>
          </a:p>
        </p:txBody>
      </p:sp>
      <p:sp>
        <p:nvSpPr>
          <p:cNvPr id="10" name="TextBox 9">
            <a:extLst>
              <a:ext uri="{FF2B5EF4-FFF2-40B4-BE49-F238E27FC236}">
                <a16:creationId xmlns:a16="http://schemas.microsoft.com/office/drawing/2014/main" id="{B4395AFB-2E11-4E92-AC51-9A168AD14F22}"/>
              </a:ext>
            </a:extLst>
          </p:cNvPr>
          <p:cNvSpPr txBox="1"/>
          <p:nvPr/>
        </p:nvSpPr>
        <p:spPr>
          <a:xfrm>
            <a:off x="8362254" y="2228976"/>
            <a:ext cx="1042688" cy="477671"/>
          </a:xfrm>
          <a:prstGeom prst="rect">
            <a:avLst/>
          </a:prstGeom>
          <a:noFill/>
        </p:spPr>
        <p:txBody>
          <a:bodyPr wrap="square" rtlCol="0">
            <a:spAutoFit/>
          </a:bodyPr>
          <a:lstStyle/>
          <a:p>
            <a:pPr algn="ctr"/>
            <a:r>
              <a:rPr lang="fr-FR" sz="2400" b="1" dirty="0">
                <a:solidFill>
                  <a:schemeClr val="accent5">
                    <a:lumMod val="50000"/>
                  </a:schemeClr>
                </a:solidFill>
              </a:rPr>
              <a:t>[e]</a:t>
            </a:r>
          </a:p>
        </p:txBody>
      </p:sp>
      <p:sp>
        <p:nvSpPr>
          <p:cNvPr id="11" name="TextBox 10">
            <a:extLst>
              <a:ext uri="{FF2B5EF4-FFF2-40B4-BE49-F238E27FC236}">
                <a16:creationId xmlns:a16="http://schemas.microsoft.com/office/drawing/2014/main" id="{1A0BD098-6242-4D6A-AC9F-DEA82F773ABB}"/>
              </a:ext>
            </a:extLst>
          </p:cNvPr>
          <p:cNvSpPr txBox="1"/>
          <p:nvPr/>
        </p:nvSpPr>
        <p:spPr>
          <a:xfrm>
            <a:off x="6757376" y="2236979"/>
            <a:ext cx="1527833" cy="461665"/>
          </a:xfrm>
          <a:prstGeom prst="rect">
            <a:avLst/>
          </a:prstGeom>
          <a:noFill/>
        </p:spPr>
        <p:txBody>
          <a:bodyPr wrap="square" rtlCol="0">
            <a:spAutoFit/>
          </a:bodyPr>
          <a:lstStyle/>
          <a:p>
            <a:pPr algn="ctr"/>
            <a:r>
              <a:rPr lang="fr-FR" sz="2400" b="1" dirty="0">
                <a:solidFill>
                  <a:schemeClr val="accent5">
                    <a:lumMod val="50000"/>
                  </a:schemeClr>
                </a:solidFill>
              </a:rPr>
              <a:t>[</a:t>
            </a:r>
            <a:r>
              <a:rPr lang="fr-FR" sz="2400" b="1" dirty="0" err="1">
                <a:solidFill>
                  <a:schemeClr val="accent5">
                    <a:lumMod val="50000"/>
                  </a:schemeClr>
                </a:solidFill>
              </a:rPr>
              <a:t>am</a:t>
            </a:r>
            <a:r>
              <a:rPr lang="fr-FR" sz="2400" b="1" dirty="0">
                <a:solidFill>
                  <a:schemeClr val="accent5">
                    <a:lumMod val="50000"/>
                  </a:schemeClr>
                </a:solidFill>
              </a:rPr>
              <a:t>/</a:t>
            </a:r>
            <a:r>
              <a:rPr lang="fr-FR" sz="2400" b="1" dirty="0" err="1">
                <a:solidFill>
                  <a:schemeClr val="accent5">
                    <a:lumMod val="50000"/>
                  </a:schemeClr>
                </a:solidFill>
              </a:rPr>
              <a:t>em</a:t>
            </a:r>
            <a:r>
              <a:rPr lang="fr-FR" sz="2400" b="1" dirty="0">
                <a:solidFill>
                  <a:schemeClr val="accent5">
                    <a:lumMod val="50000"/>
                  </a:schemeClr>
                </a:solidFill>
              </a:rPr>
              <a:t>]</a:t>
            </a:r>
          </a:p>
        </p:txBody>
      </p:sp>
      <p:sp>
        <p:nvSpPr>
          <p:cNvPr id="7" name="Speech Bubble: Rectangle 6">
            <a:extLst>
              <a:ext uri="{FF2B5EF4-FFF2-40B4-BE49-F238E27FC236}">
                <a16:creationId xmlns:a16="http://schemas.microsoft.com/office/drawing/2014/main" id="{762C0AAA-F9DD-4120-9AF1-25EE2CADD9EB}"/>
              </a:ext>
            </a:extLst>
          </p:cNvPr>
          <p:cNvSpPr/>
          <p:nvPr/>
        </p:nvSpPr>
        <p:spPr>
          <a:xfrm>
            <a:off x="6499612" y="246561"/>
            <a:ext cx="3635894" cy="1298000"/>
          </a:xfrm>
          <a:prstGeom prst="wedgeRectCallout">
            <a:avLst>
              <a:gd name="adj1" fmla="val -20049"/>
              <a:gd name="adj2" fmla="val 80300"/>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entury Gothic" panose="020F0302020204030204"/>
              </a:rPr>
              <a:t>If there is an [m] after either of these vowels, it makes an </a:t>
            </a:r>
            <a:r>
              <a:rPr lang="en-US" sz="2000" b="1" dirty="0">
                <a:solidFill>
                  <a:schemeClr val="bg1"/>
                </a:solidFill>
                <a:latin typeface="Century Gothic" panose="020F0302020204030204"/>
              </a:rPr>
              <a:t>identical nasal sound</a:t>
            </a:r>
            <a:r>
              <a:rPr lang="en-US" sz="2000" dirty="0">
                <a:solidFill>
                  <a:schemeClr val="bg1"/>
                </a:solidFill>
                <a:latin typeface="Century Gothic" panose="020F0302020204030204"/>
              </a:rPr>
              <a:t>.</a:t>
            </a:r>
            <a:endParaRPr lang="fr-FR" sz="2000" b="1" dirty="0">
              <a:solidFill>
                <a:schemeClr val="bg1"/>
              </a:solidFill>
            </a:endParaRPr>
          </a:p>
        </p:txBody>
      </p:sp>
      <p:sp>
        <p:nvSpPr>
          <p:cNvPr id="12" name="TextBox 11">
            <a:extLst>
              <a:ext uri="{FF2B5EF4-FFF2-40B4-BE49-F238E27FC236}">
                <a16:creationId xmlns:a16="http://schemas.microsoft.com/office/drawing/2014/main" id="{7C78F08D-1A47-439B-9E59-A06CC4A989F4}"/>
              </a:ext>
            </a:extLst>
          </p:cNvPr>
          <p:cNvSpPr txBox="1"/>
          <p:nvPr/>
        </p:nvSpPr>
        <p:spPr>
          <a:xfrm>
            <a:off x="799473" y="2066007"/>
            <a:ext cx="1615426" cy="400110"/>
          </a:xfrm>
          <a:prstGeom prst="rect">
            <a:avLst/>
          </a:prstGeom>
          <a:noFill/>
        </p:spPr>
        <p:txBody>
          <a:bodyPr wrap="square" rtlCol="0">
            <a:spAutoFit/>
          </a:bodyPr>
          <a:lstStyle/>
          <a:p>
            <a:r>
              <a:rPr lang="fr-FR" sz="2000" dirty="0">
                <a:solidFill>
                  <a:schemeClr val="accent5">
                    <a:lumMod val="50000"/>
                  </a:schemeClr>
                </a:solidFill>
              </a:rPr>
              <a:t>le champ</a:t>
            </a:r>
            <a:endParaRPr lang="fr-FR" sz="2400" dirty="0">
              <a:solidFill>
                <a:schemeClr val="accent5">
                  <a:lumMod val="50000"/>
                </a:schemeClr>
              </a:solidFill>
            </a:endParaRPr>
          </a:p>
        </p:txBody>
      </p:sp>
      <p:sp>
        <p:nvSpPr>
          <p:cNvPr id="21" name="TextBox 20">
            <a:extLst>
              <a:ext uri="{FF2B5EF4-FFF2-40B4-BE49-F238E27FC236}">
                <a16:creationId xmlns:a16="http://schemas.microsoft.com/office/drawing/2014/main" id="{55DF5DEB-F9F6-4192-ACBB-F47BFE80C032}"/>
              </a:ext>
            </a:extLst>
          </p:cNvPr>
          <p:cNvSpPr txBox="1"/>
          <p:nvPr/>
        </p:nvSpPr>
        <p:spPr>
          <a:xfrm>
            <a:off x="799473" y="2449406"/>
            <a:ext cx="1882139" cy="400110"/>
          </a:xfrm>
          <a:prstGeom prst="rect">
            <a:avLst/>
          </a:prstGeom>
          <a:noFill/>
        </p:spPr>
        <p:txBody>
          <a:bodyPr wrap="square" rtlCol="0">
            <a:spAutoFit/>
          </a:bodyPr>
          <a:lstStyle/>
          <a:p>
            <a:r>
              <a:rPr lang="fr-FR" sz="2000" dirty="0">
                <a:solidFill>
                  <a:schemeClr val="accent5">
                    <a:lumMod val="50000"/>
                  </a:schemeClr>
                </a:solidFill>
              </a:rPr>
              <a:t>le </a:t>
            </a:r>
            <a:r>
              <a:rPr lang="fr-FR" sz="2000" dirty="0" err="1">
                <a:solidFill>
                  <a:schemeClr val="accent5">
                    <a:lumMod val="50000"/>
                  </a:schemeClr>
                </a:solidFill>
              </a:rPr>
              <a:t>carn</a:t>
            </a:r>
            <a:r>
              <a:rPr lang="fr-FR" sz="1400" dirty="0">
                <a:solidFill>
                  <a:srgbClr val="4472C4">
                    <a:lumMod val="50000"/>
                  </a:srgbClr>
                </a:solidFill>
              </a:rPr>
              <a:t> </a:t>
            </a:r>
            <a:r>
              <a:rPr lang="fr-FR" sz="2000" dirty="0">
                <a:solidFill>
                  <a:schemeClr val="accent5">
                    <a:lumMod val="50000"/>
                  </a:schemeClr>
                </a:solidFill>
              </a:rPr>
              <a:t>a</a:t>
            </a:r>
            <a:r>
              <a:rPr lang="fr-FR" sz="1400" dirty="0">
                <a:solidFill>
                  <a:schemeClr val="accent5">
                    <a:lumMod val="50000"/>
                  </a:schemeClr>
                </a:solidFill>
              </a:rPr>
              <a:t> </a:t>
            </a:r>
            <a:r>
              <a:rPr lang="fr-FR" sz="2000" dirty="0">
                <a:solidFill>
                  <a:schemeClr val="accent5">
                    <a:lumMod val="50000"/>
                  </a:schemeClr>
                </a:solidFill>
              </a:rPr>
              <a:t>val</a:t>
            </a:r>
            <a:endParaRPr lang="fr-FR" sz="2400" dirty="0">
              <a:solidFill>
                <a:schemeClr val="accent5">
                  <a:lumMod val="50000"/>
                </a:schemeClr>
              </a:solidFill>
            </a:endParaRPr>
          </a:p>
        </p:txBody>
      </p:sp>
      <p:sp>
        <p:nvSpPr>
          <p:cNvPr id="22" name="TextBox 21">
            <a:extLst>
              <a:ext uri="{FF2B5EF4-FFF2-40B4-BE49-F238E27FC236}">
                <a16:creationId xmlns:a16="http://schemas.microsoft.com/office/drawing/2014/main" id="{3F4E3A81-69B7-4661-8113-B9F024EC0004}"/>
              </a:ext>
            </a:extLst>
          </p:cNvPr>
          <p:cNvSpPr txBox="1"/>
          <p:nvPr/>
        </p:nvSpPr>
        <p:spPr>
          <a:xfrm>
            <a:off x="799473" y="2831651"/>
            <a:ext cx="1882139" cy="400110"/>
          </a:xfrm>
          <a:prstGeom prst="rect">
            <a:avLst/>
          </a:prstGeom>
          <a:noFill/>
        </p:spPr>
        <p:txBody>
          <a:bodyPr wrap="square" rtlCol="0">
            <a:spAutoFit/>
          </a:bodyPr>
          <a:lstStyle/>
          <a:p>
            <a:r>
              <a:rPr lang="fr-FR" sz="2000" dirty="0">
                <a:solidFill>
                  <a:schemeClr val="accent5">
                    <a:lumMod val="50000"/>
                  </a:schemeClr>
                </a:solidFill>
              </a:rPr>
              <a:t>le </a:t>
            </a:r>
            <a:r>
              <a:rPr lang="fr-FR" sz="2000" dirty="0" err="1">
                <a:solidFill>
                  <a:schemeClr val="accent5">
                    <a:lumMod val="50000"/>
                  </a:schemeClr>
                </a:solidFill>
              </a:rPr>
              <a:t>ch</a:t>
            </a:r>
            <a:r>
              <a:rPr lang="fr-FR" sz="1400" dirty="0">
                <a:solidFill>
                  <a:schemeClr val="accent5">
                    <a:lumMod val="50000"/>
                  </a:schemeClr>
                </a:solidFill>
              </a:rPr>
              <a:t> </a:t>
            </a:r>
            <a:r>
              <a:rPr lang="fr-FR" sz="2000" dirty="0">
                <a:solidFill>
                  <a:schemeClr val="accent5">
                    <a:lumMod val="50000"/>
                  </a:schemeClr>
                </a:solidFill>
              </a:rPr>
              <a:t>e</a:t>
            </a:r>
            <a:r>
              <a:rPr lang="fr-FR" sz="1400" dirty="0">
                <a:solidFill>
                  <a:schemeClr val="accent5">
                    <a:lumMod val="50000"/>
                  </a:schemeClr>
                </a:solidFill>
              </a:rPr>
              <a:t> </a:t>
            </a:r>
            <a:r>
              <a:rPr lang="fr-FR" sz="2000" dirty="0" err="1">
                <a:solidFill>
                  <a:schemeClr val="accent5">
                    <a:lumMod val="50000"/>
                  </a:schemeClr>
                </a:solidFill>
              </a:rPr>
              <a:t>valier</a:t>
            </a:r>
            <a:endParaRPr lang="fr-FR" sz="2400" dirty="0">
              <a:solidFill>
                <a:schemeClr val="accent5">
                  <a:lumMod val="50000"/>
                </a:schemeClr>
              </a:solidFill>
            </a:endParaRPr>
          </a:p>
        </p:txBody>
      </p:sp>
      <p:sp>
        <p:nvSpPr>
          <p:cNvPr id="23" name="TextBox 22">
            <a:extLst>
              <a:ext uri="{FF2B5EF4-FFF2-40B4-BE49-F238E27FC236}">
                <a16:creationId xmlns:a16="http://schemas.microsoft.com/office/drawing/2014/main" id="{164F60C6-EC31-4097-AE1D-707ABECD8031}"/>
              </a:ext>
            </a:extLst>
          </p:cNvPr>
          <p:cNvSpPr txBox="1"/>
          <p:nvPr/>
        </p:nvSpPr>
        <p:spPr>
          <a:xfrm>
            <a:off x="799473" y="3213896"/>
            <a:ext cx="1882139" cy="400110"/>
          </a:xfrm>
          <a:prstGeom prst="rect">
            <a:avLst/>
          </a:prstGeom>
          <a:noFill/>
        </p:spPr>
        <p:txBody>
          <a:bodyPr wrap="square" rtlCol="0">
            <a:spAutoFit/>
          </a:bodyPr>
          <a:lstStyle/>
          <a:p>
            <a:r>
              <a:rPr lang="fr-FR" sz="2000" dirty="0">
                <a:solidFill>
                  <a:schemeClr val="accent5">
                    <a:lumMod val="50000"/>
                  </a:schemeClr>
                </a:solidFill>
              </a:rPr>
              <a:t>les b</a:t>
            </a:r>
            <a:r>
              <a:rPr lang="fr-FR" sz="1400" dirty="0">
                <a:solidFill>
                  <a:schemeClr val="accent5">
                    <a:lumMod val="50000"/>
                  </a:schemeClr>
                </a:solidFill>
              </a:rPr>
              <a:t> </a:t>
            </a:r>
            <a:r>
              <a:rPr lang="fr-FR" sz="2000" dirty="0">
                <a:solidFill>
                  <a:schemeClr val="accent5">
                    <a:lumMod val="50000"/>
                  </a:schemeClr>
                </a:solidFill>
              </a:rPr>
              <a:t>a</a:t>
            </a:r>
            <a:r>
              <a:rPr lang="fr-FR" sz="1200" dirty="0">
                <a:solidFill>
                  <a:schemeClr val="accent5">
                    <a:lumMod val="50000"/>
                  </a:schemeClr>
                </a:solidFill>
              </a:rPr>
              <a:t> </a:t>
            </a:r>
            <a:r>
              <a:rPr lang="fr-FR" sz="2000" dirty="0">
                <a:solidFill>
                  <a:schemeClr val="accent5">
                    <a:lumMod val="50000"/>
                  </a:schemeClr>
                </a:solidFill>
              </a:rPr>
              <a:t>ls</a:t>
            </a:r>
            <a:endParaRPr lang="fr-FR" sz="2400" dirty="0">
              <a:solidFill>
                <a:schemeClr val="accent5">
                  <a:lumMod val="50000"/>
                </a:schemeClr>
              </a:solidFill>
            </a:endParaRPr>
          </a:p>
        </p:txBody>
      </p:sp>
      <p:sp>
        <p:nvSpPr>
          <p:cNvPr id="24" name="TextBox 23">
            <a:extLst>
              <a:ext uri="{FF2B5EF4-FFF2-40B4-BE49-F238E27FC236}">
                <a16:creationId xmlns:a16="http://schemas.microsoft.com/office/drawing/2014/main" id="{E6B26D88-9A3E-42FE-A5BD-AE1AB97E790B}"/>
              </a:ext>
            </a:extLst>
          </p:cNvPr>
          <p:cNvSpPr txBox="1"/>
          <p:nvPr/>
        </p:nvSpPr>
        <p:spPr>
          <a:xfrm>
            <a:off x="799473" y="3596141"/>
            <a:ext cx="1882139" cy="400110"/>
          </a:xfrm>
          <a:prstGeom prst="rect">
            <a:avLst/>
          </a:prstGeom>
          <a:noFill/>
        </p:spPr>
        <p:txBody>
          <a:bodyPr wrap="square" rtlCol="0">
            <a:spAutoFit/>
          </a:bodyPr>
          <a:lstStyle/>
          <a:p>
            <a:r>
              <a:rPr lang="fr-FR" sz="2000" dirty="0" err="1">
                <a:solidFill>
                  <a:schemeClr val="accent5">
                    <a:lumMod val="50000"/>
                  </a:schemeClr>
                </a:solidFill>
              </a:rPr>
              <a:t>rec</a:t>
            </a:r>
            <a:r>
              <a:rPr lang="fr-FR" sz="2000" dirty="0">
                <a:solidFill>
                  <a:schemeClr val="accent5">
                    <a:lumMod val="50000"/>
                  </a:schemeClr>
                </a:solidFill>
              </a:rPr>
              <a:t> e voir</a:t>
            </a:r>
            <a:endParaRPr lang="fr-FR" sz="2400" dirty="0">
              <a:solidFill>
                <a:schemeClr val="accent5">
                  <a:lumMod val="50000"/>
                </a:schemeClr>
              </a:solidFill>
            </a:endParaRPr>
          </a:p>
        </p:txBody>
      </p:sp>
      <p:sp>
        <p:nvSpPr>
          <p:cNvPr id="25" name="TextBox 24">
            <a:extLst>
              <a:ext uri="{FF2B5EF4-FFF2-40B4-BE49-F238E27FC236}">
                <a16:creationId xmlns:a16="http://schemas.microsoft.com/office/drawing/2014/main" id="{C8E31DFB-1C0E-4109-AA1F-42532CDC983B}"/>
              </a:ext>
            </a:extLst>
          </p:cNvPr>
          <p:cNvSpPr txBox="1"/>
          <p:nvPr/>
        </p:nvSpPr>
        <p:spPr>
          <a:xfrm>
            <a:off x="799473" y="3978386"/>
            <a:ext cx="1882139" cy="400110"/>
          </a:xfrm>
          <a:prstGeom prst="rect">
            <a:avLst/>
          </a:prstGeom>
          <a:noFill/>
        </p:spPr>
        <p:txBody>
          <a:bodyPr wrap="square" rtlCol="0">
            <a:spAutoFit/>
          </a:bodyPr>
          <a:lstStyle/>
          <a:p>
            <a:r>
              <a:rPr lang="fr-FR" sz="2000" dirty="0">
                <a:solidFill>
                  <a:schemeClr val="accent5">
                    <a:lumMod val="50000"/>
                  </a:schemeClr>
                </a:solidFill>
              </a:rPr>
              <a:t>l’</a:t>
            </a:r>
            <a:r>
              <a:rPr lang="fr-FR" sz="1000" dirty="0">
                <a:solidFill>
                  <a:srgbClr val="4472C4">
                    <a:lumMod val="50000"/>
                  </a:srgbClr>
                </a:solidFill>
              </a:rPr>
              <a:t> </a:t>
            </a:r>
            <a:r>
              <a:rPr lang="fr-FR" sz="2000" dirty="0">
                <a:solidFill>
                  <a:schemeClr val="accent5">
                    <a:lumMod val="50000"/>
                  </a:schemeClr>
                </a:solidFill>
              </a:rPr>
              <a:t>emballage</a:t>
            </a:r>
            <a:endParaRPr lang="fr-FR" sz="2400" dirty="0">
              <a:solidFill>
                <a:schemeClr val="accent5">
                  <a:lumMod val="50000"/>
                </a:schemeClr>
              </a:solidFill>
            </a:endParaRPr>
          </a:p>
        </p:txBody>
      </p:sp>
      <p:sp>
        <p:nvSpPr>
          <p:cNvPr id="26" name="TextBox 25">
            <a:extLst>
              <a:ext uri="{FF2B5EF4-FFF2-40B4-BE49-F238E27FC236}">
                <a16:creationId xmlns:a16="http://schemas.microsoft.com/office/drawing/2014/main" id="{8E947228-A4FF-4A9C-A3EF-BA91CFA31A02}"/>
              </a:ext>
            </a:extLst>
          </p:cNvPr>
          <p:cNvSpPr txBox="1"/>
          <p:nvPr/>
        </p:nvSpPr>
        <p:spPr>
          <a:xfrm>
            <a:off x="799473" y="4360631"/>
            <a:ext cx="1882139" cy="400110"/>
          </a:xfrm>
          <a:prstGeom prst="rect">
            <a:avLst/>
          </a:prstGeom>
          <a:noFill/>
        </p:spPr>
        <p:txBody>
          <a:bodyPr wrap="square" rtlCol="0">
            <a:spAutoFit/>
          </a:bodyPr>
          <a:lstStyle/>
          <a:p>
            <a:r>
              <a:rPr lang="fr-FR" sz="2000" dirty="0">
                <a:solidFill>
                  <a:schemeClr val="accent5">
                    <a:lumMod val="50000"/>
                  </a:schemeClr>
                </a:solidFill>
              </a:rPr>
              <a:t>la p</a:t>
            </a:r>
            <a:r>
              <a:rPr lang="fr-FR" sz="1400" dirty="0">
                <a:solidFill>
                  <a:schemeClr val="accent5">
                    <a:lumMod val="50000"/>
                  </a:schemeClr>
                </a:solidFill>
              </a:rPr>
              <a:t> </a:t>
            </a:r>
            <a:r>
              <a:rPr lang="fr-FR" sz="2000" dirty="0">
                <a:solidFill>
                  <a:schemeClr val="accent5">
                    <a:lumMod val="50000"/>
                  </a:schemeClr>
                </a:solidFill>
              </a:rPr>
              <a:t>e</a:t>
            </a:r>
            <a:r>
              <a:rPr lang="fr-FR" sz="1400" dirty="0">
                <a:solidFill>
                  <a:schemeClr val="accent5">
                    <a:lumMod val="50000"/>
                  </a:schemeClr>
                </a:solidFill>
              </a:rPr>
              <a:t> </a:t>
            </a:r>
            <a:r>
              <a:rPr lang="fr-FR" sz="2000" dirty="0">
                <a:solidFill>
                  <a:schemeClr val="accent5">
                    <a:lumMod val="50000"/>
                  </a:schemeClr>
                </a:solidFill>
              </a:rPr>
              <a:t>luche</a:t>
            </a:r>
            <a:endParaRPr lang="fr-FR" sz="2400" dirty="0">
              <a:solidFill>
                <a:schemeClr val="accent5">
                  <a:lumMod val="50000"/>
                </a:schemeClr>
              </a:solidFill>
            </a:endParaRPr>
          </a:p>
        </p:txBody>
      </p:sp>
      <p:sp>
        <p:nvSpPr>
          <p:cNvPr id="27" name="TextBox 26">
            <a:extLst>
              <a:ext uri="{FF2B5EF4-FFF2-40B4-BE49-F238E27FC236}">
                <a16:creationId xmlns:a16="http://schemas.microsoft.com/office/drawing/2014/main" id="{81A503E0-CAC3-41A3-A719-2A68112CEF15}"/>
              </a:ext>
            </a:extLst>
          </p:cNvPr>
          <p:cNvSpPr txBox="1"/>
          <p:nvPr/>
        </p:nvSpPr>
        <p:spPr>
          <a:xfrm>
            <a:off x="799473" y="4742876"/>
            <a:ext cx="1882139" cy="400110"/>
          </a:xfrm>
          <a:prstGeom prst="rect">
            <a:avLst/>
          </a:prstGeom>
          <a:noFill/>
        </p:spPr>
        <p:txBody>
          <a:bodyPr wrap="square" rtlCol="0">
            <a:spAutoFit/>
          </a:bodyPr>
          <a:lstStyle/>
          <a:p>
            <a:r>
              <a:rPr lang="fr-FR" sz="2000" dirty="0">
                <a:solidFill>
                  <a:schemeClr val="accent5">
                    <a:lumMod val="50000"/>
                  </a:schemeClr>
                </a:solidFill>
              </a:rPr>
              <a:t>la s</a:t>
            </a:r>
            <a:r>
              <a:rPr lang="fr-FR" sz="1000" dirty="0">
                <a:solidFill>
                  <a:srgbClr val="4472C4">
                    <a:lumMod val="50000"/>
                  </a:srgbClr>
                </a:solidFill>
              </a:rPr>
              <a:t> </a:t>
            </a:r>
            <a:r>
              <a:rPr lang="fr-FR" sz="2000" dirty="0">
                <a:solidFill>
                  <a:schemeClr val="accent5">
                    <a:lumMod val="50000"/>
                  </a:schemeClr>
                </a:solidFill>
              </a:rPr>
              <a:t>a</a:t>
            </a:r>
            <a:r>
              <a:rPr lang="fr-FR" sz="1400" dirty="0">
                <a:solidFill>
                  <a:schemeClr val="accent5">
                    <a:lumMod val="50000"/>
                  </a:schemeClr>
                </a:solidFill>
              </a:rPr>
              <a:t> </a:t>
            </a:r>
            <a:r>
              <a:rPr lang="fr-FR" sz="2000" dirty="0">
                <a:solidFill>
                  <a:schemeClr val="accent5">
                    <a:lumMod val="50000"/>
                  </a:schemeClr>
                </a:solidFill>
              </a:rPr>
              <a:t>gesse</a:t>
            </a:r>
            <a:endParaRPr lang="fr-FR" sz="2400" dirty="0">
              <a:solidFill>
                <a:schemeClr val="accent5">
                  <a:lumMod val="50000"/>
                </a:schemeClr>
              </a:solidFill>
            </a:endParaRPr>
          </a:p>
        </p:txBody>
      </p:sp>
      <p:sp>
        <p:nvSpPr>
          <p:cNvPr id="28" name="TextBox 27">
            <a:extLst>
              <a:ext uri="{FF2B5EF4-FFF2-40B4-BE49-F238E27FC236}">
                <a16:creationId xmlns:a16="http://schemas.microsoft.com/office/drawing/2014/main" id="{81FFA993-C27D-4581-A820-FD1BA6779057}"/>
              </a:ext>
            </a:extLst>
          </p:cNvPr>
          <p:cNvSpPr txBox="1"/>
          <p:nvPr/>
        </p:nvSpPr>
        <p:spPr>
          <a:xfrm>
            <a:off x="799473" y="5125121"/>
            <a:ext cx="1882139" cy="400110"/>
          </a:xfrm>
          <a:prstGeom prst="rect">
            <a:avLst/>
          </a:prstGeom>
          <a:noFill/>
        </p:spPr>
        <p:txBody>
          <a:bodyPr wrap="square" rtlCol="0">
            <a:spAutoFit/>
          </a:bodyPr>
          <a:lstStyle/>
          <a:p>
            <a:r>
              <a:rPr lang="fr-FR" sz="2000" dirty="0">
                <a:solidFill>
                  <a:schemeClr val="accent5">
                    <a:lumMod val="50000"/>
                  </a:schemeClr>
                </a:solidFill>
              </a:rPr>
              <a:t>la tempête</a:t>
            </a:r>
            <a:endParaRPr lang="fr-FR" sz="2400" dirty="0">
              <a:solidFill>
                <a:schemeClr val="accent5">
                  <a:lumMod val="50000"/>
                </a:schemeClr>
              </a:solidFill>
            </a:endParaRPr>
          </a:p>
        </p:txBody>
      </p:sp>
      <p:sp>
        <p:nvSpPr>
          <p:cNvPr id="29" name="TextBox 28">
            <a:extLst>
              <a:ext uri="{FF2B5EF4-FFF2-40B4-BE49-F238E27FC236}">
                <a16:creationId xmlns:a16="http://schemas.microsoft.com/office/drawing/2014/main" id="{1385E8E1-B344-44F9-83F5-A6972B23F1A7}"/>
              </a:ext>
            </a:extLst>
          </p:cNvPr>
          <p:cNvSpPr txBox="1"/>
          <p:nvPr/>
        </p:nvSpPr>
        <p:spPr>
          <a:xfrm>
            <a:off x="799473" y="5507366"/>
            <a:ext cx="1882139" cy="400110"/>
          </a:xfrm>
          <a:prstGeom prst="rect">
            <a:avLst/>
          </a:prstGeom>
          <a:noFill/>
        </p:spPr>
        <p:txBody>
          <a:bodyPr wrap="square" rtlCol="0">
            <a:spAutoFit/>
          </a:bodyPr>
          <a:lstStyle/>
          <a:p>
            <a:r>
              <a:rPr lang="fr-FR" sz="2000" dirty="0">
                <a:solidFill>
                  <a:schemeClr val="accent5">
                    <a:lumMod val="50000"/>
                  </a:schemeClr>
                </a:solidFill>
              </a:rPr>
              <a:t>l'ampoule</a:t>
            </a:r>
            <a:endParaRPr lang="fr-FR" sz="2400" dirty="0">
              <a:solidFill>
                <a:schemeClr val="accent5">
                  <a:lumMod val="50000"/>
                </a:schemeClr>
              </a:solidFill>
            </a:endParaRPr>
          </a:p>
        </p:txBody>
      </p:sp>
      <p:sp>
        <p:nvSpPr>
          <p:cNvPr id="32" name="TextBox 31">
            <a:extLst>
              <a:ext uri="{FF2B5EF4-FFF2-40B4-BE49-F238E27FC236}">
                <a16:creationId xmlns:a16="http://schemas.microsoft.com/office/drawing/2014/main" id="{A74FCADA-EE3C-4BEF-B2D2-415C7BBE02AB}"/>
              </a:ext>
            </a:extLst>
          </p:cNvPr>
          <p:cNvSpPr txBox="1"/>
          <p:nvPr/>
        </p:nvSpPr>
        <p:spPr>
          <a:xfrm>
            <a:off x="6543059" y="2983753"/>
            <a:ext cx="2097180" cy="400110"/>
          </a:xfrm>
          <a:prstGeom prst="rect">
            <a:avLst/>
          </a:prstGeom>
          <a:noFill/>
        </p:spPr>
        <p:txBody>
          <a:bodyPr wrap="square" rtlCol="0">
            <a:spAutoFit/>
          </a:bodyPr>
          <a:lstStyle/>
          <a:p>
            <a:pPr algn="ctr"/>
            <a:r>
              <a:rPr lang="fr-FR" sz="2000" dirty="0">
                <a:solidFill>
                  <a:schemeClr val="accent5">
                    <a:lumMod val="50000"/>
                  </a:schemeClr>
                </a:solidFill>
              </a:rPr>
              <a:t>le ch</a:t>
            </a:r>
            <a:r>
              <a:rPr lang="fr-FR" sz="2000" b="1" dirty="0">
                <a:solidFill>
                  <a:schemeClr val="accent5">
                    <a:lumMod val="50000"/>
                  </a:schemeClr>
                </a:solidFill>
              </a:rPr>
              <a:t>am</a:t>
            </a:r>
            <a:r>
              <a:rPr lang="fr-FR" sz="2000" dirty="0">
                <a:solidFill>
                  <a:schemeClr val="accent5">
                    <a:lumMod val="50000"/>
                  </a:schemeClr>
                </a:solidFill>
              </a:rPr>
              <a:t>p</a:t>
            </a:r>
            <a:endParaRPr lang="fr-FR" sz="2400" dirty="0">
              <a:solidFill>
                <a:schemeClr val="accent5">
                  <a:lumMod val="50000"/>
                </a:schemeClr>
              </a:solidFill>
            </a:endParaRPr>
          </a:p>
        </p:txBody>
      </p:sp>
      <p:sp>
        <p:nvSpPr>
          <p:cNvPr id="33" name="TextBox 32">
            <a:extLst>
              <a:ext uri="{FF2B5EF4-FFF2-40B4-BE49-F238E27FC236}">
                <a16:creationId xmlns:a16="http://schemas.microsoft.com/office/drawing/2014/main" id="{37070FCA-21BD-41C6-8314-7F4DD2470A53}"/>
              </a:ext>
            </a:extLst>
          </p:cNvPr>
          <p:cNvSpPr txBox="1"/>
          <p:nvPr/>
        </p:nvSpPr>
        <p:spPr>
          <a:xfrm>
            <a:off x="4012389" y="3355205"/>
            <a:ext cx="1882139" cy="400110"/>
          </a:xfrm>
          <a:prstGeom prst="rect">
            <a:avLst/>
          </a:prstGeom>
          <a:noFill/>
        </p:spPr>
        <p:txBody>
          <a:bodyPr wrap="square" rtlCol="0">
            <a:spAutoFit/>
          </a:bodyPr>
          <a:lstStyle/>
          <a:p>
            <a:pPr algn="ctr"/>
            <a:r>
              <a:rPr lang="fr-FR" sz="2000" dirty="0">
                <a:solidFill>
                  <a:schemeClr val="accent5">
                    <a:lumMod val="50000"/>
                  </a:schemeClr>
                </a:solidFill>
              </a:rPr>
              <a:t>le carn</a:t>
            </a:r>
            <a:r>
              <a:rPr lang="fr-FR" sz="2000" b="1" dirty="0">
                <a:solidFill>
                  <a:schemeClr val="accent5">
                    <a:lumMod val="50000"/>
                  </a:schemeClr>
                </a:solidFill>
              </a:rPr>
              <a:t>a</a:t>
            </a:r>
            <a:r>
              <a:rPr lang="fr-FR" sz="2000" dirty="0">
                <a:solidFill>
                  <a:schemeClr val="accent5">
                    <a:lumMod val="50000"/>
                  </a:schemeClr>
                </a:solidFill>
              </a:rPr>
              <a:t>val</a:t>
            </a:r>
            <a:endParaRPr lang="fr-FR" sz="2400" dirty="0">
              <a:solidFill>
                <a:schemeClr val="accent5">
                  <a:lumMod val="50000"/>
                </a:schemeClr>
              </a:solidFill>
            </a:endParaRPr>
          </a:p>
        </p:txBody>
      </p:sp>
      <p:sp>
        <p:nvSpPr>
          <p:cNvPr id="34" name="TextBox 33">
            <a:extLst>
              <a:ext uri="{FF2B5EF4-FFF2-40B4-BE49-F238E27FC236}">
                <a16:creationId xmlns:a16="http://schemas.microsoft.com/office/drawing/2014/main" id="{A53E27CC-4473-40B5-A353-0E3A1D2FFE72}"/>
              </a:ext>
            </a:extLst>
          </p:cNvPr>
          <p:cNvSpPr txBox="1"/>
          <p:nvPr/>
        </p:nvSpPr>
        <p:spPr>
          <a:xfrm>
            <a:off x="8732485" y="3040946"/>
            <a:ext cx="1882139" cy="400110"/>
          </a:xfrm>
          <a:prstGeom prst="rect">
            <a:avLst/>
          </a:prstGeom>
          <a:noFill/>
        </p:spPr>
        <p:txBody>
          <a:bodyPr wrap="square" rtlCol="0">
            <a:spAutoFit/>
          </a:bodyPr>
          <a:lstStyle/>
          <a:p>
            <a:pPr algn="ctr"/>
            <a:r>
              <a:rPr lang="fr-FR" sz="2000" dirty="0">
                <a:solidFill>
                  <a:schemeClr val="accent5">
                    <a:lumMod val="50000"/>
                  </a:schemeClr>
                </a:solidFill>
              </a:rPr>
              <a:t>le ch</a:t>
            </a:r>
            <a:r>
              <a:rPr lang="fr-FR" sz="2000" b="1" dirty="0">
                <a:solidFill>
                  <a:schemeClr val="accent5">
                    <a:lumMod val="50000"/>
                  </a:schemeClr>
                </a:solidFill>
              </a:rPr>
              <a:t>e</a:t>
            </a:r>
            <a:r>
              <a:rPr lang="fr-FR" sz="2000" dirty="0">
                <a:solidFill>
                  <a:schemeClr val="accent5">
                    <a:lumMod val="50000"/>
                  </a:schemeClr>
                </a:solidFill>
              </a:rPr>
              <a:t>valier</a:t>
            </a:r>
            <a:endParaRPr lang="fr-FR" sz="2400" dirty="0">
              <a:solidFill>
                <a:schemeClr val="accent5">
                  <a:lumMod val="50000"/>
                </a:schemeClr>
              </a:solidFill>
            </a:endParaRPr>
          </a:p>
        </p:txBody>
      </p:sp>
      <p:sp>
        <p:nvSpPr>
          <p:cNvPr id="35" name="TextBox 34">
            <a:extLst>
              <a:ext uri="{FF2B5EF4-FFF2-40B4-BE49-F238E27FC236}">
                <a16:creationId xmlns:a16="http://schemas.microsoft.com/office/drawing/2014/main" id="{2065B7F8-3385-46DC-BC6C-A7F21D54CAE3}"/>
              </a:ext>
            </a:extLst>
          </p:cNvPr>
          <p:cNvSpPr txBox="1"/>
          <p:nvPr/>
        </p:nvSpPr>
        <p:spPr>
          <a:xfrm>
            <a:off x="3731237" y="4182449"/>
            <a:ext cx="1882139" cy="400110"/>
          </a:xfrm>
          <a:prstGeom prst="rect">
            <a:avLst/>
          </a:prstGeom>
          <a:noFill/>
        </p:spPr>
        <p:txBody>
          <a:bodyPr wrap="square" rtlCol="0">
            <a:spAutoFit/>
          </a:bodyPr>
          <a:lstStyle/>
          <a:p>
            <a:pPr algn="ctr"/>
            <a:r>
              <a:rPr lang="fr-FR" sz="2000" dirty="0">
                <a:solidFill>
                  <a:schemeClr val="accent5">
                    <a:lumMod val="50000"/>
                  </a:schemeClr>
                </a:solidFill>
              </a:rPr>
              <a:t>les b</a:t>
            </a:r>
            <a:r>
              <a:rPr lang="fr-FR" sz="2000" b="1" dirty="0">
                <a:solidFill>
                  <a:schemeClr val="accent5">
                    <a:lumMod val="50000"/>
                  </a:schemeClr>
                </a:solidFill>
              </a:rPr>
              <a:t>a</a:t>
            </a:r>
            <a:r>
              <a:rPr lang="fr-FR" sz="2000" dirty="0">
                <a:solidFill>
                  <a:schemeClr val="accent5">
                    <a:lumMod val="50000"/>
                  </a:schemeClr>
                </a:solidFill>
              </a:rPr>
              <a:t>ls</a:t>
            </a:r>
            <a:endParaRPr lang="fr-FR" sz="2400" dirty="0">
              <a:solidFill>
                <a:schemeClr val="accent5">
                  <a:lumMod val="50000"/>
                </a:schemeClr>
              </a:solidFill>
            </a:endParaRPr>
          </a:p>
        </p:txBody>
      </p:sp>
      <p:sp>
        <p:nvSpPr>
          <p:cNvPr id="36" name="Rectangle 35">
            <a:extLst>
              <a:ext uri="{FF2B5EF4-FFF2-40B4-BE49-F238E27FC236}">
                <a16:creationId xmlns:a16="http://schemas.microsoft.com/office/drawing/2014/main" id="{A2AE26BE-8812-49C0-95C3-FDD92BD9643D}"/>
              </a:ext>
            </a:extLst>
          </p:cNvPr>
          <p:cNvSpPr/>
          <p:nvPr/>
        </p:nvSpPr>
        <p:spPr>
          <a:xfrm>
            <a:off x="1503759" y="2148955"/>
            <a:ext cx="395786"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37" name="Rectangle 36">
            <a:extLst>
              <a:ext uri="{FF2B5EF4-FFF2-40B4-BE49-F238E27FC236}">
                <a16:creationId xmlns:a16="http://schemas.microsoft.com/office/drawing/2014/main" id="{1A12BE7A-652E-445C-B097-4893D97D6E07}"/>
              </a:ext>
            </a:extLst>
          </p:cNvPr>
          <p:cNvSpPr/>
          <p:nvPr/>
        </p:nvSpPr>
        <p:spPr>
          <a:xfrm>
            <a:off x="1780503" y="2531145"/>
            <a:ext cx="206080" cy="284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38" name="Rectangle 37">
            <a:extLst>
              <a:ext uri="{FF2B5EF4-FFF2-40B4-BE49-F238E27FC236}">
                <a16:creationId xmlns:a16="http://schemas.microsoft.com/office/drawing/2014/main" id="{6ADE2281-9B56-41DF-B2B3-36717240BA21}"/>
              </a:ext>
            </a:extLst>
          </p:cNvPr>
          <p:cNvSpPr/>
          <p:nvPr/>
        </p:nvSpPr>
        <p:spPr>
          <a:xfrm>
            <a:off x="1504146" y="2902052"/>
            <a:ext cx="206080" cy="284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39" name="Rectangle 38">
            <a:extLst>
              <a:ext uri="{FF2B5EF4-FFF2-40B4-BE49-F238E27FC236}">
                <a16:creationId xmlns:a16="http://schemas.microsoft.com/office/drawing/2014/main" id="{B2EA5C65-C4AA-429F-A969-D440BE107BF8}"/>
              </a:ext>
            </a:extLst>
          </p:cNvPr>
          <p:cNvSpPr/>
          <p:nvPr/>
        </p:nvSpPr>
        <p:spPr>
          <a:xfrm>
            <a:off x="1459323" y="3305338"/>
            <a:ext cx="206080" cy="284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40" name="Rectangle 39">
            <a:extLst>
              <a:ext uri="{FF2B5EF4-FFF2-40B4-BE49-F238E27FC236}">
                <a16:creationId xmlns:a16="http://schemas.microsoft.com/office/drawing/2014/main" id="{F830D35B-D9E0-4503-831E-7CDF1A74A640}"/>
              </a:ext>
            </a:extLst>
          </p:cNvPr>
          <p:cNvSpPr/>
          <p:nvPr/>
        </p:nvSpPr>
        <p:spPr>
          <a:xfrm>
            <a:off x="1356315" y="3641776"/>
            <a:ext cx="196260" cy="326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41" name="TextBox 40">
            <a:extLst>
              <a:ext uri="{FF2B5EF4-FFF2-40B4-BE49-F238E27FC236}">
                <a16:creationId xmlns:a16="http://schemas.microsoft.com/office/drawing/2014/main" id="{9F137638-62B6-4500-B5EE-3A2703344C36}"/>
              </a:ext>
            </a:extLst>
          </p:cNvPr>
          <p:cNvSpPr txBox="1"/>
          <p:nvPr/>
        </p:nvSpPr>
        <p:spPr>
          <a:xfrm>
            <a:off x="9262543" y="3829896"/>
            <a:ext cx="1882139" cy="400110"/>
          </a:xfrm>
          <a:prstGeom prst="rect">
            <a:avLst/>
          </a:prstGeom>
          <a:noFill/>
        </p:spPr>
        <p:txBody>
          <a:bodyPr wrap="square" rtlCol="0">
            <a:spAutoFit/>
          </a:bodyPr>
          <a:lstStyle/>
          <a:p>
            <a:pPr algn="ctr"/>
            <a:r>
              <a:rPr lang="fr-FR" sz="2000" dirty="0">
                <a:solidFill>
                  <a:schemeClr val="accent5">
                    <a:lumMod val="50000"/>
                  </a:schemeClr>
                </a:solidFill>
              </a:rPr>
              <a:t>rec</a:t>
            </a:r>
            <a:r>
              <a:rPr lang="fr-FR" sz="2000" b="1" dirty="0">
                <a:solidFill>
                  <a:schemeClr val="accent5">
                    <a:lumMod val="50000"/>
                  </a:schemeClr>
                </a:solidFill>
              </a:rPr>
              <a:t>e</a:t>
            </a:r>
            <a:r>
              <a:rPr lang="fr-FR" sz="2000" dirty="0">
                <a:solidFill>
                  <a:schemeClr val="accent5">
                    <a:lumMod val="50000"/>
                  </a:schemeClr>
                </a:solidFill>
              </a:rPr>
              <a:t>voir</a:t>
            </a:r>
            <a:endParaRPr lang="fr-FR" sz="2400" dirty="0">
              <a:solidFill>
                <a:schemeClr val="accent5">
                  <a:lumMod val="50000"/>
                </a:schemeClr>
              </a:solidFill>
            </a:endParaRPr>
          </a:p>
        </p:txBody>
      </p:sp>
      <p:sp>
        <p:nvSpPr>
          <p:cNvPr id="42" name="Rectangle 41">
            <a:extLst>
              <a:ext uri="{FF2B5EF4-FFF2-40B4-BE49-F238E27FC236}">
                <a16:creationId xmlns:a16="http://schemas.microsoft.com/office/drawing/2014/main" id="{B489F8C2-E7D1-4CF5-9797-A95C8B1E4C05}"/>
              </a:ext>
            </a:extLst>
          </p:cNvPr>
          <p:cNvSpPr/>
          <p:nvPr/>
        </p:nvSpPr>
        <p:spPr>
          <a:xfrm>
            <a:off x="1047318" y="4002980"/>
            <a:ext cx="424915" cy="326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43" name="TextBox 42">
            <a:extLst>
              <a:ext uri="{FF2B5EF4-FFF2-40B4-BE49-F238E27FC236}">
                <a16:creationId xmlns:a16="http://schemas.microsoft.com/office/drawing/2014/main" id="{26B09CD1-C325-4625-86AA-838878989333}"/>
              </a:ext>
            </a:extLst>
          </p:cNvPr>
          <p:cNvSpPr txBox="1"/>
          <p:nvPr/>
        </p:nvSpPr>
        <p:spPr>
          <a:xfrm>
            <a:off x="5747539" y="3814267"/>
            <a:ext cx="1882139" cy="400110"/>
          </a:xfrm>
          <a:prstGeom prst="rect">
            <a:avLst/>
          </a:prstGeom>
          <a:noFill/>
        </p:spPr>
        <p:txBody>
          <a:bodyPr wrap="square" rtlCol="0">
            <a:spAutoFit/>
          </a:bodyPr>
          <a:lstStyle/>
          <a:p>
            <a:pPr algn="ctr"/>
            <a:r>
              <a:rPr lang="fr-FR" sz="2000" dirty="0">
                <a:solidFill>
                  <a:schemeClr val="accent5">
                    <a:lumMod val="50000"/>
                  </a:schemeClr>
                </a:solidFill>
              </a:rPr>
              <a:t>l’</a:t>
            </a:r>
            <a:r>
              <a:rPr lang="fr-FR" sz="2000" b="1" dirty="0">
                <a:solidFill>
                  <a:schemeClr val="accent5">
                    <a:lumMod val="50000"/>
                  </a:schemeClr>
                </a:solidFill>
              </a:rPr>
              <a:t>em</a:t>
            </a:r>
            <a:r>
              <a:rPr lang="fr-FR" sz="2000" dirty="0">
                <a:solidFill>
                  <a:schemeClr val="accent5">
                    <a:lumMod val="50000"/>
                  </a:schemeClr>
                </a:solidFill>
              </a:rPr>
              <a:t>ballage</a:t>
            </a:r>
            <a:endParaRPr lang="fr-FR" sz="2400" dirty="0">
              <a:solidFill>
                <a:schemeClr val="accent5">
                  <a:lumMod val="50000"/>
                </a:schemeClr>
              </a:solidFill>
            </a:endParaRPr>
          </a:p>
        </p:txBody>
      </p:sp>
      <p:sp>
        <p:nvSpPr>
          <p:cNvPr id="44" name="Rectangle 43">
            <a:extLst>
              <a:ext uri="{FF2B5EF4-FFF2-40B4-BE49-F238E27FC236}">
                <a16:creationId xmlns:a16="http://schemas.microsoft.com/office/drawing/2014/main" id="{8B6625B4-0DC8-4BE4-824A-E1C40821ADA3}"/>
              </a:ext>
            </a:extLst>
          </p:cNvPr>
          <p:cNvSpPr/>
          <p:nvPr/>
        </p:nvSpPr>
        <p:spPr>
          <a:xfrm>
            <a:off x="1400123" y="4451580"/>
            <a:ext cx="177182" cy="277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45" name="TextBox 44">
            <a:extLst>
              <a:ext uri="{FF2B5EF4-FFF2-40B4-BE49-F238E27FC236}">
                <a16:creationId xmlns:a16="http://schemas.microsoft.com/office/drawing/2014/main" id="{7AC94BB0-B15B-4B6B-885E-95DEF98344E0}"/>
              </a:ext>
            </a:extLst>
          </p:cNvPr>
          <p:cNvSpPr txBox="1"/>
          <p:nvPr/>
        </p:nvSpPr>
        <p:spPr>
          <a:xfrm>
            <a:off x="9533590" y="5011952"/>
            <a:ext cx="1882139" cy="400110"/>
          </a:xfrm>
          <a:prstGeom prst="rect">
            <a:avLst/>
          </a:prstGeom>
          <a:noFill/>
        </p:spPr>
        <p:txBody>
          <a:bodyPr wrap="square" rtlCol="0">
            <a:spAutoFit/>
          </a:bodyPr>
          <a:lstStyle/>
          <a:p>
            <a:pPr algn="ctr"/>
            <a:r>
              <a:rPr lang="fr-FR" sz="2000" dirty="0">
                <a:solidFill>
                  <a:schemeClr val="accent5">
                    <a:lumMod val="50000"/>
                  </a:schemeClr>
                </a:solidFill>
              </a:rPr>
              <a:t>la p</a:t>
            </a:r>
            <a:r>
              <a:rPr lang="fr-FR" sz="2000" b="1" dirty="0">
                <a:solidFill>
                  <a:schemeClr val="accent5">
                    <a:lumMod val="50000"/>
                  </a:schemeClr>
                </a:solidFill>
              </a:rPr>
              <a:t>e</a:t>
            </a:r>
            <a:r>
              <a:rPr lang="fr-FR" sz="2000" dirty="0">
                <a:solidFill>
                  <a:schemeClr val="accent5">
                    <a:lumMod val="50000"/>
                  </a:schemeClr>
                </a:solidFill>
              </a:rPr>
              <a:t>luche</a:t>
            </a:r>
            <a:endParaRPr lang="fr-FR" sz="2400" dirty="0">
              <a:solidFill>
                <a:schemeClr val="accent5">
                  <a:lumMod val="50000"/>
                </a:schemeClr>
              </a:solidFill>
            </a:endParaRPr>
          </a:p>
        </p:txBody>
      </p:sp>
      <p:sp>
        <p:nvSpPr>
          <p:cNvPr id="46" name="Rectangle 45">
            <a:extLst>
              <a:ext uri="{FF2B5EF4-FFF2-40B4-BE49-F238E27FC236}">
                <a16:creationId xmlns:a16="http://schemas.microsoft.com/office/drawing/2014/main" id="{2E183A80-1056-438F-9786-A837E1805FA5}"/>
              </a:ext>
            </a:extLst>
          </p:cNvPr>
          <p:cNvSpPr/>
          <p:nvPr/>
        </p:nvSpPr>
        <p:spPr>
          <a:xfrm>
            <a:off x="1297131" y="4827870"/>
            <a:ext cx="197893" cy="326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47" name="TextBox 46">
            <a:extLst>
              <a:ext uri="{FF2B5EF4-FFF2-40B4-BE49-F238E27FC236}">
                <a16:creationId xmlns:a16="http://schemas.microsoft.com/office/drawing/2014/main" id="{DEE82B55-F822-4A0B-B4DB-3D25301E8E1F}"/>
              </a:ext>
            </a:extLst>
          </p:cNvPr>
          <p:cNvSpPr txBox="1"/>
          <p:nvPr/>
        </p:nvSpPr>
        <p:spPr>
          <a:xfrm>
            <a:off x="4343097" y="4925157"/>
            <a:ext cx="1882139" cy="400110"/>
          </a:xfrm>
          <a:prstGeom prst="rect">
            <a:avLst/>
          </a:prstGeom>
          <a:noFill/>
        </p:spPr>
        <p:txBody>
          <a:bodyPr wrap="square" rtlCol="0">
            <a:spAutoFit/>
          </a:bodyPr>
          <a:lstStyle/>
          <a:p>
            <a:pPr algn="ctr"/>
            <a:r>
              <a:rPr lang="fr-FR" sz="2000" dirty="0">
                <a:solidFill>
                  <a:schemeClr val="accent5">
                    <a:lumMod val="50000"/>
                  </a:schemeClr>
                </a:solidFill>
              </a:rPr>
              <a:t>la s</a:t>
            </a:r>
            <a:r>
              <a:rPr lang="fr-FR" sz="2000" b="1" dirty="0">
                <a:solidFill>
                  <a:schemeClr val="accent5">
                    <a:lumMod val="50000"/>
                  </a:schemeClr>
                </a:solidFill>
              </a:rPr>
              <a:t>a</a:t>
            </a:r>
            <a:r>
              <a:rPr lang="fr-FR" sz="2000" dirty="0">
                <a:solidFill>
                  <a:schemeClr val="accent5">
                    <a:lumMod val="50000"/>
                  </a:schemeClr>
                </a:solidFill>
              </a:rPr>
              <a:t>gesse</a:t>
            </a:r>
            <a:endParaRPr lang="fr-FR" sz="2400" dirty="0">
              <a:solidFill>
                <a:schemeClr val="accent5">
                  <a:lumMod val="50000"/>
                </a:schemeClr>
              </a:solidFill>
            </a:endParaRPr>
          </a:p>
        </p:txBody>
      </p:sp>
      <p:sp>
        <p:nvSpPr>
          <p:cNvPr id="48" name="Rectangle 47">
            <a:extLst>
              <a:ext uri="{FF2B5EF4-FFF2-40B4-BE49-F238E27FC236}">
                <a16:creationId xmlns:a16="http://schemas.microsoft.com/office/drawing/2014/main" id="{B82ED1B0-A459-4B5D-99CB-76D911A1B117}"/>
              </a:ext>
            </a:extLst>
          </p:cNvPr>
          <p:cNvSpPr/>
          <p:nvPr/>
        </p:nvSpPr>
        <p:spPr>
          <a:xfrm>
            <a:off x="1275795" y="5200865"/>
            <a:ext cx="389608" cy="326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49" name="TextBox 48">
            <a:extLst>
              <a:ext uri="{FF2B5EF4-FFF2-40B4-BE49-F238E27FC236}">
                <a16:creationId xmlns:a16="http://schemas.microsoft.com/office/drawing/2014/main" id="{58E596EF-B390-49C9-95C6-F2DF0BC5F752}"/>
              </a:ext>
            </a:extLst>
          </p:cNvPr>
          <p:cNvSpPr txBox="1"/>
          <p:nvPr/>
        </p:nvSpPr>
        <p:spPr>
          <a:xfrm>
            <a:off x="6752420" y="4513459"/>
            <a:ext cx="1882139" cy="400110"/>
          </a:xfrm>
          <a:prstGeom prst="rect">
            <a:avLst/>
          </a:prstGeom>
          <a:noFill/>
        </p:spPr>
        <p:txBody>
          <a:bodyPr wrap="square" rtlCol="0">
            <a:spAutoFit/>
          </a:bodyPr>
          <a:lstStyle/>
          <a:p>
            <a:pPr algn="ctr"/>
            <a:r>
              <a:rPr lang="fr-FR" sz="2000" dirty="0">
                <a:solidFill>
                  <a:schemeClr val="accent5">
                    <a:lumMod val="50000"/>
                  </a:schemeClr>
                </a:solidFill>
              </a:rPr>
              <a:t>la t</a:t>
            </a:r>
            <a:r>
              <a:rPr lang="fr-FR" sz="2000" b="1" dirty="0">
                <a:solidFill>
                  <a:schemeClr val="accent5">
                    <a:lumMod val="50000"/>
                  </a:schemeClr>
                </a:solidFill>
              </a:rPr>
              <a:t>em</a:t>
            </a:r>
            <a:r>
              <a:rPr lang="fr-FR" sz="2000" dirty="0">
                <a:solidFill>
                  <a:schemeClr val="accent5">
                    <a:lumMod val="50000"/>
                  </a:schemeClr>
                </a:solidFill>
              </a:rPr>
              <a:t>pête</a:t>
            </a:r>
            <a:endParaRPr lang="fr-FR" sz="2400" dirty="0">
              <a:solidFill>
                <a:schemeClr val="accent5">
                  <a:lumMod val="50000"/>
                </a:schemeClr>
              </a:solidFill>
            </a:endParaRPr>
          </a:p>
        </p:txBody>
      </p:sp>
      <p:sp>
        <p:nvSpPr>
          <p:cNvPr id="50" name="Rectangle 49">
            <a:extLst>
              <a:ext uri="{FF2B5EF4-FFF2-40B4-BE49-F238E27FC236}">
                <a16:creationId xmlns:a16="http://schemas.microsoft.com/office/drawing/2014/main" id="{4835AC8B-0D4A-4016-AD25-B2C9896DCF47}"/>
              </a:ext>
            </a:extLst>
          </p:cNvPr>
          <p:cNvSpPr/>
          <p:nvPr/>
        </p:nvSpPr>
        <p:spPr>
          <a:xfrm>
            <a:off x="986392" y="5546568"/>
            <a:ext cx="395786"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51" name="TextBox 50">
            <a:extLst>
              <a:ext uri="{FF2B5EF4-FFF2-40B4-BE49-F238E27FC236}">
                <a16:creationId xmlns:a16="http://schemas.microsoft.com/office/drawing/2014/main" id="{4196E48C-1852-440D-BA51-3C9B3A3CB307}"/>
              </a:ext>
            </a:extLst>
          </p:cNvPr>
          <p:cNvSpPr txBox="1"/>
          <p:nvPr/>
        </p:nvSpPr>
        <p:spPr>
          <a:xfrm>
            <a:off x="6837705" y="5087451"/>
            <a:ext cx="1882139" cy="400110"/>
          </a:xfrm>
          <a:prstGeom prst="rect">
            <a:avLst/>
          </a:prstGeom>
          <a:noFill/>
        </p:spPr>
        <p:txBody>
          <a:bodyPr wrap="square" rtlCol="0">
            <a:spAutoFit/>
          </a:bodyPr>
          <a:lstStyle/>
          <a:p>
            <a:pPr algn="ctr"/>
            <a:r>
              <a:rPr lang="fr-FR" sz="2000" dirty="0">
                <a:solidFill>
                  <a:schemeClr val="accent5">
                    <a:lumMod val="50000"/>
                  </a:schemeClr>
                </a:solidFill>
              </a:rPr>
              <a:t>l‘</a:t>
            </a:r>
            <a:r>
              <a:rPr lang="fr-FR" sz="2000" b="1" dirty="0">
                <a:solidFill>
                  <a:schemeClr val="accent5">
                    <a:lumMod val="50000"/>
                  </a:schemeClr>
                </a:solidFill>
              </a:rPr>
              <a:t>am</a:t>
            </a:r>
            <a:r>
              <a:rPr lang="fr-FR" sz="2000" dirty="0">
                <a:solidFill>
                  <a:schemeClr val="accent5">
                    <a:lumMod val="50000"/>
                  </a:schemeClr>
                </a:solidFill>
              </a:rPr>
              <a:t>poule</a:t>
            </a:r>
            <a:endParaRPr lang="fr-FR" sz="2400" dirty="0">
              <a:solidFill>
                <a:schemeClr val="accent5">
                  <a:lumMod val="50000"/>
                </a:schemeClr>
              </a:solidFill>
            </a:endParaRPr>
          </a:p>
        </p:txBody>
      </p:sp>
      <p:sp>
        <p:nvSpPr>
          <p:cNvPr id="52" name="Rectangle 51">
            <a:hlinkClick r:id="" action="ppaction://noaction">
              <a:snd r:embed="rId5" name="1 le champ.wav"/>
            </a:hlinkClick>
            <a:extLst>
              <a:ext uri="{FF2B5EF4-FFF2-40B4-BE49-F238E27FC236}">
                <a16:creationId xmlns:a16="http://schemas.microsoft.com/office/drawing/2014/main" id="{BC2DB57D-3A18-4127-BC00-351A278594EE}"/>
              </a:ext>
            </a:extLst>
          </p:cNvPr>
          <p:cNvSpPr/>
          <p:nvPr/>
        </p:nvSpPr>
        <p:spPr>
          <a:xfrm>
            <a:off x="438719" y="2122062"/>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1</a:t>
            </a:r>
          </a:p>
        </p:txBody>
      </p:sp>
      <p:sp>
        <p:nvSpPr>
          <p:cNvPr id="53" name="Rectangle 52">
            <a:hlinkClick r:id="" action="ppaction://noaction">
              <a:snd r:embed="rId6" name="2 le carnaval.wav"/>
            </a:hlinkClick>
            <a:extLst>
              <a:ext uri="{FF2B5EF4-FFF2-40B4-BE49-F238E27FC236}">
                <a16:creationId xmlns:a16="http://schemas.microsoft.com/office/drawing/2014/main" id="{46EBFC08-513F-4D27-965B-65B2A47EF826}"/>
              </a:ext>
            </a:extLst>
          </p:cNvPr>
          <p:cNvSpPr/>
          <p:nvPr/>
        </p:nvSpPr>
        <p:spPr>
          <a:xfrm>
            <a:off x="438719" y="2502563"/>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2</a:t>
            </a:r>
          </a:p>
        </p:txBody>
      </p:sp>
      <p:sp>
        <p:nvSpPr>
          <p:cNvPr id="54" name="Rectangle 53">
            <a:hlinkClick r:id="" action="ppaction://noaction">
              <a:snd r:embed="rId7" name="3 le chevalier.wav"/>
            </a:hlinkClick>
            <a:extLst>
              <a:ext uri="{FF2B5EF4-FFF2-40B4-BE49-F238E27FC236}">
                <a16:creationId xmlns:a16="http://schemas.microsoft.com/office/drawing/2014/main" id="{255EC30E-3A81-4187-BAD5-1060BE5B155A}"/>
              </a:ext>
            </a:extLst>
          </p:cNvPr>
          <p:cNvSpPr/>
          <p:nvPr/>
        </p:nvSpPr>
        <p:spPr>
          <a:xfrm>
            <a:off x="438719" y="2883064"/>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3</a:t>
            </a:r>
          </a:p>
        </p:txBody>
      </p:sp>
      <p:sp>
        <p:nvSpPr>
          <p:cNvPr id="55" name="Rectangle 54">
            <a:hlinkClick r:id="" action="ppaction://noaction">
              <a:snd r:embed="rId8" name="4 les bals.wav"/>
            </a:hlinkClick>
            <a:extLst>
              <a:ext uri="{FF2B5EF4-FFF2-40B4-BE49-F238E27FC236}">
                <a16:creationId xmlns:a16="http://schemas.microsoft.com/office/drawing/2014/main" id="{3679D97B-93C2-4F6D-A225-319A4DE42E78}"/>
              </a:ext>
            </a:extLst>
          </p:cNvPr>
          <p:cNvSpPr/>
          <p:nvPr/>
        </p:nvSpPr>
        <p:spPr>
          <a:xfrm>
            <a:off x="438719" y="3263565"/>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4</a:t>
            </a:r>
          </a:p>
        </p:txBody>
      </p:sp>
      <p:sp>
        <p:nvSpPr>
          <p:cNvPr id="56" name="Rectangle 55">
            <a:hlinkClick r:id="" action="ppaction://noaction">
              <a:snd r:embed="rId9" name="5 recevoir.wav"/>
            </a:hlinkClick>
            <a:extLst>
              <a:ext uri="{FF2B5EF4-FFF2-40B4-BE49-F238E27FC236}">
                <a16:creationId xmlns:a16="http://schemas.microsoft.com/office/drawing/2014/main" id="{624D7DFE-CDED-476D-B2E5-FC75433DF95C}"/>
              </a:ext>
            </a:extLst>
          </p:cNvPr>
          <p:cNvSpPr/>
          <p:nvPr/>
        </p:nvSpPr>
        <p:spPr>
          <a:xfrm>
            <a:off x="438719" y="3644066"/>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5</a:t>
            </a:r>
          </a:p>
        </p:txBody>
      </p:sp>
      <p:sp>
        <p:nvSpPr>
          <p:cNvPr id="57" name="Rectangle 56">
            <a:hlinkClick r:id="" action="ppaction://noaction">
              <a:snd r:embed="rId10" name="6 l'emballage.wav"/>
            </a:hlinkClick>
            <a:extLst>
              <a:ext uri="{FF2B5EF4-FFF2-40B4-BE49-F238E27FC236}">
                <a16:creationId xmlns:a16="http://schemas.microsoft.com/office/drawing/2014/main" id="{68C75E8F-741D-49A4-9245-50113BA94BEF}"/>
              </a:ext>
            </a:extLst>
          </p:cNvPr>
          <p:cNvSpPr/>
          <p:nvPr/>
        </p:nvSpPr>
        <p:spPr>
          <a:xfrm>
            <a:off x="438719" y="4024567"/>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6</a:t>
            </a:r>
          </a:p>
        </p:txBody>
      </p:sp>
      <p:sp>
        <p:nvSpPr>
          <p:cNvPr id="58" name="Rectangle 57">
            <a:hlinkClick r:id="" action="ppaction://noaction">
              <a:snd r:embed="rId11" name="7 la peluche NEW.wav"/>
            </a:hlinkClick>
            <a:extLst>
              <a:ext uri="{FF2B5EF4-FFF2-40B4-BE49-F238E27FC236}">
                <a16:creationId xmlns:a16="http://schemas.microsoft.com/office/drawing/2014/main" id="{9C231A61-0067-4BBC-82C1-48718A72F1B6}"/>
              </a:ext>
            </a:extLst>
          </p:cNvPr>
          <p:cNvSpPr/>
          <p:nvPr/>
        </p:nvSpPr>
        <p:spPr>
          <a:xfrm>
            <a:off x="438719" y="4405068"/>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7</a:t>
            </a:r>
          </a:p>
        </p:txBody>
      </p:sp>
      <p:sp>
        <p:nvSpPr>
          <p:cNvPr id="59" name="Rectangle 58">
            <a:hlinkClick r:id="" action="ppaction://noaction">
              <a:snd r:embed="rId12" name="8 la sagesse.wav"/>
            </a:hlinkClick>
            <a:extLst>
              <a:ext uri="{FF2B5EF4-FFF2-40B4-BE49-F238E27FC236}">
                <a16:creationId xmlns:a16="http://schemas.microsoft.com/office/drawing/2014/main" id="{99CAEECD-4E38-4E57-B088-C4197C120EE9}"/>
              </a:ext>
            </a:extLst>
          </p:cNvPr>
          <p:cNvSpPr/>
          <p:nvPr/>
        </p:nvSpPr>
        <p:spPr>
          <a:xfrm>
            <a:off x="438719" y="4785569"/>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8</a:t>
            </a:r>
          </a:p>
        </p:txBody>
      </p:sp>
      <p:sp>
        <p:nvSpPr>
          <p:cNvPr id="60" name="Rectangle 59">
            <a:hlinkClick r:id="" action="ppaction://noaction">
              <a:snd r:embed="rId13" name="9 la tempete.wav"/>
            </a:hlinkClick>
            <a:extLst>
              <a:ext uri="{FF2B5EF4-FFF2-40B4-BE49-F238E27FC236}">
                <a16:creationId xmlns:a16="http://schemas.microsoft.com/office/drawing/2014/main" id="{A60209F6-598A-4D8C-BE9F-23BC397FD9F9}"/>
              </a:ext>
            </a:extLst>
          </p:cNvPr>
          <p:cNvSpPr/>
          <p:nvPr/>
        </p:nvSpPr>
        <p:spPr>
          <a:xfrm>
            <a:off x="438719" y="5166070"/>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9</a:t>
            </a:r>
          </a:p>
        </p:txBody>
      </p:sp>
      <p:sp>
        <p:nvSpPr>
          <p:cNvPr id="61" name="Rectangle 60">
            <a:hlinkClick r:id="" action="ppaction://noaction">
              <a:snd r:embed="rId14" name="10 l'ampoule.wav"/>
            </a:hlinkClick>
            <a:extLst>
              <a:ext uri="{FF2B5EF4-FFF2-40B4-BE49-F238E27FC236}">
                <a16:creationId xmlns:a16="http://schemas.microsoft.com/office/drawing/2014/main" id="{4AEAFD4D-6618-42BC-9A43-B83A5BB75CAE}"/>
              </a:ext>
            </a:extLst>
          </p:cNvPr>
          <p:cNvSpPr/>
          <p:nvPr/>
        </p:nvSpPr>
        <p:spPr>
          <a:xfrm>
            <a:off x="438719" y="5546568"/>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bg1"/>
                </a:solidFill>
              </a:rPr>
              <a:t>10</a:t>
            </a:r>
          </a:p>
        </p:txBody>
      </p:sp>
      <p:pic>
        <p:nvPicPr>
          <p:cNvPr id="1026" name="Picture 2" descr="Mask, Carnival, Masquerade, Costume">
            <a:extLst>
              <a:ext uri="{FF2B5EF4-FFF2-40B4-BE49-F238E27FC236}">
                <a16:creationId xmlns:a16="http://schemas.microsoft.com/office/drawing/2014/main" id="{3A1DD536-96A6-4B49-B8BD-46C20D60A840}"/>
              </a:ext>
            </a:extLst>
          </p:cNvPr>
          <p:cNvPicPr>
            <a:picLocks noChangeAspect="1" noChangeArrowheads="1"/>
          </p:cNvPicPr>
          <p:nvPr/>
        </p:nvPicPr>
        <p:blipFill>
          <a:blip r:embed="rId1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25513" y="2938719"/>
            <a:ext cx="928100" cy="475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lloons, Blue Balloons, Streamers">
            <a:extLst>
              <a:ext uri="{FF2B5EF4-FFF2-40B4-BE49-F238E27FC236}">
                <a16:creationId xmlns:a16="http://schemas.microsoft.com/office/drawing/2014/main" id="{367B9465-B2B2-4971-B50A-95FBE61A8DB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20332" y="2836931"/>
            <a:ext cx="761833" cy="8810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incess, Lady, Blonde, Dress, Gown">
            <a:extLst>
              <a:ext uri="{FF2B5EF4-FFF2-40B4-BE49-F238E27FC236}">
                <a16:creationId xmlns:a16="http://schemas.microsoft.com/office/drawing/2014/main" id="{474E2C8A-FCE5-49A7-9611-ED6D0D73A48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18504" y="3913891"/>
            <a:ext cx="841477" cy="1071544"/>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5D5CBF71-CD43-4745-B317-77DAA39112D4}"/>
              </a:ext>
            </a:extLst>
          </p:cNvPr>
          <p:cNvSpPr txBox="1"/>
          <p:nvPr/>
        </p:nvSpPr>
        <p:spPr>
          <a:xfrm>
            <a:off x="9471882" y="4102774"/>
            <a:ext cx="1882139" cy="400110"/>
          </a:xfrm>
          <a:prstGeom prst="rect">
            <a:avLst/>
          </a:prstGeom>
          <a:noFill/>
        </p:spPr>
        <p:txBody>
          <a:bodyPr wrap="square" rtlCol="0">
            <a:spAutoFit/>
          </a:bodyPr>
          <a:lstStyle/>
          <a:p>
            <a:pPr algn="ctr"/>
            <a:r>
              <a:rPr lang="fr-FR" sz="2000" dirty="0">
                <a:solidFill>
                  <a:schemeClr val="accent5">
                    <a:lumMod val="50000"/>
                  </a:schemeClr>
                </a:solidFill>
              </a:rPr>
              <a:t>[to </a:t>
            </a:r>
            <a:r>
              <a:rPr lang="fr-FR" sz="2000" dirty="0" err="1">
                <a:solidFill>
                  <a:schemeClr val="accent5">
                    <a:lumMod val="50000"/>
                  </a:schemeClr>
                </a:solidFill>
              </a:rPr>
              <a:t>receive</a:t>
            </a:r>
            <a:r>
              <a:rPr lang="fr-FR" sz="2000" dirty="0">
                <a:solidFill>
                  <a:schemeClr val="accent5">
                    <a:lumMod val="50000"/>
                  </a:schemeClr>
                </a:solidFill>
              </a:rPr>
              <a:t>]</a:t>
            </a:r>
            <a:endParaRPr lang="fr-FR" sz="2400" dirty="0">
              <a:solidFill>
                <a:schemeClr val="accent5">
                  <a:lumMod val="50000"/>
                </a:schemeClr>
              </a:solidFill>
            </a:endParaRPr>
          </a:p>
        </p:txBody>
      </p:sp>
      <p:sp>
        <p:nvSpPr>
          <p:cNvPr id="68" name="TextBox 67">
            <a:extLst>
              <a:ext uri="{FF2B5EF4-FFF2-40B4-BE49-F238E27FC236}">
                <a16:creationId xmlns:a16="http://schemas.microsoft.com/office/drawing/2014/main" id="{A00A1267-2C5D-4F9D-A355-E7BE1C1BFA52}"/>
              </a:ext>
            </a:extLst>
          </p:cNvPr>
          <p:cNvSpPr txBox="1"/>
          <p:nvPr/>
        </p:nvSpPr>
        <p:spPr>
          <a:xfrm>
            <a:off x="5737393" y="4104356"/>
            <a:ext cx="1882139" cy="400110"/>
          </a:xfrm>
          <a:prstGeom prst="rect">
            <a:avLst/>
          </a:prstGeom>
          <a:noFill/>
        </p:spPr>
        <p:txBody>
          <a:bodyPr wrap="square" rtlCol="0">
            <a:spAutoFit/>
          </a:bodyPr>
          <a:lstStyle/>
          <a:p>
            <a:pPr algn="ctr"/>
            <a:r>
              <a:rPr lang="fr-FR" sz="2000" dirty="0">
                <a:solidFill>
                  <a:schemeClr val="accent5">
                    <a:lumMod val="50000"/>
                  </a:schemeClr>
                </a:solidFill>
              </a:rPr>
              <a:t>[packaging]</a:t>
            </a:r>
            <a:endParaRPr lang="fr-FR" sz="2400" dirty="0">
              <a:solidFill>
                <a:schemeClr val="accent5">
                  <a:lumMod val="50000"/>
                </a:schemeClr>
              </a:solidFill>
            </a:endParaRPr>
          </a:p>
        </p:txBody>
      </p:sp>
      <p:pic>
        <p:nvPicPr>
          <p:cNvPr id="13" name="Picture 4" descr="Man, Knight, Armor, Warrior, Sword">
            <a:extLst>
              <a:ext uri="{FF2B5EF4-FFF2-40B4-BE49-F238E27FC236}">
                <a16:creationId xmlns:a16="http://schemas.microsoft.com/office/drawing/2014/main" id="{249534C3-634A-4D9E-8494-393F1093445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365296" y="2501604"/>
            <a:ext cx="523076" cy="9718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eddy Bear, Teddy, Toy, Bear, Cute">
            <a:extLst>
              <a:ext uri="{FF2B5EF4-FFF2-40B4-BE49-F238E27FC236}">
                <a16:creationId xmlns:a16="http://schemas.microsoft.com/office/drawing/2014/main" id="{D37A6422-07BB-4657-961F-3E45FAE04BF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267905" y="4892721"/>
            <a:ext cx="496338" cy="6344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Owl, Reading, Book, Bird, Study, Animal">
            <a:extLst>
              <a:ext uri="{FF2B5EF4-FFF2-40B4-BE49-F238E27FC236}">
                <a16:creationId xmlns:a16="http://schemas.microsoft.com/office/drawing/2014/main" id="{34B68DD9-15FF-4149-AE19-BB68EC4FE7F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989983" y="5266521"/>
            <a:ext cx="1029151" cy="8291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Thunderstorm, Lightning, Thunder, Rain">
            <a:extLst>
              <a:ext uri="{FF2B5EF4-FFF2-40B4-BE49-F238E27FC236}">
                <a16:creationId xmlns:a16="http://schemas.microsoft.com/office/drawing/2014/main" id="{681CD22B-90CF-476B-893C-79AC83E3DF5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98429" y="4144334"/>
            <a:ext cx="837782" cy="8764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Bulb, Light, Lamp, Electric">
            <a:extLst>
              <a:ext uri="{FF2B5EF4-FFF2-40B4-BE49-F238E27FC236}">
                <a16:creationId xmlns:a16="http://schemas.microsoft.com/office/drawing/2014/main" id="{88E3B100-7DB3-461E-9442-457EB415530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532512" y="4958557"/>
            <a:ext cx="672420" cy="914491"/>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9AB1A96A-C85D-431D-948B-EA686B3BA2BB}"/>
              </a:ext>
            </a:extLst>
          </p:cNvPr>
          <p:cNvSpPr txBox="1"/>
          <p:nvPr/>
        </p:nvSpPr>
        <p:spPr>
          <a:xfrm>
            <a:off x="180001" y="1296000"/>
            <a:ext cx="41111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quelle SSC ?</a:t>
            </a: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par>
                                <p:cTn id="25" presetID="10"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8"/>
                                        </p:tgtEl>
                                      </p:cBhvr>
                                    </p:animEffect>
                                    <p:set>
                                      <p:cBhvr>
                                        <p:cTn id="32" dur="1" fill="hold">
                                          <p:stCondLst>
                                            <p:cond delay="499"/>
                                          </p:stCondLst>
                                        </p:cTn>
                                        <p:tgtEl>
                                          <p:spTgt spid="3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034"/>
                                        </p:tgtEl>
                                        <p:attrNameLst>
                                          <p:attrName>style.visibility</p:attrName>
                                        </p:attrNameLst>
                                      </p:cBhvr>
                                      <p:to>
                                        <p:strVal val="visible"/>
                                      </p:to>
                                    </p:set>
                                    <p:animEffect transition="in" filter="fade">
                                      <p:cBhvr>
                                        <p:cTn id="46" dur="500"/>
                                        <p:tgtEl>
                                          <p:spTgt spid="10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40"/>
                                        </p:tgtEl>
                                      </p:cBhvr>
                                    </p:animEffect>
                                    <p:set>
                                      <p:cBhvr>
                                        <p:cTn id="54" dur="1" fill="hold">
                                          <p:stCondLst>
                                            <p:cond delay="499"/>
                                          </p:stCondLst>
                                        </p:cTn>
                                        <p:tgtEl>
                                          <p:spTgt spid="40"/>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fade">
                                      <p:cBhvr>
                                        <p:cTn id="60" dur="500"/>
                                        <p:tgtEl>
                                          <p:spTgt spid="6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42"/>
                                        </p:tgtEl>
                                      </p:cBhvr>
                                    </p:animEffect>
                                    <p:set>
                                      <p:cBhvr>
                                        <p:cTn id="65" dur="1" fill="hold">
                                          <p:stCondLst>
                                            <p:cond delay="499"/>
                                          </p:stCondLst>
                                        </p:cTn>
                                        <p:tgtEl>
                                          <p:spTgt spid="42"/>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500"/>
                                        <p:tgtEl>
                                          <p:spTgt spid="6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44"/>
                                        </p:tgtEl>
                                      </p:cBhvr>
                                    </p:animEffect>
                                    <p:set>
                                      <p:cBhvr>
                                        <p:cTn id="76" dur="1" fill="hold">
                                          <p:stCondLst>
                                            <p:cond delay="499"/>
                                          </p:stCondLst>
                                        </p:cTn>
                                        <p:tgtEl>
                                          <p:spTgt spid="44"/>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500"/>
                                        <p:tgtEl>
                                          <p:spTgt spid="45"/>
                                        </p:tgtEl>
                                      </p:cBhvr>
                                    </p:animEffect>
                                  </p:childTnLst>
                                </p:cTn>
                              </p:par>
                              <p:par>
                                <p:cTn id="80" presetID="10" presetClass="entr" presetSubtype="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46"/>
                                        </p:tgtEl>
                                      </p:cBhvr>
                                    </p:animEffect>
                                    <p:set>
                                      <p:cBhvr>
                                        <p:cTn id="87" dur="1" fill="hold">
                                          <p:stCondLst>
                                            <p:cond delay="499"/>
                                          </p:stCondLst>
                                        </p:cTn>
                                        <p:tgtEl>
                                          <p:spTgt spid="46"/>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500"/>
                                        <p:tgtEl>
                                          <p:spTgt spid="1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500"/>
                                        <p:tgtEl>
                                          <p:spTgt spid="4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48"/>
                                        </p:tgtEl>
                                      </p:cBhvr>
                                    </p:animEffect>
                                    <p:set>
                                      <p:cBhvr>
                                        <p:cTn id="98" dur="1" fill="hold">
                                          <p:stCondLst>
                                            <p:cond delay="499"/>
                                          </p:stCondLst>
                                        </p:cTn>
                                        <p:tgtEl>
                                          <p:spTgt spid="48"/>
                                        </p:tgtEl>
                                        <p:attrNameLst>
                                          <p:attrName>style.visibility</p:attrName>
                                        </p:attrNameLst>
                                      </p:cBhvr>
                                      <p:to>
                                        <p:strVal val="hidden"/>
                                      </p:to>
                                    </p:set>
                                  </p:childTnLst>
                                </p:cTn>
                              </p:par>
                              <p:par>
                                <p:cTn id="99" presetID="10" presetClass="entr" presetSubtype="0" fill="hold" nodeType="with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fade">
                                      <p:cBhvr>
                                        <p:cTn id="101" dur="500"/>
                                        <p:tgtEl>
                                          <p:spTgt spid="16"/>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50"/>
                                        </p:tgtEl>
                                      </p:cBhvr>
                                    </p:animEffect>
                                    <p:set>
                                      <p:cBhvr>
                                        <p:cTn id="109" dur="1" fill="hold">
                                          <p:stCondLst>
                                            <p:cond delay="499"/>
                                          </p:stCondLst>
                                        </p:cTn>
                                        <p:tgtEl>
                                          <p:spTgt spid="50"/>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fade">
                                      <p:cBhvr>
                                        <p:cTn id="112" dur="500"/>
                                        <p:tgtEl>
                                          <p:spTgt spid="1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1"/>
                                        </p:tgtEl>
                                        <p:attrNameLst>
                                          <p:attrName>style.visibility</p:attrName>
                                        </p:attrNameLst>
                                      </p:cBhvr>
                                      <p:to>
                                        <p:strVal val="visible"/>
                                      </p:to>
                                    </p:set>
                                    <p:animEffect transition="in" filter="fade">
                                      <p:cBhvr>
                                        <p:cTn id="115" dur="500"/>
                                        <p:tgtEl>
                                          <p:spTgt spid="51"/>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p:bldP spid="33" grpId="0"/>
      <p:bldP spid="34" grpId="0"/>
      <p:bldP spid="35" grpId="0"/>
      <p:bldP spid="36" grpId="0" animBg="1"/>
      <p:bldP spid="37" grpId="0" animBg="1"/>
      <p:bldP spid="38" grpId="0" animBg="1"/>
      <p:bldP spid="39" grpId="0" animBg="1"/>
      <p:bldP spid="40" grpId="0" animBg="1"/>
      <p:bldP spid="41" grpId="0"/>
      <p:bldP spid="42" grpId="0" animBg="1"/>
      <p:bldP spid="43" grpId="0"/>
      <p:bldP spid="44" grpId="0" animBg="1"/>
      <p:bldP spid="45" grpId="0"/>
      <p:bldP spid="46" grpId="0" animBg="1"/>
      <p:bldP spid="47" grpId="0"/>
      <p:bldP spid="48" grpId="0" animBg="1"/>
      <p:bldP spid="49" grpId="0"/>
      <p:bldP spid="50" grpId="0" animBg="1"/>
      <p:bldP spid="51" grpId="0"/>
      <p:bldP spid="6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3" name="Table 52">
            <a:extLst>
              <a:ext uri="{FF2B5EF4-FFF2-40B4-BE49-F238E27FC236}">
                <a16:creationId xmlns:a16="http://schemas.microsoft.com/office/drawing/2014/main" id="{C264DC30-1B65-4C96-96C8-483479305C83}"/>
              </a:ext>
            </a:extLst>
          </p:cNvPr>
          <p:cNvGraphicFramePr>
            <a:graphicFrameLocks noGrp="1"/>
          </p:cNvGraphicFramePr>
          <p:nvPr>
            <p:extLst>
              <p:ext uri="{D42A27DB-BD31-4B8C-83A1-F6EECF244321}">
                <p14:modId xmlns:p14="http://schemas.microsoft.com/office/powerpoint/2010/main" val="3188912385"/>
              </p:ext>
            </p:extLst>
          </p:nvPr>
        </p:nvGraphicFramePr>
        <p:xfrm>
          <a:off x="2795262" y="2528766"/>
          <a:ext cx="2076918" cy="3566160"/>
        </p:xfrm>
        <a:graphic>
          <a:graphicData uri="http://schemas.openxmlformats.org/drawingml/2006/table">
            <a:tbl>
              <a:tblPr firstRow="1" bandRow="1">
                <a:tableStyleId>{5940675A-B579-460E-94D1-54222C63F5DA}</a:tableStyleId>
              </a:tblPr>
              <a:tblGrid>
                <a:gridCol w="2076918">
                  <a:extLst>
                    <a:ext uri="{9D8B030D-6E8A-4147-A177-3AD203B41FA5}">
                      <a16:colId xmlns:a16="http://schemas.microsoft.com/office/drawing/2014/main" val="1993746385"/>
                    </a:ext>
                  </a:extLst>
                </a:gridCol>
              </a:tblGrid>
              <a:tr h="370840">
                <a:tc>
                  <a:txBody>
                    <a:bodyPr/>
                    <a:lstStyle/>
                    <a:p>
                      <a:pPr algn="ctr"/>
                      <a:r>
                        <a:rPr lang="fr-FR" sz="2000" b="1" dirty="0" err="1">
                          <a:solidFill>
                            <a:srgbClr val="115076"/>
                          </a:solidFill>
                        </a:rPr>
                        <a:t>verbs</a:t>
                      </a:r>
                      <a:endParaRPr lang="fr-FR" sz="2000" b="1" dirty="0">
                        <a:solidFill>
                          <a:srgbClr val="115076"/>
                        </a:solidFill>
                      </a:endParaRPr>
                    </a:p>
                  </a:txBody>
                  <a:tcPr/>
                </a:tc>
                <a:extLst>
                  <a:ext uri="{0D108BD9-81ED-4DB2-BD59-A6C34878D82A}">
                    <a16:rowId xmlns:a16="http://schemas.microsoft.com/office/drawing/2014/main" val="1158165741"/>
                  </a:ext>
                </a:extLst>
              </a:tr>
              <a:tr h="370840">
                <a:tc>
                  <a:txBody>
                    <a:bodyPr/>
                    <a:lstStyle/>
                    <a:p>
                      <a:pPr algn="ctr"/>
                      <a:r>
                        <a:rPr lang="fr-FR" sz="2000" dirty="0">
                          <a:solidFill>
                            <a:srgbClr val="115076"/>
                          </a:solidFill>
                        </a:rPr>
                        <a:t>6. préférer</a:t>
                      </a:r>
                    </a:p>
                  </a:txBody>
                  <a:tcPr/>
                </a:tc>
                <a:extLst>
                  <a:ext uri="{0D108BD9-81ED-4DB2-BD59-A6C34878D82A}">
                    <a16:rowId xmlns:a16="http://schemas.microsoft.com/office/drawing/2014/main" val="2371517060"/>
                  </a:ext>
                </a:extLst>
              </a:tr>
              <a:tr h="370840">
                <a:tc>
                  <a:txBody>
                    <a:bodyPr/>
                    <a:lstStyle/>
                    <a:p>
                      <a:pPr algn="ctr"/>
                      <a:r>
                        <a:rPr lang="fr-FR" sz="2000" dirty="0">
                          <a:solidFill>
                            <a:srgbClr val="115076"/>
                          </a:solidFill>
                        </a:rPr>
                        <a:t>15. célébrer</a:t>
                      </a:r>
                    </a:p>
                  </a:txBody>
                  <a:tcPr/>
                </a:tc>
                <a:extLst>
                  <a:ext uri="{0D108BD9-81ED-4DB2-BD59-A6C34878D82A}">
                    <a16:rowId xmlns:a16="http://schemas.microsoft.com/office/drawing/2014/main" val="3025806873"/>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2628801125"/>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3019275663"/>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2437013676"/>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1790348852"/>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2909741861"/>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573140954"/>
                  </a:ext>
                </a:extLst>
              </a:tr>
            </a:tbl>
          </a:graphicData>
        </a:graphic>
      </p:graphicFrame>
      <p:graphicFrame>
        <p:nvGraphicFramePr>
          <p:cNvPr id="54" name="Table 53">
            <a:extLst>
              <a:ext uri="{FF2B5EF4-FFF2-40B4-BE49-F238E27FC236}">
                <a16:creationId xmlns:a16="http://schemas.microsoft.com/office/drawing/2014/main" id="{56B71A87-25FE-4B78-92CF-1D9F18562E2D}"/>
              </a:ext>
            </a:extLst>
          </p:cNvPr>
          <p:cNvGraphicFramePr>
            <a:graphicFrameLocks noGrp="1"/>
          </p:cNvGraphicFramePr>
          <p:nvPr>
            <p:extLst>
              <p:ext uri="{D42A27DB-BD31-4B8C-83A1-F6EECF244321}">
                <p14:modId xmlns:p14="http://schemas.microsoft.com/office/powerpoint/2010/main" val="3959089380"/>
              </p:ext>
            </p:extLst>
          </p:nvPr>
        </p:nvGraphicFramePr>
        <p:xfrm>
          <a:off x="4864466" y="2524882"/>
          <a:ext cx="2076918" cy="3566160"/>
        </p:xfrm>
        <a:graphic>
          <a:graphicData uri="http://schemas.openxmlformats.org/drawingml/2006/table">
            <a:tbl>
              <a:tblPr firstRow="1" bandRow="1">
                <a:tableStyleId>{5940675A-B579-460E-94D1-54222C63F5DA}</a:tableStyleId>
              </a:tblPr>
              <a:tblGrid>
                <a:gridCol w="2076918">
                  <a:extLst>
                    <a:ext uri="{9D8B030D-6E8A-4147-A177-3AD203B41FA5}">
                      <a16:colId xmlns:a16="http://schemas.microsoft.com/office/drawing/2014/main" val="4129926308"/>
                    </a:ext>
                  </a:extLst>
                </a:gridCol>
              </a:tblGrid>
              <a:tr h="370840">
                <a:tc>
                  <a:txBody>
                    <a:bodyPr/>
                    <a:lstStyle/>
                    <a:p>
                      <a:pPr algn="ctr"/>
                      <a:r>
                        <a:rPr lang="fr-FR" sz="2000" b="1" dirty="0" err="1">
                          <a:solidFill>
                            <a:srgbClr val="115076"/>
                          </a:solidFill>
                        </a:rPr>
                        <a:t>nouns</a:t>
                      </a:r>
                      <a:endParaRPr lang="fr-FR" sz="2000" b="1" dirty="0">
                        <a:solidFill>
                          <a:srgbClr val="115076"/>
                        </a:solidFill>
                      </a:endParaRPr>
                    </a:p>
                  </a:txBody>
                  <a:tcPr/>
                </a:tc>
                <a:extLst>
                  <a:ext uri="{0D108BD9-81ED-4DB2-BD59-A6C34878D82A}">
                    <a16:rowId xmlns:a16="http://schemas.microsoft.com/office/drawing/2014/main" val="4172319727"/>
                  </a:ext>
                </a:extLst>
              </a:tr>
              <a:tr h="370840">
                <a:tc>
                  <a:txBody>
                    <a:bodyPr/>
                    <a:lstStyle/>
                    <a:p>
                      <a:pPr algn="ctr"/>
                      <a:r>
                        <a:rPr lang="fr-FR" sz="2000" dirty="0">
                          <a:solidFill>
                            <a:srgbClr val="115076"/>
                          </a:solidFill>
                        </a:rPr>
                        <a:t>1. la tradition</a:t>
                      </a:r>
                    </a:p>
                  </a:txBody>
                  <a:tcPr/>
                </a:tc>
                <a:extLst>
                  <a:ext uri="{0D108BD9-81ED-4DB2-BD59-A6C34878D82A}">
                    <a16:rowId xmlns:a16="http://schemas.microsoft.com/office/drawing/2014/main" val="3696844585"/>
                  </a:ext>
                </a:extLst>
              </a:tr>
              <a:tr h="370840">
                <a:tc>
                  <a:txBody>
                    <a:bodyPr/>
                    <a:lstStyle/>
                    <a:p>
                      <a:pPr algn="ctr"/>
                      <a:r>
                        <a:rPr lang="fr-FR" sz="2000" dirty="0">
                          <a:solidFill>
                            <a:srgbClr val="115076"/>
                          </a:solidFill>
                        </a:rPr>
                        <a:t>8. l’événement</a:t>
                      </a:r>
                    </a:p>
                  </a:txBody>
                  <a:tcPr/>
                </a:tc>
                <a:extLst>
                  <a:ext uri="{0D108BD9-81ED-4DB2-BD59-A6C34878D82A}">
                    <a16:rowId xmlns:a16="http://schemas.microsoft.com/office/drawing/2014/main" val="2218032203"/>
                  </a:ext>
                </a:extLst>
              </a:tr>
              <a:tr h="0">
                <a:tc>
                  <a:txBody>
                    <a:bodyPr/>
                    <a:lstStyle/>
                    <a:p>
                      <a:pPr algn="ctr"/>
                      <a:r>
                        <a:rPr lang="fr-FR" sz="2000" dirty="0">
                          <a:solidFill>
                            <a:srgbClr val="115076"/>
                          </a:solidFill>
                        </a:rPr>
                        <a:t>19. la date</a:t>
                      </a:r>
                    </a:p>
                  </a:txBody>
                  <a:tcPr/>
                </a:tc>
                <a:extLst>
                  <a:ext uri="{0D108BD9-81ED-4DB2-BD59-A6C34878D82A}">
                    <a16:rowId xmlns:a16="http://schemas.microsoft.com/office/drawing/2014/main" val="3082341406"/>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455492719"/>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109353180"/>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3661545446"/>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240977104"/>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2184306923"/>
                  </a:ext>
                </a:extLst>
              </a:tr>
            </a:tbl>
          </a:graphicData>
        </a:graphic>
      </p:graphicFrame>
      <p:graphicFrame>
        <p:nvGraphicFramePr>
          <p:cNvPr id="55" name="Table 54">
            <a:extLst>
              <a:ext uri="{FF2B5EF4-FFF2-40B4-BE49-F238E27FC236}">
                <a16:creationId xmlns:a16="http://schemas.microsoft.com/office/drawing/2014/main" id="{95930170-EBA1-4C62-B5C2-F73E2573ACC4}"/>
              </a:ext>
            </a:extLst>
          </p:cNvPr>
          <p:cNvGraphicFramePr>
            <a:graphicFrameLocks noGrp="1"/>
          </p:cNvGraphicFramePr>
          <p:nvPr>
            <p:extLst>
              <p:ext uri="{D42A27DB-BD31-4B8C-83A1-F6EECF244321}">
                <p14:modId xmlns:p14="http://schemas.microsoft.com/office/powerpoint/2010/main" val="2029296729"/>
              </p:ext>
            </p:extLst>
          </p:nvPr>
        </p:nvGraphicFramePr>
        <p:xfrm>
          <a:off x="6891516" y="2524882"/>
          <a:ext cx="2076918" cy="3566160"/>
        </p:xfrm>
        <a:graphic>
          <a:graphicData uri="http://schemas.openxmlformats.org/drawingml/2006/table">
            <a:tbl>
              <a:tblPr firstRow="1" bandRow="1">
                <a:tableStyleId>{5940675A-B579-460E-94D1-54222C63F5DA}</a:tableStyleId>
              </a:tblPr>
              <a:tblGrid>
                <a:gridCol w="2076918">
                  <a:extLst>
                    <a:ext uri="{9D8B030D-6E8A-4147-A177-3AD203B41FA5}">
                      <a16:colId xmlns:a16="http://schemas.microsoft.com/office/drawing/2014/main" val="1297963379"/>
                    </a:ext>
                  </a:extLst>
                </a:gridCol>
              </a:tblGrid>
              <a:tr h="370840">
                <a:tc>
                  <a:txBody>
                    <a:bodyPr/>
                    <a:lstStyle/>
                    <a:p>
                      <a:pPr algn="ctr"/>
                      <a:r>
                        <a:rPr lang="fr-FR" sz="2000" b="1" dirty="0" err="1">
                          <a:solidFill>
                            <a:srgbClr val="115076"/>
                          </a:solidFill>
                        </a:rPr>
                        <a:t>months</a:t>
                      </a:r>
                      <a:endParaRPr lang="fr-FR" sz="2000" b="1" dirty="0">
                        <a:solidFill>
                          <a:srgbClr val="115076"/>
                        </a:solidFill>
                      </a:endParaRPr>
                    </a:p>
                  </a:txBody>
                  <a:tcPr/>
                </a:tc>
                <a:extLst>
                  <a:ext uri="{0D108BD9-81ED-4DB2-BD59-A6C34878D82A}">
                    <a16:rowId xmlns:a16="http://schemas.microsoft.com/office/drawing/2014/main" val="3929357395"/>
                  </a:ext>
                </a:extLst>
              </a:tr>
              <a:tr h="370840">
                <a:tc>
                  <a:txBody>
                    <a:bodyPr/>
                    <a:lstStyle/>
                    <a:p>
                      <a:pPr algn="ctr"/>
                      <a:r>
                        <a:rPr lang="fr-FR" sz="2000" dirty="0">
                          <a:solidFill>
                            <a:srgbClr val="115076"/>
                          </a:solidFill>
                        </a:rPr>
                        <a:t>4. avril</a:t>
                      </a:r>
                    </a:p>
                  </a:txBody>
                  <a:tcPr/>
                </a:tc>
                <a:extLst>
                  <a:ext uri="{0D108BD9-81ED-4DB2-BD59-A6C34878D82A}">
                    <a16:rowId xmlns:a16="http://schemas.microsoft.com/office/drawing/2014/main" val="3366813084"/>
                  </a:ext>
                </a:extLst>
              </a:tr>
              <a:tr h="370840">
                <a:tc>
                  <a:txBody>
                    <a:bodyPr/>
                    <a:lstStyle/>
                    <a:p>
                      <a:pPr algn="ctr"/>
                      <a:r>
                        <a:rPr lang="fr-FR" sz="2000" dirty="0">
                          <a:solidFill>
                            <a:srgbClr val="115076"/>
                          </a:solidFill>
                        </a:rPr>
                        <a:t>7. mai</a:t>
                      </a:r>
                    </a:p>
                  </a:txBody>
                  <a:tcPr/>
                </a:tc>
                <a:extLst>
                  <a:ext uri="{0D108BD9-81ED-4DB2-BD59-A6C34878D82A}">
                    <a16:rowId xmlns:a16="http://schemas.microsoft.com/office/drawing/2014/main" val="251079723"/>
                  </a:ext>
                </a:extLst>
              </a:tr>
              <a:tr h="0">
                <a:tc>
                  <a:txBody>
                    <a:bodyPr/>
                    <a:lstStyle/>
                    <a:p>
                      <a:pPr algn="ctr"/>
                      <a:r>
                        <a:rPr lang="fr-FR" sz="2000" dirty="0">
                          <a:solidFill>
                            <a:srgbClr val="115076"/>
                          </a:solidFill>
                        </a:rPr>
                        <a:t>11. février</a:t>
                      </a:r>
                    </a:p>
                  </a:txBody>
                  <a:tcPr/>
                </a:tc>
                <a:extLst>
                  <a:ext uri="{0D108BD9-81ED-4DB2-BD59-A6C34878D82A}">
                    <a16:rowId xmlns:a16="http://schemas.microsoft.com/office/drawing/2014/main" val="727209775"/>
                  </a:ext>
                </a:extLst>
              </a:tr>
              <a:tr h="0">
                <a:tc>
                  <a:txBody>
                    <a:bodyPr/>
                    <a:lstStyle/>
                    <a:p>
                      <a:pPr algn="ctr"/>
                      <a:r>
                        <a:rPr lang="fr-FR" sz="2000" dirty="0">
                          <a:solidFill>
                            <a:srgbClr val="115076"/>
                          </a:solidFill>
                        </a:rPr>
                        <a:t>12. juin</a:t>
                      </a:r>
                    </a:p>
                  </a:txBody>
                  <a:tcPr/>
                </a:tc>
                <a:extLst>
                  <a:ext uri="{0D108BD9-81ED-4DB2-BD59-A6C34878D82A}">
                    <a16:rowId xmlns:a16="http://schemas.microsoft.com/office/drawing/2014/main" val="1159305486"/>
                  </a:ext>
                </a:extLst>
              </a:tr>
              <a:tr h="0">
                <a:tc>
                  <a:txBody>
                    <a:bodyPr/>
                    <a:lstStyle/>
                    <a:p>
                      <a:pPr algn="ctr"/>
                      <a:r>
                        <a:rPr lang="fr-FR" sz="2000" dirty="0">
                          <a:solidFill>
                            <a:srgbClr val="115076"/>
                          </a:solidFill>
                        </a:rPr>
                        <a:t>16. janvier</a:t>
                      </a:r>
                    </a:p>
                  </a:txBody>
                  <a:tcPr/>
                </a:tc>
                <a:extLst>
                  <a:ext uri="{0D108BD9-81ED-4DB2-BD59-A6C34878D82A}">
                    <a16:rowId xmlns:a16="http://schemas.microsoft.com/office/drawing/2014/main" val="3040848172"/>
                  </a:ext>
                </a:extLst>
              </a:tr>
              <a:tr h="0">
                <a:tc>
                  <a:txBody>
                    <a:bodyPr/>
                    <a:lstStyle/>
                    <a:p>
                      <a:pPr algn="ctr"/>
                      <a:r>
                        <a:rPr lang="fr-FR" sz="2000" dirty="0">
                          <a:solidFill>
                            <a:srgbClr val="115076"/>
                          </a:solidFill>
                        </a:rPr>
                        <a:t>18. mars</a:t>
                      </a:r>
                    </a:p>
                  </a:txBody>
                  <a:tcPr/>
                </a:tc>
                <a:extLst>
                  <a:ext uri="{0D108BD9-81ED-4DB2-BD59-A6C34878D82A}">
                    <a16:rowId xmlns:a16="http://schemas.microsoft.com/office/drawing/2014/main" val="2931384857"/>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192412321"/>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1888415373"/>
                  </a:ext>
                </a:extLst>
              </a:tr>
            </a:tbl>
          </a:graphicData>
        </a:graphic>
      </p:graphicFrame>
      <p:sp>
        <p:nvSpPr>
          <p:cNvPr id="35" name="Rectangle 34">
            <a:extLst>
              <a:ext uri="{FF2B5EF4-FFF2-40B4-BE49-F238E27FC236}">
                <a16:creationId xmlns:a16="http://schemas.microsoft.com/office/drawing/2014/main" id="{CB098C0E-40C0-4CE7-8410-8ADA04FCD384}"/>
              </a:ext>
            </a:extLst>
          </p:cNvPr>
          <p:cNvSpPr/>
          <p:nvPr/>
        </p:nvSpPr>
        <p:spPr>
          <a:xfrm>
            <a:off x="7054417" y="3334442"/>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5769673A-8170-427A-8C23-C8F545720E80}"/>
              </a:ext>
            </a:extLst>
          </p:cNvPr>
          <p:cNvSpPr/>
          <p:nvPr/>
        </p:nvSpPr>
        <p:spPr>
          <a:xfrm>
            <a:off x="4915857" y="3346230"/>
            <a:ext cx="192426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CD36DEE3-DB9B-43A9-B614-1DD3CEE2F20D}"/>
              </a:ext>
            </a:extLst>
          </p:cNvPr>
          <p:cNvSpPr/>
          <p:nvPr/>
        </p:nvSpPr>
        <p:spPr>
          <a:xfrm>
            <a:off x="7147962" y="3752779"/>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AAB76CDC-1E46-447F-AB1D-2F45FDDA0B94}"/>
              </a:ext>
            </a:extLst>
          </p:cNvPr>
          <p:cNvSpPr/>
          <p:nvPr/>
        </p:nvSpPr>
        <p:spPr>
          <a:xfrm>
            <a:off x="2923485" y="3346230"/>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0DB4250C-3E5C-41FD-8D27-DBC7CEAB3FD5}"/>
              </a:ext>
            </a:extLst>
          </p:cNvPr>
          <p:cNvSpPr/>
          <p:nvPr/>
        </p:nvSpPr>
        <p:spPr>
          <a:xfrm>
            <a:off x="7020127" y="4551184"/>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2BEFE3D1-8DB8-484B-8F37-290FA3E06674}"/>
              </a:ext>
            </a:extLst>
          </p:cNvPr>
          <p:cNvSpPr/>
          <p:nvPr/>
        </p:nvSpPr>
        <p:spPr>
          <a:xfrm>
            <a:off x="7020127" y="4930634"/>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1FAEE63A-A788-4AFC-BA7A-46DE576B4845}"/>
              </a:ext>
            </a:extLst>
          </p:cNvPr>
          <p:cNvSpPr/>
          <p:nvPr/>
        </p:nvSpPr>
        <p:spPr>
          <a:xfrm>
            <a:off x="4995023" y="3761198"/>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3" name="Table 4">
            <a:extLst>
              <a:ext uri="{FF2B5EF4-FFF2-40B4-BE49-F238E27FC236}">
                <a16:creationId xmlns:a16="http://schemas.microsoft.com/office/drawing/2014/main" id="{EB917661-88A5-4677-AE62-F8AF8BF12462}"/>
              </a:ext>
            </a:extLst>
          </p:cNvPr>
          <p:cNvGraphicFramePr>
            <a:graphicFrameLocks noGrp="1"/>
          </p:cNvGraphicFramePr>
          <p:nvPr>
            <p:extLst>
              <p:ext uri="{D42A27DB-BD31-4B8C-83A1-F6EECF244321}">
                <p14:modId xmlns:p14="http://schemas.microsoft.com/office/powerpoint/2010/main" val="1506287188"/>
              </p:ext>
            </p:extLst>
          </p:nvPr>
        </p:nvGraphicFramePr>
        <p:xfrm>
          <a:off x="709107" y="2528766"/>
          <a:ext cx="2076918" cy="3566160"/>
        </p:xfrm>
        <a:graphic>
          <a:graphicData uri="http://schemas.openxmlformats.org/drawingml/2006/table">
            <a:tbl>
              <a:tblPr firstRow="1" bandRow="1">
                <a:tableStyleId>{5940675A-B579-460E-94D1-54222C63F5DA}</a:tableStyleId>
              </a:tblPr>
              <a:tblGrid>
                <a:gridCol w="2076918">
                  <a:extLst>
                    <a:ext uri="{9D8B030D-6E8A-4147-A177-3AD203B41FA5}">
                      <a16:colId xmlns:a16="http://schemas.microsoft.com/office/drawing/2014/main" val="245491146"/>
                    </a:ext>
                  </a:extLst>
                </a:gridCol>
              </a:tblGrid>
              <a:tr h="370840">
                <a:tc>
                  <a:txBody>
                    <a:bodyPr/>
                    <a:lstStyle/>
                    <a:p>
                      <a:pPr algn="ctr"/>
                      <a:r>
                        <a:rPr lang="fr-FR" sz="2000" b="1" dirty="0" err="1">
                          <a:solidFill>
                            <a:srgbClr val="115076"/>
                          </a:solidFill>
                        </a:rPr>
                        <a:t>numbers</a:t>
                      </a:r>
                      <a:endParaRPr lang="fr-FR" sz="2000" b="1" dirty="0">
                        <a:solidFill>
                          <a:srgbClr val="115076"/>
                        </a:solidFill>
                      </a:endParaRPr>
                    </a:p>
                  </a:txBody>
                  <a:tcPr/>
                </a:tc>
                <a:extLst>
                  <a:ext uri="{0D108BD9-81ED-4DB2-BD59-A6C34878D82A}">
                    <a16:rowId xmlns:a16="http://schemas.microsoft.com/office/drawing/2014/main" val="201319763"/>
                  </a:ext>
                </a:extLst>
              </a:tr>
              <a:tr h="370840">
                <a:tc>
                  <a:txBody>
                    <a:bodyPr/>
                    <a:lstStyle/>
                    <a:p>
                      <a:pPr algn="ctr"/>
                      <a:r>
                        <a:rPr lang="fr-FR" sz="2000" dirty="0">
                          <a:solidFill>
                            <a:srgbClr val="115076"/>
                          </a:solidFill>
                        </a:rPr>
                        <a:t>2. quatorze</a:t>
                      </a:r>
                    </a:p>
                  </a:txBody>
                  <a:tcPr/>
                </a:tc>
                <a:extLst>
                  <a:ext uri="{0D108BD9-81ED-4DB2-BD59-A6C34878D82A}">
                    <a16:rowId xmlns:a16="http://schemas.microsoft.com/office/drawing/2014/main" val="735321791"/>
                  </a:ext>
                </a:extLst>
              </a:tr>
              <a:tr h="370840">
                <a:tc>
                  <a:txBody>
                    <a:bodyPr/>
                    <a:lstStyle/>
                    <a:p>
                      <a:pPr algn="ctr"/>
                      <a:r>
                        <a:rPr lang="fr-FR" sz="2000" dirty="0">
                          <a:solidFill>
                            <a:srgbClr val="115076"/>
                          </a:solidFill>
                        </a:rPr>
                        <a:t>3. trente</a:t>
                      </a:r>
                    </a:p>
                  </a:txBody>
                  <a:tcPr/>
                </a:tc>
                <a:extLst>
                  <a:ext uri="{0D108BD9-81ED-4DB2-BD59-A6C34878D82A}">
                    <a16:rowId xmlns:a16="http://schemas.microsoft.com/office/drawing/2014/main" val="3957300357"/>
                  </a:ext>
                </a:extLst>
              </a:tr>
              <a:tr h="0">
                <a:tc>
                  <a:txBody>
                    <a:bodyPr/>
                    <a:lstStyle/>
                    <a:p>
                      <a:pPr algn="ctr"/>
                      <a:r>
                        <a:rPr lang="fr-FR" sz="2000" dirty="0">
                          <a:solidFill>
                            <a:srgbClr val="115076"/>
                          </a:solidFill>
                        </a:rPr>
                        <a:t>5. seize</a:t>
                      </a:r>
                    </a:p>
                  </a:txBody>
                  <a:tcPr/>
                </a:tc>
                <a:extLst>
                  <a:ext uri="{0D108BD9-81ED-4DB2-BD59-A6C34878D82A}">
                    <a16:rowId xmlns:a16="http://schemas.microsoft.com/office/drawing/2014/main" val="1725301396"/>
                  </a:ext>
                </a:extLst>
              </a:tr>
              <a:tr h="0">
                <a:tc>
                  <a:txBody>
                    <a:bodyPr/>
                    <a:lstStyle/>
                    <a:p>
                      <a:pPr algn="ctr"/>
                      <a:r>
                        <a:rPr lang="fr-FR" sz="2000" dirty="0">
                          <a:solidFill>
                            <a:srgbClr val="115076"/>
                          </a:solidFill>
                        </a:rPr>
                        <a:t>9. treize</a:t>
                      </a:r>
                    </a:p>
                  </a:txBody>
                  <a:tcPr/>
                </a:tc>
                <a:extLst>
                  <a:ext uri="{0D108BD9-81ED-4DB2-BD59-A6C34878D82A}">
                    <a16:rowId xmlns:a16="http://schemas.microsoft.com/office/drawing/2014/main" val="2584533595"/>
                  </a:ext>
                </a:extLst>
              </a:tr>
              <a:tr h="0">
                <a:tc>
                  <a:txBody>
                    <a:bodyPr/>
                    <a:lstStyle/>
                    <a:p>
                      <a:pPr algn="ctr"/>
                      <a:r>
                        <a:rPr lang="fr-FR" sz="2000" dirty="0">
                          <a:solidFill>
                            <a:srgbClr val="115076"/>
                          </a:solidFill>
                        </a:rPr>
                        <a:t>10. premier</a:t>
                      </a:r>
                    </a:p>
                  </a:txBody>
                  <a:tcPr/>
                </a:tc>
                <a:extLst>
                  <a:ext uri="{0D108BD9-81ED-4DB2-BD59-A6C34878D82A}">
                    <a16:rowId xmlns:a16="http://schemas.microsoft.com/office/drawing/2014/main" val="1374518802"/>
                  </a:ext>
                </a:extLst>
              </a:tr>
              <a:tr h="0">
                <a:tc>
                  <a:txBody>
                    <a:bodyPr/>
                    <a:lstStyle/>
                    <a:p>
                      <a:pPr algn="ctr"/>
                      <a:r>
                        <a:rPr lang="fr-FR" sz="2000" dirty="0">
                          <a:solidFill>
                            <a:srgbClr val="115076"/>
                          </a:solidFill>
                        </a:rPr>
                        <a:t>14. quinze</a:t>
                      </a:r>
                    </a:p>
                  </a:txBody>
                  <a:tcPr/>
                </a:tc>
                <a:extLst>
                  <a:ext uri="{0D108BD9-81ED-4DB2-BD59-A6C34878D82A}">
                    <a16:rowId xmlns:a16="http://schemas.microsoft.com/office/drawing/2014/main" val="2420582950"/>
                  </a:ext>
                </a:extLst>
              </a:tr>
              <a:tr h="0">
                <a:tc>
                  <a:txBody>
                    <a:bodyPr/>
                    <a:lstStyle/>
                    <a:p>
                      <a:pPr algn="ctr"/>
                      <a:r>
                        <a:rPr lang="fr-FR" sz="2000" dirty="0">
                          <a:solidFill>
                            <a:srgbClr val="115076"/>
                          </a:solidFill>
                        </a:rPr>
                        <a:t>17. vingt</a:t>
                      </a:r>
                    </a:p>
                  </a:txBody>
                  <a:tcPr/>
                </a:tc>
                <a:extLst>
                  <a:ext uri="{0D108BD9-81ED-4DB2-BD59-A6C34878D82A}">
                    <a16:rowId xmlns:a16="http://schemas.microsoft.com/office/drawing/2014/main" val="2389645038"/>
                  </a:ext>
                </a:extLst>
              </a:tr>
              <a:tr h="0">
                <a:tc>
                  <a:txBody>
                    <a:bodyPr/>
                    <a:lstStyle/>
                    <a:p>
                      <a:pPr algn="ctr"/>
                      <a:r>
                        <a:rPr lang="fr-FR" sz="2000" dirty="0">
                          <a:solidFill>
                            <a:srgbClr val="115076"/>
                          </a:solidFill>
                        </a:rPr>
                        <a:t>20. première</a:t>
                      </a:r>
                    </a:p>
                  </a:txBody>
                  <a:tcPr/>
                </a:tc>
                <a:extLst>
                  <a:ext uri="{0D108BD9-81ED-4DB2-BD59-A6C34878D82A}">
                    <a16:rowId xmlns:a16="http://schemas.microsoft.com/office/drawing/2014/main" val="261239083"/>
                  </a:ext>
                </a:extLst>
              </a:tr>
            </a:tbl>
          </a:graphicData>
        </a:graphic>
      </p:graphicFrame>
      <p:graphicFrame>
        <p:nvGraphicFramePr>
          <p:cNvPr id="56" name="Table 55">
            <a:extLst>
              <a:ext uri="{FF2B5EF4-FFF2-40B4-BE49-F238E27FC236}">
                <a16:creationId xmlns:a16="http://schemas.microsoft.com/office/drawing/2014/main" id="{E0B17079-1B9E-48D2-B485-97100463391C}"/>
              </a:ext>
            </a:extLst>
          </p:cNvPr>
          <p:cNvGraphicFramePr>
            <a:graphicFrameLocks noGrp="1"/>
          </p:cNvGraphicFramePr>
          <p:nvPr>
            <p:extLst>
              <p:ext uri="{D42A27DB-BD31-4B8C-83A1-F6EECF244321}">
                <p14:modId xmlns:p14="http://schemas.microsoft.com/office/powerpoint/2010/main" val="818131516"/>
              </p:ext>
            </p:extLst>
          </p:nvPr>
        </p:nvGraphicFramePr>
        <p:xfrm>
          <a:off x="9019825" y="2524882"/>
          <a:ext cx="2076918" cy="3566160"/>
        </p:xfrm>
        <a:graphic>
          <a:graphicData uri="http://schemas.openxmlformats.org/drawingml/2006/table">
            <a:tbl>
              <a:tblPr firstRow="1" bandRow="1">
                <a:tableStyleId>{5940675A-B579-460E-94D1-54222C63F5DA}</a:tableStyleId>
              </a:tblPr>
              <a:tblGrid>
                <a:gridCol w="2076918">
                  <a:extLst>
                    <a:ext uri="{9D8B030D-6E8A-4147-A177-3AD203B41FA5}">
                      <a16:colId xmlns:a16="http://schemas.microsoft.com/office/drawing/2014/main" val="1856034856"/>
                    </a:ext>
                  </a:extLst>
                </a:gridCol>
              </a:tblGrid>
              <a:tr h="370840">
                <a:tc>
                  <a:txBody>
                    <a:bodyPr/>
                    <a:lstStyle/>
                    <a:p>
                      <a:pPr algn="ctr"/>
                      <a:r>
                        <a:rPr lang="fr-FR" sz="2000" b="1" dirty="0" err="1">
                          <a:solidFill>
                            <a:srgbClr val="115076"/>
                          </a:solidFill>
                        </a:rPr>
                        <a:t>pronouns</a:t>
                      </a:r>
                      <a:endParaRPr lang="fr-FR" sz="2000" b="1" dirty="0">
                        <a:solidFill>
                          <a:srgbClr val="115076"/>
                        </a:solidFill>
                      </a:endParaRPr>
                    </a:p>
                  </a:txBody>
                  <a:tcPr/>
                </a:tc>
                <a:extLst>
                  <a:ext uri="{0D108BD9-81ED-4DB2-BD59-A6C34878D82A}">
                    <a16:rowId xmlns:a16="http://schemas.microsoft.com/office/drawing/2014/main" val="2398262329"/>
                  </a:ext>
                </a:extLst>
              </a:tr>
              <a:tr h="370840">
                <a:tc>
                  <a:txBody>
                    <a:bodyPr/>
                    <a:lstStyle/>
                    <a:p>
                      <a:pPr algn="ctr"/>
                      <a:r>
                        <a:rPr lang="fr-FR" sz="2000" dirty="0">
                          <a:solidFill>
                            <a:srgbClr val="115076"/>
                          </a:solidFill>
                        </a:rPr>
                        <a:t>13. on</a:t>
                      </a:r>
                    </a:p>
                  </a:txBody>
                  <a:tcPr/>
                </a:tc>
                <a:extLst>
                  <a:ext uri="{0D108BD9-81ED-4DB2-BD59-A6C34878D82A}">
                    <a16:rowId xmlns:a16="http://schemas.microsoft.com/office/drawing/2014/main" val="1919628531"/>
                  </a:ext>
                </a:extLst>
              </a:tr>
              <a:tr h="370840">
                <a:tc>
                  <a:txBody>
                    <a:bodyPr/>
                    <a:lstStyle/>
                    <a:p>
                      <a:pPr algn="ctr"/>
                      <a:endParaRPr lang="fr-FR" sz="2000" dirty="0">
                        <a:solidFill>
                          <a:srgbClr val="115076"/>
                        </a:solidFill>
                      </a:endParaRPr>
                    </a:p>
                  </a:txBody>
                  <a:tcPr/>
                </a:tc>
                <a:extLst>
                  <a:ext uri="{0D108BD9-81ED-4DB2-BD59-A6C34878D82A}">
                    <a16:rowId xmlns:a16="http://schemas.microsoft.com/office/drawing/2014/main" val="3203092854"/>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3758663636"/>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276448260"/>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3534756198"/>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3583220994"/>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3464699005"/>
                  </a:ext>
                </a:extLst>
              </a:tr>
              <a:tr h="0">
                <a:tc>
                  <a:txBody>
                    <a:bodyPr/>
                    <a:lstStyle/>
                    <a:p>
                      <a:pPr algn="ctr"/>
                      <a:endParaRPr lang="fr-FR" sz="2000" dirty="0">
                        <a:solidFill>
                          <a:srgbClr val="115076"/>
                        </a:solidFill>
                      </a:endParaRPr>
                    </a:p>
                  </a:txBody>
                  <a:tcPr/>
                </a:tc>
                <a:extLst>
                  <a:ext uri="{0D108BD9-81ED-4DB2-BD59-A6C34878D82A}">
                    <a16:rowId xmlns:a16="http://schemas.microsoft.com/office/drawing/2014/main" val="3537438272"/>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2906"/>
            <a:ext cx="6457246" cy="867128"/>
          </a:xfrm>
          <a:prstGeom prst="rect">
            <a:avLst/>
          </a:prstGeom>
        </p:spPr>
      </p:pic>
      <p:sp>
        <p:nvSpPr>
          <p:cNvPr id="4" name="Title 3"/>
          <p:cNvSpPr>
            <a:spLocks noGrp="1"/>
          </p:cNvSpPr>
          <p:nvPr>
            <p:ph type="title"/>
          </p:nvPr>
        </p:nvSpPr>
        <p:spPr>
          <a:xfrm>
            <a:off x="0" y="325921"/>
            <a:ext cx="5618922" cy="707849"/>
          </a:xfrm>
        </p:spPr>
        <p:txBody>
          <a:bodyPr>
            <a:normAutofit fontScale="90000"/>
          </a:bodyPr>
          <a:lstStyle/>
          <a:p>
            <a:r>
              <a:rPr lang="fr-FR" sz="3600" b="1" dirty="0">
                <a:solidFill>
                  <a:schemeClr val="bg1"/>
                </a:solidFill>
              </a:rPr>
              <a:t>C'est quel genre de mot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hlinkClick r:id="" action="ppaction://noaction">
              <a:snd r:embed="rId4" name="1 la tradition.wav"/>
            </a:hlinkClick>
            <a:extLst>
              <a:ext uri="{FF2B5EF4-FFF2-40B4-BE49-F238E27FC236}">
                <a16:creationId xmlns:a16="http://schemas.microsoft.com/office/drawing/2014/main" id="{A0361B79-099B-445A-BC0A-EF60DE7825E9}"/>
              </a:ext>
            </a:extLst>
          </p:cNvPr>
          <p:cNvSpPr/>
          <p:nvPr/>
        </p:nvSpPr>
        <p:spPr>
          <a:xfrm>
            <a:off x="2682285" y="1345867"/>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11" name="Rectangle 10">
            <a:hlinkClick r:id="" action="ppaction://noaction">
              <a:snd r:embed="rId5" name="2 quatorze.wav"/>
            </a:hlinkClick>
            <a:extLst>
              <a:ext uri="{FF2B5EF4-FFF2-40B4-BE49-F238E27FC236}">
                <a16:creationId xmlns:a16="http://schemas.microsoft.com/office/drawing/2014/main" id="{6D4A4E5C-1163-4A16-94DD-1CB8EC5F3F6F}"/>
              </a:ext>
            </a:extLst>
          </p:cNvPr>
          <p:cNvSpPr/>
          <p:nvPr/>
        </p:nvSpPr>
        <p:spPr>
          <a:xfrm>
            <a:off x="3338885" y="1345867"/>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13" name="Rectangle 12">
            <a:hlinkClick r:id="" action="ppaction://noaction">
              <a:snd r:embed="rId6" name="3 trente.wav"/>
            </a:hlinkClick>
            <a:extLst>
              <a:ext uri="{FF2B5EF4-FFF2-40B4-BE49-F238E27FC236}">
                <a16:creationId xmlns:a16="http://schemas.microsoft.com/office/drawing/2014/main" id="{EC5F8582-B6AA-4202-AF81-4D997CEDC339}"/>
              </a:ext>
            </a:extLst>
          </p:cNvPr>
          <p:cNvSpPr/>
          <p:nvPr/>
        </p:nvSpPr>
        <p:spPr>
          <a:xfrm>
            <a:off x="3995485" y="1345867"/>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15" name="Rectangle 14">
            <a:hlinkClick r:id="" action="ppaction://noaction">
              <a:snd r:embed="rId7" name="4 avril.wav"/>
            </a:hlinkClick>
            <a:extLst>
              <a:ext uri="{FF2B5EF4-FFF2-40B4-BE49-F238E27FC236}">
                <a16:creationId xmlns:a16="http://schemas.microsoft.com/office/drawing/2014/main" id="{92F914F1-D230-4066-B677-44AEAA79C5FB}"/>
              </a:ext>
            </a:extLst>
          </p:cNvPr>
          <p:cNvSpPr/>
          <p:nvPr/>
        </p:nvSpPr>
        <p:spPr>
          <a:xfrm>
            <a:off x="4652085" y="1345867"/>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17" name="Rectangle 16">
            <a:hlinkClick r:id="" action="ppaction://noaction">
              <a:snd r:embed="rId8" name="5 seize.wav"/>
            </a:hlinkClick>
            <a:extLst>
              <a:ext uri="{FF2B5EF4-FFF2-40B4-BE49-F238E27FC236}">
                <a16:creationId xmlns:a16="http://schemas.microsoft.com/office/drawing/2014/main" id="{053E2C89-0380-40FE-AB54-9791F0588859}"/>
              </a:ext>
            </a:extLst>
          </p:cNvPr>
          <p:cNvSpPr/>
          <p:nvPr/>
        </p:nvSpPr>
        <p:spPr>
          <a:xfrm>
            <a:off x="5308685" y="1345867"/>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19" name="Rectangle 18">
            <a:hlinkClick r:id="" action="ppaction://noaction">
              <a:snd r:embed="rId9" name="6 preferer.wav"/>
            </a:hlinkClick>
            <a:extLst>
              <a:ext uri="{FF2B5EF4-FFF2-40B4-BE49-F238E27FC236}">
                <a16:creationId xmlns:a16="http://schemas.microsoft.com/office/drawing/2014/main" id="{1A75176C-A669-4EFC-8979-3AB56FA61A90}"/>
              </a:ext>
            </a:extLst>
          </p:cNvPr>
          <p:cNvSpPr/>
          <p:nvPr/>
        </p:nvSpPr>
        <p:spPr>
          <a:xfrm>
            <a:off x="5965285" y="1345867"/>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21" name="Rectangle 20">
            <a:hlinkClick r:id="" action="ppaction://noaction">
              <a:snd r:embed="rId10" name="7 mai.wav"/>
            </a:hlinkClick>
            <a:extLst>
              <a:ext uri="{FF2B5EF4-FFF2-40B4-BE49-F238E27FC236}">
                <a16:creationId xmlns:a16="http://schemas.microsoft.com/office/drawing/2014/main" id="{64951437-7174-453E-8933-B7A945D2FC5C}"/>
              </a:ext>
            </a:extLst>
          </p:cNvPr>
          <p:cNvSpPr/>
          <p:nvPr/>
        </p:nvSpPr>
        <p:spPr>
          <a:xfrm>
            <a:off x="6621885" y="1345867"/>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7</a:t>
            </a:r>
          </a:p>
        </p:txBody>
      </p:sp>
      <p:sp>
        <p:nvSpPr>
          <p:cNvPr id="23" name="Rectangle 22">
            <a:hlinkClick r:id="" action="ppaction://noaction">
              <a:snd r:embed="rId11" name="8 l'evenement.wav"/>
            </a:hlinkClick>
            <a:extLst>
              <a:ext uri="{FF2B5EF4-FFF2-40B4-BE49-F238E27FC236}">
                <a16:creationId xmlns:a16="http://schemas.microsoft.com/office/drawing/2014/main" id="{15FEF15B-F2A6-4916-B6BD-31E3153E5831}"/>
              </a:ext>
            </a:extLst>
          </p:cNvPr>
          <p:cNvSpPr/>
          <p:nvPr/>
        </p:nvSpPr>
        <p:spPr>
          <a:xfrm>
            <a:off x="7278485" y="1345867"/>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8</a:t>
            </a:r>
          </a:p>
        </p:txBody>
      </p:sp>
      <p:sp>
        <p:nvSpPr>
          <p:cNvPr id="25" name="Rectangle 24">
            <a:hlinkClick r:id="" action="ppaction://noaction">
              <a:snd r:embed="rId12" name="9 treize.wav"/>
            </a:hlinkClick>
            <a:extLst>
              <a:ext uri="{FF2B5EF4-FFF2-40B4-BE49-F238E27FC236}">
                <a16:creationId xmlns:a16="http://schemas.microsoft.com/office/drawing/2014/main" id="{32C23270-385D-4D19-A3EB-DDF47EAA5E1A}"/>
              </a:ext>
            </a:extLst>
          </p:cNvPr>
          <p:cNvSpPr/>
          <p:nvPr/>
        </p:nvSpPr>
        <p:spPr>
          <a:xfrm>
            <a:off x="7935085" y="1345867"/>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9</a:t>
            </a:r>
          </a:p>
        </p:txBody>
      </p:sp>
      <p:sp>
        <p:nvSpPr>
          <p:cNvPr id="27" name="Rectangle 26">
            <a:hlinkClick r:id="" action="ppaction://noaction">
              <a:snd r:embed="rId13" name="10 premier.wav"/>
            </a:hlinkClick>
            <a:extLst>
              <a:ext uri="{FF2B5EF4-FFF2-40B4-BE49-F238E27FC236}">
                <a16:creationId xmlns:a16="http://schemas.microsoft.com/office/drawing/2014/main" id="{CD5AECDC-8059-4AE4-A621-B84171ED09D7}"/>
              </a:ext>
            </a:extLst>
          </p:cNvPr>
          <p:cNvSpPr/>
          <p:nvPr/>
        </p:nvSpPr>
        <p:spPr>
          <a:xfrm>
            <a:off x="8591685" y="1345867"/>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10</a:t>
            </a:r>
          </a:p>
        </p:txBody>
      </p:sp>
      <p:sp>
        <p:nvSpPr>
          <p:cNvPr id="10" name="Rectangle 9">
            <a:hlinkClick r:id="" action="ppaction://noaction">
              <a:snd r:embed="rId14" name="11 fevrier.wav"/>
            </a:hlinkClick>
            <a:extLst>
              <a:ext uri="{FF2B5EF4-FFF2-40B4-BE49-F238E27FC236}">
                <a16:creationId xmlns:a16="http://schemas.microsoft.com/office/drawing/2014/main" id="{06D0A8A4-8BCE-4C8B-AD8D-81F9701A810E}"/>
              </a:ext>
            </a:extLst>
          </p:cNvPr>
          <p:cNvSpPr/>
          <p:nvPr/>
        </p:nvSpPr>
        <p:spPr>
          <a:xfrm>
            <a:off x="2682285" y="1888224"/>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11</a:t>
            </a:r>
          </a:p>
        </p:txBody>
      </p:sp>
      <p:sp>
        <p:nvSpPr>
          <p:cNvPr id="12" name="Rectangle 11">
            <a:hlinkClick r:id="" action="ppaction://noaction">
              <a:snd r:embed="rId15" name="12 juin.wav"/>
            </a:hlinkClick>
            <a:extLst>
              <a:ext uri="{FF2B5EF4-FFF2-40B4-BE49-F238E27FC236}">
                <a16:creationId xmlns:a16="http://schemas.microsoft.com/office/drawing/2014/main" id="{14DACA70-55D8-492E-A81C-71299F287B71}"/>
              </a:ext>
            </a:extLst>
          </p:cNvPr>
          <p:cNvSpPr/>
          <p:nvPr/>
        </p:nvSpPr>
        <p:spPr>
          <a:xfrm>
            <a:off x="3338885" y="1888224"/>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12</a:t>
            </a:r>
          </a:p>
        </p:txBody>
      </p:sp>
      <p:sp>
        <p:nvSpPr>
          <p:cNvPr id="14" name="Rectangle 13">
            <a:hlinkClick r:id="" action="ppaction://noaction">
              <a:snd r:embed="rId16" name="13 on.wav"/>
            </a:hlinkClick>
            <a:extLst>
              <a:ext uri="{FF2B5EF4-FFF2-40B4-BE49-F238E27FC236}">
                <a16:creationId xmlns:a16="http://schemas.microsoft.com/office/drawing/2014/main" id="{82461DE6-AD14-4FC3-ACA7-D5D4E4730979}"/>
              </a:ext>
            </a:extLst>
          </p:cNvPr>
          <p:cNvSpPr/>
          <p:nvPr/>
        </p:nvSpPr>
        <p:spPr>
          <a:xfrm>
            <a:off x="3995485" y="1888224"/>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13</a:t>
            </a:r>
          </a:p>
        </p:txBody>
      </p:sp>
      <p:sp>
        <p:nvSpPr>
          <p:cNvPr id="16" name="Rectangle 15">
            <a:hlinkClick r:id="" action="ppaction://noaction">
              <a:snd r:embed="rId17" name="14 quinze.wav"/>
            </a:hlinkClick>
            <a:extLst>
              <a:ext uri="{FF2B5EF4-FFF2-40B4-BE49-F238E27FC236}">
                <a16:creationId xmlns:a16="http://schemas.microsoft.com/office/drawing/2014/main" id="{735FD7FA-1524-4907-BC74-F7E0CBE309A8}"/>
              </a:ext>
            </a:extLst>
          </p:cNvPr>
          <p:cNvSpPr/>
          <p:nvPr/>
        </p:nvSpPr>
        <p:spPr>
          <a:xfrm>
            <a:off x="4652085" y="1888224"/>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14</a:t>
            </a:r>
          </a:p>
        </p:txBody>
      </p:sp>
      <p:sp>
        <p:nvSpPr>
          <p:cNvPr id="18" name="Rectangle 17">
            <a:hlinkClick r:id="" action="ppaction://noaction">
              <a:snd r:embed="rId18" name="15 celeber.wav"/>
            </a:hlinkClick>
            <a:extLst>
              <a:ext uri="{FF2B5EF4-FFF2-40B4-BE49-F238E27FC236}">
                <a16:creationId xmlns:a16="http://schemas.microsoft.com/office/drawing/2014/main" id="{4DC97803-C411-41A0-8631-3551456636B5}"/>
              </a:ext>
            </a:extLst>
          </p:cNvPr>
          <p:cNvSpPr/>
          <p:nvPr/>
        </p:nvSpPr>
        <p:spPr>
          <a:xfrm>
            <a:off x="5308685" y="1888224"/>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15</a:t>
            </a:r>
          </a:p>
        </p:txBody>
      </p:sp>
      <p:sp>
        <p:nvSpPr>
          <p:cNvPr id="20" name="Rectangle 19">
            <a:hlinkClick r:id="" action="ppaction://noaction">
              <a:snd r:embed="rId19" name="16 janvier.wav"/>
            </a:hlinkClick>
            <a:extLst>
              <a:ext uri="{FF2B5EF4-FFF2-40B4-BE49-F238E27FC236}">
                <a16:creationId xmlns:a16="http://schemas.microsoft.com/office/drawing/2014/main" id="{0D86EBF7-A860-4819-8397-6133F1CA302D}"/>
              </a:ext>
            </a:extLst>
          </p:cNvPr>
          <p:cNvSpPr/>
          <p:nvPr/>
        </p:nvSpPr>
        <p:spPr>
          <a:xfrm>
            <a:off x="5965285" y="1888224"/>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16</a:t>
            </a:r>
          </a:p>
        </p:txBody>
      </p:sp>
      <p:sp>
        <p:nvSpPr>
          <p:cNvPr id="22" name="Rectangle 21">
            <a:hlinkClick r:id="" action="ppaction://noaction">
              <a:snd r:embed="rId20" name="17 vingt.wav"/>
            </a:hlinkClick>
            <a:extLst>
              <a:ext uri="{FF2B5EF4-FFF2-40B4-BE49-F238E27FC236}">
                <a16:creationId xmlns:a16="http://schemas.microsoft.com/office/drawing/2014/main" id="{82142833-B3CC-446A-AF5A-9DDCAFABCE44}"/>
              </a:ext>
            </a:extLst>
          </p:cNvPr>
          <p:cNvSpPr/>
          <p:nvPr/>
        </p:nvSpPr>
        <p:spPr>
          <a:xfrm>
            <a:off x="6621885" y="1888224"/>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17</a:t>
            </a:r>
          </a:p>
        </p:txBody>
      </p:sp>
      <p:sp>
        <p:nvSpPr>
          <p:cNvPr id="24" name="Rectangle 23">
            <a:hlinkClick r:id="" action="ppaction://noaction">
              <a:snd r:embed="rId21" name="18 mars.wav"/>
            </a:hlinkClick>
            <a:extLst>
              <a:ext uri="{FF2B5EF4-FFF2-40B4-BE49-F238E27FC236}">
                <a16:creationId xmlns:a16="http://schemas.microsoft.com/office/drawing/2014/main" id="{E1DC5CA0-5A72-41D8-924A-CBF4BDB9E657}"/>
              </a:ext>
            </a:extLst>
          </p:cNvPr>
          <p:cNvSpPr/>
          <p:nvPr/>
        </p:nvSpPr>
        <p:spPr>
          <a:xfrm>
            <a:off x="7278485" y="1888224"/>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18</a:t>
            </a:r>
          </a:p>
        </p:txBody>
      </p:sp>
      <p:sp>
        <p:nvSpPr>
          <p:cNvPr id="26" name="Rectangle 25">
            <a:hlinkClick r:id="" action="ppaction://noaction">
              <a:snd r:embed="rId22" name="19 la date.wav"/>
            </a:hlinkClick>
            <a:extLst>
              <a:ext uri="{FF2B5EF4-FFF2-40B4-BE49-F238E27FC236}">
                <a16:creationId xmlns:a16="http://schemas.microsoft.com/office/drawing/2014/main" id="{3AC57A4E-06DB-4BA6-9435-5315B28060EB}"/>
              </a:ext>
            </a:extLst>
          </p:cNvPr>
          <p:cNvSpPr/>
          <p:nvPr/>
        </p:nvSpPr>
        <p:spPr>
          <a:xfrm>
            <a:off x="7935085" y="1888224"/>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19</a:t>
            </a:r>
          </a:p>
        </p:txBody>
      </p:sp>
      <p:sp>
        <p:nvSpPr>
          <p:cNvPr id="28" name="Rectangle 27">
            <a:hlinkClick r:id="" action="ppaction://noaction">
              <a:snd r:embed="rId23" name="20 premiere.wav"/>
            </a:hlinkClick>
            <a:extLst>
              <a:ext uri="{FF2B5EF4-FFF2-40B4-BE49-F238E27FC236}">
                <a16:creationId xmlns:a16="http://schemas.microsoft.com/office/drawing/2014/main" id="{2E88F5C5-72B7-409E-9727-A6121A002B83}"/>
              </a:ext>
            </a:extLst>
          </p:cNvPr>
          <p:cNvSpPr/>
          <p:nvPr/>
        </p:nvSpPr>
        <p:spPr>
          <a:xfrm>
            <a:off x="8591685" y="1888224"/>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20</a:t>
            </a:r>
          </a:p>
        </p:txBody>
      </p:sp>
      <p:sp>
        <p:nvSpPr>
          <p:cNvPr id="29" name="Rectangle 28">
            <a:extLst>
              <a:ext uri="{FF2B5EF4-FFF2-40B4-BE49-F238E27FC236}">
                <a16:creationId xmlns:a16="http://schemas.microsoft.com/office/drawing/2014/main" id="{DB902EE5-815F-48F4-8005-10E0B99E3293}"/>
              </a:ext>
            </a:extLst>
          </p:cNvPr>
          <p:cNvSpPr/>
          <p:nvPr/>
        </p:nvSpPr>
        <p:spPr>
          <a:xfrm>
            <a:off x="5005137" y="2951747"/>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7D399529-6115-4025-BFBC-5ABC8D47E8D0}"/>
              </a:ext>
            </a:extLst>
          </p:cNvPr>
          <p:cNvSpPr/>
          <p:nvPr/>
        </p:nvSpPr>
        <p:spPr>
          <a:xfrm>
            <a:off x="914945" y="2951747"/>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2663595F-C2AF-4E9B-8446-E0CA5FD02B66}"/>
              </a:ext>
            </a:extLst>
          </p:cNvPr>
          <p:cNvSpPr/>
          <p:nvPr/>
        </p:nvSpPr>
        <p:spPr>
          <a:xfrm>
            <a:off x="850777" y="3359115"/>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864FB659-B698-4D5A-AD47-FA28661140F0}"/>
              </a:ext>
            </a:extLst>
          </p:cNvPr>
          <p:cNvSpPr/>
          <p:nvPr/>
        </p:nvSpPr>
        <p:spPr>
          <a:xfrm>
            <a:off x="7104285" y="2950310"/>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FB5C3CCA-1C48-4056-A35E-3728CFA0D596}"/>
              </a:ext>
            </a:extLst>
          </p:cNvPr>
          <p:cNvSpPr/>
          <p:nvPr/>
        </p:nvSpPr>
        <p:spPr>
          <a:xfrm>
            <a:off x="833949" y="3752779"/>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3CA11589-D169-496D-8703-EB19D80A32DE}"/>
              </a:ext>
            </a:extLst>
          </p:cNvPr>
          <p:cNvSpPr/>
          <p:nvPr/>
        </p:nvSpPr>
        <p:spPr>
          <a:xfrm>
            <a:off x="3006135" y="2950310"/>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87B31EA7-45D9-441F-8400-6095E95B31FC}"/>
              </a:ext>
            </a:extLst>
          </p:cNvPr>
          <p:cNvSpPr/>
          <p:nvPr/>
        </p:nvSpPr>
        <p:spPr>
          <a:xfrm>
            <a:off x="774971" y="4154086"/>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E8B26585-41FA-4EAC-AD2A-01C20E594755}"/>
              </a:ext>
            </a:extLst>
          </p:cNvPr>
          <p:cNvSpPr/>
          <p:nvPr/>
        </p:nvSpPr>
        <p:spPr>
          <a:xfrm>
            <a:off x="800949" y="4533952"/>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17FD05E7-6631-4956-89E0-7EEFCA913E07}"/>
              </a:ext>
            </a:extLst>
          </p:cNvPr>
          <p:cNvSpPr/>
          <p:nvPr/>
        </p:nvSpPr>
        <p:spPr>
          <a:xfrm>
            <a:off x="9145253" y="2950310"/>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5FE1A891-9630-4068-8BD3-B16ABEAFA17E}"/>
              </a:ext>
            </a:extLst>
          </p:cNvPr>
          <p:cNvSpPr/>
          <p:nvPr/>
        </p:nvSpPr>
        <p:spPr>
          <a:xfrm>
            <a:off x="833949" y="4930634"/>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66B292E0-A3CB-4945-81A3-AC593E468616}"/>
              </a:ext>
            </a:extLst>
          </p:cNvPr>
          <p:cNvSpPr/>
          <p:nvPr/>
        </p:nvSpPr>
        <p:spPr>
          <a:xfrm>
            <a:off x="841187" y="5348148"/>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461F1FC2-866B-4422-8808-EBBE252CC81A}"/>
              </a:ext>
            </a:extLst>
          </p:cNvPr>
          <p:cNvSpPr/>
          <p:nvPr/>
        </p:nvSpPr>
        <p:spPr>
          <a:xfrm>
            <a:off x="849663" y="5729008"/>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03BD2BDD-7B36-4729-AEA0-4E78584008D8}"/>
              </a:ext>
            </a:extLst>
          </p:cNvPr>
          <p:cNvSpPr/>
          <p:nvPr/>
        </p:nvSpPr>
        <p:spPr>
          <a:xfrm>
            <a:off x="7049220" y="4147667"/>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8B4B6A3F-0BF5-4474-8B0F-7844BBD78EF1}"/>
              </a:ext>
            </a:extLst>
          </p:cNvPr>
          <p:cNvSpPr/>
          <p:nvPr/>
        </p:nvSpPr>
        <p:spPr>
          <a:xfrm>
            <a:off x="2738549" y="3274310"/>
            <a:ext cx="6516055" cy="228968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What</a:t>
            </a:r>
            <a:r>
              <a:rPr lang="fr-FR" sz="2000" dirty="0"/>
              <a:t> do </a:t>
            </a:r>
            <a:r>
              <a:rPr lang="fr-FR" sz="2000" dirty="0" err="1"/>
              <a:t>you</a:t>
            </a:r>
            <a:r>
              <a:rPr lang="fr-FR" sz="2000" dirty="0"/>
              <a:t> notice about </a:t>
            </a:r>
            <a:r>
              <a:rPr lang="fr-FR" sz="2000" dirty="0" err="1"/>
              <a:t>these</a:t>
            </a:r>
            <a:r>
              <a:rPr lang="fr-FR" sz="2000" dirty="0"/>
              <a:t> </a:t>
            </a:r>
            <a:r>
              <a:rPr lang="fr-FR" sz="2000" dirty="0" err="1"/>
              <a:t>two</a:t>
            </a:r>
            <a:r>
              <a:rPr lang="fr-FR" sz="2000" dirty="0"/>
              <a:t> </a:t>
            </a:r>
            <a:r>
              <a:rPr lang="fr-FR" sz="2000" dirty="0" err="1"/>
              <a:t>words</a:t>
            </a:r>
            <a:r>
              <a:rPr lang="fr-FR" sz="2000" dirty="0"/>
              <a:t>?</a:t>
            </a:r>
          </a:p>
          <a:p>
            <a:pPr algn="ctr"/>
            <a:endParaRPr lang="fr-FR" sz="2000" dirty="0"/>
          </a:p>
          <a:p>
            <a:pPr algn="ctr"/>
            <a:r>
              <a:rPr lang="fr-FR" sz="2000" dirty="0"/>
              <a:t>événement</a:t>
            </a:r>
          </a:p>
          <a:p>
            <a:pPr algn="ctr"/>
            <a:r>
              <a:rPr lang="fr-FR" sz="2000" dirty="0"/>
              <a:t>janvier</a:t>
            </a:r>
          </a:p>
          <a:p>
            <a:pPr algn="ctr"/>
            <a:endParaRPr lang="fr-FR" sz="2000" dirty="0"/>
          </a:p>
          <a:p>
            <a:pPr algn="ctr"/>
            <a:endParaRPr lang="fr-FR" sz="2000" dirty="0"/>
          </a:p>
        </p:txBody>
      </p:sp>
      <p:sp>
        <p:nvSpPr>
          <p:cNvPr id="51" name="Rectangle 50">
            <a:hlinkClick r:id="" action="ppaction://noaction">
              <a:snd r:embed="rId24" name="l'evenemENt.wav"/>
            </a:hlinkClick>
            <a:extLst>
              <a:ext uri="{FF2B5EF4-FFF2-40B4-BE49-F238E27FC236}">
                <a16:creationId xmlns:a16="http://schemas.microsoft.com/office/drawing/2014/main" id="{A1CEA473-D042-4CAE-9179-4CFE81A50A4D}"/>
              </a:ext>
            </a:extLst>
          </p:cNvPr>
          <p:cNvSpPr/>
          <p:nvPr/>
        </p:nvSpPr>
        <p:spPr>
          <a:xfrm>
            <a:off x="4739398" y="4035663"/>
            <a:ext cx="347229" cy="31360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a:t>
            </a:r>
          </a:p>
        </p:txBody>
      </p:sp>
      <p:sp>
        <p:nvSpPr>
          <p:cNvPr id="52" name="Rectangle 51">
            <a:hlinkClick r:id="" action="ppaction://noaction">
              <a:snd r:embed="rId25" name="jANvier.wav"/>
            </a:hlinkClick>
            <a:extLst>
              <a:ext uri="{FF2B5EF4-FFF2-40B4-BE49-F238E27FC236}">
                <a16:creationId xmlns:a16="http://schemas.microsoft.com/office/drawing/2014/main" id="{88BC1B3B-744F-4943-81A5-5F162FD99C37}"/>
              </a:ext>
            </a:extLst>
          </p:cNvPr>
          <p:cNvSpPr/>
          <p:nvPr/>
        </p:nvSpPr>
        <p:spPr>
          <a:xfrm>
            <a:off x="4739398" y="4437746"/>
            <a:ext cx="347229" cy="31360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ii</a:t>
            </a:r>
          </a:p>
        </p:txBody>
      </p:sp>
      <p:sp>
        <p:nvSpPr>
          <p:cNvPr id="50" name="Rectangle 49">
            <a:extLst>
              <a:ext uri="{FF2B5EF4-FFF2-40B4-BE49-F238E27FC236}">
                <a16:creationId xmlns:a16="http://schemas.microsoft.com/office/drawing/2014/main" id="{D59143B2-BD9E-479B-8820-DA41BCBE1641}"/>
              </a:ext>
            </a:extLst>
          </p:cNvPr>
          <p:cNvSpPr/>
          <p:nvPr/>
        </p:nvSpPr>
        <p:spPr>
          <a:xfrm>
            <a:off x="2764527" y="3270426"/>
            <a:ext cx="6516055" cy="228968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What</a:t>
            </a:r>
            <a:r>
              <a:rPr lang="fr-FR" sz="2000" dirty="0"/>
              <a:t> do </a:t>
            </a:r>
            <a:r>
              <a:rPr lang="fr-FR" sz="2000" dirty="0" err="1"/>
              <a:t>you</a:t>
            </a:r>
            <a:r>
              <a:rPr lang="fr-FR" sz="2000" dirty="0"/>
              <a:t> notice about </a:t>
            </a:r>
            <a:r>
              <a:rPr lang="fr-FR" sz="2000" dirty="0" err="1"/>
              <a:t>these</a:t>
            </a:r>
            <a:r>
              <a:rPr lang="fr-FR" sz="2000" dirty="0"/>
              <a:t> </a:t>
            </a:r>
            <a:r>
              <a:rPr lang="fr-FR" sz="2000" dirty="0" err="1"/>
              <a:t>two</a:t>
            </a:r>
            <a:r>
              <a:rPr lang="fr-FR" sz="2000" dirty="0"/>
              <a:t> </a:t>
            </a:r>
            <a:r>
              <a:rPr lang="fr-FR" sz="2000" dirty="0" err="1"/>
              <a:t>words</a:t>
            </a:r>
            <a:r>
              <a:rPr lang="fr-FR" sz="2000" dirty="0"/>
              <a:t>?</a:t>
            </a:r>
          </a:p>
          <a:p>
            <a:pPr algn="ctr"/>
            <a:endParaRPr lang="fr-FR" sz="2000" dirty="0"/>
          </a:p>
          <a:p>
            <a:pPr algn="ctr"/>
            <a:r>
              <a:rPr lang="fr-FR" sz="2000" dirty="0"/>
              <a:t>l’événem</a:t>
            </a:r>
            <a:r>
              <a:rPr lang="fr-FR" sz="2000" b="1" dirty="0"/>
              <a:t>en</a:t>
            </a:r>
            <a:r>
              <a:rPr lang="fr-FR" sz="2000" dirty="0"/>
              <a:t>t</a:t>
            </a:r>
          </a:p>
          <a:p>
            <a:pPr algn="ctr"/>
            <a:r>
              <a:rPr lang="fr-FR" sz="2000" dirty="0"/>
              <a:t>j</a:t>
            </a:r>
            <a:r>
              <a:rPr lang="fr-FR" sz="2000" b="1" dirty="0"/>
              <a:t>an</a:t>
            </a:r>
            <a:r>
              <a:rPr lang="fr-FR" sz="2000" dirty="0"/>
              <a:t>vier</a:t>
            </a:r>
          </a:p>
          <a:p>
            <a:pPr algn="ctr"/>
            <a:endParaRPr lang="fr-FR" sz="2000" dirty="0"/>
          </a:p>
          <a:p>
            <a:pPr algn="ctr"/>
            <a:r>
              <a:rPr lang="fr-FR" sz="2000" dirty="0"/>
              <a:t>[en] and [</a:t>
            </a:r>
            <a:r>
              <a:rPr lang="fr-FR" sz="2000" dirty="0" err="1"/>
              <a:t>em</a:t>
            </a:r>
            <a:r>
              <a:rPr lang="fr-FR" sz="2000" dirty="0"/>
              <a:t>] </a:t>
            </a:r>
            <a:r>
              <a:rPr lang="fr-FR" sz="2000" dirty="0" err="1"/>
              <a:t>sound</a:t>
            </a:r>
            <a:r>
              <a:rPr lang="fr-FR" sz="2000" dirty="0"/>
              <a:t> </a:t>
            </a:r>
            <a:r>
              <a:rPr lang="fr-FR" sz="2000" dirty="0" err="1"/>
              <a:t>exactly</a:t>
            </a:r>
            <a:r>
              <a:rPr lang="fr-FR" sz="2000" dirty="0"/>
              <a:t> the </a:t>
            </a:r>
            <a:r>
              <a:rPr lang="fr-FR" sz="2000" dirty="0" err="1"/>
              <a:t>same</a:t>
            </a:r>
            <a:r>
              <a:rPr lang="fr-FR" sz="2000" dirty="0"/>
              <a:t>!</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1"/>
                                        </p:tgtEl>
                                      </p:cBhvr>
                                    </p:animEffect>
                                    <p:set>
                                      <p:cBhvr>
                                        <p:cTn id="17" dur="1" fill="hold">
                                          <p:stCondLst>
                                            <p:cond delay="499"/>
                                          </p:stCondLst>
                                        </p:cTn>
                                        <p:tgtEl>
                                          <p:spTgt spid="3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37"/>
                                        </p:tgtEl>
                                      </p:cBhvr>
                                    </p:animEffect>
                                    <p:set>
                                      <p:cBhvr>
                                        <p:cTn id="45" dur="1" fill="hold">
                                          <p:stCondLst>
                                            <p:cond delay="499"/>
                                          </p:stCondLst>
                                        </p:cTn>
                                        <p:tgtEl>
                                          <p:spTgt spid="3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38"/>
                                        </p:tgtEl>
                                      </p:cBhvr>
                                    </p:animEffect>
                                    <p:set>
                                      <p:cBhvr>
                                        <p:cTn id="50" dur="1" fill="hold">
                                          <p:stCondLst>
                                            <p:cond delay="499"/>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40"/>
                                        </p:tgtEl>
                                      </p:cBhvr>
                                    </p:animEffect>
                                    <p:set>
                                      <p:cBhvr>
                                        <p:cTn id="59" dur="1" fill="hold">
                                          <p:stCondLst>
                                            <p:cond delay="499"/>
                                          </p:stCondLst>
                                        </p:cTn>
                                        <p:tgtEl>
                                          <p:spTgt spid="4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1"/>
                                        </p:tgtEl>
                                      </p:cBhvr>
                                    </p:animEffect>
                                    <p:set>
                                      <p:cBhvr>
                                        <p:cTn id="64" dur="1" fill="hold">
                                          <p:stCondLst>
                                            <p:cond delay="499"/>
                                          </p:stCondLst>
                                        </p:cTn>
                                        <p:tgtEl>
                                          <p:spTgt spid="4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43"/>
                                        </p:tgtEl>
                                      </p:cBhvr>
                                    </p:animEffect>
                                    <p:set>
                                      <p:cBhvr>
                                        <p:cTn id="74" dur="1" fill="hold">
                                          <p:stCondLst>
                                            <p:cond delay="499"/>
                                          </p:stCondLst>
                                        </p:cTn>
                                        <p:tgtEl>
                                          <p:spTgt spid="4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44"/>
                                        </p:tgtEl>
                                      </p:cBhvr>
                                    </p:animEffect>
                                    <p:set>
                                      <p:cBhvr>
                                        <p:cTn id="79" dur="1" fill="hold">
                                          <p:stCondLst>
                                            <p:cond delay="499"/>
                                          </p:stCondLst>
                                        </p:cTn>
                                        <p:tgtEl>
                                          <p:spTgt spid="4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45"/>
                                        </p:tgtEl>
                                      </p:cBhvr>
                                    </p:animEffect>
                                    <p:set>
                                      <p:cBhvr>
                                        <p:cTn id="84" dur="1" fill="hold">
                                          <p:stCondLst>
                                            <p:cond delay="499"/>
                                          </p:stCondLst>
                                        </p:cTn>
                                        <p:tgtEl>
                                          <p:spTgt spid="4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46"/>
                                        </p:tgtEl>
                                      </p:cBhvr>
                                    </p:animEffect>
                                    <p:set>
                                      <p:cBhvr>
                                        <p:cTn id="89" dur="1" fill="hold">
                                          <p:stCondLst>
                                            <p:cond delay="499"/>
                                          </p:stCondLst>
                                        </p:cTn>
                                        <p:tgtEl>
                                          <p:spTgt spid="46"/>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47"/>
                                        </p:tgtEl>
                                      </p:cBhvr>
                                    </p:animEffect>
                                    <p:set>
                                      <p:cBhvr>
                                        <p:cTn id="94" dur="1" fill="hold">
                                          <p:stCondLst>
                                            <p:cond delay="499"/>
                                          </p:stCondLst>
                                        </p:cTn>
                                        <p:tgtEl>
                                          <p:spTgt spid="4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49"/>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51"/>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9" grpId="0" animBg="1"/>
      <p:bldP spid="43" grpId="0" animBg="1"/>
      <p:bldP spid="44" grpId="0" animBg="1"/>
      <p:bldP spid="46" grpId="0" animBg="1"/>
      <p:bldP spid="47" grpId="0" animBg="1"/>
      <p:bldP spid="29" grpId="0" animBg="1"/>
      <p:bldP spid="30" grpId="0" animBg="1"/>
      <p:bldP spid="31" grpId="0" animBg="1"/>
      <p:bldP spid="32" grpId="0" animBg="1"/>
      <p:bldP spid="33" grpId="0" animBg="1"/>
      <p:bldP spid="34" grpId="0" animBg="1"/>
      <p:bldP spid="37" grpId="0" animBg="1"/>
      <p:bldP spid="38" grpId="0" animBg="1"/>
      <p:bldP spid="41" grpId="0" animBg="1"/>
      <p:bldP spid="42" grpId="0" animBg="1"/>
      <p:bldP spid="45" grpId="0" animBg="1"/>
      <p:bldP spid="48" grpId="0" animBg="1"/>
      <p:bldP spid="40" grpId="0" animBg="1"/>
      <p:bldP spid="49" grpId="0" animBg="1"/>
      <p:bldP spid="51" grpId="0" animBg="1"/>
      <p:bldP spid="52" grpId="0" animBg="1"/>
      <p:bldP spid="50"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12282</TotalTime>
  <Words>7703</Words>
  <Application>Microsoft Macintosh PowerPoint</Application>
  <PresentationFormat>Widescreen</PresentationFormat>
  <Paragraphs>1148</Paragraphs>
  <Slides>45</Slides>
  <Notes>45</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45</vt:i4>
      </vt:variant>
    </vt:vector>
  </HeadingPairs>
  <TitlesOfParts>
    <vt:vector size="57" baseType="lpstr">
      <vt:lpstr>Arial</vt:lpstr>
      <vt:lpstr>Arial</vt:lpstr>
      <vt:lpstr>Calibri</vt:lpstr>
      <vt:lpstr>Century Gothic</vt:lpstr>
      <vt:lpstr>Georgia</vt:lpstr>
      <vt:lpstr>Tw Cen MT</vt:lpstr>
      <vt:lpstr>1_Office Theme</vt:lpstr>
      <vt:lpstr>NCELP Theme</vt:lpstr>
      <vt:lpstr>2_Office Theme</vt:lpstr>
      <vt:lpstr>5_Office Theme</vt:lpstr>
      <vt:lpstr>3_Office Theme</vt:lpstr>
      <vt:lpstr>4_Office Theme</vt:lpstr>
      <vt:lpstr>Talking about what, when, where and why you celebrate</vt:lpstr>
      <vt:lpstr>em/am</vt:lpstr>
      <vt:lpstr>em/am</vt:lpstr>
      <vt:lpstr>em/am</vt:lpstr>
      <vt:lpstr>em/am</vt:lpstr>
      <vt:lpstr>em/am</vt:lpstr>
      <vt:lpstr>em/am</vt:lpstr>
      <vt:lpstr>Phonétique  </vt:lpstr>
      <vt:lpstr>C'est quel genre de mot ?</vt:lpstr>
      <vt:lpstr>célébrer</vt:lpstr>
      <vt:lpstr>célébrer</vt:lpstr>
      <vt:lpstr>célèbre</vt:lpstr>
      <vt:lpstr>célébrons</vt:lpstr>
      <vt:lpstr>célébrer</vt:lpstr>
      <vt:lpstr>célèbre</vt:lpstr>
      <vt:lpstr>célébrons</vt:lpstr>
      <vt:lpstr>célébrer</vt:lpstr>
      <vt:lpstr>C’est quel mois ?</vt:lpstr>
      <vt:lpstr>Les numéros 13-31</vt:lpstr>
      <vt:lpstr>Les nombres</vt:lpstr>
      <vt:lpstr>La France en chiffres !</vt:lpstr>
      <vt:lpstr>Ils ont quel âge ? (A)</vt:lpstr>
      <vt:lpstr>Ils ont quel âge ? (B)</vt:lpstr>
      <vt:lpstr>Talking about what, when, where and why you celebrate </vt:lpstr>
      <vt:lpstr>en/an</vt:lpstr>
      <vt:lpstr>en/an</vt:lpstr>
      <vt:lpstr>Phonétique  </vt:lpstr>
      <vt:lpstr>Phonétique  </vt:lpstr>
      <vt:lpstr>Phonétique  </vt:lpstr>
      <vt:lpstr>Phonétique  </vt:lpstr>
      <vt:lpstr>Phonétique  </vt:lpstr>
      <vt:lpstr>Question words with ‘est-ce que’</vt:lpstr>
      <vt:lpstr>La francophonie</vt:lpstr>
      <vt:lpstr>Yennayer  </vt:lpstr>
      <vt:lpstr>Yennayer  </vt:lpstr>
      <vt:lpstr>Le Festival de Cannes</vt:lpstr>
      <vt:lpstr>Le Festival de Cannes</vt:lpstr>
      <vt:lpstr>Tu fais quoi ? [1]</vt:lpstr>
      <vt:lpstr>Tu fais quoi ? [1]</vt:lpstr>
      <vt:lpstr>Tu fais quoi ? [1]</vt:lpstr>
      <vt:lpstr>Tu fais quoi ? [2]</vt:lpstr>
      <vt:lpstr>Tu fais quoi ? [2]</vt:lpstr>
      <vt:lpstr>Tu fais quoi ? [2]</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Amber Dudley</cp:lastModifiedBy>
  <cp:revision>394</cp:revision>
  <dcterms:created xsi:type="dcterms:W3CDTF">2020-06-12T14:19:03Z</dcterms:created>
  <dcterms:modified xsi:type="dcterms:W3CDTF">2021-07-09T12:50:28Z</dcterms:modified>
</cp:coreProperties>
</file>